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tags/tag63.xml" ContentType="application/vnd.openxmlformats-officedocument.presentationml.tags+xml"/>
  <Override PartName="/ppt/notesSlides/notesSlide52.xml" ContentType="application/vnd.openxmlformats-officedocument.presentationml.notesSlide+xml"/>
  <Override PartName="/ppt/tags/tag7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tags/tag41.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tags/tag68.xml" ContentType="application/vnd.openxmlformats-officedocument.presentationml.tags+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notesSlides/notesSlide60.xml" ContentType="application/vnd.openxmlformats-officedocument.presentationml.notesSlide+xml"/>
  <Override PartName="/ppt/tags/tag82.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slides/slide41.xml" ContentType="application/vnd.openxmlformats-officedocument.presentationml.slide+xml"/>
  <Override PartName="/ppt/tags/tag29.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76.xml" ContentType="application/vnd.openxmlformats-officedocument.presentationml.tags+xml"/>
  <Override PartName="/ppt/notesSlides/notesSlide90.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43.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51.xml" ContentType="application/vnd.openxmlformats-officedocument.presentationml.notesSlide+xml"/>
  <Override PartName="/ppt/tags/tag73.xml" ContentType="application/vnd.openxmlformats-officedocument.presentationml.tags+xml"/>
  <Override PartName="/ppt/tags/tag15.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tags/tag78.xml" ContentType="application/vnd.openxmlformats-officedocument.presentationml.tags+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notesSlides/notesSlide53.xml" ContentType="application/vnd.openxmlformats-officedocument.presentationml.notesSlide+xml"/>
  <Override PartName="/ppt/tags/tag75.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tags/tag53.xml" ContentType="application/vnd.openxmlformats-officedocument.presentationml.tags+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tags/tag83.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notesSlides/notesSlide50.xml" ContentType="application/vnd.openxmlformats-officedocument.presentationml.notesSlide+xml"/>
  <Override PartName="/ppt/tags/tag72.xml" ContentType="application/vnd.openxmlformats-officedocument.presentationml.tags+xml"/>
  <Override PartName="/ppt/slides/slide109.xml" ContentType="application/vnd.openxmlformats-officedocument.presentationml.slide+xml"/>
  <Override PartName="/ppt/tags/tag50.xml" ContentType="application/vnd.openxmlformats-officedocument.presentationml.tags+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tags/tag77.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tags/tag2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4"/>
  </p:sldMasterIdLst>
  <p:notesMasterIdLst>
    <p:notesMasterId r:id="rId143"/>
  </p:notesMasterIdLst>
  <p:handoutMasterIdLst>
    <p:handoutMasterId r:id="rId144"/>
  </p:handoutMasterIdLst>
  <p:sldIdLst>
    <p:sldId id="398" r:id="rId5"/>
    <p:sldId id="540" r:id="rId6"/>
    <p:sldId id="541" r:id="rId7"/>
    <p:sldId id="542" r:id="rId8"/>
    <p:sldId id="853" r:id="rId9"/>
    <p:sldId id="544" r:id="rId10"/>
    <p:sldId id="746" r:id="rId11"/>
    <p:sldId id="827" r:id="rId12"/>
    <p:sldId id="751" r:id="rId13"/>
    <p:sldId id="748" r:id="rId14"/>
    <p:sldId id="600" r:id="rId15"/>
    <p:sldId id="602" r:id="rId16"/>
    <p:sldId id="601" r:id="rId17"/>
    <p:sldId id="548" r:id="rId18"/>
    <p:sldId id="860" r:id="rId19"/>
    <p:sldId id="861" r:id="rId20"/>
    <p:sldId id="854" r:id="rId21"/>
    <p:sldId id="902" r:id="rId22"/>
    <p:sldId id="903" r:id="rId23"/>
    <p:sldId id="904" r:id="rId24"/>
    <p:sldId id="568" r:id="rId25"/>
    <p:sldId id="599" r:id="rId26"/>
    <p:sldId id="863" r:id="rId27"/>
    <p:sldId id="757" r:id="rId28"/>
    <p:sldId id="758" r:id="rId29"/>
    <p:sldId id="759" r:id="rId30"/>
    <p:sldId id="760" r:id="rId31"/>
    <p:sldId id="762" r:id="rId32"/>
    <p:sldId id="809" r:id="rId33"/>
    <p:sldId id="808" r:id="rId34"/>
    <p:sldId id="774" r:id="rId35"/>
    <p:sldId id="812" r:id="rId36"/>
    <p:sldId id="890" r:id="rId37"/>
    <p:sldId id="811" r:id="rId38"/>
    <p:sldId id="810" r:id="rId39"/>
    <p:sldId id="813" r:id="rId40"/>
    <p:sldId id="894" r:id="rId41"/>
    <p:sldId id="815" r:id="rId42"/>
    <p:sldId id="789" r:id="rId43"/>
    <p:sldId id="814" r:id="rId44"/>
    <p:sldId id="792" r:id="rId45"/>
    <p:sldId id="794" r:id="rId46"/>
    <p:sldId id="796" r:id="rId47"/>
    <p:sldId id="604" r:id="rId48"/>
    <p:sldId id="730" r:id="rId49"/>
    <p:sldId id="731" r:id="rId50"/>
    <p:sldId id="732" r:id="rId51"/>
    <p:sldId id="733" r:id="rId52"/>
    <p:sldId id="624" r:id="rId53"/>
    <p:sldId id="625" r:id="rId54"/>
    <p:sldId id="607" r:id="rId55"/>
    <p:sldId id="638" r:id="rId56"/>
    <p:sldId id="639" r:id="rId57"/>
    <p:sldId id="605" r:id="rId58"/>
    <p:sldId id="628" r:id="rId59"/>
    <p:sldId id="629" r:id="rId60"/>
    <p:sldId id="608" r:id="rId61"/>
    <p:sldId id="630" r:id="rId62"/>
    <p:sldId id="735" r:id="rId63"/>
    <p:sldId id="736" r:id="rId64"/>
    <p:sldId id="737" r:id="rId65"/>
    <p:sldId id="738" r:id="rId66"/>
    <p:sldId id="739" r:id="rId67"/>
    <p:sldId id="740" r:id="rId68"/>
    <p:sldId id="634" r:id="rId69"/>
    <p:sldId id="632" r:id="rId70"/>
    <p:sldId id="633" r:id="rId71"/>
    <p:sldId id="635" r:id="rId72"/>
    <p:sldId id="636" r:id="rId73"/>
    <p:sldId id="609" r:id="rId74"/>
    <p:sldId id="631" r:id="rId75"/>
    <p:sldId id="641" r:id="rId76"/>
    <p:sldId id="643" r:id="rId77"/>
    <p:sldId id="642" r:id="rId78"/>
    <p:sldId id="662" r:id="rId79"/>
    <p:sldId id="663" r:id="rId80"/>
    <p:sldId id="820" r:id="rId81"/>
    <p:sldId id="741" r:id="rId82"/>
    <p:sldId id="742" r:id="rId83"/>
    <p:sldId id="900" r:id="rId84"/>
    <p:sldId id="743" r:id="rId85"/>
    <p:sldId id="744" r:id="rId86"/>
    <p:sldId id="897" r:id="rId87"/>
    <p:sldId id="828" r:id="rId88"/>
    <p:sldId id="887" r:id="rId89"/>
    <p:sldId id="865" r:id="rId90"/>
    <p:sldId id="866" r:id="rId91"/>
    <p:sldId id="867" r:id="rId92"/>
    <p:sldId id="868" r:id="rId93"/>
    <p:sldId id="869" r:id="rId94"/>
    <p:sldId id="846" r:id="rId95"/>
    <p:sldId id="870" r:id="rId96"/>
    <p:sldId id="848" r:id="rId97"/>
    <p:sldId id="821" r:id="rId98"/>
    <p:sldId id="692" r:id="rId99"/>
    <p:sldId id="693" r:id="rId100"/>
    <p:sldId id="694" r:id="rId101"/>
    <p:sldId id="889" r:id="rId102"/>
    <p:sldId id="749" r:id="rId103"/>
    <p:sldId id="697" r:id="rId104"/>
    <p:sldId id="698" r:id="rId105"/>
    <p:sldId id="699" r:id="rId106"/>
    <p:sldId id="708" r:id="rId107"/>
    <p:sldId id="745" r:id="rId108"/>
    <p:sldId id="753" r:id="rId109"/>
    <p:sldId id="888" r:id="rId110"/>
    <p:sldId id="901" r:id="rId111"/>
    <p:sldId id="855" r:id="rId112"/>
    <p:sldId id="826" r:id="rId113"/>
    <p:sldId id="823" r:id="rId114"/>
    <p:sldId id="824" r:id="rId115"/>
    <p:sldId id="825" r:id="rId116"/>
    <p:sldId id="849" r:id="rId117"/>
    <p:sldId id="850" r:id="rId118"/>
    <p:sldId id="851" r:id="rId119"/>
    <p:sldId id="852" r:id="rId120"/>
    <p:sldId id="899" r:id="rId121"/>
    <p:sldId id="898" r:id="rId122"/>
    <p:sldId id="397" r:id="rId123"/>
    <p:sldId id="806" r:id="rId124"/>
    <p:sldId id="797" r:id="rId125"/>
    <p:sldId id="798" r:id="rId126"/>
    <p:sldId id="799" r:id="rId127"/>
    <p:sldId id="800" r:id="rId128"/>
    <p:sldId id="801" r:id="rId129"/>
    <p:sldId id="802" r:id="rId130"/>
    <p:sldId id="803" r:id="rId131"/>
    <p:sldId id="804" r:id="rId132"/>
    <p:sldId id="805" r:id="rId133"/>
    <p:sldId id="871" r:id="rId134"/>
    <p:sldId id="872" r:id="rId135"/>
    <p:sldId id="873" r:id="rId136"/>
    <p:sldId id="881" r:id="rId137"/>
    <p:sldId id="882" r:id="rId138"/>
    <p:sldId id="883" r:id="rId139"/>
    <p:sldId id="884" r:id="rId140"/>
    <p:sldId id="885" r:id="rId141"/>
    <p:sldId id="886" r:id="rId142"/>
  </p:sldIdLst>
  <p:sldSz cx="9144000" cy="6858000" type="screen4x3"/>
  <p:notesSz cx="7019925" cy="9305925"/>
  <p:custDataLst>
    <p:tags r:id="rId14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tera Us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E80"/>
    <a:srgbClr val="FD9D30"/>
    <a:srgbClr val="5A8B25"/>
    <a:srgbClr val="69A12B"/>
    <a:srgbClr val="FDBB30"/>
    <a:srgbClr val="B9CFFF"/>
    <a:srgbClr val="B1FD07"/>
    <a:srgbClr val="CC9B00"/>
    <a:srgbClr val="2D2D89"/>
    <a:srgbClr val="30C1B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80870" autoAdjust="0"/>
  </p:normalViewPr>
  <p:slideViewPr>
    <p:cSldViewPr snapToGrid="0">
      <p:cViewPr varScale="1">
        <p:scale>
          <a:sx n="58" d="100"/>
          <a:sy n="58" d="100"/>
        </p:scale>
        <p:origin x="-870" y="-84"/>
      </p:cViewPr>
      <p:guideLst>
        <p:guide orient="horz" pos="4319"/>
        <p:guide pos="5759"/>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4" d="100"/>
          <a:sy n="94" d="100"/>
        </p:scale>
        <p:origin x="-2646" y="-102"/>
      </p:cViewPr>
      <p:guideLst>
        <p:guide orient="horz" pos="2931"/>
        <p:guide pos="2211"/>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handoutMaster" Target="handoutMasters/handoutMaster1.xml"/><Relationship Id="rId149"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notesMaster" Target="notesMasters/notesMaster1.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B060B3-6938-4362-9742-B4C44DFC8009}"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GB"/>
        </a:p>
      </dgm:t>
    </dgm:pt>
    <dgm:pt modelId="{17EEF962-2496-4E40-9402-0CB749F832F5}">
      <dgm:prSet phldrT="[Text]" custT="1"/>
      <dgm:spPr>
        <a:solidFill>
          <a:srgbClr val="FF7C80"/>
        </a:solidFill>
      </dgm:spPr>
      <dgm:t>
        <a:bodyPr/>
        <a:lstStyle/>
        <a:p>
          <a:r>
            <a:rPr lang="en-GB" sz="1800" dirty="0" smtClean="0"/>
            <a:t>Driver</a:t>
          </a:r>
          <a:endParaRPr lang="en-GB" sz="1800" dirty="0"/>
        </a:p>
      </dgm:t>
    </dgm:pt>
    <dgm:pt modelId="{126ECF03-47BB-44B9-B8B8-5552AA6FCCC4}" type="parTrans" cxnId="{D4962942-02FB-41FB-A0E2-3EF76A915315}">
      <dgm:prSet/>
      <dgm:spPr/>
      <dgm:t>
        <a:bodyPr/>
        <a:lstStyle/>
        <a:p>
          <a:endParaRPr lang="en-GB"/>
        </a:p>
      </dgm:t>
    </dgm:pt>
    <dgm:pt modelId="{26BA7CD7-A0CA-4791-B707-F1CCFDEC6AE1}" type="sibTrans" cxnId="{D4962942-02FB-41FB-A0E2-3EF76A915315}">
      <dgm:prSet/>
      <dgm:spPr/>
      <dgm:t>
        <a:bodyPr/>
        <a:lstStyle/>
        <a:p>
          <a:endParaRPr lang="en-GB"/>
        </a:p>
      </dgm:t>
    </dgm:pt>
    <dgm:pt modelId="{6D934AEC-F964-4055-A347-6D44FEFFBC46}">
      <dgm:prSet phldrT="[Text]" custT="1"/>
      <dgm:spPr>
        <a:solidFill>
          <a:srgbClr val="FFCC00"/>
        </a:solidFill>
      </dgm:spPr>
      <dgm:t>
        <a:bodyPr/>
        <a:lstStyle/>
        <a:p>
          <a:r>
            <a:rPr lang="en-GB" sz="1800" dirty="0" smtClean="0"/>
            <a:t>Altera </a:t>
          </a:r>
          <a:r>
            <a:rPr lang="en-GB" sz="1800" dirty="0" err="1" smtClean="0"/>
            <a:t>HWLib</a:t>
          </a:r>
          <a:endParaRPr lang="en-GB" sz="1800" dirty="0"/>
        </a:p>
      </dgm:t>
    </dgm:pt>
    <dgm:pt modelId="{54D1FBCF-657F-423F-A608-82B2CEA606DF}" type="parTrans" cxnId="{36B385DD-93B2-4104-B3DE-2A2647BCAE03}">
      <dgm:prSet/>
      <dgm:spPr/>
      <dgm:t>
        <a:bodyPr/>
        <a:lstStyle/>
        <a:p>
          <a:endParaRPr lang="en-GB"/>
        </a:p>
      </dgm:t>
    </dgm:pt>
    <dgm:pt modelId="{A7841A8A-DD39-415C-AC0D-6E02B35053DA}" type="sibTrans" cxnId="{36B385DD-93B2-4104-B3DE-2A2647BCAE03}">
      <dgm:prSet/>
      <dgm:spPr/>
      <dgm:t>
        <a:bodyPr/>
        <a:lstStyle/>
        <a:p>
          <a:endParaRPr lang="en-GB"/>
        </a:p>
      </dgm:t>
    </dgm:pt>
    <dgm:pt modelId="{2CB3A170-1310-4595-A5F3-240D89942AC2}">
      <dgm:prSet phldrT="[Text]" custT="1"/>
      <dgm:spPr>
        <a:solidFill>
          <a:srgbClr val="FFFF99"/>
        </a:solidFill>
      </dgm:spPr>
      <dgm:t>
        <a:bodyPr/>
        <a:lstStyle/>
        <a:p>
          <a:r>
            <a:rPr lang="en-GB" sz="1800" dirty="0" smtClean="0"/>
            <a:t>Altera </a:t>
          </a:r>
          <a:r>
            <a:rPr lang="en-GB" sz="1800" dirty="0" err="1" smtClean="0"/>
            <a:t>SoCAL</a:t>
          </a:r>
          <a:r>
            <a:rPr lang="en-GB" sz="1800" dirty="0" smtClean="0"/>
            <a:t> (Lib)</a:t>
          </a:r>
          <a:endParaRPr lang="en-GB" sz="1800" dirty="0"/>
        </a:p>
      </dgm:t>
    </dgm:pt>
    <dgm:pt modelId="{475A8EFF-8795-4BCA-8432-A4416347978A}" type="parTrans" cxnId="{1850157A-18C7-4A80-9766-FA640175481A}">
      <dgm:prSet/>
      <dgm:spPr/>
      <dgm:t>
        <a:bodyPr/>
        <a:lstStyle/>
        <a:p>
          <a:endParaRPr lang="en-GB"/>
        </a:p>
      </dgm:t>
    </dgm:pt>
    <dgm:pt modelId="{5A0668A3-BD05-4C40-9CF1-51C7BEC6611C}" type="sibTrans" cxnId="{1850157A-18C7-4A80-9766-FA640175481A}">
      <dgm:prSet/>
      <dgm:spPr/>
      <dgm:t>
        <a:bodyPr/>
        <a:lstStyle/>
        <a:p>
          <a:endParaRPr lang="en-GB"/>
        </a:p>
      </dgm:t>
    </dgm:pt>
    <dgm:pt modelId="{00C00CE7-1F26-48D1-943B-9CBD9323FB11}">
      <dgm:prSet custT="1"/>
      <dgm:spPr>
        <a:solidFill>
          <a:schemeClr val="bg2">
            <a:lumMod val="75000"/>
          </a:schemeClr>
        </a:solidFill>
      </dgm:spPr>
      <dgm:t>
        <a:bodyPr/>
        <a:lstStyle/>
        <a:p>
          <a:endParaRPr lang="en-GB" sz="1600" b="1" dirty="0" smtClean="0">
            <a:solidFill>
              <a:schemeClr val="bg1"/>
            </a:solidFill>
          </a:endParaRPr>
        </a:p>
        <a:p>
          <a:r>
            <a:rPr lang="en-GB" sz="1600" b="1" dirty="0" smtClean="0">
              <a:solidFill>
                <a:schemeClr val="bg1"/>
              </a:solidFill>
            </a:rPr>
            <a:t>App</a:t>
          </a:r>
          <a:endParaRPr lang="en-GB" sz="1600" b="1" dirty="0">
            <a:solidFill>
              <a:schemeClr val="bg1"/>
            </a:solidFill>
          </a:endParaRPr>
        </a:p>
      </dgm:t>
    </dgm:pt>
    <dgm:pt modelId="{5C730867-C6D8-43B1-AC1A-B5F6168A6541}" type="parTrans" cxnId="{97492A9E-3E9B-40FB-A09A-B8CF07CAE36A}">
      <dgm:prSet/>
      <dgm:spPr/>
      <dgm:t>
        <a:bodyPr/>
        <a:lstStyle/>
        <a:p>
          <a:endParaRPr lang="en-GB"/>
        </a:p>
      </dgm:t>
    </dgm:pt>
    <dgm:pt modelId="{FFDADA64-BA24-454B-9B14-584435A03F5E}" type="sibTrans" cxnId="{97492A9E-3E9B-40FB-A09A-B8CF07CAE36A}">
      <dgm:prSet/>
      <dgm:spPr/>
      <dgm:t>
        <a:bodyPr/>
        <a:lstStyle/>
        <a:p>
          <a:endParaRPr lang="en-GB"/>
        </a:p>
      </dgm:t>
    </dgm:pt>
    <dgm:pt modelId="{F40FAE9C-BA34-4206-BE3E-A52C7ADDC17E}">
      <dgm:prSet custT="1"/>
      <dgm:spPr>
        <a:solidFill>
          <a:schemeClr val="accent1">
            <a:lumMod val="40000"/>
            <a:lumOff val="60000"/>
          </a:schemeClr>
        </a:solidFill>
      </dgm:spPr>
      <dgm:t>
        <a:bodyPr/>
        <a:lstStyle/>
        <a:p>
          <a:r>
            <a:rPr lang="en-GB" sz="1800" dirty="0" smtClean="0"/>
            <a:t>OS</a:t>
          </a:r>
          <a:endParaRPr lang="en-GB" sz="1800" dirty="0"/>
        </a:p>
      </dgm:t>
    </dgm:pt>
    <dgm:pt modelId="{786BC00A-8DF1-4FE2-A3F1-A9CD3DA8EB8D}" type="parTrans" cxnId="{4585D4B9-A09E-4CFF-8C30-5EC24725D1CA}">
      <dgm:prSet/>
      <dgm:spPr/>
      <dgm:t>
        <a:bodyPr/>
        <a:lstStyle/>
        <a:p>
          <a:endParaRPr lang="en-GB"/>
        </a:p>
      </dgm:t>
    </dgm:pt>
    <dgm:pt modelId="{F6D4506B-90DD-44B5-B93E-AFFE6ECF2B89}" type="sibTrans" cxnId="{4585D4B9-A09E-4CFF-8C30-5EC24725D1CA}">
      <dgm:prSet/>
      <dgm:spPr/>
      <dgm:t>
        <a:bodyPr/>
        <a:lstStyle/>
        <a:p>
          <a:endParaRPr lang="en-GB"/>
        </a:p>
      </dgm:t>
    </dgm:pt>
    <dgm:pt modelId="{5EEC426B-AAD4-4124-AB71-DC432D82518A}">
      <dgm:prSet custT="1"/>
      <dgm:spPr>
        <a:solidFill>
          <a:srgbClr val="FF3300"/>
        </a:solidFill>
      </dgm:spPr>
      <dgm:t>
        <a:bodyPr lIns="0" rIns="0"/>
        <a:lstStyle/>
        <a:p>
          <a:r>
            <a:rPr lang="en-GB" sz="1800" dirty="0" smtClean="0"/>
            <a:t>BSP</a:t>
          </a:r>
          <a:endParaRPr lang="en-GB" sz="1800" dirty="0"/>
        </a:p>
      </dgm:t>
    </dgm:pt>
    <dgm:pt modelId="{0C11D901-9AC8-4E9E-8472-BBCE468FFE11}" type="parTrans" cxnId="{809A98A1-45FA-4C90-B7CD-4A266C0EB27F}">
      <dgm:prSet/>
      <dgm:spPr/>
      <dgm:t>
        <a:bodyPr/>
        <a:lstStyle/>
        <a:p>
          <a:endParaRPr lang="en-GB"/>
        </a:p>
      </dgm:t>
    </dgm:pt>
    <dgm:pt modelId="{60CEC415-9FB4-4579-B9B4-757CD7994445}" type="sibTrans" cxnId="{809A98A1-45FA-4C90-B7CD-4A266C0EB27F}">
      <dgm:prSet/>
      <dgm:spPr/>
      <dgm:t>
        <a:bodyPr/>
        <a:lstStyle/>
        <a:p>
          <a:endParaRPr lang="en-GB"/>
        </a:p>
      </dgm:t>
    </dgm:pt>
    <dgm:pt modelId="{68C4139B-A192-4CA9-A21D-0C5DB5A442A7}">
      <dgm:prSet custT="1"/>
      <dgm:spPr/>
      <dgm:t>
        <a:bodyPr/>
        <a:lstStyle/>
        <a:p>
          <a:r>
            <a:rPr lang="en-GB" sz="1800" dirty="0" smtClean="0"/>
            <a:t>Registers</a:t>
          </a:r>
          <a:endParaRPr lang="en-GB" sz="1800" dirty="0"/>
        </a:p>
      </dgm:t>
    </dgm:pt>
    <dgm:pt modelId="{D13F260B-84BC-4AF6-A133-4A0B11A1BC05}" type="parTrans" cxnId="{F59C115B-655D-480A-B56C-1C26ADEA9C67}">
      <dgm:prSet/>
      <dgm:spPr/>
      <dgm:t>
        <a:bodyPr/>
        <a:lstStyle/>
        <a:p>
          <a:endParaRPr lang="en-GB"/>
        </a:p>
      </dgm:t>
    </dgm:pt>
    <dgm:pt modelId="{6AB268F3-8415-4184-88C3-1153FFCD32D6}" type="sibTrans" cxnId="{F59C115B-655D-480A-B56C-1C26ADEA9C67}">
      <dgm:prSet/>
      <dgm:spPr/>
      <dgm:t>
        <a:bodyPr/>
        <a:lstStyle/>
        <a:p>
          <a:endParaRPr lang="en-GB"/>
        </a:p>
      </dgm:t>
    </dgm:pt>
    <dgm:pt modelId="{14890395-E9B6-483E-9B6E-2B880C43B2BC}">
      <dgm:prSet custT="1"/>
      <dgm:spPr>
        <a:solidFill>
          <a:schemeClr val="tx2"/>
        </a:solidFill>
      </dgm:spPr>
      <dgm:t>
        <a:bodyPr/>
        <a:lstStyle/>
        <a:p>
          <a:r>
            <a:rPr lang="en-GB" sz="1800" b="1" dirty="0" smtClean="0">
              <a:solidFill>
                <a:schemeClr val="bg1"/>
              </a:solidFill>
            </a:rPr>
            <a:t>Silicon Device</a:t>
          </a:r>
          <a:endParaRPr lang="en-GB" sz="1800" b="1" dirty="0">
            <a:solidFill>
              <a:schemeClr val="bg1"/>
            </a:solidFill>
          </a:endParaRPr>
        </a:p>
      </dgm:t>
    </dgm:pt>
    <dgm:pt modelId="{2F468F69-B647-4169-895A-A0D428CEB31A}" type="parTrans" cxnId="{FCEBCE7A-0DBF-49D5-A6EA-F02CE79184F5}">
      <dgm:prSet/>
      <dgm:spPr/>
      <dgm:t>
        <a:bodyPr/>
        <a:lstStyle/>
        <a:p>
          <a:endParaRPr lang="en-GB"/>
        </a:p>
      </dgm:t>
    </dgm:pt>
    <dgm:pt modelId="{8CC5335B-E5FB-446C-A3FF-A8E96A8C84EB}" type="sibTrans" cxnId="{FCEBCE7A-0DBF-49D5-A6EA-F02CE79184F5}">
      <dgm:prSet/>
      <dgm:spPr/>
      <dgm:t>
        <a:bodyPr/>
        <a:lstStyle/>
        <a:p>
          <a:endParaRPr lang="en-GB"/>
        </a:p>
      </dgm:t>
    </dgm:pt>
    <dgm:pt modelId="{69145F31-6159-4B41-99EE-3478E4C99946}">
      <dgm:prSet/>
      <dgm:spPr>
        <a:solidFill>
          <a:srgbClr val="00CC00"/>
        </a:solidFill>
      </dgm:spPr>
      <dgm:t>
        <a:bodyPr/>
        <a:lstStyle/>
        <a:p>
          <a:pPr>
            <a:lnSpc>
              <a:spcPct val="90000"/>
            </a:lnSpc>
            <a:spcAft>
              <a:spcPts val="0"/>
            </a:spcAft>
          </a:pPr>
          <a:r>
            <a:rPr lang="en-GB" b="1" smtClean="0">
              <a:solidFill>
                <a:schemeClr val="bg1"/>
              </a:solidFill>
            </a:rPr>
            <a:t>Middle</a:t>
          </a:r>
        </a:p>
        <a:p>
          <a:pPr>
            <a:lnSpc>
              <a:spcPct val="100000"/>
            </a:lnSpc>
            <a:spcAft>
              <a:spcPts val="0"/>
            </a:spcAft>
          </a:pPr>
          <a:r>
            <a:rPr lang="en-GB" b="1" smtClean="0">
              <a:solidFill>
                <a:schemeClr val="bg1"/>
              </a:solidFill>
            </a:rPr>
            <a:t>Ware</a:t>
          </a:r>
          <a:endParaRPr lang="en-GB" b="1" dirty="0">
            <a:solidFill>
              <a:schemeClr val="bg1"/>
            </a:solidFill>
          </a:endParaRPr>
        </a:p>
      </dgm:t>
    </dgm:pt>
    <dgm:pt modelId="{F384180A-4E5E-41B6-B775-3F14C88D1D15}" type="parTrans" cxnId="{19A81845-3E63-469E-BBF1-E98935B18E90}">
      <dgm:prSet/>
      <dgm:spPr/>
      <dgm:t>
        <a:bodyPr/>
        <a:lstStyle/>
        <a:p>
          <a:endParaRPr lang="en-GB"/>
        </a:p>
      </dgm:t>
    </dgm:pt>
    <dgm:pt modelId="{ED7DA32B-8D89-47E2-81CE-142B2C8E87D8}" type="sibTrans" cxnId="{19A81845-3E63-469E-BBF1-E98935B18E90}">
      <dgm:prSet/>
      <dgm:spPr/>
      <dgm:t>
        <a:bodyPr/>
        <a:lstStyle/>
        <a:p>
          <a:endParaRPr lang="en-GB"/>
        </a:p>
      </dgm:t>
    </dgm:pt>
    <dgm:pt modelId="{DE850A0F-05E4-4620-8FB9-F3580E19A547}">
      <dgm:prSet custT="1"/>
      <dgm:spPr>
        <a:solidFill>
          <a:schemeClr val="tx2">
            <a:lumMod val="60000"/>
            <a:lumOff val="40000"/>
          </a:schemeClr>
        </a:solidFill>
      </dgm:spPr>
      <dgm:t>
        <a:bodyPr/>
        <a:lstStyle/>
        <a:p>
          <a:r>
            <a:rPr lang="en-GB" sz="1800" b="1" dirty="0" smtClean="0">
              <a:solidFill>
                <a:schemeClr val="bg1"/>
              </a:solidFill>
            </a:rPr>
            <a:t>IP Cores</a:t>
          </a:r>
          <a:endParaRPr lang="en-GB" sz="1800" b="1" dirty="0">
            <a:solidFill>
              <a:schemeClr val="bg1"/>
            </a:solidFill>
          </a:endParaRPr>
        </a:p>
      </dgm:t>
    </dgm:pt>
    <dgm:pt modelId="{D861F1FC-8039-49D9-AE70-11E4356FC78F}" type="sibTrans" cxnId="{EEEB3260-5432-4236-AD85-5CD389AC0E4B}">
      <dgm:prSet/>
      <dgm:spPr/>
      <dgm:t>
        <a:bodyPr/>
        <a:lstStyle/>
        <a:p>
          <a:endParaRPr lang="en-GB"/>
        </a:p>
      </dgm:t>
    </dgm:pt>
    <dgm:pt modelId="{0058A7E1-81C4-473C-BB5D-13E9C2EE1890}" type="parTrans" cxnId="{EEEB3260-5432-4236-AD85-5CD389AC0E4B}">
      <dgm:prSet/>
      <dgm:spPr/>
      <dgm:t>
        <a:bodyPr/>
        <a:lstStyle/>
        <a:p>
          <a:endParaRPr lang="en-GB"/>
        </a:p>
      </dgm:t>
    </dgm:pt>
    <dgm:pt modelId="{9B43C37E-A771-4869-ACF1-090C17016A61}" type="pres">
      <dgm:prSet presAssocID="{61B060B3-6938-4362-9742-B4C44DFC8009}" presName="Name0" presStyleCnt="0">
        <dgm:presLayoutVars>
          <dgm:dir/>
          <dgm:animLvl val="lvl"/>
          <dgm:resizeHandles val="exact"/>
        </dgm:presLayoutVars>
      </dgm:prSet>
      <dgm:spPr/>
      <dgm:t>
        <a:bodyPr/>
        <a:lstStyle/>
        <a:p>
          <a:endParaRPr lang="en-GB"/>
        </a:p>
      </dgm:t>
    </dgm:pt>
    <dgm:pt modelId="{D08E87CE-9A48-495B-BE90-361379A53067}" type="pres">
      <dgm:prSet presAssocID="{00C00CE7-1F26-48D1-943B-9CBD9323FB11}" presName="Name8" presStyleCnt="0"/>
      <dgm:spPr/>
    </dgm:pt>
    <dgm:pt modelId="{1D4BB259-14D1-43CE-8C2F-7DBF5F8F6F69}" type="pres">
      <dgm:prSet presAssocID="{00C00CE7-1F26-48D1-943B-9CBD9323FB11}" presName="level" presStyleLbl="node1" presStyleIdx="0" presStyleCnt="10" custScaleY="141978">
        <dgm:presLayoutVars>
          <dgm:chMax val="1"/>
          <dgm:bulletEnabled val="1"/>
        </dgm:presLayoutVars>
      </dgm:prSet>
      <dgm:spPr/>
      <dgm:t>
        <a:bodyPr/>
        <a:lstStyle/>
        <a:p>
          <a:endParaRPr lang="en-GB"/>
        </a:p>
      </dgm:t>
    </dgm:pt>
    <dgm:pt modelId="{520F0DC9-8F14-4201-B3D5-D8B6C7B59A77}" type="pres">
      <dgm:prSet presAssocID="{00C00CE7-1F26-48D1-943B-9CBD9323FB11}" presName="levelTx" presStyleLbl="revTx" presStyleIdx="0" presStyleCnt="0">
        <dgm:presLayoutVars>
          <dgm:chMax val="1"/>
          <dgm:bulletEnabled val="1"/>
        </dgm:presLayoutVars>
      </dgm:prSet>
      <dgm:spPr/>
      <dgm:t>
        <a:bodyPr/>
        <a:lstStyle/>
        <a:p>
          <a:endParaRPr lang="en-GB"/>
        </a:p>
      </dgm:t>
    </dgm:pt>
    <dgm:pt modelId="{FF6CF399-335E-47A9-8E7A-359817958F71}" type="pres">
      <dgm:prSet presAssocID="{69145F31-6159-4B41-99EE-3478E4C99946}" presName="Name8" presStyleCnt="0"/>
      <dgm:spPr/>
    </dgm:pt>
    <dgm:pt modelId="{DF2F88FD-8EF4-475C-BC62-D599A37C73F7}" type="pres">
      <dgm:prSet presAssocID="{69145F31-6159-4B41-99EE-3478E4C99946}" presName="level" presStyleLbl="node1" presStyleIdx="1" presStyleCnt="10" custScaleY="125053">
        <dgm:presLayoutVars>
          <dgm:chMax val="1"/>
          <dgm:bulletEnabled val="1"/>
        </dgm:presLayoutVars>
      </dgm:prSet>
      <dgm:spPr/>
      <dgm:t>
        <a:bodyPr/>
        <a:lstStyle/>
        <a:p>
          <a:endParaRPr lang="en-GB"/>
        </a:p>
      </dgm:t>
    </dgm:pt>
    <dgm:pt modelId="{B818F100-2A9E-4C2D-91C6-F61C6351BC31}" type="pres">
      <dgm:prSet presAssocID="{69145F31-6159-4B41-99EE-3478E4C99946}" presName="levelTx" presStyleLbl="revTx" presStyleIdx="0" presStyleCnt="0">
        <dgm:presLayoutVars>
          <dgm:chMax val="1"/>
          <dgm:bulletEnabled val="1"/>
        </dgm:presLayoutVars>
      </dgm:prSet>
      <dgm:spPr/>
      <dgm:t>
        <a:bodyPr/>
        <a:lstStyle/>
        <a:p>
          <a:endParaRPr lang="en-GB"/>
        </a:p>
      </dgm:t>
    </dgm:pt>
    <dgm:pt modelId="{4F780446-8F8B-4051-A57B-69EA66067F40}" type="pres">
      <dgm:prSet presAssocID="{F40FAE9C-BA34-4206-BE3E-A52C7ADDC17E}" presName="Name8" presStyleCnt="0"/>
      <dgm:spPr/>
    </dgm:pt>
    <dgm:pt modelId="{1E76F58D-6C86-4C71-AB26-1270C58FC489}" type="pres">
      <dgm:prSet presAssocID="{F40FAE9C-BA34-4206-BE3E-A52C7ADDC17E}" presName="level" presStyleLbl="node1" presStyleIdx="2" presStyleCnt="10" custScaleY="92073">
        <dgm:presLayoutVars>
          <dgm:chMax val="1"/>
          <dgm:bulletEnabled val="1"/>
        </dgm:presLayoutVars>
      </dgm:prSet>
      <dgm:spPr/>
      <dgm:t>
        <a:bodyPr/>
        <a:lstStyle/>
        <a:p>
          <a:endParaRPr lang="en-GB"/>
        </a:p>
      </dgm:t>
    </dgm:pt>
    <dgm:pt modelId="{854F1717-779B-402E-A008-41B9BED7B7CB}" type="pres">
      <dgm:prSet presAssocID="{F40FAE9C-BA34-4206-BE3E-A52C7ADDC17E}" presName="levelTx" presStyleLbl="revTx" presStyleIdx="0" presStyleCnt="0">
        <dgm:presLayoutVars>
          <dgm:chMax val="1"/>
          <dgm:bulletEnabled val="1"/>
        </dgm:presLayoutVars>
      </dgm:prSet>
      <dgm:spPr/>
      <dgm:t>
        <a:bodyPr/>
        <a:lstStyle/>
        <a:p>
          <a:endParaRPr lang="en-GB"/>
        </a:p>
      </dgm:t>
    </dgm:pt>
    <dgm:pt modelId="{7D7C1EED-1CE5-4EAA-A5D0-14855551A1BE}" type="pres">
      <dgm:prSet presAssocID="{5EEC426B-AAD4-4124-AB71-DC432D82518A}" presName="Name8" presStyleCnt="0"/>
      <dgm:spPr/>
    </dgm:pt>
    <dgm:pt modelId="{102A7ACC-045C-4193-A91F-14609E6D09AB}" type="pres">
      <dgm:prSet presAssocID="{5EEC426B-AAD4-4124-AB71-DC432D82518A}" presName="level" presStyleLbl="node1" presStyleIdx="3" presStyleCnt="10">
        <dgm:presLayoutVars>
          <dgm:chMax val="1"/>
          <dgm:bulletEnabled val="1"/>
        </dgm:presLayoutVars>
      </dgm:prSet>
      <dgm:spPr/>
      <dgm:t>
        <a:bodyPr/>
        <a:lstStyle/>
        <a:p>
          <a:endParaRPr lang="en-GB"/>
        </a:p>
      </dgm:t>
    </dgm:pt>
    <dgm:pt modelId="{5D005F92-98F6-4898-991F-B146F4AA5AEF}" type="pres">
      <dgm:prSet presAssocID="{5EEC426B-AAD4-4124-AB71-DC432D82518A}" presName="levelTx" presStyleLbl="revTx" presStyleIdx="0" presStyleCnt="0">
        <dgm:presLayoutVars>
          <dgm:chMax val="1"/>
          <dgm:bulletEnabled val="1"/>
        </dgm:presLayoutVars>
      </dgm:prSet>
      <dgm:spPr/>
      <dgm:t>
        <a:bodyPr/>
        <a:lstStyle/>
        <a:p>
          <a:endParaRPr lang="en-GB"/>
        </a:p>
      </dgm:t>
    </dgm:pt>
    <dgm:pt modelId="{EA2E38D4-B755-43B2-B7FE-6D74225648F8}" type="pres">
      <dgm:prSet presAssocID="{17EEF962-2496-4E40-9402-0CB749F832F5}" presName="Name8" presStyleCnt="0"/>
      <dgm:spPr/>
    </dgm:pt>
    <dgm:pt modelId="{D26EE499-3C33-421F-ABFB-517B500A9388}" type="pres">
      <dgm:prSet presAssocID="{17EEF962-2496-4E40-9402-0CB749F832F5}" presName="level" presStyleLbl="node1" presStyleIdx="4" presStyleCnt="10">
        <dgm:presLayoutVars>
          <dgm:chMax val="1"/>
          <dgm:bulletEnabled val="1"/>
        </dgm:presLayoutVars>
      </dgm:prSet>
      <dgm:spPr/>
      <dgm:t>
        <a:bodyPr/>
        <a:lstStyle/>
        <a:p>
          <a:endParaRPr lang="en-GB"/>
        </a:p>
      </dgm:t>
    </dgm:pt>
    <dgm:pt modelId="{0A0EA122-245B-4A65-A535-E86B659C929A}" type="pres">
      <dgm:prSet presAssocID="{17EEF962-2496-4E40-9402-0CB749F832F5}" presName="levelTx" presStyleLbl="revTx" presStyleIdx="0" presStyleCnt="0">
        <dgm:presLayoutVars>
          <dgm:chMax val="1"/>
          <dgm:bulletEnabled val="1"/>
        </dgm:presLayoutVars>
      </dgm:prSet>
      <dgm:spPr/>
      <dgm:t>
        <a:bodyPr/>
        <a:lstStyle/>
        <a:p>
          <a:endParaRPr lang="en-GB"/>
        </a:p>
      </dgm:t>
    </dgm:pt>
    <dgm:pt modelId="{0BD97E5D-EA6D-40B4-9D1E-BD57E016D59D}" type="pres">
      <dgm:prSet presAssocID="{6D934AEC-F964-4055-A347-6D44FEFFBC46}" presName="Name8" presStyleCnt="0"/>
      <dgm:spPr/>
    </dgm:pt>
    <dgm:pt modelId="{1ED268DF-7041-4F74-B000-578344470E4D}" type="pres">
      <dgm:prSet presAssocID="{6D934AEC-F964-4055-A347-6D44FEFFBC46}" presName="level" presStyleLbl="node1" presStyleIdx="5" presStyleCnt="10">
        <dgm:presLayoutVars>
          <dgm:chMax val="1"/>
          <dgm:bulletEnabled val="1"/>
        </dgm:presLayoutVars>
      </dgm:prSet>
      <dgm:spPr/>
      <dgm:t>
        <a:bodyPr/>
        <a:lstStyle/>
        <a:p>
          <a:endParaRPr lang="en-GB"/>
        </a:p>
      </dgm:t>
    </dgm:pt>
    <dgm:pt modelId="{B19F6CAF-0AD8-4D3E-ADD8-9C170A310B43}" type="pres">
      <dgm:prSet presAssocID="{6D934AEC-F964-4055-A347-6D44FEFFBC46}" presName="levelTx" presStyleLbl="revTx" presStyleIdx="0" presStyleCnt="0">
        <dgm:presLayoutVars>
          <dgm:chMax val="1"/>
          <dgm:bulletEnabled val="1"/>
        </dgm:presLayoutVars>
      </dgm:prSet>
      <dgm:spPr/>
      <dgm:t>
        <a:bodyPr/>
        <a:lstStyle/>
        <a:p>
          <a:endParaRPr lang="en-GB"/>
        </a:p>
      </dgm:t>
    </dgm:pt>
    <dgm:pt modelId="{3CA5CB31-4CD8-4585-A973-03F9034EA768}" type="pres">
      <dgm:prSet presAssocID="{2CB3A170-1310-4595-A5F3-240D89942AC2}" presName="Name8" presStyleCnt="0"/>
      <dgm:spPr/>
    </dgm:pt>
    <dgm:pt modelId="{28A0C687-488C-4BBF-B6E4-602C01FED081}" type="pres">
      <dgm:prSet presAssocID="{2CB3A170-1310-4595-A5F3-240D89942AC2}" presName="level" presStyleLbl="node1" presStyleIdx="6" presStyleCnt="10">
        <dgm:presLayoutVars>
          <dgm:chMax val="1"/>
          <dgm:bulletEnabled val="1"/>
        </dgm:presLayoutVars>
      </dgm:prSet>
      <dgm:spPr/>
      <dgm:t>
        <a:bodyPr/>
        <a:lstStyle/>
        <a:p>
          <a:endParaRPr lang="en-GB"/>
        </a:p>
      </dgm:t>
    </dgm:pt>
    <dgm:pt modelId="{883BFE72-2E84-4099-B090-6F02A0E13BD6}" type="pres">
      <dgm:prSet presAssocID="{2CB3A170-1310-4595-A5F3-240D89942AC2}" presName="levelTx" presStyleLbl="revTx" presStyleIdx="0" presStyleCnt="0">
        <dgm:presLayoutVars>
          <dgm:chMax val="1"/>
          <dgm:bulletEnabled val="1"/>
        </dgm:presLayoutVars>
      </dgm:prSet>
      <dgm:spPr/>
      <dgm:t>
        <a:bodyPr/>
        <a:lstStyle/>
        <a:p>
          <a:endParaRPr lang="en-GB"/>
        </a:p>
      </dgm:t>
    </dgm:pt>
    <dgm:pt modelId="{EA6BA509-B45F-4852-8B4A-008014FF6FCE}" type="pres">
      <dgm:prSet presAssocID="{68C4139B-A192-4CA9-A21D-0C5DB5A442A7}" presName="Name8" presStyleCnt="0"/>
      <dgm:spPr/>
    </dgm:pt>
    <dgm:pt modelId="{259A95C9-220A-4360-B67C-F9487FF9C3A3}" type="pres">
      <dgm:prSet presAssocID="{68C4139B-A192-4CA9-A21D-0C5DB5A442A7}" presName="level" presStyleLbl="node1" presStyleIdx="7" presStyleCnt="10">
        <dgm:presLayoutVars>
          <dgm:chMax val="1"/>
          <dgm:bulletEnabled val="1"/>
        </dgm:presLayoutVars>
      </dgm:prSet>
      <dgm:spPr/>
      <dgm:t>
        <a:bodyPr/>
        <a:lstStyle/>
        <a:p>
          <a:endParaRPr lang="en-GB"/>
        </a:p>
      </dgm:t>
    </dgm:pt>
    <dgm:pt modelId="{D4FEF3CF-3844-47D7-9B01-7B4BD36BB63A}" type="pres">
      <dgm:prSet presAssocID="{68C4139B-A192-4CA9-A21D-0C5DB5A442A7}" presName="levelTx" presStyleLbl="revTx" presStyleIdx="0" presStyleCnt="0">
        <dgm:presLayoutVars>
          <dgm:chMax val="1"/>
          <dgm:bulletEnabled val="1"/>
        </dgm:presLayoutVars>
      </dgm:prSet>
      <dgm:spPr/>
      <dgm:t>
        <a:bodyPr/>
        <a:lstStyle/>
        <a:p>
          <a:endParaRPr lang="en-GB"/>
        </a:p>
      </dgm:t>
    </dgm:pt>
    <dgm:pt modelId="{F64DA4BA-92C3-409B-85C7-45E61F5BA9F4}" type="pres">
      <dgm:prSet presAssocID="{DE850A0F-05E4-4620-8FB9-F3580E19A547}" presName="Name8" presStyleCnt="0"/>
      <dgm:spPr/>
    </dgm:pt>
    <dgm:pt modelId="{9E9CB642-4E6A-4D4A-832B-1612B159BF30}" type="pres">
      <dgm:prSet presAssocID="{DE850A0F-05E4-4620-8FB9-F3580E19A547}" presName="level" presStyleLbl="node1" presStyleIdx="8" presStyleCnt="10">
        <dgm:presLayoutVars>
          <dgm:chMax val="1"/>
          <dgm:bulletEnabled val="1"/>
        </dgm:presLayoutVars>
      </dgm:prSet>
      <dgm:spPr/>
      <dgm:t>
        <a:bodyPr/>
        <a:lstStyle/>
        <a:p>
          <a:endParaRPr lang="en-GB"/>
        </a:p>
      </dgm:t>
    </dgm:pt>
    <dgm:pt modelId="{B72884EF-81B4-455B-9E61-84024362B833}" type="pres">
      <dgm:prSet presAssocID="{DE850A0F-05E4-4620-8FB9-F3580E19A547}" presName="levelTx" presStyleLbl="revTx" presStyleIdx="0" presStyleCnt="0">
        <dgm:presLayoutVars>
          <dgm:chMax val="1"/>
          <dgm:bulletEnabled val="1"/>
        </dgm:presLayoutVars>
      </dgm:prSet>
      <dgm:spPr/>
      <dgm:t>
        <a:bodyPr/>
        <a:lstStyle/>
        <a:p>
          <a:endParaRPr lang="en-GB"/>
        </a:p>
      </dgm:t>
    </dgm:pt>
    <dgm:pt modelId="{EB7EE212-10CB-4B00-BFE8-9FDC0F26855F}" type="pres">
      <dgm:prSet presAssocID="{14890395-E9B6-483E-9B6E-2B880C43B2BC}" presName="Name8" presStyleCnt="0"/>
      <dgm:spPr/>
    </dgm:pt>
    <dgm:pt modelId="{98ACAFE5-7F11-45FF-B63C-85EE4D34EFDA}" type="pres">
      <dgm:prSet presAssocID="{14890395-E9B6-483E-9B6E-2B880C43B2BC}" presName="level" presStyleLbl="node1" presStyleIdx="9" presStyleCnt="10">
        <dgm:presLayoutVars>
          <dgm:chMax val="1"/>
          <dgm:bulletEnabled val="1"/>
        </dgm:presLayoutVars>
      </dgm:prSet>
      <dgm:spPr/>
      <dgm:t>
        <a:bodyPr/>
        <a:lstStyle/>
        <a:p>
          <a:endParaRPr lang="en-GB"/>
        </a:p>
      </dgm:t>
    </dgm:pt>
    <dgm:pt modelId="{27F7FBE4-B7DE-418E-85A9-B027FDBE9202}" type="pres">
      <dgm:prSet presAssocID="{14890395-E9B6-483E-9B6E-2B880C43B2BC}" presName="levelTx" presStyleLbl="revTx" presStyleIdx="0" presStyleCnt="0">
        <dgm:presLayoutVars>
          <dgm:chMax val="1"/>
          <dgm:bulletEnabled val="1"/>
        </dgm:presLayoutVars>
      </dgm:prSet>
      <dgm:spPr/>
      <dgm:t>
        <a:bodyPr/>
        <a:lstStyle/>
        <a:p>
          <a:endParaRPr lang="en-GB"/>
        </a:p>
      </dgm:t>
    </dgm:pt>
  </dgm:ptLst>
  <dgm:cxnLst>
    <dgm:cxn modelId="{19A81845-3E63-469E-BBF1-E98935B18E90}" srcId="{61B060B3-6938-4362-9742-B4C44DFC8009}" destId="{69145F31-6159-4B41-99EE-3478E4C99946}" srcOrd="1" destOrd="0" parTransId="{F384180A-4E5E-41B6-B775-3F14C88D1D15}" sibTransId="{ED7DA32B-8D89-47E2-81CE-142B2C8E87D8}"/>
    <dgm:cxn modelId="{5E5FC432-19F4-4E3C-968A-E9945D1B80D0}" type="presOf" srcId="{17EEF962-2496-4E40-9402-0CB749F832F5}" destId="{D26EE499-3C33-421F-ABFB-517B500A9388}" srcOrd="0" destOrd="0" presId="urn:microsoft.com/office/officeart/2005/8/layout/pyramid1"/>
    <dgm:cxn modelId="{2DF01D93-6B65-4106-9A74-6ECFD0BB0C8A}" type="presOf" srcId="{5EEC426B-AAD4-4124-AB71-DC432D82518A}" destId="{102A7ACC-045C-4193-A91F-14609E6D09AB}" srcOrd="0" destOrd="0" presId="urn:microsoft.com/office/officeart/2005/8/layout/pyramid1"/>
    <dgm:cxn modelId="{D08ACADA-0145-4669-A18F-619908085A52}" type="presOf" srcId="{00C00CE7-1F26-48D1-943B-9CBD9323FB11}" destId="{520F0DC9-8F14-4201-B3D5-D8B6C7B59A77}" srcOrd="1" destOrd="0" presId="urn:microsoft.com/office/officeart/2005/8/layout/pyramid1"/>
    <dgm:cxn modelId="{00CF2B82-7611-4DD4-AED7-04569FA56796}" type="presOf" srcId="{14890395-E9B6-483E-9B6E-2B880C43B2BC}" destId="{98ACAFE5-7F11-45FF-B63C-85EE4D34EFDA}" srcOrd="0" destOrd="0" presId="urn:microsoft.com/office/officeart/2005/8/layout/pyramid1"/>
    <dgm:cxn modelId="{292B687D-41C2-442E-B8A6-6DEE9BCC9F76}" type="presOf" srcId="{DE850A0F-05E4-4620-8FB9-F3580E19A547}" destId="{9E9CB642-4E6A-4D4A-832B-1612B159BF30}" srcOrd="0" destOrd="0" presId="urn:microsoft.com/office/officeart/2005/8/layout/pyramid1"/>
    <dgm:cxn modelId="{C0D2DE8A-E1F9-4F59-AE82-11693FF3FD7B}" type="presOf" srcId="{2CB3A170-1310-4595-A5F3-240D89942AC2}" destId="{28A0C687-488C-4BBF-B6E4-602C01FED081}" srcOrd="0" destOrd="0" presId="urn:microsoft.com/office/officeart/2005/8/layout/pyramid1"/>
    <dgm:cxn modelId="{809A98A1-45FA-4C90-B7CD-4A266C0EB27F}" srcId="{61B060B3-6938-4362-9742-B4C44DFC8009}" destId="{5EEC426B-AAD4-4124-AB71-DC432D82518A}" srcOrd="3" destOrd="0" parTransId="{0C11D901-9AC8-4E9E-8472-BBCE468FFE11}" sibTransId="{60CEC415-9FB4-4579-B9B4-757CD7994445}"/>
    <dgm:cxn modelId="{F59C115B-655D-480A-B56C-1C26ADEA9C67}" srcId="{61B060B3-6938-4362-9742-B4C44DFC8009}" destId="{68C4139B-A192-4CA9-A21D-0C5DB5A442A7}" srcOrd="7" destOrd="0" parTransId="{D13F260B-84BC-4AF6-A133-4A0B11A1BC05}" sibTransId="{6AB268F3-8415-4184-88C3-1153FFCD32D6}"/>
    <dgm:cxn modelId="{42B17CBB-18D2-4D13-9DC0-C757DE5FF114}" type="presOf" srcId="{F40FAE9C-BA34-4206-BE3E-A52C7ADDC17E}" destId="{1E76F58D-6C86-4C71-AB26-1270C58FC489}" srcOrd="0" destOrd="0" presId="urn:microsoft.com/office/officeart/2005/8/layout/pyramid1"/>
    <dgm:cxn modelId="{97492A9E-3E9B-40FB-A09A-B8CF07CAE36A}" srcId="{61B060B3-6938-4362-9742-B4C44DFC8009}" destId="{00C00CE7-1F26-48D1-943B-9CBD9323FB11}" srcOrd="0" destOrd="0" parTransId="{5C730867-C6D8-43B1-AC1A-B5F6168A6541}" sibTransId="{FFDADA64-BA24-454B-9B14-584435A03F5E}"/>
    <dgm:cxn modelId="{F32B4CAF-3343-4F3A-A031-EF350379F849}" type="presOf" srcId="{00C00CE7-1F26-48D1-943B-9CBD9323FB11}" destId="{1D4BB259-14D1-43CE-8C2F-7DBF5F8F6F69}" srcOrd="0" destOrd="0" presId="urn:microsoft.com/office/officeart/2005/8/layout/pyramid1"/>
    <dgm:cxn modelId="{36B385DD-93B2-4104-B3DE-2A2647BCAE03}" srcId="{61B060B3-6938-4362-9742-B4C44DFC8009}" destId="{6D934AEC-F964-4055-A347-6D44FEFFBC46}" srcOrd="5" destOrd="0" parTransId="{54D1FBCF-657F-423F-A608-82B2CEA606DF}" sibTransId="{A7841A8A-DD39-415C-AC0D-6E02B35053DA}"/>
    <dgm:cxn modelId="{8B7379C3-1AFB-419A-95EC-877D9B832344}" type="presOf" srcId="{68C4139B-A192-4CA9-A21D-0C5DB5A442A7}" destId="{D4FEF3CF-3844-47D7-9B01-7B4BD36BB63A}" srcOrd="1" destOrd="0" presId="urn:microsoft.com/office/officeart/2005/8/layout/pyramid1"/>
    <dgm:cxn modelId="{799F37B5-B981-4CB9-B0F7-6D1092527E9E}" type="presOf" srcId="{17EEF962-2496-4E40-9402-0CB749F832F5}" destId="{0A0EA122-245B-4A65-A535-E86B659C929A}" srcOrd="1" destOrd="0" presId="urn:microsoft.com/office/officeart/2005/8/layout/pyramid1"/>
    <dgm:cxn modelId="{FB2A8092-A4AE-4EEF-9D5E-6212B1D9F86E}" type="presOf" srcId="{2CB3A170-1310-4595-A5F3-240D89942AC2}" destId="{883BFE72-2E84-4099-B090-6F02A0E13BD6}" srcOrd="1" destOrd="0" presId="urn:microsoft.com/office/officeart/2005/8/layout/pyramid1"/>
    <dgm:cxn modelId="{0BA65094-EA2A-4F25-B416-5567C5699CFF}" type="presOf" srcId="{6D934AEC-F964-4055-A347-6D44FEFFBC46}" destId="{B19F6CAF-0AD8-4D3E-ADD8-9C170A310B43}" srcOrd="1" destOrd="0" presId="urn:microsoft.com/office/officeart/2005/8/layout/pyramid1"/>
    <dgm:cxn modelId="{FCEBCE7A-0DBF-49D5-A6EA-F02CE79184F5}" srcId="{61B060B3-6938-4362-9742-B4C44DFC8009}" destId="{14890395-E9B6-483E-9B6E-2B880C43B2BC}" srcOrd="9" destOrd="0" parTransId="{2F468F69-B647-4169-895A-A0D428CEB31A}" sibTransId="{8CC5335B-E5FB-446C-A3FF-A8E96A8C84EB}"/>
    <dgm:cxn modelId="{4585D4B9-A09E-4CFF-8C30-5EC24725D1CA}" srcId="{61B060B3-6938-4362-9742-B4C44DFC8009}" destId="{F40FAE9C-BA34-4206-BE3E-A52C7ADDC17E}" srcOrd="2" destOrd="0" parTransId="{786BC00A-8DF1-4FE2-A3F1-A9CD3DA8EB8D}" sibTransId="{F6D4506B-90DD-44B5-B93E-AFFE6ECF2B89}"/>
    <dgm:cxn modelId="{9C78F90B-02D1-4B65-9DA7-95EFB7FE66C8}" type="presOf" srcId="{14890395-E9B6-483E-9B6E-2B880C43B2BC}" destId="{27F7FBE4-B7DE-418E-85A9-B027FDBE9202}" srcOrd="1" destOrd="0" presId="urn:microsoft.com/office/officeart/2005/8/layout/pyramid1"/>
    <dgm:cxn modelId="{D4962942-02FB-41FB-A0E2-3EF76A915315}" srcId="{61B060B3-6938-4362-9742-B4C44DFC8009}" destId="{17EEF962-2496-4E40-9402-0CB749F832F5}" srcOrd="4" destOrd="0" parTransId="{126ECF03-47BB-44B9-B8B8-5552AA6FCCC4}" sibTransId="{26BA7CD7-A0CA-4791-B707-F1CCFDEC6AE1}"/>
    <dgm:cxn modelId="{DDF6E75A-3D1B-4E29-94E7-A224B372C77D}" type="presOf" srcId="{61B060B3-6938-4362-9742-B4C44DFC8009}" destId="{9B43C37E-A771-4869-ACF1-090C17016A61}" srcOrd="0" destOrd="0" presId="urn:microsoft.com/office/officeart/2005/8/layout/pyramid1"/>
    <dgm:cxn modelId="{D4BABE97-6737-4F43-86F1-504E53E44E1F}" type="presOf" srcId="{DE850A0F-05E4-4620-8FB9-F3580E19A547}" destId="{B72884EF-81B4-455B-9E61-84024362B833}" srcOrd="1" destOrd="0" presId="urn:microsoft.com/office/officeart/2005/8/layout/pyramid1"/>
    <dgm:cxn modelId="{5DCB70C7-BDEB-4AEA-8DE4-D483D5A5F7F2}" type="presOf" srcId="{69145F31-6159-4B41-99EE-3478E4C99946}" destId="{B818F100-2A9E-4C2D-91C6-F61C6351BC31}" srcOrd="1" destOrd="0" presId="urn:microsoft.com/office/officeart/2005/8/layout/pyramid1"/>
    <dgm:cxn modelId="{520E3C70-9A1C-467A-B30E-36172F939BED}" type="presOf" srcId="{6D934AEC-F964-4055-A347-6D44FEFFBC46}" destId="{1ED268DF-7041-4F74-B000-578344470E4D}" srcOrd="0" destOrd="0" presId="urn:microsoft.com/office/officeart/2005/8/layout/pyramid1"/>
    <dgm:cxn modelId="{1850157A-18C7-4A80-9766-FA640175481A}" srcId="{61B060B3-6938-4362-9742-B4C44DFC8009}" destId="{2CB3A170-1310-4595-A5F3-240D89942AC2}" srcOrd="6" destOrd="0" parTransId="{475A8EFF-8795-4BCA-8432-A4416347978A}" sibTransId="{5A0668A3-BD05-4C40-9CF1-51C7BEC6611C}"/>
    <dgm:cxn modelId="{F64CE876-040A-4933-84DD-780E61B5E90D}" type="presOf" srcId="{68C4139B-A192-4CA9-A21D-0C5DB5A442A7}" destId="{259A95C9-220A-4360-B67C-F9487FF9C3A3}" srcOrd="0" destOrd="0" presId="urn:microsoft.com/office/officeart/2005/8/layout/pyramid1"/>
    <dgm:cxn modelId="{C2A80EB3-4A73-43A3-B221-118E37A40D9D}" type="presOf" srcId="{F40FAE9C-BA34-4206-BE3E-A52C7ADDC17E}" destId="{854F1717-779B-402E-A008-41B9BED7B7CB}" srcOrd="1" destOrd="0" presId="urn:microsoft.com/office/officeart/2005/8/layout/pyramid1"/>
    <dgm:cxn modelId="{83E1A480-F3B4-495B-80B4-1F3C40C45B68}" type="presOf" srcId="{69145F31-6159-4B41-99EE-3478E4C99946}" destId="{DF2F88FD-8EF4-475C-BC62-D599A37C73F7}" srcOrd="0" destOrd="0" presId="urn:microsoft.com/office/officeart/2005/8/layout/pyramid1"/>
    <dgm:cxn modelId="{EEEB3260-5432-4236-AD85-5CD389AC0E4B}" srcId="{61B060B3-6938-4362-9742-B4C44DFC8009}" destId="{DE850A0F-05E4-4620-8FB9-F3580E19A547}" srcOrd="8" destOrd="0" parTransId="{0058A7E1-81C4-473C-BB5D-13E9C2EE1890}" sibTransId="{D861F1FC-8039-49D9-AE70-11E4356FC78F}"/>
    <dgm:cxn modelId="{47616F24-BA37-4A56-B778-4765AF0F6785}" type="presOf" srcId="{5EEC426B-AAD4-4124-AB71-DC432D82518A}" destId="{5D005F92-98F6-4898-991F-B146F4AA5AEF}" srcOrd="1" destOrd="0" presId="urn:microsoft.com/office/officeart/2005/8/layout/pyramid1"/>
    <dgm:cxn modelId="{7EBAB4C2-0082-47E5-A435-A0B92CE76E03}" type="presParOf" srcId="{9B43C37E-A771-4869-ACF1-090C17016A61}" destId="{D08E87CE-9A48-495B-BE90-361379A53067}" srcOrd="0" destOrd="0" presId="urn:microsoft.com/office/officeart/2005/8/layout/pyramid1"/>
    <dgm:cxn modelId="{C4C08A59-A7F0-494E-BF37-8BE1B8C1A2C0}" type="presParOf" srcId="{D08E87CE-9A48-495B-BE90-361379A53067}" destId="{1D4BB259-14D1-43CE-8C2F-7DBF5F8F6F69}" srcOrd="0" destOrd="0" presId="urn:microsoft.com/office/officeart/2005/8/layout/pyramid1"/>
    <dgm:cxn modelId="{826DA8D1-8628-47DA-B1D1-D734A02B77E7}" type="presParOf" srcId="{D08E87CE-9A48-495B-BE90-361379A53067}" destId="{520F0DC9-8F14-4201-B3D5-D8B6C7B59A77}" srcOrd="1" destOrd="0" presId="urn:microsoft.com/office/officeart/2005/8/layout/pyramid1"/>
    <dgm:cxn modelId="{12EEC4DE-10F4-4C38-BC21-9B52411EA44D}" type="presParOf" srcId="{9B43C37E-A771-4869-ACF1-090C17016A61}" destId="{FF6CF399-335E-47A9-8E7A-359817958F71}" srcOrd="1" destOrd="0" presId="urn:microsoft.com/office/officeart/2005/8/layout/pyramid1"/>
    <dgm:cxn modelId="{440A3142-0A5E-46E2-9E7E-AF7B4D2EA10A}" type="presParOf" srcId="{FF6CF399-335E-47A9-8E7A-359817958F71}" destId="{DF2F88FD-8EF4-475C-BC62-D599A37C73F7}" srcOrd="0" destOrd="0" presId="urn:microsoft.com/office/officeart/2005/8/layout/pyramid1"/>
    <dgm:cxn modelId="{4E81A4A0-BBEB-46E7-AA9C-6E13B3803173}" type="presParOf" srcId="{FF6CF399-335E-47A9-8E7A-359817958F71}" destId="{B818F100-2A9E-4C2D-91C6-F61C6351BC31}" srcOrd="1" destOrd="0" presId="urn:microsoft.com/office/officeart/2005/8/layout/pyramid1"/>
    <dgm:cxn modelId="{F34D4402-F10E-4E1A-961E-5B391B18F96F}" type="presParOf" srcId="{9B43C37E-A771-4869-ACF1-090C17016A61}" destId="{4F780446-8F8B-4051-A57B-69EA66067F40}" srcOrd="2" destOrd="0" presId="urn:microsoft.com/office/officeart/2005/8/layout/pyramid1"/>
    <dgm:cxn modelId="{AD2153F1-4626-4BEE-B639-6AE218D746E6}" type="presParOf" srcId="{4F780446-8F8B-4051-A57B-69EA66067F40}" destId="{1E76F58D-6C86-4C71-AB26-1270C58FC489}" srcOrd="0" destOrd="0" presId="urn:microsoft.com/office/officeart/2005/8/layout/pyramid1"/>
    <dgm:cxn modelId="{C4F3DBCB-06DF-45F1-9DCA-102867E789C0}" type="presParOf" srcId="{4F780446-8F8B-4051-A57B-69EA66067F40}" destId="{854F1717-779B-402E-A008-41B9BED7B7CB}" srcOrd="1" destOrd="0" presId="urn:microsoft.com/office/officeart/2005/8/layout/pyramid1"/>
    <dgm:cxn modelId="{402EBBDE-5E7A-4B9C-A6D9-883E68945C75}" type="presParOf" srcId="{9B43C37E-A771-4869-ACF1-090C17016A61}" destId="{7D7C1EED-1CE5-4EAA-A5D0-14855551A1BE}" srcOrd="3" destOrd="0" presId="urn:microsoft.com/office/officeart/2005/8/layout/pyramid1"/>
    <dgm:cxn modelId="{18D2B439-722A-439C-853F-E637D7CE3EA9}" type="presParOf" srcId="{7D7C1EED-1CE5-4EAA-A5D0-14855551A1BE}" destId="{102A7ACC-045C-4193-A91F-14609E6D09AB}" srcOrd="0" destOrd="0" presId="urn:microsoft.com/office/officeart/2005/8/layout/pyramid1"/>
    <dgm:cxn modelId="{C97C4F95-A1A7-4A03-8423-3D297DAC1279}" type="presParOf" srcId="{7D7C1EED-1CE5-4EAA-A5D0-14855551A1BE}" destId="{5D005F92-98F6-4898-991F-B146F4AA5AEF}" srcOrd="1" destOrd="0" presId="urn:microsoft.com/office/officeart/2005/8/layout/pyramid1"/>
    <dgm:cxn modelId="{45C17026-5941-4D14-BEF0-869D06B66963}" type="presParOf" srcId="{9B43C37E-A771-4869-ACF1-090C17016A61}" destId="{EA2E38D4-B755-43B2-B7FE-6D74225648F8}" srcOrd="4" destOrd="0" presId="urn:microsoft.com/office/officeart/2005/8/layout/pyramid1"/>
    <dgm:cxn modelId="{601C12D5-00E4-4792-8BE2-672BABE242D9}" type="presParOf" srcId="{EA2E38D4-B755-43B2-B7FE-6D74225648F8}" destId="{D26EE499-3C33-421F-ABFB-517B500A9388}" srcOrd="0" destOrd="0" presId="urn:microsoft.com/office/officeart/2005/8/layout/pyramid1"/>
    <dgm:cxn modelId="{E0F17558-4A08-4EAB-AB44-8BAD298507B5}" type="presParOf" srcId="{EA2E38D4-B755-43B2-B7FE-6D74225648F8}" destId="{0A0EA122-245B-4A65-A535-E86B659C929A}" srcOrd="1" destOrd="0" presId="urn:microsoft.com/office/officeart/2005/8/layout/pyramid1"/>
    <dgm:cxn modelId="{6A4BCB06-4EE8-44EF-B0F2-54F6C7C52B87}" type="presParOf" srcId="{9B43C37E-A771-4869-ACF1-090C17016A61}" destId="{0BD97E5D-EA6D-40B4-9D1E-BD57E016D59D}" srcOrd="5" destOrd="0" presId="urn:microsoft.com/office/officeart/2005/8/layout/pyramid1"/>
    <dgm:cxn modelId="{93B4659E-3439-4647-BF2C-95DFBEF8A445}" type="presParOf" srcId="{0BD97E5D-EA6D-40B4-9D1E-BD57E016D59D}" destId="{1ED268DF-7041-4F74-B000-578344470E4D}" srcOrd="0" destOrd="0" presId="urn:microsoft.com/office/officeart/2005/8/layout/pyramid1"/>
    <dgm:cxn modelId="{ABE40705-47D9-47CF-86AD-00DAD9FE5A25}" type="presParOf" srcId="{0BD97E5D-EA6D-40B4-9D1E-BD57E016D59D}" destId="{B19F6CAF-0AD8-4D3E-ADD8-9C170A310B43}" srcOrd="1" destOrd="0" presId="urn:microsoft.com/office/officeart/2005/8/layout/pyramid1"/>
    <dgm:cxn modelId="{D15A1091-CECD-4ECB-A363-D5E445503F04}" type="presParOf" srcId="{9B43C37E-A771-4869-ACF1-090C17016A61}" destId="{3CA5CB31-4CD8-4585-A973-03F9034EA768}" srcOrd="6" destOrd="0" presId="urn:microsoft.com/office/officeart/2005/8/layout/pyramid1"/>
    <dgm:cxn modelId="{563B023C-BD92-4C0D-8BDE-08C59C814771}" type="presParOf" srcId="{3CA5CB31-4CD8-4585-A973-03F9034EA768}" destId="{28A0C687-488C-4BBF-B6E4-602C01FED081}" srcOrd="0" destOrd="0" presId="urn:microsoft.com/office/officeart/2005/8/layout/pyramid1"/>
    <dgm:cxn modelId="{DB86607F-5BA0-4CD7-AFF0-CDDEF36CD65F}" type="presParOf" srcId="{3CA5CB31-4CD8-4585-A973-03F9034EA768}" destId="{883BFE72-2E84-4099-B090-6F02A0E13BD6}" srcOrd="1" destOrd="0" presId="urn:microsoft.com/office/officeart/2005/8/layout/pyramid1"/>
    <dgm:cxn modelId="{66B316A2-A79E-4205-A0A7-1DE9C4364659}" type="presParOf" srcId="{9B43C37E-A771-4869-ACF1-090C17016A61}" destId="{EA6BA509-B45F-4852-8B4A-008014FF6FCE}" srcOrd="7" destOrd="0" presId="urn:microsoft.com/office/officeart/2005/8/layout/pyramid1"/>
    <dgm:cxn modelId="{A04FAAAD-28B0-4A4E-9880-61C5BB5DF6A3}" type="presParOf" srcId="{EA6BA509-B45F-4852-8B4A-008014FF6FCE}" destId="{259A95C9-220A-4360-B67C-F9487FF9C3A3}" srcOrd="0" destOrd="0" presId="urn:microsoft.com/office/officeart/2005/8/layout/pyramid1"/>
    <dgm:cxn modelId="{2DBB42D6-85E6-45F3-A5F3-9DD8DF586EAA}" type="presParOf" srcId="{EA6BA509-B45F-4852-8B4A-008014FF6FCE}" destId="{D4FEF3CF-3844-47D7-9B01-7B4BD36BB63A}" srcOrd="1" destOrd="0" presId="urn:microsoft.com/office/officeart/2005/8/layout/pyramid1"/>
    <dgm:cxn modelId="{88B34442-4313-4EB2-B743-139F02238274}" type="presParOf" srcId="{9B43C37E-A771-4869-ACF1-090C17016A61}" destId="{F64DA4BA-92C3-409B-85C7-45E61F5BA9F4}" srcOrd="8" destOrd="0" presId="urn:microsoft.com/office/officeart/2005/8/layout/pyramid1"/>
    <dgm:cxn modelId="{B5B1511F-E644-4DC4-B719-C7A7C8254D22}" type="presParOf" srcId="{F64DA4BA-92C3-409B-85C7-45E61F5BA9F4}" destId="{9E9CB642-4E6A-4D4A-832B-1612B159BF30}" srcOrd="0" destOrd="0" presId="urn:microsoft.com/office/officeart/2005/8/layout/pyramid1"/>
    <dgm:cxn modelId="{40160C69-E0D0-4687-8581-31B150E54EE7}" type="presParOf" srcId="{F64DA4BA-92C3-409B-85C7-45E61F5BA9F4}" destId="{B72884EF-81B4-455B-9E61-84024362B833}" srcOrd="1" destOrd="0" presId="urn:microsoft.com/office/officeart/2005/8/layout/pyramid1"/>
    <dgm:cxn modelId="{00034C79-E7A9-4BF7-971A-5DF7F0FC2821}" type="presParOf" srcId="{9B43C37E-A771-4869-ACF1-090C17016A61}" destId="{EB7EE212-10CB-4B00-BFE8-9FDC0F26855F}" srcOrd="9" destOrd="0" presId="urn:microsoft.com/office/officeart/2005/8/layout/pyramid1"/>
    <dgm:cxn modelId="{96020DE2-A1AB-4E34-8BFF-7DC3612473A2}" type="presParOf" srcId="{EB7EE212-10CB-4B00-BFE8-9FDC0F26855F}" destId="{98ACAFE5-7F11-45FF-B63C-85EE4D34EFDA}" srcOrd="0" destOrd="0" presId="urn:microsoft.com/office/officeart/2005/8/layout/pyramid1"/>
    <dgm:cxn modelId="{8FB8EE29-0985-4A96-8A91-6274502A7E04}" type="presParOf" srcId="{EB7EE212-10CB-4B00-BFE8-9FDC0F26855F}" destId="{27F7FBE4-B7DE-418E-85A9-B027FDBE9202}"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B060B3-6938-4362-9742-B4C44DFC8009}"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GB"/>
        </a:p>
      </dgm:t>
    </dgm:pt>
    <dgm:pt modelId="{17EEF962-2496-4E40-9402-0CB749F832F5}">
      <dgm:prSet phldrT="[Text]" custT="1"/>
      <dgm:spPr>
        <a:solidFill>
          <a:srgbClr val="FF7C80"/>
        </a:solidFill>
      </dgm:spPr>
      <dgm:t>
        <a:bodyPr/>
        <a:lstStyle/>
        <a:p>
          <a:r>
            <a:rPr lang="en-GB" sz="1800" dirty="0" smtClean="0"/>
            <a:t>Driver</a:t>
          </a:r>
          <a:endParaRPr lang="en-GB" sz="1800" dirty="0"/>
        </a:p>
      </dgm:t>
    </dgm:pt>
    <dgm:pt modelId="{126ECF03-47BB-44B9-B8B8-5552AA6FCCC4}" type="parTrans" cxnId="{D4962942-02FB-41FB-A0E2-3EF76A915315}">
      <dgm:prSet/>
      <dgm:spPr/>
      <dgm:t>
        <a:bodyPr/>
        <a:lstStyle/>
        <a:p>
          <a:endParaRPr lang="en-GB"/>
        </a:p>
      </dgm:t>
    </dgm:pt>
    <dgm:pt modelId="{26BA7CD7-A0CA-4791-B707-F1CCFDEC6AE1}" type="sibTrans" cxnId="{D4962942-02FB-41FB-A0E2-3EF76A915315}">
      <dgm:prSet/>
      <dgm:spPr/>
      <dgm:t>
        <a:bodyPr/>
        <a:lstStyle/>
        <a:p>
          <a:endParaRPr lang="en-GB"/>
        </a:p>
      </dgm:t>
    </dgm:pt>
    <dgm:pt modelId="{6D934AEC-F964-4055-A347-6D44FEFFBC46}">
      <dgm:prSet phldrT="[Text]" custT="1"/>
      <dgm:spPr>
        <a:solidFill>
          <a:srgbClr val="FFCC00"/>
        </a:solidFill>
      </dgm:spPr>
      <dgm:t>
        <a:bodyPr/>
        <a:lstStyle/>
        <a:p>
          <a:r>
            <a:rPr lang="en-GB" sz="1800" dirty="0" smtClean="0"/>
            <a:t>Altera </a:t>
          </a:r>
          <a:r>
            <a:rPr lang="en-GB" sz="1800" dirty="0" err="1" smtClean="0"/>
            <a:t>HWLib</a:t>
          </a:r>
          <a:endParaRPr lang="en-GB" sz="1800" dirty="0"/>
        </a:p>
      </dgm:t>
    </dgm:pt>
    <dgm:pt modelId="{54D1FBCF-657F-423F-A608-82B2CEA606DF}" type="parTrans" cxnId="{36B385DD-93B2-4104-B3DE-2A2647BCAE03}">
      <dgm:prSet/>
      <dgm:spPr/>
      <dgm:t>
        <a:bodyPr/>
        <a:lstStyle/>
        <a:p>
          <a:endParaRPr lang="en-GB"/>
        </a:p>
      </dgm:t>
    </dgm:pt>
    <dgm:pt modelId="{A7841A8A-DD39-415C-AC0D-6E02B35053DA}" type="sibTrans" cxnId="{36B385DD-93B2-4104-B3DE-2A2647BCAE03}">
      <dgm:prSet/>
      <dgm:spPr/>
      <dgm:t>
        <a:bodyPr/>
        <a:lstStyle/>
        <a:p>
          <a:endParaRPr lang="en-GB"/>
        </a:p>
      </dgm:t>
    </dgm:pt>
    <dgm:pt modelId="{2CB3A170-1310-4595-A5F3-240D89942AC2}">
      <dgm:prSet phldrT="[Text]" custT="1"/>
      <dgm:spPr>
        <a:solidFill>
          <a:srgbClr val="FFFF99"/>
        </a:solidFill>
      </dgm:spPr>
      <dgm:t>
        <a:bodyPr/>
        <a:lstStyle/>
        <a:p>
          <a:r>
            <a:rPr lang="en-GB" sz="1800" dirty="0" smtClean="0"/>
            <a:t>Altera </a:t>
          </a:r>
          <a:r>
            <a:rPr lang="en-GB" sz="1800" dirty="0" err="1" smtClean="0"/>
            <a:t>SoCAL</a:t>
          </a:r>
          <a:r>
            <a:rPr lang="en-GB" sz="1800" dirty="0" smtClean="0"/>
            <a:t> (Lib)</a:t>
          </a:r>
          <a:endParaRPr lang="en-GB" sz="1800" dirty="0"/>
        </a:p>
      </dgm:t>
    </dgm:pt>
    <dgm:pt modelId="{475A8EFF-8795-4BCA-8432-A4416347978A}" type="parTrans" cxnId="{1850157A-18C7-4A80-9766-FA640175481A}">
      <dgm:prSet/>
      <dgm:spPr/>
      <dgm:t>
        <a:bodyPr/>
        <a:lstStyle/>
        <a:p>
          <a:endParaRPr lang="en-GB"/>
        </a:p>
      </dgm:t>
    </dgm:pt>
    <dgm:pt modelId="{5A0668A3-BD05-4C40-9CF1-51C7BEC6611C}" type="sibTrans" cxnId="{1850157A-18C7-4A80-9766-FA640175481A}">
      <dgm:prSet/>
      <dgm:spPr/>
      <dgm:t>
        <a:bodyPr/>
        <a:lstStyle/>
        <a:p>
          <a:endParaRPr lang="en-GB"/>
        </a:p>
      </dgm:t>
    </dgm:pt>
    <dgm:pt modelId="{00C00CE7-1F26-48D1-943B-9CBD9323FB11}">
      <dgm:prSet custT="1"/>
      <dgm:spPr>
        <a:solidFill>
          <a:schemeClr val="bg2">
            <a:lumMod val="75000"/>
          </a:schemeClr>
        </a:solidFill>
      </dgm:spPr>
      <dgm:t>
        <a:bodyPr/>
        <a:lstStyle/>
        <a:p>
          <a:endParaRPr lang="en-GB" sz="1600" b="1" dirty="0" smtClean="0">
            <a:solidFill>
              <a:schemeClr val="bg1"/>
            </a:solidFill>
          </a:endParaRPr>
        </a:p>
        <a:p>
          <a:r>
            <a:rPr lang="en-GB" sz="1600" b="1" dirty="0" smtClean="0">
              <a:solidFill>
                <a:schemeClr val="bg1"/>
              </a:solidFill>
            </a:rPr>
            <a:t>App</a:t>
          </a:r>
          <a:endParaRPr lang="en-GB" sz="1600" b="1" dirty="0">
            <a:solidFill>
              <a:schemeClr val="bg1"/>
            </a:solidFill>
          </a:endParaRPr>
        </a:p>
      </dgm:t>
    </dgm:pt>
    <dgm:pt modelId="{5C730867-C6D8-43B1-AC1A-B5F6168A6541}" type="parTrans" cxnId="{97492A9E-3E9B-40FB-A09A-B8CF07CAE36A}">
      <dgm:prSet/>
      <dgm:spPr/>
      <dgm:t>
        <a:bodyPr/>
        <a:lstStyle/>
        <a:p>
          <a:endParaRPr lang="en-GB"/>
        </a:p>
      </dgm:t>
    </dgm:pt>
    <dgm:pt modelId="{FFDADA64-BA24-454B-9B14-584435A03F5E}" type="sibTrans" cxnId="{97492A9E-3E9B-40FB-A09A-B8CF07CAE36A}">
      <dgm:prSet/>
      <dgm:spPr/>
      <dgm:t>
        <a:bodyPr/>
        <a:lstStyle/>
        <a:p>
          <a:endParaRPr lang="en-GB"/>
        </a:p>
      </dgm:t>
    </dgm:pt>
    <dgm:pt modelId="{F40FAE9C-BA34-4206-BE3E-A52C7ADDC17E}">
      <dgm:prSet custT="1"/>
      <dgm:spPr>
        <a:solidFill>
          <a:schemeClr val="accent1">
            <a:lumMod val="40000"/>
            <a:lumOff val="60000"/>
          </a:schemeClr>
        </a:solidFill>
      </dgm:spPr>
      <dgm:t>
        <a:bodyPr/>
        <a:lstStyle/>
        <a:p>
          <a:r>
            <a:rPr lang="en-GB" sz="1800" dirty="0" smtClean="0"/>
            <a:t>OS</a:t>
          </a:r>
          <a:endParaRPr lang="en-GB" sz="1800" dirty="0"/>
        </a:p>
      </dgm:t>
    </dgm:pt>
    <dgm:pt modelId="{786BC00A-8DF1-4FE2-A3F1-A9CD3DA8EB8D}" type="parTrans" cxnId="{4585D4B9-A09E-4CFF-8C30-5EC24725D1CA}">
      <dgm:prSet/>
      <dgm:spPr/>
      <dgm:t>
        <a:bodyPr/>
        <a:lstStyle/>
        <a:p>
          <a:endParaRPr lang="en-GB"/>
        </a:p>
      </dgm:t>
    </dgm:pt>
    <dgm:pt modelId="{F6D4506B-90DD-44B5-B93E-AFFE6ECF2B89}" type="sibTrans" cxnId="{4585D4B9-A09E-4CFF-8C30-5EC24725D1CA}">
      <dgm:prSet/>
      <dgm:spPr/>
      <dgm:t>
        <a:bodyPr/>
        <a:lstStyle/>
        <a:p>
          <a:endParaRPr lang="en-GB"/>
        </a:p>
      </dgm:t>
    </dgm:pt>
    <dgm:pt modelId="{5EEC426B-AAD4-4124-AB71-DC432D82518A}">
      <dgm:prSet custT="1"/>
      <dgm:spPr>
        <a:solidFill>
          <a:srgbClr val="FF3300"/>
        </a:solidFill>
      </dgm:spPr>
      <dgm:t>
        <a:bodyPr lIns="0" rIns="0"/>
        <a:lstStyle/>
        <a:p>
          <a:r>
            <a:rPr lang="en-GB" sz="1800" dirty="0" smtClean="0"/>
            <a:t>BSP </a:t>
          </a:r>
          <a:endParaRPr lang="en-GB" sz="1800" dirty="0"/>
        </a:p>
      </dgm:t>
    </dgm:pt>
    <dgm:pt modelId="{0C11D901-9AC8-4E9E-8472-BBCE468FFE11}" type="parTrans" cxnId="{809A98A1-45FA-4C90-B7CD-4A266C0EB27F}">
      <dgm:prSet/>
      <dgm:spPr/>
      <dgm:t>
        <a:bodyPr/>
        <a:lstStyle/>
        <a:p>
          <a:endParaRPr lang="en-GB"/>
        </a:p>
      </dgm:t>
    </dgm:pt>
    <dgm:pt modelId="{60CEC415-9FB4-4579-B9B4-757CD7994445}" type="sibTrans" cxnId="{809A98A1-45FA-4C90-B7CD-4A266C0EB27F}">
      <dgm:prSet/>
      <dgm:spPr/>
      <dgm:t>
        <a:bodyPr/>
        <a:lstStyle/>
        <a:p>
          <a:endParaRPr lang="en-GB"/>
        </a:p>
      </dgm:t>
    </dgm:pt>
    <dgm:pt modelId="{68C4139B-A192-4CA9-A21D-0C5DB5A442A7}">
      <dgm:prSet custT="1"/>
      <dgm:spPr/>
      <dgm:t>
        <a:bodyPr/>
        <a:lstStyle/>
        <a:p>
          <a:r>
            <a:rPr lang="en-GB" sz="1800" dirty="0" smtClean="0"/>
            <a:t>Registers</a:t>
          </a:r>
          <a:endParaRPr lang="en-GB" sz="1800" dirty="0"/>
        </a:p>
      </dgm:t>
    </dgm:pt>
    <dgm:pt modelId="{D13F260B-84BC-4AF6-A133-4A0B11A1BC05}" type="parTrans" cxnId="{F59C115B-655D-480A-B56C-1C26ADEA9C67}">
      <dgm:prSet/>
      <dgm:spPr/>
      <dgm:t>
        <a:bodyPr/>
        <a:lstStyle/>
        <a:p>
          <a:endParaRPr lang="en-GB"/>
        </a:p>
      </dgm:t>
    </dgm:pt>
    <dgm:pt modelId="{6AB268F3-8415-4184-88C3-1153FFCD32D6}" type="sibTrans" cxnId="{F59C115B-655D-480A-B56C-1C26ADEA9C67}">
      <dgm:prSet/>
      <dgm:spPr/>
      <dgm:t>
        <a:bodyPr/>
        <a:lstStyle/>
        <a:p>
          <a:endParaRPr lang="en-GB"/>
        </a:p>
      </dgm:t>
    </dgm:pt>
    <dgm:pt modelId="{14890395-E9B6-483E-9B6E-2B880C43B2BC}">
      <dgm:prSet custT="1"/>
      <dgm:spPr>
        <a:solidFill>
          <a:schemeClr val="tx2"/>
        </a:solidFill>
      </dgm:spPr>
      <dgm:t>
        <a:bodyPr/>
        <a:lstStyle/>
        <a:p>
          <a:r>
            <a:rPr lang="en-GB" sz="1800" b="1" dirty="0" smtClean="0">
              <a:solidFill>
                <a:schemeClr val="bg1"/>
              </a:solidFill>
            </a:rPr>
            <a:t>Silicon Device</a:t>
          </a:r>
          <a:endParaRPr lang="en-GB" sz="1800" b="1" dirty="0">
            <a:solidFill>
              <a:schemeClr val="bg1"/>
            </a:solidFill>
          </a:endParaRPr>
        </a:p>
      </dgm:t>
    </dgm:pt>
    <dgm:pt modelId="{2F468F69-B647-4169-895A-A0D428CEB31A}" type="parTrans" cxnId="{FCEBCE7A-0DBF-49D5-A6EA-F02CE79184F5}">
      <dgm:prSet/>
      <dgm:spPr/>
      <dgm:t>
        <a:bodyPr/>
        <a:lstStyle/>
        <a:p>
          <a:endParaRPr lang="en-GB"/>
        </a:p>
      </dgm:t>
    </dgm:pt>
    <dgm:pt modelId="{8CC5335B-E5FB-446C-A3FF-A8E96A8C84EB}" type="sibTrans" cxnId="{FCEBCE7A-0DBF-49D5-A6EA-F02CE79184F5}">
      <dgm:prSet/>
      <dgm:spPr/>
      <dgm:t>
        <a:bodyPr/>
        <a:lstStyle/>
        <a:p>
          <a:endParaRPr lang="en-GB"/>
        </a:p>
      </dgm:t>
    </dgm:pt>
    <dgm:pt modelId="{69145F31-6159-4B41-99EE-3478E4C99946}">
      <dgm:prSet/>
      <dgm:spPr>
        <a:solidFill>
          <a:srgbClr val="00CC00"/>
        </a:solidFill>
      </dgm:spPr>
      <dgm:t>
        <a:bodyPr/>
        <a:lstStyle/>
        <a:p>
          <a:pPr>
            <a:lnSpc>
              <a:spcPct val="90000"/>
            </a:lnSpc>
            <a:spcAft>
              <a:spcPts val="0"/>
            </a:spcAft>
          </a:pPr>
          <a:r>
            <a:rPr lang="en-GB" b="1" dirty="0" smtClean="0">
              <a:solidFill>
                <a:schemeClr val="bg1"/>
              </a:solidFill>
            </a:rPr>
            <a:t>Middle</a:t>
          </a:r>
        </a:p>
        <a:p>
          <a:pPr>
            <a:lnSpc>
              <a:spcPct val="100000"/>
            </a:lnSpc>
            <a:spcAft>
              <a:spcPts val="0"/>
            </a:spcAft>
          </a:pPr>
          <a:r>
            <a:rPr lang="en-GB" b="1" dirty="0" smtClean="0">
              <a:solidFill>
                <a:schemeClr val="bg1"/>
              </a:solidFill>
            </a:rPr>
            <a:t>Ware</a:t>
          </a:r>
          <a:endParaRPr lang="en-GB" b="1" dirty="0">
            <a:solidFill>
              <a:schemeClr val="bg1"/>
            </a:solidFill>
          </a:endParaRPr>
        </a:p>
      </dgm:t>
    </dgm:pt>
    <dgm:pt modelId="{F384180A-4E5E-41B6-B775-3F14C88D1D15}" type="parTrans" cxnId="{19A81845-3E63-469E-BBF1-E98935B18E90}">
      <dgm:prSet/>
      <dgm:spPr/>
      <dgm:t>
        <a:bodyPr/>
        <a:lstStyle/>
        <a:p>
          <a:endParaRPr lang="en-GB"/>
        </a:p>
      </dgm:t>
    </dgm:pt>
    <dgm:pt modelId="{ED7DA32B-8D89-47E2-81CE-142B2C8E87D8}" type="sibTrans" cxnId="{19A81845-3E63-469E-BBF1-E98935B18E90}">
      <dgm:prSet/>
      <dgm:spPr/>
      <dgm:t>
        <a:bodyPr/>
        <a:lstStyle/>
        <a:p>
          <a:endParaRPr lang="en-GB"/>
        </a:p>
      </dgm:t>
    </dgm:pt>
    <dgm:pt modelId="{DE850A0F-05E4-4620-8FB9-F3580E19A547}">
      <dgm:prSet custT="1"/>
      <dgm:spPr>
        <a:solidFill>
          <a:schemeClr val="tx2">
            <a:lumMod val="60000"/>
            <a:lumOff val="40000"/>
          </a:schemeClr>
        </a:solidFill>
      </dgm:spPr>
      <dgm:t>
        <a:bodyPr/>
        <a:lstStyle/>
        <a:p>
          <a:r>
            <a:rPr lang="en-GB" sz="1800" b="1" dirty="0" smtClean="0">
              <a:solidFill>
                <a:schemeClr val="bg1"/>
              </a:solidFill>
            </a:rPr>
            <a:t>IP Cores</a:t>
          </a:r>
          <a:endParaRPr lang="en-GB" sz="1800" b="1" dirty="0">
            <a:solidFill>
              <a:schemeClr val="bg1"/>
            </a:solidFill>
          </a:endParaRPr>
        </a:p>
      </dgm:t>
    </dgm:pt>
    <dgm:pt modelId="{D861F1FC-8039-49D9-AE70-11E4356FC78F}" type="sibTrans" cxnId="{EEEB3260-5432-4236-AD85-5CD389AC0E4B}">
      <dgm:prSet/>
      <dgm:spPr/>
      <dgm:t>
        <a:bodyPr/>
        <a:lstStyle/>
        <a:p>
          <a:endParaRPr lang="en-GB"/>
        </a:p>
      </dgm:t>
    </dgm:pt>
    <dgm:pt modelId="{0058A7E1-81C4-473C-BB5D-13E9C2EE1890}" type="parTrans" cxnId="{EEEB3260-5432-4236-AD85-5CD389AC0E4B}">
      <dgm:prSet/>
      <dgm:spPr/>
      <dgm:t>
        <a:bodyPr/>
        <a:lstStyle/>
        <a:p>
          <a:endParaRPr lang="en-GB"/>
        </a:p>
      </dgm:t>
    </dgm:pt>
    <dgm:pt modelId="{9B43C37E-A771-4869-ACF1-090C17016A61}" type="pres">
      <dgm:prSet presAssocID="{61B060B3-6938-4362-9742-B4C44DFC8009}" presName="Name0" presStyleCnt="0">
        <dgm:presLayoutVars>
          <dgm:dir/>
          <dgm:animLvl val="lvl"/>
          <dgm:resizeHandles val="exact"/>
        </dgm:presLayoutVars>
      </dgm:prSet>
      <dgm:spPr/>
      <dgm:t>
        <a:bodyPr/>
        <a:lstStyle/>
        <a:p>
          <a:endParaRPr lang="en-GB"/>
        </a:p>
      </dgm:t>
    </dgm:pt>
    <dgm:pt modelId="{D08E87CE-9A48-495B-BE90-361379A53067}" type="pres">
      <dgm:prSet presAssocID="{00C00CE7-1F26-48D1-943B-9CBD9323FB11}" presName="Name8" presStyleCnt="0"/>
      <dgm:spPr/>
    </dgm:pt>
    <dgm:pt modelId="{1D4BB259-14D1-43CE-8C2F-7DBF5F8F6F69}" type="pres">
      <dgm:prSet presAssocID="{00C00CE7-1F26-48D1-943B-9CBD9323FB11}" presName="level" presStyleLbl="node1" presStyleIdx="0" presStyleCnt="10" custScaleY="141978">
        <dgm:presLayoutVars>
          <dgm:chMax val="1"/>
          <dgm:bulletEnabled val="1"/>
        </dgm:presLayoutVars>
      </dgm:prSet>
      <dgm:spPr/>
      <dgm:t>
        <a:bodyPr/>
        <a:lstStyle/>
        <a:p>
          <a:endParaRPr lang="en-GB"/>
        </a:p>
      </dgm:t>
    </dgm:pt>
    <dgm:pt modelId="{520F0DC9-8F14-4201-B3D5-D8B6C7B59A77}" type="pres">
      <dgm:prSet presAssocID="{00C00CE7-1F26-48D1-943B-9CBD9323FB11}" presName="levelTx" presStyleLbl="revTx" presStyleIdx="0" presStyleCnt="0">
        <dgm:presLayoutVars>
          <dgm:chMax val="1"/>
          <dgm:bulletEnabled val="1"/>
        </dgm:presLayoutVars>
      </dgm:prSet>
      <dgm:spPr/>
      <dgm:t>
        <a:bodyPr/>
        <a:lstStyle/>
        <a:p>
          <a:endParaRPr lang="en-GB"/>
        </a:p>
      </dgm:t>
    </dgm:pt>
    <dgm:pt modelId="{FF6CF399-335E-47A9-8E7A-359817958F71}" type="pres">
      <dgm:prSet presAssocID="{69145F31-6159-4B41-99EE-3478E4C99946}" presName="Name8" presStyleCnt="0"/>
      <dgm:spPr/>
    </dgm:pt>
    <dgm:pt modelId="{DF2F88FD-8EF4-475C-BC62-D599A37C73F7}" type="pres">
      <dgm:prSet presAssocID="{69145F31-6159-4B41-99EE-3478E4C99946}" presName="level" presStyleLbl="node1" presStyleIdx="1" presStyleCnt="10" custScaleY="125053">
        <dgm:presLayoutVars>
          <dgm:chMax val="1"/>
          <dgm:bulletEnabled val="1"/>
        </dgm:presLayoutVars>
      </dgm:prSet>
      <dgm:spPr/>
      <dgm:t>
        <a:bodyPr/>
        <a:lstStyle/>
        <a:p>
          <a:endParaRPr lang="en-GB"/>
        </a:p>
      </dgm:t>
    </dgm:pt>
    <dgm:pt modelId="{B818F100-2A9E-4C2D-91C6-F61C6351BC31}" type="pres">
      <dgm:prSet presAssocID="{69145F31-6159-4B41-99EE-3478E4C99946}" presName="levelTx" presStyleLbl="revTx" presStyleIdx="0" presStyleCnt="0">
        <dgm:presLayoutVars>
          <dgm:chMax val="1"/>
          <dgm:bulletEnabled val="1"/>
        </dgm:presLayoutVars>
      </dgm:prSet>
      <dgm:spPr/>
      <dgm:t>
        <a:bodyPr/>
        <a:lstStyle/>
        <a:p>
          <a:endParaRPr lang="en-GB"/>
        </a:p>
      </dgm:t>
    </dgm:pt>
    <dgm:pt modelId="{4F780446-8F8B-4051-A57B-69EA66067F40}" type="pres">
      <dgm:prSet presAssocID="{F40FAE9C-BA34-4206-BE3E-A52C7ADDC17E}" presName="Name8" presStyleCnt="0"/>
      <dgm:spPr/>
    </dgm:pt>
    <dgm:pt modelId="{1E76F58D-6C86-4C71-AB26-1270C58FC489}" type="pres">
      <dgm:prSet presAssocID="{F40FAE9C-BA34-4206-BE3E-A52C7ADDC17E}" presName="level" presStyleLbl="node1" presStyleIdx="2" presStyleCnt="10" custScaleY="92073">
        <dgm:presLayoutVars>
          <dgm:chMax val="1"/>
          <dgm:bulletEnabled val="1"/>
        </dgm:presLayoutVars>
      </dgm:prSet>
      <dgm:spPr/>
      <dgm:t>
        <a:bodyPr/>
        <a:lstStyle/>
        <a:p>
          <a:endParaRPr lang="en-GB"/>
        </a:p>
      </dgm:t>
    </dgm:pt>
    <dgm:pt modelId="{854F1717-779B-402E-A008-41B9BED7B7CB}" type="pres">
      <dgm:prSet presAssocID="{F40FAE9C-BA34-4206-BE3E-A52C7ADDC17E}" presName="levelTx" presStyleLbl="revTx" presStyleIdx="0" presStyleCnt="0">
        <dgm:presLayoutVars>
          <dgm:chMax val="1"/>
          <dgm:bulletEnabled val="1"/>
        </dgm:presLayoutVars>
      </dgm:prSet>
      <dgm:spPr/>
      <dgm:t>
        <a:bodyPr/>
        <a:lstStyle/>
        <a:p>
          <a:endParaRPr lang="en-GB"/>
        </a:p>
      </dgm:t>
    </dgm:pt>
    <dgm:pt modelId="{7D7C1EED-1CE5-4EAA-A5D0-14855551A1BE}" type="pres">
      <dgm:prSet presAssocID="{5EEC426B-AAD4-4124-AB71-DC432D82518A}" presName="Name8" presStyleCnt="0"/>
      <dgm:spPr/>
    </dgm:pt>
    <dgm:pt modelId="{102A7ACC-045C-4193-A91F-14609E6D09AB}" type="pres">
      <dgm:prSet presAssocID="{5EEC426B-AAD4-4124-AB71-DC432D82518A}" presName="level" presStyleLbl="node1" presStyleIdx="3" presStyleCnt="10">
        <dgm:presLayoutVars>
          <dgm:chMax val="1"/>
          <dgm:bulletEnabled val="1"/>
        </dgm:presLayoutVars>
      </dgm:prSet>
      <dgm:spPr/>
      <dgm:t>
        <a:bodyPr/>
        <a:lstStyle/>
        <a:p>
          <a:endParaRPr lang="en-GB"/>
        </a:p>
      </dgm:t>
    </dgm:pt>
    <dgm:pt modelId="{5D005F92-98F6-4898-991F-B146F4AA5AEF}" type="pres">
      <dgm:prSet presAssocID="{5EEC426B-AAD4-4124-AB71-DC432D82518A}" presName="levelTx" presStyleLbl="revTx" presStyleIdx="0" presStyleCnt="0">
        <dgm:presLayoutVars>
          <dgm:chMax val="1"/>
          <dgm:bulletEnabled val="1"/>
        </dgm:presLayoutVars>
      </dgm:prSet>
      <dgm:spPr/>
      <dgm:t>
        <a:bodyPr/>
        <a:lstStyle/>
        <a:p>
          <a:endParaRPr lang="en-GB"/>
        </a:p>
      </dgm:t>
    </dgm:pt>
    <dgm:pt modelId="{EA2E38D4-B755-43B2-B7FE-6D74225648F8}" type="pres">
      <dgm:prSet presAssocID="{17EEF962-2496-4E40-9402-0CB749F832F5}" presName="Name8" presStyleCnt="0"/>
      <dgm:spPr/>
    </dgm:pt>
    <dgm:pt modelId="{D26EE499-3C33-421F-ABFB-517B500A9388}" type="pres">
      <dgm:prSet presAssocID="{17EEF962-2496-4E40-9402-0CB749F832F5}" presName="level" presStyleLbl="node1" presStyleIdx="4" presStyleCnt="10">
        <dgm:presLayoutVars>
          <dgm:chMax val="1"/>
          <dgm:bulletEnabled val="1"/>
        </dgm:presLayoutVars>
      </dgm:prSet>
      <dgm:spPr/>
      <dgm:t>
        <a:bodyPr/>
        <a:lstStyle/>
        <a:p>
          <a:endParaRPr lang="en-GB"/>
        </a:p>
      </dgm:t>
    </dgm:pt>
    <dgm:pt modelId="{0A0EA122-245B-4A65-A535-E86B659C929A}" type="pres">
      <dgm:prSet presAssocID="{17EEF962-2496-4E40-9402-0CB749F832F5}" presName="levelTx" presStyleLbl="revTx" presStyleIdx="0" presStyleCnt="0">
        <dgm:presLayoutVars>
          <dgm:chMax val="1"/>
          <dgm:bulletEnabled val="1"/>
        </dgm:presLayoutVars>
      </dgm:prSet>
      <dgm:spPr/>
      <dgm:t>
        <a:bodyPr/>
        <a:lstStyle/>
        <a:p>
          <a:endParaRPr lang="en-GB"/>
        </a:p>
      </dgm:t>
    </dgm:pt>
    <dgm:pt modelId="{0BD97E5D-EA6D-40B4-9D1E-BD57E016D59D}" type="pres">
      <dgm:prSet presAssocID="{6D934AEC-F964-4055-A347-6D44FEFFBC46}" presName="Name8" presStyleCnt="0"/>
      <dgm:spPr/>
    </dgm:pt>
    <dgm:pt modelId="{1ED268DF-7041-4F74-B000-578344470E4D}" type="pres">
      <dgm:prSet presAssocID="{6D934AEC-F964-4055-A347-6D44FEFFBC46}" presName="level" presStyleLbl="node1" presStyleIdx="5" presStyleCnt="10">
        <dgm:presLayoutVars>
          <dgm:chMax val="1"/>
          <dgm:bulletEnabled val="1"/>
        </dgm:presLayoutVars>
      </dgm:prSet>
      <dgm:spPr/>
      <dgm:t>
        <a:bodyPr/>
        <a:lstStyle/>
        <a:p>
          <a:endParaRPr lang="en-GB"/>
        </a:p>
      </dgm:t>
    </dgm:pt>
    <dgm:pt modelId="{B19F6CAF-0AD8-4D3E-ADD8-9C170A310B43}" type="pres">
      <dgm:prSet presAssocID="{6D934AEC-F964-4055-A347-6D44FEFFBC46}" presName="levelTx" presStyleLbl="revTx" presStyleIdx="0" presStyleCnt="0">
        <dgm:presLayoutVars>
          <dgm:chMax val="1"/>
          <dgm:bulletEnabled val="1"/>
        </dgm:presLayoutVars>
      </dgm:prSet>
      <dgm:spPr/>
      <dgm:t>
        <a:bodyPr/>
        <a:lstStyle/>
        <a:p>
          <a:endParaRPr lang="en-GB"/>
        </a:p>
      </dgm:t>
    </dgm:pt>
    <dgm:pt modelId="{3CA5CB31-4CD8-4585-A973-03F9034EA768}" type="pres">
      <dgm:prSet presAssocID="{2CB3A170-1310-4595-A5F3-240D89942AC2}" presName="Name8" presStyleCnt="0"/>
      <dgm:spPr/>
    </dgm:pt>
    <dgm:pt modelId="{28A0C687-488C-4BBF-B6E4-602C01FED081}" type="pres">
      <dgm:prSet presAssocID="{2CB3A170-1310-4595-A5F3-240D89942AC2}" presName="level" presStyleLbl="node1" presStyleIdx="6" presStyleCnt="10">
        <dgm:presLayoutVars>
          <dgm:chMax val="1"/>
          <dgm:bulletEnabled val="1"/>
        </dgm:presLayoutVars>
      </dgm:prSet>
      <dgm:spPr/>
      <dgm:t>
        <a:bodyPr/>
        <a:lstStyle/>
        <a:p>
          <a:endParaRPr lang="en-GB"/>
        </a:p>
      </dgm:t>
    </dgm:pt>
    <dgm:pt modelId="{883BFE72-2E84-4099-B090-6F02A0E13BD6}" type="pres">
      <dgm:prSet presAssocID="{2CB3A170-1310-4595-A5F3-240D89942AC2}" presName="levelTx" presStyleLbl="revTx" presStyleIdx="0" presStyleCnt="0">
        <dgm:presLayoutVars>
          <dgm:chMax val="1"/>
          <dgm:bulletEnabled val="1"/>
        </dgm:presLayoutVars>
      </dgm:prSet>
      <dgm:spPr/>
      <dgm:t>
        <a:bodyPr/>
        <a:lstStyle/>
        <a:p>
          <a:endParaRPr lang="en-GB"/>
        </a:p>
      </dgm:t>
    </dgm:pt>
    <dgm:pt modelId="{EA6BA509-B45F-4852-8B4A-008014FF6FCE}" type="pres">
      <dgm:prSet presAssocID="{68C4139B-A192-4CA9-A21D-0C5DB5A442A7}" presName="Name8" presStyleCnt="0"/>
      <dgm:spPr/>
    </dgm:pt>
    <dgm:pt modelId="{259A95C9-220A-4360-B67C-F9487FF9C3A3}" type="pres">
      <dgm:prSet presAssocID="{68C4139B-A192-4CA9-A21D-0C5DB5A442A7}" presName="level" presStyleLbl="node1" presStyleIdx="7" presStyleCnt="10">
        <dgm:presLayoutVars>
          <dgm:chMax val="1"/>
          <dgm:bulletEnabled val="1"/>
        </dgm:presLayoutVars>
      </dgm:prSet>
      <dgm:spPr/>
      <dgm:t>
        <a:bodyPr/>
        <a:lstStyle/>
        <a:p>
          <a:endParaRPr lang="en-GB"/>
        </a:p>
      </dgm:t>
    </dgm:pt>
    <dgm:pt modelId="{D4FEF3CF-3844-47D7-9B01-7B4BD36BB63A}" type="pres">
      <dgm:prSet presAssocID="{68C4139B-A192-4CA9-A21D-0C5DB5A442A7}" presName="levelTx" presStyleLbl="revTx" presStyleIdx="0" presStyleCnt="0">
        <dgm:presLayoutVars>
          <dgm:chMax val="1"/>
          <dgm:bulletEnabled val="1"/>
        </dgm:presLayoutVars>
      </dgm:prSet>
      <dgm:spPr/>
      <dgm:t>
        <a:bodyPr/>
        <a:lstStyle/>
        <a:p>
          <a:endParaRPr lang="en-GB"/>
        </a:p>
      </dgm:t>
    </dgm:pt>
    <dgm:pt modelId="{F64DA4BA-92C3-409B-85C7-45E61F5BA9F4}" type="pres">
      <dgm:prSet presAssocID="{DE850A0F-05E4-4620-8FB9-F3580E19A547}" presName="Name8" presStyleCnt="0"/>
      <dgm:spPr/>
    </dgm:pt>
    <dgm:pt modelId="{9E9CB642-4E6A-4D4A-832B-1612B159BF30}" type="pres">
      <dgm:prSet presAssocID="{DE850A0F-05E4-4620-8FB9-F3580E19A547}" presName="level" presStyleLbl="node1" presStyleIdx="8" presStyleCnt="10">
        <dgm:presLayoutVars>
          <dgm:chMax val="1"/>
          <dgm:bulletEnabled val="1"/>
        </dgm:presLayoutVars>
      </dgm:prSet>
      <dgm:spPr/>
      <dgm:t>
        <a:bodyPr/>
        <a:lstStyle/>
        <a:p>
          <a:endParaRPr lang="en-GB"/>
        </a:p>
      </dgm:t>
    </dgm:pt>
    <dgm:pt modelId="{B72884EF-81B4-455B-9E61-84024362B833}" type="pres">
      <dgm:prSet presAssocID="{DE850A0F-05E4-4620-8FB9-F3580E19A547}" presName="levelTx" presStyleLbl="revTx" presStyleIdx="0" presStyleCnt="0">
        <dgm:presLayoutVars>
          <dgm:chMax val="1"/>
          <dgm:bulletEnabled val="1"/>
        </dgm:presLayoutVars>
      </dgm:prSet>
      <dgm:spPr/>
      <dgm:t>
        <a:bodyPr/>
        <a:lstStyle/>
        <a:p>
          <a:endParaRPr lang="en-GB"/>
        </a:p>
      </dgm:t>
    </dgm:pt>
    <dgm:pt modelId="{EB7EE212-10CB-4B00-BFE8-9FDC0F26855F}" type="pres">
      <dgm:prSet presAssocID="{14890395-E9B6-483E-9B6E-2B880C43B2BC}" presName="Name8" presStyleCnt="0"/>
      <dgm:spPr/>
    </dgm:pt>
    <dgm:pt modelId="{98ACAFE5-7F11-45FF-B63C-85EE4D34EFDA}" type="pres">
      <dgm:prSet presAssocID="{14890395-E9B6-483E-9B6E-2B880C43B2BC}" presName="level" presStyleLbl="node1" presStyleIdx="9" presStyleCnt="10">
        <dgm:presLayoutVars>
          <dgm:chMax val="1"/>
          <dgm:bulletEnabled val="1"/>
        </dgm:presLayoutVars>
      </dgm:prSet>
      <dgm:spPr/>
      <dgm:t>
        <a:bodyPr/>
        <a:lstStyle/>
        <a:p>
          <a:endParaRPr lang="en-GB"/>
        </a:p>
      </dgm:t>
    </dgm:pt>
    <dgm:pt modelId="{27F7FBE4-B7DE-418E-85A9-B027FDBE9202}" type="pres">
      <dgm:prSet presAssocID="{14890395-E9B6-483E-9B6E-2B880C43B2BC}" presName="levelTx" presStyleLbl="revTx" presStyleIdx="0" presStyleCnt="0">
        <dgm:presLayoutVars>
          <dgm:chMax val="1"/>
          <dgm:bulletEnabled val="1"/>
        </dgm:presLayoutVars>
      </dgm:prSet>
      <dgm:spPr/>
      <dgm:t>
        <a:bodyPr/>
        <a:lstStyle/>
        <a:p>
          <a:endParaRPr lang="en-GB"/>
        </a:p>
      </dgm:t>
    </dgm:pt>
  </dgm:ptLst>
  <dgm:cxnLst>
    <dgm:cxn modelId="{EBA1D620-D135-42C8-9EE1-3A01F7D50999}" type="presOf" srcId="{DE850A0F-05E4-4620-8FB9-F3580E19A547}" destId="{9E9CB642-4E6A-4D4A-832B-1612B159BF30}" srcOrd="0" destOrd="0" presId="urn:microsoft.com/office/officeart/2005/8/layout/pyramid1"/>
    <dgm:cxn modelId="{A214E7B6-975F-46BA-9258-1692966C33E6}" type="presOf" srcId="{F40FAE9C-BA34-4206-BE3E-A52C7ADDC17E}" destId="{854F1717-779B-402E-A008-41B9BED7B7CB}" srcOrd="1" destOrd="0" presId="urn:microsoft.com/office/officeart/2005/8/layout/pyramid1"/>
    <dgm:cxn modelId="{207F665A-C769-4654-A6F7-DD636221B680}" type="presOf" srcId="{17EEF962-2496-4E40-9402-0CB749F832F5}" destId="{0A0EA122-245B-4A65-A535-E86B659C929A}" srcOrd="1" destOrd="0" presId="urn:microsoft.com/office/officeart/2005/8/layout/pyramid1"/>
    <dgm:cxn modelId="{19A81845-3E63-469E-BBF1-E98935B18E90}" srcId="{61B060B3-6938-4362-9742-B4C44DFC8009}" destId="{69145F31-6159-4B41-99EE-3478E4C99946}" srcOrd="1" destOrd="0" parTransId="{F384180A-4E5E-41B6-B775-3F14C88D1D15}" sibTransId="{ED7DA32B-8D89-47E2-81CE-142B2C8E87D8}"/>
    <dgm:cxn modelId="{809A98A1-45FA-4C90-B7CD-4A266C0EB27F}" srcId="{61B060B3-6938-4362-9742-B4C44DFC8009}" destId="{5EEC426B-AAD4-4124-AB71-DC432D82518A}" srcOrd="3" destOrd="0" parTransId="{0C11D901-9AC8-4E9E-8472-BBCE468FFE11}" sibTransId="{60CEC415-9FB4-4579-B9B4-757CD7994445}"/>
    <dgm:cxn modelId="{F59C115B-655D-480A-B56C-1C26ADEA9C67}" srcId="{61B060B3-6938-4362-9742-B4C44DFC8009}" destId="{68C4139B-A192-4CA9-A21D-0C5DB5A442A7}" srcOrd="7" destOrd="0" parTransId="{D13F260B-84BC-4AF6-A133-4A0B11A1BC05}" sibTransId="{6AB268F3-8415-4184-88C3-1153FFCD32D6}"/>
    <dgm:cxn modelId="{B957D220-F795-43B9-AD4E-62A260C9FA5F}" type="presOf" srcId="{6D934AEC-F964-4055-A347-6D44FEFFBC46}" destId="{1ED268DF-7041-4F74-B000-578344470E4D}" srcOrd="0" destOrd="0" presId="urn:microsoft.com/office/officeart/2005/8/layout/pyramid1"/>
    <dgm:cxn modelId="{08A713E9-E6E5-4D09-9233-7483F964CE64}" type="presOf" srcId="{68C4139B-A192-4CA9-A21D-0C5DB5A442A7}" destId="{259A95C9-220A-4360-B67C-F9487FF9C3A3}" srcOrd="0" destOrd="0" presId="urn:microsoft.com/office/officeart/2005/8/layout/pyramid1"/>
    <dgm:cxn modelId="{6C8DFB10-443E-4E04-8946-4D0FFE5F0E90}" type="presOf" srcId="{5EEC426B-AAD4-4124-AB71-DC432D82518A}" destId="{102A7ACC-045C-4193-A91F-14609E6D09AB}" srcOrd="0" destOrd="0" presId="urn:microsoft.com/office/officeart/2005/8/layout/pyramid1"/>
    <dgm:cxn modelId="{33FE990D-62EF-48B5-81C8-FB3FCE0F8147}" type="presOf" srcId="{17EEF962-2496-4E40-9402-0CB749F832F5}" destId="{D26EE499-3C33-421F-ABFB-517B500A9388}" srcOrd="0" destOrd="0" presId="urn:microsoft.com/office/officeart/2005/8/layout/pyramid1"/>
    <dgm:cxn modelId="{C46C3786-4FE3-4276-A8DF-4B247A27A98E}" type="presOf" srcId="{00C00CE7-1F26-48D1-943B-9CBD9323FB11}" destId="{520F0DC9-8F14-4201-B3D5-D8B6C7B59A77}" srcOrd="1" destOrd="0" presId="urn:microsoft.com/office/officeart/2005/8/layout/pyramid1"/>
    <dgm:cxn modelId="{97492A9E-3E9B-40FB-A09A-B8CF07CAE36A}" srcId="{61B060B3-6938-4362-9742-B4C44DFC8009}" destId="{00C00CE7-1F26-48D1-943B-9CBD9323FB11}" srcOrd="0" destOrd="0" parTransId="{5C730867-C6D8-43B1-AC1A-B5F6168A6541}" sibTransId="{FFDADA64-BA24-454B-9B14-584435A03F5E}"/>
    <dgm:cxn modelId="{BF6DE51D-EF78-4C0D-9E09-C5FAE3A32B19}" type="presOf" srcId="{69145F31-6159-4B41-99EE-3478E4C99946}" destId="{DF2F88FD-8EF4-475C-BC62-D599A37C73F7}" srcOrd="0" destOrd="0" presId="urn:microsoft.com/office/officeart/2005/8/layout/pyramid1"/>
    <dgm:cxn modelId="{36B385DD-93B2-4104-B3DE-2A2647BCAE03}" srcId="{61B060B3-6938-4362-9742-B4C44DFC8009}" destId="{6D934AEC-F964-4055-A347-6D44FEFFBC46}" srcOrd="5" destOrd="0" parTransId="{54D1FBCF-657F-423F-A608-82B2CEA606DF}" sibTransId="{A7841A8A-DD39-415C-AC0D-6E02B35053DA}"/>
    <dgm:cxn modelId="{C89CC42B-9D42-4D2D-9A80-0FE250E39D1C}" type="presOf" srcId="{14890395-E9B6-483E-9B6E-2B880C43B2BC}" destId="{27F7FBE4-B7DE-418E-85A9-B027FDBE9202}" srcOrd="1" destOrd="0" presId="urn:microsoft.com/office/officeart/2005/8/layout/pyramid1"/>
    <dgm:cxn modelId="{60B9BB6E-C0D4-4702-9C4C-D25EA3863247}" type="presOf" srcId="{6D934AEC-F964-4055-A347-6D44FEFFBC46}" destId="{B19F6CAF-0AD8-4D3E-ADD8-9C170A310B43}" srcOrd="1" destOrd="0" presId="urn:microsoft.com/office/officeart/2005/8/layout/pyramid1"/>
    <dgm:cxn modelId="{EBD44F3C-80B2-4501-AA0E-4A351F08F531}" type="presOf" srcId="{DE850A0F-05E4-4620-8FB9-F3580E19A547}" destId="{B72884EF-81B4-455B-9E61-84024362B833}" srcOrd="1" destOrd="0" presId="urn:microsoft.com/office/officeart/2005/8/layout/pyramid1"/>
    <dgm:cxn modelId="{A72548BC-45FB-41D5-AB87-895378E1149B}" type="presOf" srcId="{2CB3A170-1310-4595-A5F3-240D89942AC2}" destId="{883BFE72-2E84-4099-B090-6F02A0E13BD6}" srcOrd="1" destOrd="0" presId="urn:microsoft.com/office/officeart/2005/8/layout/pyramid1"/>
    <dgm:cxn modelId="{FCEBCE7A-0DBF-49D5-A6EA-F02CE79184F5}" srcId="{61B060B3-6938-4362-9742-B4C44DFC8009}" destId="{14890395-E9B6-483E-9B6E-2B880C43B2BC}" srcOrd="9" destOrd="0" parTransId="{2F468F69-B647-4169-895A-A0D428CEB31A}" sibTransId="{8CC5335B-E5FB-446C-A3FF-A8E96A8C84EB}"/>
    <dgm:cxn modelId="{4585D4B9-A09E-4CFF-8C30-5EC24725D1CA}" srcId="{61B060B3-6938-4362-9742-B4C44DFC8009}" destId="{F40FAE9C-BA34-4206-BE3E-A52C7ADDC17E}" srcOrd="2" destOrd="0" parTransId="{786BC00A-8DF1-4FE2-A3F1-A9CD3DA8EB8D}" sibTransId="{F6D4506B-90DD-44B5-B93E-AFFE6ECF2B89}"/>
    <dgm:cxn modelId="{BE6DAF9D-F31F-46D4-9E90-A339413728A9}" type="presOf" srcId="{14890395-E9B6-483E-9B6E-2B880C43B2BC}" destId="{98ACAFE5-7F11-45FF-B63C-85EE4D34EFDA}" srcOrd="0" destOrd="0" presId="urn:microsoft.com/office/officeart/2005/8/layout/pyramid1"/>
    <dgm:cxn modelId="{71FC964F-6237-489D-9145-E9EE79645FBA}" type="presOf" srcId="{68C4139B-A192-4CA9-A21D-0C5DB5A442A7}" destId="{D4FEF3CF-3844-47D7-9B01-7B4BD36BB63A}" srcOrd="1" destOrd="0" presId="urn:microsoft.com/office/officeart/2005/8/layout/pyramid1"/>
    <dgm:cxn modelId="{EC27A378-76B4-4555-BE79-E79EE14DBA6C}" type="presOf" srcId="{F40FAE9C-BA34-4206-BE3E-A52C7ADDC17E}" destId="{1E76F58D-6C86-4C71-AB26-1270C58FC489}" srcOrd="0" destOrd="0" presId="urn:microsoft.com/office/officeart/2005/8/layout/pyramid1"/>
    <dgm:cxn modelId="{D4962942-02FB-41FB-A0E2-3EF76A915315}" srcId="{61B060B3-6938-4362-9742-B4C44DFC8009}" destId="{17EEF962-2496-4E40-9402-0CB749F832F5}" srcOrd="4" destOrd="0" parTransId="{126ECF03-47BB-44B9-B8B8-5552AA6FCCC4}" sibTransId="{26BA7CD7-A0CA-4791-B707-F1CCFDEC6AE1}"/>
    <dgm:cxn modelId="{8D345E28-8A94-4F66-8EE1-0D73B66293BC}" type="presOf" srcId="{2CB3A170-1310-4595-A5F3-240D89942AC2}" destId="{28A0C687-488C-4BBF-B6E4-602C01FED081}" srcOrd="0" destOrd="0" presId="urn:microsoft.com/office/officeart/2005/8/layout/pyramid1"/>
    <dgm:cxn modelId="{1850157A-18C7-4A80-9766-FA640175481A}" srcId="{61B060B3-6938-4362-9742-B4C44DFC8009}" destId="{2CB3A170-1310-4595-A5F3-240D89942AC2}" srcOrd="6" destOrd="0" parTransId="{475A8EFF-8795-4BCA-8432-A4416347978A}" sibTransId="{5A0668A3-BD05-4C40-9CF1-51C7BEC6611C}"/>
    <dgm:cxn modelId="{9FCDA2DD-85F5-4100-8297-3D432077F24C}" type="presOf" srcId="{61B060B3-6938-4362-9742-B4C44DFC8009}" destId="{9B43C37E-A771-4869-ACF1-090C17016A61}" srcOrd="0" destOrd="0" presId="urn:microsoft.com/office/officeart/2005/8/layout/pyramid1"/>
    <dgm:cxn modelId="{60627183-AEEA-4062-AD5F-023B3B7699BA}" type="presOf" srcId="{00C00CE7-1F26-48D1-943B-9CBD9323FB11}" destId="{1D4BB259-14D1-43CE-8C2F-7DBF5F8F6F69}" srcOrd="0" destOrd="0" presId="urn:microsoft.com/office/officeart/2005/8/layout/pyramid1"/>
    <dgm:cxn modelId="{F60B3A66-36BB-45F9-BB2B-C253041F3284}" type="presOf" srcId="{5EEC426B-AAD4-4124-AB71-DC432D82518A}" destId="{5D005F92-98F6-4898-991F-B146F4AA5AEF}" srcOrd="1" destOrd="0" presId="urn:microsoft.com/office/officeart/2005/8/layout/pyramid1"/>
    <dgm:cxn modelId="{E2E7FD3D-4BD6-4515-9E84-6CF60AAD5445}" type="presOf" srcId="{69145F31-6159-4B41-99EE-3478E4C99946}" destId="{B818F100-2A9E-4C2D-91C6-F61C6351BC31}" srcOrd="1" destOrd="0" presId="urn:microsoft.com/office/officeart/2005/8/layout/pyramid1"/>
    <dgm:cxn modelId="{EEEB3260-5432-4236-AD85-5CD389AC0E4B}" srcId="{61B060B3-6938-4362-9742-B4C44DFC8009}" destId="{DE850A0F-05E4-4620-8FB9-F3580E19A547}" srcOrd="8" destOrd="0" parTransId="{0058A7E1-81C4-473C-BB5D-13E9C2EE1890}" sibTransId="{D861F1FC-8039-49D9-AE70-11E4356FC78F}"/>
    <dgm:cxn modelId="{C047D4AE-148B-4EFF-A0FA-3C316D0809BA}" type="presParOf" srcId="{9B43C37E-A771-4869-ACF1-090C17016A61}" destId="{D08E87CE-9A48-495B-BE90-361379A53067}" srcOrd="0" destOrd="0" presId="urn:microsoft.com/office/officeart/2005/8/layout/pyramid1"/>
    <dgm:cxn modelId="{1B643F86-92A8-408A-A252-140ECAC1D83B}" type="presParOf" srcId="{D08E87CE-9A48-495B-BE90-361379A53067}" destId="{1D4BB259-14D1-43CE-8C2F-7DBF5F8F6F69}" srcOrd="0" destOrd="0" presId="urn:microsoft.com/office/officeart/2005/8/layout/pyramid1"/>
    <dgm:cxn modelId="{D0C1E202-E672-4A87-9E13-D9DA7BEA2682}" type="presParOf" srcId="{D08E87CE-9A48-495B-BE90-361379A53067}" destId="{520F0DC9-8F14-4201-B3D5-D8B6C7B59A77}" srcOrd="1" destOrd="0" presId="urn:microsoft.com/office/officeart/2005/8/layout/pyramid1"/>
    <dgm:cxn modelId="{8ABF13DB-87B5-4561-8B1B-C3292E141BE7}" type="presParOf" srcId="{9B43C37E-A771-4869-ACF1-090C17016A61}" destId="{FF6CF399-335E-47A9-8E7A-359817958F71}" srcOrd="1" destOrd="0" presId="urn:microsoft.com/office/officeart/2005/8/layout/pyramid1"/>
    <dgm:cxn modelId="{FCDA2266-9796-4CCC-9775-E23B356D8AA3}" type="presParOf" srcId="{FF6CF399-335E-47A9-8E7A-359817958F71}" destId="{DF2F88FD-8EF4-475C-BC62-D599A37C73F7}" srcOrd="0" destOrd="0" presId="urn:microsoft.com/office/officeart/2005/8/layout/pyramid1"/>
    <dgm:cxn modelId="{79B4C5BC-5F8D-42CB-8AC9-2F839F61A78D}" type="presParOf" srcId="{FF6CF399-335E-47A9-8E7A-359817958F71}" destId="{B818F100-2A9E-4C2D-91C6-F61C6351BC31}" srcOrd="1" destOrd="0" presId="urn:microsoft.com/office/officeart/2005/8/layout/pyramid1"/>
    <dgm:cxn modelId="{6E00C1FC-AD85-4F85-AB03-02C847EEDD11}" type="presParOf" srcId="{9B43C37E-A771-4869-ACF1-090C17016A61}" destId="{4F780446-8F8B-4051-A57B-69EA66067F40}" srcOrd="2" destOrd="0" presId="urn:microsoft.com/office/officeart/2005/8/layout/pyramid1"/>
    <dgm:cxn modelId="{D1B4EA61-9FD2-4D3E-ACD9-8711B3C7627A}" type="presParOf" srcId="{4F780446-8F8B-4051-A57B-69EA66067F40}" destId="{1E76F58D-6C86-4C71-AB26-1270C58FC489}" srcOrd="0" destOrd="0" presId="urn:microsoft.com/office/officeart/2005/8/layout/pyramid1"/>
    <dgm:cxn modelId="{35EEFC7A-BD70-4254-A83F-44B4D4CB3C28}" type="presParOf" srcId="{4F780446-8F8B-4051-A57B-69EA66067F40}" destId="{854F1717-779B-402E-A008-41B9BED7B7CB}" srcOrd="1" destOrd="0" presId="urn:microsoft.com/office/officeart/2005/8/layout/pyramid1"/>
    <dgm:cxn modelId="{F204AB4F-D990-4539-B39B-88552369033A}" type="presParOf" srcId="{9B43C37E-A771-4869-ACF1-090C17016A61}" destId="{7D7C1EED-1CE5-4EAA-A5D0-14855551A1BE}" srcOrd="3" destOrd="0" presId="urn:microsoft.com/office/officeart/2005/8/layout/pyramid1"/>
    <dgm:cxn modelId="{9F123D97-E60D-40EF-AD1F-6DBB24034778}" type="presParOf" srcId="{7D7C1EED-1CE5-4EAA-A5D0-14855551A1BE}" destId="{102A7ACC-045C-4193-A91F-14609E6D09AB}" srcOrd="0" destOrd="0" presId="urn:microsoft.com/office/officeart/2005/8/layout/pyramid1"/>
    <dgm:cxn modelId="{81872B9D-B7E6-492F-BBAE-0AF95DF40EF7}" type="presParOf" srcId="{7D7C1EED-1CE5-4EAA-A5D0-14855551A1BE}" destId="{5D005F92-98F6-4898-991F-B146F4AA5AEF}" srcOrd="1" destOrd="0" presId="urn:microsoft.com/office/officeart/2005/8/layout/pyramid1"/>
    <dgm:cxn modelId="{2E58B925-622F-468E-8A4E-631944976B70}" type="presParOf" srcId="{9B43C37E-A771-4869-ACF1-090C17016A61}" destId="{EA2E38D4-B755-43B2-B7FE-6D74225648F8}" srcOrd="4" destOrd="0" presId="urn:microsoft.com/office/officeart/2005/8/layout/pyramid1"/>
    <dgm:cxn modelId="{CA52A86A-E23E-46E5-9B84-503F58ED7415}" type="presParOf" srcId="{EA2E38D4-B755-43B2-B7FE-6D74225648F8}" destId="{D26EE499-3C33-421F-ABFB-517B500A9388}" srcOrd="0" destOrd="0" presId="urn:microsoft.com/office/officeart/2005/8/layout/pyramid1"/>
    <dgm:cxn modelId="{F3292867-CB75-4D12-882A-73862BAE9394}" type="presParOf" srcId="{EA2E38D4-B755-43B2-B7FE-6D74225648F8}" destId="{0A0EA122-245B-4A65-A535-E86B659C929A}" srcOrd="1" destOrd="0" presId="urn:microsoft.com/office/officeart/2005/8/layout/pyramid1"/>
    <dgm:cxn modelId="{5129A7A3-E4D1-44EE-A9FD-D00F51A4C8A9}" type="presParOf" srcId="{9B43C37E-A771-4869-ACF1-090C17016A61}" destId="{0BD97E5D-EA6D-40B4-9D1E-BD57E016D59D}" srcOrd="5" destOrd="0" presId="urn:microsoft.com/office/officeart/2005/8/layout/pyramid1"/>
    <dgm:cxn modelId="{BDE7D942-94FE-4AFB-A117-EB16DA67D1C3}" type="presParOf" srcId="{0BD97E5D-EA6D-40B4-9D1E-BD57E016D59D}" destId="{1ED268DF-7041-4F74-B000-578344470E4D}" srcOrd="0" destOrd="0" presId="urn:microsoft.com/office/officeart/2005/8/layout/pyramid1"/>
    <dgm:cxn modelId="{6A382E83-C47A-4B2A-9CA2-0ACB174BA04A}" type="presParOf" srcId="{0BD97E5D-EA6D-40B4-9D1E-BD57E016D59D}" destId="{B19F6CAF-0AD8-4D3E-ADD8-9C170A310B43}" srcOrd="1" destOrd="0" presId="urn:microsoft.com/office/officeart/2005/8/layout/pyramid1"/>
    <dgm:cxn modelId="{2D712B64-180D-48AC-8449-7F26B8141476}" type="presParOf" srcId="{9B43C37E-A771-4869-ACF1-090C17016A61}" destId="{3CA5CB31-4CD8-4585-A973-03F9034EA768}" srcOrd="6" destOrd="0" presId="urn:microsoft.com/office/officeart/2005/8/layout/pyramid1"/>
    <dgm:cxn modelId="{BF521D5C-D833-492A-95AD-26A0A7CFEEBF}" type="presParOf" srcId="{3CA5CB31-4CD8-4585-A973-03F9034EA768}" destId="{28A0C687-488C-4BBF-B6E4-602C01FED081}" srcOrd="0" destOrd="0" presId="urn:microsoft.com/office/officeart/2005/8/layout/pyramid1"/>
    <dgm:cxn modelId="{470EDF4C-7074-4463-A540-C100A3E1782B}" type="presParOf" srcId="{3CA5CB31-4CD8-4585-A973-03F9034EA768}" destId="{883BFE72-2E84-4099-B090-6F02A0E13BD6}" srcOrd="1" destOrd="0" presId="urn:microsoft.com/office/officeart/2005/8/layout/pyramid1"/>
    <dgm:cxn modelId="{5B437B0F-D8A9-428E-AEDC-60649B33783F}" type="presParOf" srcId="{9B43C37E-A771-4869-ACF1-090C17016A61}" destId="{EA6BA509-B45F-4852-8B4A-008014FF6FCE}" srcOrd="7" destOrd="0" presId="urn:microsoft.com/office/officeart/2005/8/layout/pyramid1"/>
    <dgm:cxn modelId="{D9846238-72AC-4038-8ABF-29F67160F475}" type="presParOf" srcId="{EA6BA509-B45F-4852-8B4A-008014FF6FCE}" destId="{259A95C9-220A-4360-B67C-F9487FF9C3A3}" srcOrd="0" destOrd="0" presId="urn:microsoft.com/office/officeart/2005/8/layout/pyramid1"/>
    <dgm:cxn modelId="{952CDAE4-CC9A-422F-9596-3138E90230E2}" type="presParOf" srcId="{EA6BA509-B45F-4852-8B4A-008014FF6FCE}" destId="{D4FEF3CF-3844-47D7-9B01-7B4BD36BB63A}" srcOrd="1" destOrd="0" presId="urn:microsoft.com/office/officeart/2005/8/layout/pyramid1"/>
    <dgm:cxn modelId="{4020FB42-DA12-4836-B8BA-3FF2FB902ACE}" type="presParOf" srcId="{9B43C37E-A771-4869-ACF1-090C17016A61}" destId="{F64DA4BA-92C3-409B-85C7-45E61F5BA9F4}" srcOrd="8" destOrd="0" presId="urn:microsoft.com/office/officeart/2005/8/layout/pyramid1"/>
    <dgm:cxn modelId="{D32DDA35-9EAA-4E4A-89F8-4161CFD776F8}" type="presParOf" srcId="{F64DA4BA-92C3-409B-85C7-45E61F5BA9F4}" destId="{9E9CB642-4E6A-4D4A-832B-1612B159BF30}" srcOrd="0" destOrd="0" presId="urn:microsoft.com/office/officeart/2005/8/layout/pyramid1"/>
    <dgm:cxn modelId="{B4B43A87-4CA2-4FE0-AEF7-A52963BF61C6}" type="presParOf" srcId="{F64DA4BA-92C3-409B-85C7-45E61F5BA9F4}" destId="{B72884EF-81B4-455B-9E61-84024362B833}" srcOrd="1" destOrd="0" presId="urn:microsoft.com/office/officeart/2005/8/layout/pyramid1"/>
    <dgm:cxn modelId="{51A33FF6-E19F-4755-BC69-40C1F636B19C}" type="presParOf" srcId="{9B43C37E-A771-4869-ACF1-090C17016A61}" destId="{EB7EE212-10CB-4B00-BFE8-9FDC0F26855F}" srcOrd="9" destOrd="0" presId="urn:microsoft.com/office/officeart/2005/8/layout/pyramid1"/>
    <dgm:cxn modelId="{9823DC03-9536-47D2-9DCA-26C22DA567BC}" type="presParOf" srcId="{EB7EE212-10CB-4B00-BFE8-9FDC0F26855F}" destId="{98ACAFE5-7F11-45FF-B63C-85EE4D34EFDA}" srcOrd="0" destOrd="0" presId="urn:microsoft.com/office/officeart/2005/8/layout/pyramid1"/>
    <dgm:cxn modelId="{D0D16C27-98C7-4B25-8A3D-D3E35FD70348}" type="presParOf" srcId="{EB7EE212-10CB-4B00-BFE8-9FDC0F26855F}" destId="{27F7FBE4-B7DE-418E-85A9-B027FDBE9202}"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60700" cy="458788"/>
          </a:xfrm>
          <a:prstGeom prst="rect">
            <a:avLst/>
          </a:prstGeom>
          <a:noFill/>
          <a:ln w="9525">
            <a:noFill/>
            <a:miter lim="800000"/>
            <a:headEnd/>
            <a:tailEnd/>
          </a:ln>
          <a:effectLst/>
        </p:spPr>
        <p:txBody>
          <a:bodyPr vert="horz" wrap="square" lIns="91733" tIns="45866" rIns="91733" bIns="45866" numCol="1" anchor="t" anchorCtr="0" compatLnSpc="1">
            <a:prstTxWarp prst="textNoShape">
              <a:avLst/>
            </a:prstTxWarp>
          </a:bodyPr>
          <a:lstStyle>
            <a:lvl1pPr defTabSz="917575">
              <a:defRPr sz="1200"/>
            </a:lvl1pPr>
          </a:lstStyle>
          <a:p>
            <a:endParaRPr lang="en-US"/>
          </a:p>
        </p:txBody>
      </p:sp>
      <p:sp>
        <p:nvSpPr>
          <p:cNvPr id="15363" name="Rectangle 3"/>
          <p:cNvSpPr>
            <a:spLocks noGrp="1" noChangeArrowheads="1"/>
          </p:cNvSpPr>
          <p:nvPr>
            <p:ph type="dt" sz="quarter" idx="1"/>
          </p:nvPr>
        </p:nvSpPr>
        <p:spPr bwMode="auto">
          <a:xfrm>
            <a:off x="3978275" y="0"/>
            <a:ext cx="3060700" cy="458788"/>
          </a:xfrm>
          <a:prstGeom prst="rect">
            <a:avLst/>
          </a:prstGeom>
          <a:noFill/>
          <a:ln w="9525">
            <a:noFill/>
            <a:miter lim="800000"/>
            <a:headEnd/>
            <a:tailEnd/>
          </a:ln>
          <a:effectLst/>
        </p:spPr>
        <p:txBody>
          <a:bodyPr vert="horz" wrap="square" lIns="91733" tIns="45866" rIns="91733" bIns="45866" numCol="1" anchor="t" anchorCtr="0" compatLnSpc="1">
            <a:prstTxWarp prst="textNoShape">
              <a:avLst/>
            </a:prstTxWarp>
          </a:bodyPr>
          <a:lstStyle>
            <a:lvl1pPr algn="r" defTabSz="917575">
              <a:defRPr sz="1200"/>
            </a:lvl1pPr>
          </a:lstStyle>
          <a:p>
            <a:endParaRPr lang="en-US"/>
          </a:p>
        </p:txBody>
      </p:sp>
      <p:sp>
        <p:nvSpPr>
          <p:cNvPr id="15364" name="Rectangle 4"/>
          <p:cNvSpPr>
            <a:spLocks noGrp="1" noChangeArrowheads="1"/>
          </p:cNvSpPr>
          <p:nvPr>
            <p:ph type="ftr" sz="quarter" idx="2"/>
          </p:nvPr>
        </p:nvSpPr>
        <p:spPr bwMode="auto">
          <a:xfrm>
            <a:off x="0" y="8861425"/>
            <a:ext cx="3060700" cy="458788"/>
          </a:xfrm>
          <a:prstGeom prst="rect">
            <a:avLst/>
          </a:prstGeom>
          <a:noFill/>
          <a:ln w="9525">
            <a:noFill/>
            <a:miter lim="800000"/>
            <a:headEnd/>
            <a:tailEnd/>
          </a:ln>
          <a:effectLst/>
        </p:spPr>
        <p:txBody>
          <a:bodyPr vert="horz" wrap="square" lIns="91733" tIns="45866" rIns="91733" bIns="45866" numCol="1" anchor="b" anchorCtr="0" compatLnSpc="1">
            <a:prstTxWarp prst="textNoShape">
              <a:avLst/>
            </a:prstTxWarp>
          </a:bodyPr>
          <a:lstStyle>
            <a:lvl1pPr defTabSz="917575">
              <a:defRPr sz="1200"/>
            </a:lvl1pPr>
          </a:lstStyle>
          <a:p>
            <a:endParaRPr lang="en-US"/>
          </a:p>
        </p:txBody>
      </p:sp>
      <p:sp>
        <p:nvSpPr>
          <p:cNvPr id="15365" name="Rectangle 5"/>
          <p:cNvSpPr>
            <a:spLocks noGrp="1" noChangeArrowheads="1"/>
          </p:cNvSpPr>
          <p:nvPr>
            <p:ph type="sldNum" sz="quarter" idx="3"/>
          </p:nvPr>
        </p:nvSpPr>
        <p:spPr bwMode="auto">
          <a:xfrm>
            <a:off x="3978275" y="8861425"/>
            <a:ext cx="3060700" cy="458788"/>
          </a:xfrm>
          <a:prstGeom prst="rect">
            <a:avLst/>
          </a:prstGeom>
          <a:noFill/>
          <a:ln w="9525">
            <a:noFill/>
            <a:miter lim="800000"/>
            <a:headEnd/>
            <a:tailEnd/>
          </a:ln>
          <a:effectLst/>
        </p:spPr>
        <p:txBody>
          <a:bodyPr vert="horz" wrap="square" lIns="91733" tIns="45866" rIns="91733" bIns="45866" numCol="1" anchor="b" anchorCtr="0" compatLnSpc="1">
            <a:prstTxWarp prst="textNoShape">
              <a:avLst/>
            </a:prstTxWarp>
          </a:bodyPr>
          <a:lstStyle>
            <a:lvl1pPr algn="r" defTabSz="917575">
              <a:defRPr sz="1200"/>
            </a:lvl1pPr>
          </a:lstStyle>
          <a:p>
            <a:fld id="{0D905744-8C46-4C5C-B9E5-2AE5888A716F}" type="slidenum">
              <a:rPr lang="en-US"/>
              <a:pPr/>
              <a:t>‹#›</a:t>
            </a:fld>
            <a:endParaRPr lang="en-US"/>
          </a:p>
        </p:txBody>
      </p:sp>
    </p:spTree>
    <p:extLst>
      <p:ext uri="{BB962C8B-B14F-4D97-AF65-F5344CB8AC3E}">
        <p14:creationId xmlns:p14="http://schemas.microsoft.com/office/powerpoint/2010/main" xmlns="" val="304721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3281" tIns="46640" rIns="93281" bIns="46640" numCol="1" anchor="t" anchorCtr="0" compatLnSpc="1">
            <a:prstTxWarp prst="textNoShape">
              <a:avLst/>
            </a:prstTxWarp>
          </a:bodyPr>
          <a:lstStyle>
            <a:lvl1pPr defTabSz="931863">
              <a:defRPr sz="1200"/>
            </a:lvl1pPr>
          </a:lstStyle>
          <a:p>
            <a:endParaRPr lang="en-US"/>
          </a:p>
        </p:txBody>
      </p:sp>
      <p:sp>
        <p:nvSpPr>
          <p:cNvPr id="12291" name="Rectangle 3"/>
          <p:cNvSpPr>
            <a:spLocks noGrp="1" noChangeArrowheads="1"/>
          </p:cNvSpPr>
          <p:nvPr>
            <p:ph type="dt" idx="1"/>
          </p:nvPr>
        </p:nvSpPr>
        <p:spPr bwMode="auto">
          <a:xfrm>
            <a:off x="3976688" y="0"/>
            <a:ext cx="3043237" cy="465138"/>
          </a:xfrm>
          <a:prstGeom prst="rect">
            <a:avLst/>
          </a:prstGeom>
          <a:noFill/>
          <a:ln w="9525">
            <a:noFill/>
            <a:miter lim="800000"/>
            <a:headEnd/>
            <a:tailEnd/>
          </a:ln>
          <a:effectLst/>
        </p:spPr>
        <p:txBody>
          <a:bodyPr vert="horz" wrap="square" lIns="93281" tIns="46640" rIns="93281" bIns="46640" numCol="1" anchor="t" anchorCtr="0" compatLnSpc="1">
            <a:prstTxWarp prst="textNoShape">
              <a:avLst/>
            </a:prstTxWarp>
          </a:bodyPr>
          <a:lstStyle>
            <a:lvl1pPr algn="r" defTabSz="931863">
              <a:defRPr sz="1200"/>
            </a:lvl1pPr>
          </a:lstStyle>
          <a:p>
            <a:endParaRPr lang="en-US"/>
          </a:p>
        </p:txBody>
      </p:sp>
      <p:sp>
        <p:nvSpPr>
          <p:cNvPr id="12292" name="Rectangle 4"/>
          <p:cNvSpPr>
            <a:spLocks noGrp="1" noRot="1" noChangeAspect="1" noChangeArrowheads="1" noTextEdit="1"/>
          </p:cNvSpPr>
          <p:nvPr>
            <p:ph type="sldImg" idx="2"/>
          </p:nvPr>
        </p:nvSpPr>
        <p:spPr bwMode="auto">
          <a:xfrm>
            <a:off x="1182688" y="696913"/>
            <a:ext cx="4654550" cy="3490912"/>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35038" y="4419600"/>
            <a:ext cx="5149850" cy="4189413"/>
          </a:xfrm>
          <a:prstGeom prst="rect">
            <a:avLst/>
          </a:prstGeom>
          <a:noFill/>
          <a:ln w="9525">
            <a:noFill/>
            <a:miter lim="800000"/>
            <a:headEnd/>
            <a:tailEnd/>
          </a:ln>
          <a:effectLst/>
        </p:spPr>
        <p:txBody>
          <a:bodyPr vert="horz" wrap="square" lIns="93281" tIns="46640" rIns="93281" bIns="4664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4" name="Rectangle 6"/>
          <p:cNvSpPr>
            <a:spLocks noGrp="1" noChangeArrowheads="1"/>
          </p:cNvSpPr>
          <p:nvPr>
            <p:ph type="ftr" sz="quarter" idx="4"/>
          </p:nvPr>
        </p:nvSpPr>
        <p:spPr bwMode="auto">
          <a:xfrm>
            <a:off x="0" y="8840788"/>
            <a:ext cx="3043238" cy="465137"/>
          </a:xfrm>
          <a:prstGeom prst="rect">
            <a:avLst/>
          </a:prstGeom>
          <a:noFill/>
          <a:ln w="9525">
            <a:noFill/>
            <a:miter lim="800000"/>
            <a:headEnd/>
            <a:tailEnd/>
          </a:ln>
          <a:effectLst/>
        </p:spPr>
        <p:txBody>
          <a:bodyPr vert="horz" wrap="square" lIns="93281" tIns="46640" rIns="93281" bIns="46640" numCol="1" anchor="b" anchorCtr="0" compatLnSpc="1">
            <a:prstTxWarp prst="textNoShape">
              <a:avLst/>
            </a:prstTxWarp>
          </a:bodyPr>
          <a:lstStyle>
            <a:lvl1pPr defTabSz="931863">
              <a:defRPr sz="1200"/>
            </a:lvl1pPr>
          </a:lstStyle>
          <a:p>
            <a:endParaRPr lang="en-US"/>
          </a:p>
        </p:txBody>
      </p:sp>
      <p:sp>
        <p:nvSpPr>
          <p:cNvPr id="12295" name="Rectangle 7"/>
          <p:cNvSpPr>
            <a:spLocks noGrp="1" noChangeArrowheads="1"/>
          </p:cNvSpPr>
          <p:nvPr>
            <p:ph type="sldNum" sz="quarter" idx="5"/>
          </p:nvPr>
        </p:nvSpPr>
        <p:spPr bwMode="auto">
          <a:xfrm>
            <a:off x="3976688" y="8840788"/>
            <a:ext cx="3043237" cy="465137"/>
          </a:xfrm>
          <a:prstGeom prst="rect">
            <a:avLst/>
          </a:prstGeom>
          <a:noFill/>
          <a:ln w="9525">
            <a:noFill/>
            <a:miter lim="800000"/>
            <a:headEnd/>
            <a:tailEnd/>
          </a:ln>
          <a:effectLst/>
        </p:spPr>
        <p:txBody>
          <a:bodyPr vert="horz" wrap="square" lIns="93281" tIns="46640" rIns="93281" bIns="46640" numCol="1" anchor="b" anchorCtr="0" compatLnSpc="1">
            <a:prstTxWarp prst="textNoShape">
              <a:avLst/>
            </a:prstTxWarp>
          </a:bodyPr>
          <a:lstStyle>
            <a:lvl1pPr algn="r" defTabSz="931863">
              <a:defRPr sz="1200"/>
            </a:lvl1pPr>
          </a:lstStyle>
          <a:p>
            <a:fld id="{0F7FA150-0838-478C-814C-9E90F4E4AF9F}" type="slidenum">
              <a:rPr lang="en-US"/>
              <a:pPr/>
              <a:t>‹#›</a:t>
            </a:fld>
            <a:endParaRPr lang="en-US"/>
          </a:p>
        </p:txBody>
      </p:sp>
    </p:spTree>
    <p:extLst>
      <p:ext uri="{BB962C8B-B14F-4D97-AF65-F5344CB8AC3E}">
        <p14:creationId xmlns:p14="http://schemas.microsoft.com/office/powerpoint/2010/main" xmlns="" val="18793182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www.altera.com/products/devices/apex2/ap2-index.html" TargetMode="External"/><Relationship Id="rId3" Type="http://schemas.openxmlformats.org/officeDocument/2006/relationships/hyperlink" Target="http://www.altera.com/products/software/products/quartus2/verification/signaltap2/sig-feature_descriptions.html" TargetMode="External"/><Relationship Id="rId7" Type="http://schemas.openxmlformats.org/officeDocument/2006/relationships/hyperlink" Target="http://www.altera.com/products/devices/excalibur/exc-index.html" TargetMode="External"/><Relationship Id="rId2" Type="http://schemas.openxmlformats.org/officeDocument/2006/relationships/slide" Target="../slides/slide97.xml"/><Relationship Id="rId1" Type="http://schemas.openxmlformats.org/officeDocument/2006/relationships/notesMaster" Target="../notesMasters/notesMaster1.xml"/><Relationship Id="rId6" Type="http://schemas.openxmlformats.org/officeDocument/2006/relationships/hyperlink" Target="http://www.altera.com/products/devices/stratixgx/sgx-index.jsp" TargetMode="External"/><Relationship Id="rId11" Type="http://schemas.openxmlformats.org/officeDocument/2006/relationships/hyperlink" Target="http://www.altera.com/products/devices/mercury/mcy-index.html" TargetMode="External"/><Relationship Id="rId5" Type="http://schemas.openxmlformats.org/officeDocument/2006/relationships/hyperlink" Target="http://www.altera.com/products/devices/stratix/stx-index.jsp" TargetMode="External"/><Relationship Id="rId10" Type="http://schemas.openxmlformats.org/officeDocument/2006/relationships/hyperlink" Target="http://www.altera.com/products/devices/apex/apx-index.html" TargetMode="External"/><Relationship Id="rId4" Type="http://schemas.openxmlformats.org/officeDocument/2006/relationships/hyperlink" Target="http://www.altera.com/products/devices/cyclone/cyc-index.jsp" TargetMode="External"/><Relationship Id="rId9" Type="http://schemas.openxmlformats.org/officeDocument/2006/relationships/hyperlink" Target="http://www.altera.com/products/devices/apex/overview/apx-overview.html"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6628" name="Slide Number Placeholder 3"/>
          <p:cNvSpPr>
            <a:spLocks noGrp="1"/>
          </p:cNvSpPr>
          <p:nvPr>
            <p:ph type="sldNum" sz="quarter" idx="5"/>
          </p:nvPr>
        </p:nvSpPr>
        <p:spPr bwMode="auto">
          <a:noFill/>
          <a:ln>
            <a:miter lim="800000"/>
            <a:headEnd/>
            <a:tailEnd/>
          </a:ln>
        </p:spPr>
        <p:txBody>
          <a:bodyPr/>
          <a:lstStyle/>
          <a:p>
            <a:fld id="{1433330C-CAA4-4F70-B8EA-7C97B4BF983A}"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slide visually shows that the Hard Processor System has been paired up with 6 different device densities.</a:t>
            </a:r>
          </a:p>
          <a:p>
            <a:endParaRPr lang="en-US" baseline="0" dirty="0" smtClean="0"/>
          </a:p>
          <a:p>
            <a:r>
              <a:rPr lang="en-US" dirty="0" smtClean="0"/>
              <a:t>Broadest </a:t>
            </a:r>
            <a:r>
              <a:rPr lang="en-US" baseline="0" dirty="0" smtClean="0"/>
              <a:t>portfolio of SoC FPGA devices in the industry, including the lowest density part up to the highest density part in the industry.</a:t>
            </a:r>
          </a:p>
          <a:p>
            <a:endParaRPr lang="en-US" baseline="0" dirty="0" smtClean="0"/>
          </a:p>
          <a:p>
            <a:r>
              <a:rPr lang="en-US" baseline="0" dirty="0" smtClean="0"/>
              <a:t>Cyclone V SoC FPGA family features four devices ranging in density from 25KLE up to 110KLE.  Arria V SoC FPGA family features two devices ranging in density from 350KLE to 460KLE. </a:t>
            </a:r>
          </a:p>
          <a:p>
            <a:endParaRPr lang="en-US" baseline="0" dirty="0" smtClean="0"/>
          </a:p>
        </p:txBody>
      </p:sp>
      <p:sp>
        <p:nvSpPr>
          <p:cNvPr id="4" name="Slide Number Placeholder 3"/>
          <p:cNvSpPr>
            <a:spLocks noGrp="1"/>
          </p:cNvSpPr>
          <p:nvPr>
            <p:ph type="sldNum" sz="quarter" idx="10"/>
          </p:nvPr>
        </p:nvSpPr>
        <p:spPr/>
        <p:txBody>
          <a:bodyPr/>
          <a:lstStyle/>
          <a:p>
            <a:fld id="{24D90C4C-F823-4FD1-B06D-A92768A8DBB2}"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have four device densities in the Cyclone V SoC FPGA ranging from 25KLE to 110 KLE. </a:t>
            </a:r>
          </a:p>
          <a:p>
            <a:pPr defTabSz="915420">
              <a:defRPr/>
            </a:pPr>
            <a:r>
              <a:rPr lang="en-US" baseline="0" dirty="0" smtClean="0"/>
              <a:t>There are two device densities in the Arria V V SoC FPGA ranging from 350 to 460KLE.</a:t>
            </a:r>
          </a:p>
          <a:p>
            <a:pPr defTabSz="915420">
              <a:defRPr/>
            </a:pPr>
            <a:endParaRPr lang="en-US" baseline="0" dirty="0" smtClean="0"/>
          </a:p>
          <a:p>
            <a:pPr defTabSz="915420">
              <a:defRPr/>
            </a:pPr>
            <a:r>
              <a:rPr lang="en-US" baseline="0" dirty="0" smtClean="0"/>
              <a:t>The total device I/O is the sum of the FPGA User I/O and the HPS I/O</a:t>
            </a:r>
          </a:p>
          <a:p>
            <a:pPr defTabSz="915420">
              <a:defRPr/>
            </a:pPr>
            <a:endParaRPr lang="en-US" baseline="0" dirty="0" smtClean="0"/>
          </a:p>
          <a:p>
            <a:pPr defTabSz="915420">
              <a:defRPr/>
            </a:pPr>
            <a:r>
              <a:rPr lang="en-US" baseline="0" dirty="0" smtClean="0"/>
              <a:t>All devices come with at least one multiport memory controller in the HPS</a:t>
            </a:r>
          </a:p>
          <a:p>
            <a:pPr defTabSz="915420">
              <a:defRPr/>
            </a:pPr>
            <a:endParaRPr lang="en-US" baseline="0" dirty="0" smtClean="0"/>
          </a:p>
          <a:p>
            <a:pPr defTabSz="915420">
              <a:defRPr/>
            </a:pPr>
            <a:r>
              <a:rPr lang="en-US" baseline="0" dirty="0" smtClean="0"/>
              <a:t>All but the smallest density are available with integrated serial transceivers, hard PCIe, and additional hard memory controllers in the FPGA. </a:t>
            </a:r>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lnSpc>
                <a:spcPct val="80000"/>
              </a:lnSpc>
            </a:pPr>
            <a:r>
              <a:rPr lang="en-US" sz="800" dirty="0" smtClean="0"/>
              <a:t>This is the</a:t>
            </a:r>
            <a:r>
              <a:rPr lang="en-US" sz="800" baseline="0" dirty="0" smtClean="0"/>
              <a:t> only slide in the presentation on the FPGA architecture.  You can emphasize that Cyclone V has many high-end FPGA features.</a:t>
            </a:r>
          </a:p>
          <a:p>
            <a:pPr eaLnBrk="1" hangingPunct="1">
              <a:lnSpc>
                <a:spcPct val="80000"/>
              </a:lnSpc>
            </a:pPr>
            <a:endParaRPr lang="en-US" sz="800" dirty="0" smtClean="0"/>
          </a:p>
          <a:p>
            <a:pPr eaLnBrk="1" hangingPunct="1">
              <a:lnSpc>
                <a:spcPct val="80000"/>
              </a:lnSpc>
            </a:pPr>
            <a:r>
              <a:rPr lang="en-US" sz="800" dirty="0" smtClean="0"/>
              <a:t>The Cyclone V and Arria V SoC</a:t>
            </a:r>
            <a:r>
              <a:rPr lang="en-US" sz="800" baseline="0" dirty="0" smtClean="0"/>
              <a:t> FPGAs use Altera’s 28nm technology and inherit much of the same core architecture found in the rest of the 5 series devices - such as the new ALM with 8-input LUT to increase logic packing efficiency, and 2 times the registers for easier timing closure. </a:t>
            </a:r>
          </a:p>
          <a:p>
            <a:pPr eaLnBrk="1" hangingPunct="1">
              <a:lnSpc>
                <a:spcPct val="80000"/>
              </a:lnSpc>
            </a:pPr>
            <a:endParaRPr lang="en-US" sz="800" baseline="0" dirty="0" smtClean="0"/>
          </a:p>
          <a:p>
            <a:pPr eaLnBrk="1" hangingPunct="1">
              <a:lnSpc>
                <a:spcPct val="80000"/>
              </a:lnSpc>
            </a:pPr>
            <a:r>
              <a:rPr lang="en-US" sz="800" baseline="0" dirty="0" smtClean="0"/>
              <a:t>They come with 10K bit block memories as well as distributed 640-bit memories that can be used for efficient data buffers </a:t>
            </a:r>
          </a:p>
          <a:p>
            <a:pPr eaLnBrk="1" hangingPunct="1">
              <a:lnSpc>
                <a:spcPct val="80000"/>
              </a:lnSpc>
            </a:pPr>
            <a:endParaRPr lang="en-US" sz="800" baseline="0" dirty="0" smtClean="0"/>
          </a:p>
          <a:p>
            <a:pPr eaLnBrk="1" hangingPunct="1">
              <a:lnSpc>
                <a:spcPct val="80000"/>
              </a:lnSpc>
            </a:pPr>
            <a:r>
              <a:rPr lang="en-US" sz="800" baseline="0" dirty="0" smtClean="0"/>
              <a:t>They also inherit variable precision DSP blocks that can be configured as one 27x27, two 18x19, or three 9x9 multipliers. And the number of multiplier blocks has been increased, particularly in the Arria V SoC to support high performance fixed and floating point applications.</a:t>
            </a:r>
          </a:p>
          <a:p>
            <a:pPr eaLnBrk="1" hangingPunct="1">
              <a:lnSpc>
                <a:spcPct val="80000"/>
              </a:lnSpc>
            </a:pPr>
            <a:endParaRPr lang="en-US" sz="800" baseline="0" dirty="0" smtClean="0"/>
          </a:p>
          <a:p>
            <a:pPr eaLnBrk="1" hangingPunct="1">
              <a:lnSpc>
                <a:spcPct val="80000"/>
              </a:lnSpc>
            </a:pPr>
            <a:r>
              <a:rPr lang="en-US" sz="800" baseline="0" dirty="0" smtClean="0"/>
              <a:t>All of these enhancements are designed to let you fit your design into a smaller device</a:t>
            </a:r>
            <a:endParaRPr lang="en-US" sz="80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Here’s a more detailed block diagram of the SoC FPGA. The portion in blue is the HPS, and it contains the dual-core processor, each CPU with its own floating-point unit, NEON coprocessor, and L1 caches. The processors share a 512-KB L2 cache and a rich set of peripherals, including two triple-speed Ethernet ports, two USB on-the-go ports, interfaces to flash memory, general-purpose embedded peripherals such as UART, SPI, CAN, and I</a:t>
            </a:r>
            <a:r>
              <a:rPr lang="en-US" baseline="30000" dirty="0" smtClean="0"/>
              <a:t>2</a:t>
            </a:r>
            <a:r>
              <a:rPr lang="en-US" baseline="0" dirty="0" smtClean="0"/>
              <a:t>C, and a shared multiport DRAM controller that supports DDR2, DDR3, and LPDDR2 – all with ECC.</a:t>
            </a:r>
          </a:p>
          <a:p>
            <a:endParaRPr lang="en-US" baseline="0" dirty="0" smtClean="0"/>
          </a:p>
          <a:p>
            <a:r>
              <a:rPr lang="en-US" baseline="0" dirty="0" smtClean="0"/>
              <a:t>Two high-bandwidth interfaces connect the HPS and FPGA fabric, with a third interface dedicated to low latency traffic from the processor to the FPGA. The processor has direct access to the FPGA configuration controller so it can configure the FPGA under program control.</a:t>
            </a:r>
          </a:p>
          <a:p>
            <a:endParaRPr lang="en-US" baseline="0" dirty="0" smtClean="0"/>
          </a:p>
          <a:p>
            <a:r>
              <a:rPr lang="en-US" baseline="0" dirty="0" smtClean="0"/>
              <a:t>The green portion represents the FPGA fabric and the grey blocks represent additional hard IP functions available to your custom logic, including additional multi-port DRM controllers, </a:t>
            </a:r>
            <a:r>
              <a:rPr lang="en-US" baseline="0" dirty="0" err="1" smtClean="0"/>
              <a:t>PCIExpress</a:t>
            </a:r>
            <a:r>
              <a:rPr lang="en-US" baseline="0" dirty="0" smtClean="0"/>
              <a:t> ports, and high-speed serial transceivers. </a:t>
            </a:r>
          </a:p>
          <a:p>
            <a:endParaRPr lang="en-US" baseline="0" dirty="0" smtClean="0"/>
          </a:p>
          <a:p>
            <a:r>
              <a:rPr lang="en-US" baseline="0" dirty="0" smtClean="0"/>
              <a:t>The HPS and FPGA have their own dedicated I/O and can are share some I/O functions when necessary. More on that later. </a:t>
            </a:r>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Main points</a:t>
            </a:r>
            <a:r>
              <a:rPr lang="en-US" baseline="0" dirty="0" smtClean="0"/>
              <a:t>:</a:t>
            </a:r>
          </a:p>
          <a:p>
            <a:endParaRPr lang="en-US" baseline="0" dirty="0" smtClean="0"/>
          </a:p>
          <a:p>
            <a:pPr>
              <a:buFont typeface="Arial" pitchFamily="34" charset="0"/>
              <a:buChar char="•"/>
            </a:pPr>
            <a:r>
              <a:rPr lang="en-US" dirty="0" smtClean="0"/>
              <a:t> Dual core processors with shared 512KB L2 cache</a:t>
            </a:r>
          </a:p>
          <a:p>
            <a:pPr>
              <a:buFont typeface="Arial" pitchFamily="34" charset="0"/>
              <a:buChar char="•"/>
            </a:pPr>
            <a:r>
              <a:rPr lang="en-US" dirty="0" smtClean="0"/>
              <a:t> High BW interfaces between SOC,</a:t>
            </a:r>
            <a:r>
              <a:rPr lang="en-US" baseline="0" dirty="0" smtClean="0"/>
              <a:t> FPGA, and memory controller</a:t>
            </a:r>
          </a:p>
          <a:p>
            <a:pPr>
              <a:buFont typeface="Arial" pitchFamily="34" charset="0"/>
              <a:buChar char="•"/>
            </a:pPr>
            <a:r>
              <a:rPr lang="en-US" baseline="0" dirty="0" smtClean="0"/>
              <a:t> ACP is acceleration coherency port to enable memory coherency between processors and functions attached to the interconnect (including FPGA logic)</a:t>
            </a:r>
          </a:p>
          <a:p>
            <a:pPr>
              <a:buFont typeface="Arial" pitchFamily="34" charset="0"/>
              <a:buChar char="•"/>
            </a:pPr>
            <a:r>
              <a:rPr lang="en-US" baseline="0" dirty="0" smtClean="0"/>
              <a:t> FPGA configuration block used to (re) configure the FPGA under program control</a:t>
            </a:r>
          </a:p>
          <a:p>
            <a:pPr>
              <a:buFont typeface="Arial" pitchFamily="34" charset="0"/>
              <a:buChar char="•"/>
            </a:pPr>
            <a:r>
              <a:rPr lang="en-US" baseline="0" dirty="0" smtClean="0"/>
              <a:t> High speed peripherals (on left of interconnect)</a:t>
            </a:r>
          </a:p>
          <a:p>
            <a:pPr>
              <a:buFont typeface="Arial" pitchFamily="34" charset="0"/>
              <a:buChar char="•"/>
            </a:pPr>
            <a:r>
              <a:rPr lang="en-US" baseline="0" dirty="0" smtClean="0"/>
              <a:t> Low speed peripherals (below interconnect)</a:t>
            </a:r>
          </a:p>
          <a:p>
            <a:pPr>
              <a:buFont typeface="Arial" pitchFamily="34" charset="0"/>
              <a:buChar char="•"/>
            </a:pPr>
            <a:r>
              <a:rPr lang="en-US" baseline="0" dirty="0" smtClean="0"/>
              <a:t> Shared multiport SDRAM controller (6 ports)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begin by defining what is in the MPU subsystem</a:t>
            </a:r>
            <a:r>
              <a:rPr lang="en-US" baseline="0" dirty="0" smtClean="0"/>
              <a:t> and defining some terminology:</a:t>
            </a:r>
          </a:p>
          <a:p>
            <a:r>
              <a:rPr lang="en-US" baseline="0" dirty="0" smtClean="0"/>
              <a:t>MPU subsystem vs. </a:t>
            </a:r>
            <a:r>
              <a:rPr lang="en-US" baseline="0" dirty="0" err="1" smtClean="0"/>
              <a:t>MPCore</a:t>
            </a:r>
            <a:r>
              <a:rPr lang="en-US" baseline="0" dirty="0" smtClean="0"/>
              <a:t> vs. processor core.</a:t>
            </a:r>
            <a:endParaRPr lang="en-US" dirty="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0" marR="0" indent="0" algn="l" defTabSz="914400" rtl="0" eaLnBrk="0" fontAlgn="base" latinLnBrk="0" hangingPunct="0">
              <a:lnSpc>
                <a:spcPct val="115000"/>
              </a:lnSpc>
              <a:spcBef>
                <a:spcPts val="0"/>
              </a:spcBef>
              <a:spcAft>
                <a:spcPts val="0"/>
              </a:spcAft>
              <a:buClrTx/>
              <a:buSzTx/>
              <a:buFontTx/>
              <a:buNone/>
              <a:tabLst/>
              <a:defRPr/>
            </a:pPr>
            <a:r>
              <a:rPr lang="en-US" baseline="0" dirty="0" smtClean="0"/>
              <a:t>Defining some terminology: MPU subsystem vs. </a:t>
            </a:r>
            <a:r>
              <a:rPr lang="en-US" baseline="0" dirty="0" err="1" smtClean="0"/>
              <a:t>MPCore</a:t>
            </a:r>
            <a:r>
              <a:rPr lang="en-US" baseline="0" dirty="0" smtClean="0"/>
              <a:t> vs. Processor Core.</a:t>
            </a:r>
            <a:endParaRPr lang="en-US" dirty="0" smtClean="0"/>
          </a:p>
          <a:p>
            <a:pPr marL="0" marR="0">
              <a:lnSpc>
                <a:spcPct val="115000"/>
              </a:lnSpc>
              <a:spcBef>
                <a:spcPts val="0"/>
              </a:spcBef>
              <a:spcAft>
                <a:spcPts val="0"/>
              </a:spcAft>
            </a:pPr>
            <a:endParaRPr lang="en-US" sz="1200" dirty="0" smtClean="0">
              <a:latin typeface="Calibri"/>
              <a:ea typeface="Calibri"/>
              <a:cs typeface="Times New Roman"/>
            </a:endParaRPr>
          </a:p>
          <a:p>
            <a:pPr marL="0" marR="0">
              <a:lnSpc>
                <a:spcPct val="115000"/>
              </a:lnSpc>
              <a:spcBef>
                <a:spcPts val="0"/>
              </a:spcBef>
              <a:spcAft>
                <a:spcPts val="0"/>
              </a:spcAft>
            </a:pPr>
            <a:r>
              <a:rPr lang="en-US" sz="1200" dirty="0" smtClean="0">
                <a:latin typeface="Calibri"/>
                <a:ea typeface="Calibri"/>
                <a:cs typeface="Times New Roman"/>
              </a:rPr>
              <a:t>The MPU subsystem is comprised of many different cores. So, I will start in the top down fashion describing the major blocks and drilling down further. </a:t>
            </a:r>
          </a:p>
          <a:p>
            <a:pPr marL="0" marR="0">
              <a:lnSpc>
                <a:spcPct val="115000"/>
              </a:lnSpc>
              <a:spcBef>
                <a:spcPts val="0"/>
              </a:spcBef>
              <a:spcAft>
                <a:spcPts val="0"/>
              </a:spcAft>
            </a:pPr>
            <a:endParaRPr lang="en-US" sz="1200" dirty="0" smtClean="0">
              <a:latin typeface="Calibri"/>
              <a:ea typeface="Calibri"/>
              <a:cs typeface="Times New Roman"/>
            </a:endParaRPr>
          </a:p>
          <a:p>
            <a:pPr marL="0" marR="0">
              <a:lnSpc>
                <a:spcPct val="115000"/>
              </a:lnSpc>
              <a:spcBef>
                <a:spcPts val="0"/>
              </a:spcBef>
              <a:spcAft>
                <a:spcPts val="0"/>
              </a:spcAft>
            </a:pPr>
            <a:r>
              <a:rPr lang="en-US" sz="1200" dirty="0" smtClean="0">
                <a:latin typeface="Calibri"/>
                <a:ea typeface="Calibri"/>
                <a:cs typeface="Times New Roman"/>
              </a:rPr>
              <a:t>The first part is the MPU subsystem itself. It contains a Cortex-A9 MP Core, a Level 2 cache, built in Debugging modules and an</a:t>
            </a:r>
            <a:r>
              <a:rPr lang="en-US" sz="1200" baseline="0" dirty="0" smtClean="0">
                <a:latin typeface="Calibri"/>
                <a:ea typeface="Calibri"/>
                <a:cs typeface="Times New Roman"/>
              </a:rPr>
              <a:t> </a:t>
            </a:r>
            <a:r>
              <a:rPr lang="en-US" baseline="0" dirty="0" smtClean="0"/>
              <a:t>Accelerator Coherency Port (ACP)</a:t>
            </a:r>
            <a:r>
              <a:rPr lang="en-US" sz="1200" baseline="0" dirty="0" smtClean="0">
                <a:latin typeface="Calibri"/>
                <a:ea typeface="Calibri"/>
                <a:cs typeface="Times New Roman"/>
              </a:rPr>
              <a:t> ID </a:t>
            </a:r>
            <a:r>
              <a:rPr lang="en-US" sz="1200" baseline="0" dirty="0" err="1" smtClean="0">
                <a:latin typeface="Calibri"/>
                <a:ea typeface="Calibri"/>
                <a:cs typeface="Times New Roman"/>
              </a:rPr>
              <a:t>Mapper</a:t>
            </a:r>
            <a:r>
              <a:rPr lang="en-US" sz="1200" dirty="0" smtClean="0">
                <a:latin typeface="Calibri"/>
                <a:ea typeface="Calibri"/>
                <a:cs typeface="Times New Roman"/>
              </a:rPr>
              <a:t>. </a:t>
            </a:r>
          </a:p>
          <a:p>
            <a:pPr marL="0" marR="0">
              <a:lnSpc>
                <a:spcPct val="115000"/>
              </a:lnSpc>
              <a:spcBef>
                <a:spcPts val="0"/>
              </a:spcBef>
              <a:spcAft>
                <a:spcPts val="0"/>
              </a:spcAft>
            </a:pPr>
            <a:endParaRPr lang="en-US" sz="1200" dirty="0" smtClean="0">
              <a:latin typeface="Calibri"/>
              <a:ea typeface="Calibri"/>
              <a:cs typeface="Times New Roman"/>
            </a:endParaRPr>
          </a:p>
          <a:p>
            <a:pPr marL="0" marR="0">
              <a:lnSpc>
                <a:spcPct val="115000"/>
              </a:lnSpc>
              <a:spcBef>
                <a:spcPts val="0"/>
              </a:spcBef>
              <a:spcAft>
                <a:spcPts val="0"/>
              </a:spcAft>
            </a:pPr>
            <a:r>
              <a:rPr lang="en-US" sz="1200" dirty="0" smtClean="0">
                <a:latin typeface="Calibri"/>
                <a:ea typeface="Calibri"/>
                <a:cs typeface="Times New Roman"/>
              </a:rPr>
              <a:t>Then within the A9 </a:t>
            </a:r>
            <a:r>
              <a:rPr lang="en-US" sz="1200" dirty="0" err="1" smtClean="0">
                <a:latin typeface="Calibri"/>
                <a:ea typeface="Calibri"/>
                <a:cs typeface="Times New Roman"/>
              </a:rPr>
              <a:t>Mpcore</a:t>
            </a:r>
            <a:r>
              <a:rPr lang="en-US" sz="1200" dirty="0" smtClean="0">
                <a:latin typeface="Calibri"/>
                <a:ea typeface="Calibri"/>
                <a:cs typeface="Times New Roman"/>
              </a:rPr>
              <a:t>, it contains the following:</a:t>
            </a:r>
          </a:p>
          <a:p>
            <a:pPr marL="0" marR="0">
              <a:lnSpc>
                <a:spcPct val="115000"/>
              </a:lnSpc>
              <a:spcBef>
                <a:spcPts val="0"/>
              </a:spcBef>
              <a:spcAft>
                <a:spcPts val="0"/>
              </a:spcAft>
            </a:pPr>
            <a:r>
              <a:rPr lang="en-US" sz="1200" dirty="0" smtClean="0">
                <a:latin typeface="Calibri"/>
                <a:ea typeface="Calibri"/>
                <a:cs typeface="Times New Roman"/>
              </a:rPr>
              <a:t>-Dual Cortex-A9 processor cores</a:t>
            </a:r>
          </a:p>
          <a:p>
            <a:pPr marL="0" marR="0">
              <a:lnSpc>
                <a:spcPct val="115000"/>
              </a:lnSpc>
              <a:spcBef>
                <a:spcPts val="0"/>
              </a:spcBef>
              <a:spcAft>
                <a:spcPts val="0"/>
              </a:spcAft>
            </a:pPr>
            <a:r>
              <a:rPr lang="en-US" sz="1200" dirty="0" smtClean="0">
                <a:latin typeface="Calibri"/>
                <a:ea typeface="Calibri"/>
                <a:cs typeface="Times New Roman"/>
              </a:rPr>
              <a:t>-Snoop control unit (or SCU) with an</a:t>
            </a:r>
            <a:r>
              <a:rPr lang="en-US" sz="1200" baseline="0" dirty="0" smtClean="0">
                <a:latin typeface="Calibri"/>
                <a:ea typeface="Calibri"/>
                <a:cs typeface="Times New Roman"/>
              </a:rPr>
              <a:t> </a:t>
            </a:r>
            <a:r>
              <a:rPr lang="en-US" sz="1200" dirty="0" smtClean="0">
                <a:latin typeface="Calibri"/>
                <a:ea typeface="Calibri"/>
                <a:cs typeface="Times New Roman"/>
              </a:rPr>
              <a:t>accelerator coherency port</a:t>
            </a:r>
          </a:p>
          <a:p>
            <a:pPr marL="0" marR="0">
              <a:lnSpc>
                <a:spcPct val="115000"/>
              </a:lnSpc>
              <a:spcBef>
                <a:spcPts val="0"/>
              </a:spcBef>
              <a:spcAft>
                <a:spcPts val="0"/>
              </a:spcAft>
            </a:pPr>
            <a:r>
              <a:rPr lang="en-US" sz="1200" dirty="0" smtClean="0">
                <a:latin typeface="Calibri"/>
                <a:ea typeface="Calibri"/>
                <a:cs typeface="Times New Roman"/>
              </a:rPr>
              <a:t>-a Global interrupt controller (or GIC)</a:t>
            </a:r>
          </a:p>
          <a:p>
            <a:pPr marL="0" marR="0">
              <a:lnSpc>
                <a:spcPct val="115000"/>
              </a:lnSpc>
              <a:spcBef>
                <a:spcPts val="0"/>
              </a:spcBef>
              <a:spcAft>
                <a:spcPts val="0"/>
              </a:spcAft>
            </a:pPr>
            <a:r>
              <a:rPr lang="en-US" sz="1200" dirty="0" smtClean="0">
                <a:latin typeface="Calibri"/>
                <a:ea typeface="Calibri"/>
                <a:cs typeface="Times New Roman"/>
              </a:rPr>
              <a:t>-a Global timer</a:t>
            </a:r>
          </a:p>
          <a:p>
            <a:pPr marL="0" marR="0">
              <a:lnSpc>
                <a:spcPct val="115000"/>
              </a:lnSpc>
              <a:spcBef>
                <a:spcPts val="0"/>
              </a:spcBef>
              <a:spcAft>
                <a:spcPts val="0"/>
              </a:spcAft>
            </a:pPr>
            <a:r>
              <a:rPr lang="en-US" sz="1200" dirty="0" smtClean="0">
                <a:latin typeface="Calibri"/>
                <a:ea typeface="Calibri"/>
                <a:cs typeface="Times New Roman"/>
              </a:rPr>
              <a:t>-Private timers and watchdogs for each CPU core</a:t>
            </a:r>
          </a:p>
          <a:p>
            <a:pPr marL="0" marR="0">
              <a:lnSpc>
                <a:spcPct val="115000"/>
              </a:lnSpc>
              <a:spcBef>
                <a:spcPts val="0"/>
              </a:spcBef>
              <a:spcAft>
                <a:spcPts val="0"/>
              </a:spcAft>
            </a:pPr>
            <a:endParaRPr lang="en-US" sz="1200" dirty="0" smtClean="0">
              <a:latin typeface="Calibri"/>
              <a:ea typeface="Calibri"/>
              <a:cs typeface="Times New Roman"/>
            </a:endParaRPr>
          </a:p>
          <a:p>
            <a:pPr marL="0" marR="0">
              <a:lnSpc>
                <a:spcPct val="115000"/>
              </a:lnSpc>
              <a:spcBef>
                <a:spcPts val="0"/>
              </a:spcBef>
              <a:spcAft>
                <a:spcPts val="0"/>
              </a:spcAft>
            </a:pPr>
            <a:r>
              <a:rPr lang="en-US" sz="1200" dirty="0" smtClean="0">
                <a:latin typeface="Calibri"/>
                <a:ea typeface="Calibri"/>
                <a:cs typeface="Times New Roman"/>
              </a:rPr>
              <a:t>Each core within the MP core contains a Cortex A9 CPU, </a:t>
            </a:r>
          </a:p>
          <a:p>
            <a:pPr marL="0" marR="0">
              <a:lnSpc>
                <a:spcPct val="115000"/>
              </a:lnSpc>
              <a:spcBef>
                <a:spcPts val="0"/>
              </a:spcBef>
              <a:spcAft>
                <a:spcPts val="0"/>
              </a:spcAft>
            </a:pPr>
            <a:r>
              <a:rPr lang="en-US" sz="1200" dirty="0" smtClean="0">
                <a:latin typeface="Calibri"/>
                <a:ea typeface="Calibri"/>
                <a:cs typeface="Times New Roman"/>
              </a:rPr>
              <a:t>as well as a NEON SIMD engine</a:t>
            </a:r>
            <a:r>
              <a:rPr lang="en-US" sz="1200" baseline="0" dirty="0" smtClean="0">
                <a:latin typeface="Calibri"/>
                <a:ea typeface="Calibri"/>
                <a:cs typeface="Times New Roman"/>
              </a:rPr>
              <a:t> and </a:t>
            </a:r>
            <a:r>
              <a:rPr lang="en-US" sz="1200" dirty="0" smtClean="0">
                <a:latin typeface="Calibri"/>
                <a:ea typeface="Calibri"/>
                <a:cs typeface="Times New Roman"/>
              </a:rPr>
              <a:t>a scalar FPU that comes with it,</a:t>
            </a:r>
            <a:r>
              <a:rPr lang="en-US" sz="1200" baseline="0" dirty="0" smtClean="0">
                <a:latin typeface="Calibri"/>
                <a:ea typeface="Calibri"/>
                <a:cs typeface="Times New Roman"/>
              </a:rPr>
              <a:t> </a:t>
            </a:r>
          </a:p>
          <a:p>
            <a:pPr marL="0" marR="0">
              <a:lnSpc>
                <a:spcPct val="115000"/>
              </a:lnSpc>
              <a:spcBef>
                <a:spcPts val="0"/>
              </a:spcBef>
              <a:spcAft>
                <a:spcPts val="0"/>
              </a:spcAft>
            </a:pPr>
            <a:r>
              <a:rPr lang="en-US" sz="1200" dirty="0" smtClean="0">
                <a:latin typeface="Calibri"/>
                <a:ea typeface="Calibri"/>
                <a:cs typeface="Times New Roman"/>
              </a:rPr>
              <a:t>Level 1 instruction and data caches, </a:t>
            </a:r>
          </a:p>
          <a:p>
            <a:pPr marL="0" marR="0">
              <a:lnSpc>
                <a:spcPct val="115000"/>
              </a:lnSpc>
              <a:spcBef>
                <a:spcPts val="0"/>
              </a:spcBef>
              <a:spcAft>
                <a:spcPts val="0"/>
              </a:spcAft>
            </a:pPr>
            <a:r>
              <a:rPr lang="en-US" sz="1200" dirty="0" smtClean="0">
                <a:latin typeface="Calibri"/>
                <a:ea typeface="Calibri"/>
                <a:cs typeface="Times New Roman"/>
              </a:rPr>
              <a:t>and a Memory management unit (or MMU)</a:t>
            </a:r>
          </a:p>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default memory map view.  There</a:t>
            </a:r>
            <a:r>
              <a:rPr lang="en-US" baseline="0" dirty="0" smtClean="0"/>
              <a:t> are 32-bits of address space, so a 4GB memory map.  </a:t>
            </a:r>
          </a:p>
          <a:p>
            <a:r>
              <a:rPr lang="en-US" baseline="0" dirty="0" smtClean="0"/>
              <a:t>The boot region overlaps the bottom 1MB of SDRAM. </a:t>
            </a:r>
          </a:p>
          <a:p>
            <a:r>
              <a:rPr lang="en-US" baseline="0" dirty="0" smtClean="0"/>
              <a:t>The HPS peripherals and FPGA window overlap the top 1GB of SDRAM.</a:t>
            </a:r>
          </a:p>
          <a:p>
            <a:r>
              <a:rPr lang="en-US" baseline="0" dirty="0" smtClean="0"/>
              <a:t>These overlapping regions can be adjusted as we will see on the next slide.</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R="0">
              <a:lnSpc>
                <a:spcPct val="115000"/>
              </a:lnSpc>
              <a:spcBef>
                <a:spcPts val="430"/>
              </a:spcBef>
              <a:spcAft>
                <a:spcPts val="0"/>
              </a:spcAft>
            </a:pPr>
            <a:r>
              <a:rPr lang="en-US" dirty="0" smtClean="0">
                <a:solidFill>
                  <a:srgbClr val="000000"/>
                </a:solidFill>
                <a:latin typeface="Calibri"/>
                <a:ea typeface="Times New Roman"/>
                <a:cs typeface="Calibri"/>
              </a:rPr>
              <a:t>The HPS supports different memory views</a:t>
            </a:r>
            <a:r>
              <a:rPr lang="en-US" baseline="0" dirty="0" smtClean="0">
                <a:solidFill>
                  <a:srgbClr val="000000"/>
                </a:solidFill>
                <a:latin typeface="Calibri"/>
                <a:ea typeface="Times New Roman"/>
                <a:cs typeface="Calibri"/>
              </a:rPr>
              <a:t> </a:t>
            </a:r>
            <a:r>
              <a:rPr lang="en-US" dirty="0" smtClean="0">
                <a:solidFill>
                  <a:srgbClr val="000000"/>
                </a:solidFill>
                <a:latin typeface="Calibri"/>
                <a:ea typeface="Times New Roman"/>
                <a:cs typeface="Calibri"/>
              </a:rPr>
              <a:t>from the Cortex A9 MPU Subsystem. There are various views that at a CPU can have on a system. </a:t>
            </a:r>
          </a:p>
          <a:p>
            <a:pPr marR="0">
              <a:lnSpc>
                <a:spcPct val="115000"/>
              </a:lnSpc>
              <a:spcBef>
                <a:spcPts val="430"/>
              </a:spcBef>
              <a:spcAft>
                <a:spcPts val="0"/>
              </a:spcAft>
            </a:pPr>
            <a:r>
              <a:rPr lang="en-US" dirty="0" smtClean="0">
                <a:solidFill>
                  <a:srgbClr val="000000"/>
                </a:solidFill>
                <a:latin typeface="Calibri"/>
                <a:ea typeface="Times New Roman"/>
                <a:cs typeface="Calibri"/>
              </a:rPr>
              <a:t>There is a default view where the Boot Rom is located at address zero.  Since the boot ROM is not needed after boot, this</a:t>
            </a:r>
            <a:r>
              <a:rPr lang="en-US" baseline="0" dirty="0" smtClean="0">
                <a:solidFill>
                  <a:srgbClr val="000000"/>
                </a:solidFill>
                <a:latin typeface="Calibri"/>
                <a:ea typeface="Times New Roman"/>
                <a:cs typeface="Calibri"/>
              </a:rPr>
              <a:t> address space can be remapped and used after boot.</a:t>
            </a:r>
            <a:endParaRPr lang="en-US" dirty="0" smtClean="0">
              <a:latin typeface="Calibri"/>
              <a:ea typeface="Times New Roman"/>
              <a:cs typeface="Times New Roman"/>
            </a:endParaRPr>
          </a:p>
          <a:p>
            <a:pPr marR="0">
              <a:lnSpc>
                <a:spcPct val="115000"/>
              </a:lnSpc>
              <a:spcBef>
                <a:spcPts val="430"/>
              </a:spcBef>
              <a:spcAft>
                <a:spcPts val="0"/>
              </a:spcAft>
            </a:pPr>
            <a:r>
              <a:rPr lang="en-US" dirty="0" smtClean="0">
                <a:solidFill>
                  <a:srgbClr val="000000"/>
                </a:solidFill>
                <a:latin typeface="Calibri"/>
                <a:ea typeface="Times New Roman"/>
                <a:cs typeface="Calibri"/>
              </a:rPr>
              <a:t>You can remap address zero to contain the on chip RAM. </a:t>
            </a:r>
            <a:endParaRPr lang="en-US" dirty="0" smtClean="0">
              <a:latin typeface="Calibri"/>
              <a:ea typeface="Times New Roman"/>
              <a:cs typeface="Times New Roman"/>
            </a:endParaRPr>
          </a:p>
          <a:p>
            <a:pPr marR="0">
              <a:lnSpc>
                <a:spcPct val="115000"/>
              </a:lnSpc>
              <a:spcBef>
                <a:spcPts val="430"/>
              </a:spcBef>
              <a:spcAft>
                <a:spcPts val="0"/>
              </a:spcAft>
            </a:pPr>
            <a:r>
              <a:rPr lang="en-US" dirty="0" smtClean="0">
                <a:solidFill>
                  <a:srgbClr val="000000"/>
                </a:solidFill>
                <a:latin typeface="Calibri"/>
                <a:ea typeface="Times New Roman"/>
                <a:cs typeface="Calibri"/>
              </a:rPr>
              <a:t>Or you can also remap SDRAM to be located at address zero</a:t>
            </a:r>
            <a:r>
              <a:rPr lang="en-US" baseline="0" dirty="0" smtClean="0">
                <a:solidFill>
                  <a:srgbClr val="000000"/>
                </a:solidFill>
                <a:latin typeface="Calibri"/>
                <a:ea typeface="Times New Roman"/>
                <a:cs typeface="Calibri"/>
              </a:rPr>
              <a:t>, recovering the bottom 1MB of SDRAM.</a:t>
            </a:r>
            <a:endParaRPr lang="en-US" dirty="0" smtClean="0">
              <a:latin typeface="Calibri"/>
              <a:ea typeface="Times New Roman"/>
              <a:cs typeface="Times New Roman"/>
            </a:endParaRPr>
          </a:p>
          <a:p>
            <a:pPr marR="0">
              <a:lnSpc>
                <a:spcPct val="115000"/>
              </a:lnSpc>
              <a:spcBef>
                <a:spcPts val="430"/>
              </a:spcBef>
              <a:spcAft>
                <a:spcPts val="0"/>
              </a:spcAft>
            </a:pPr>
            <a:r>
              <a:rPr lang="en-US" dirty="0" smtClean="0">
                <a:solidFill>
                  <a:srgbClr val="000000"/>
                </a:solidFill>
                <a:latin typeface="Calibri"/>
                <a:ea typeface="Times New Roman"/>
                <a:cs typeface="Calibri"/>
              </a:rPr>
              <a:t>And you can also expand the SDRAM address space to include more than 3 gigabytes worth of address space and shrink the FPGA</a:t>
            </a:r>
            <a:r>
              <a:rPr lang="en-US" baseline="0" dirty="0" smtClean="0">
                <a:solidFill>
                  <a:srgbClr val="000000"/>
                </a:solidFill>
                <a:latin typeface="Calibri"/>
                <a:ea typeface="Times New Roman"/>
                <a:cs typeface="Calibri"/>
              </a:rPr>
              <a:t> window</a:t>
            </a:r>
            <a:r>
              <a:rPr lang="en-US" dirty="0" smtClean="0">
                <a:solidFill>
                  <a:srgbClr val="000000"/>
                </a:solidFill>
                <a:latin typeface="Calibri"/>
                <a:ea typeface="Times New Roman"/>
                <a:cs typeface="Calibri"/>
              </a:rPr>
              <a:t>.  </a:t>
            </a:r>
            <a:endParaRPr lang="en-US" dirty="0">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0F7FA150-0838-478C-814C-9E90F4E4AF9F}"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we will discuss the interfaces between</a:t>
            </a:r>
            <a:r>
              <a:rPr lang="en-US" baseline="0" dirty="0" smtClean="0"/>
              <a:t> the HPS and the FPGA.</a:t>
            </a:r>
          </a:p>
          <a:p>
            <a:r>
              <a:rPr lang="en-US" baseline="0" dirty="0" smtClean="0"/>
              <a:t>- There is a bridge from the FPGA that is 128-bit wide.</a:t>
            </a:r>
          </a:p>
          <a:p>
            <a:r>
              <a:rPr lang="en-US" baseline="0" dirty="0" smtClean="0"/>
              <a:t>- There is a bridge </a:t>
            </a:r>
            <a:r>
              <a:rPr lang="en-US" b="0" i="0" u="none" baseline="0" dirty="0" smtClean="0"/>
              <a:t>to</a:t>
            </a:r>
            <a:r>
              <a:rPr lang="en-US" baseline="0" dirty="0" smtClean="0"/>
              <a:t> the FPGA that is 128-bit wide.</a:t>
            </a:r>
          </a:p>
          <a:p>
            <a:r>
              <a:rPr lang="en-US" baseline="0" dirty="0" smtClean="0"/>
              <a:t>- There is also a 2</a:t>
            </a:r>
            <a:r>
              <a:rPr lang="en-US" baseline="30000" dirty="0" smtClean="0"/>
              <a:t>nd</a:t>
            </a:r>
            <a:r>
              <a:rPr lang="en-US" baseline="0" dirty="0" smtClean="0"/>
              <a:t> bridge to the FPGA that is 32-bit wide.  </a:t>
            </a:r>
          </a:p>
          <a:p>
            <a:r>
              <a:rPr lang="en-US" baseline="0" dirty="0" smtClean="0"/>
              <a:t>We will discuss the reason for these three bridges.</a:t>
            </a:r>
            <a:endParaRPr lang="en-US" dirty="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69B0B4-1840-42A2-884E-B8A0F74D7799}" type="slidenum">
              <a:rPr lang="en-US"/>
              <a:pPr/>
              <a:t>2</a:t>
            </a:fld>
            <a:endParaRPr lang="en-US"/>
          </a:p>
        </p:txBody>
      </p:sp>
      <p:sp>
        <p:nvSpPr>
          <p:cNvPr id="1953794" name="Rectangle 1026"/>
          <p:cNvSpPr>
            <a:spLocks noGrp="1" noRot="1" noChangeAspect="1" noChangeArrowheads="1" noTextEdit="1"/>
          </p:cNvSpPr>
          <p:nvPr>
            <p:ph type="sldImg"/>
          </p:nvPr>
        </p:nvSpPr>
        <p:spPr>
          <a:ln/>
        </p:spPr>
      </p:sp>
      <p:sp>
        <p:nvSpPr>
          <p:cNvPr id="1953795" name="Rectangle 1027"/>
          <p:cNvSpPr>
            <a:spLocks noGrp="1" noChangeArrowheads="1"/>
          </p:cNvSpPr>
          <p:nvPr>
            <p:ph type="body" idx="1"/>
          </p:nvPr>
        </p:nvSpPr>
        <p:spPr/>
        <p:txBody>
          <a:bodyPr/>
          <a:lstStyle/>
          <a:p>
            <a:r>
              <a:rPr lang="en-US" dirty="0" smtClean="0"/>
              <a:t>Customers really do need to have a recent machine with good performance.  If not, they</a:t>
            </a:r>
            <a:r>
              <a:rPr lang="en-US" baseline="0" dirty="0" smtClean="0"/>
              <a:t> can partner up with another engineer.</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Autofit/>
          </a:bodyPr>
          <a:lstStyle/>
          <a:p>
            <a:pPr marR="0">
              <a:lnSpc>
                <a:spcPct val="115000"/>
              </a:lnSpc>
              <a:spcBef>
                <a:spcPts val="0"/>
              </a:spcBef>
              <a:spcAft>
                <a:spcPts val="0"/>
              </a:spcAft>
            </a:pPr>
            <a:r>
              <a:rPr lang="en-US" smtClean="0">
                <a:solidFill>
                  <a:srgbClr val="000000"/>
                </a:solidFill>
                <a:latin typeface="Times New Roman"/>
                <a:ea typeface="Times New Roman"/>
                <a:cs typeface="Times New Roman"/>
              </a:rPr>
              <a:t>So at this point you may be wondering why there are two different HPS-to-FPGA bridges.  The reason for this there is two types of traffic in the HPS block itself.  You have slow CSR accesses to peripherals to read their status and control them and you have faster accesses to things like memories and hardware accelerators.  You kind of want to split this traffic into two different bridges so that one does not impact the performance of the other.</a:t>
            </a:r>
            <a:endParaRPr lang="en-US" smtClean="0">
              <a:latin typeface="Calibri"/>
              <a:ea typeface="Times New Roman"/>
              <a:cs typeface="Times New Roman"/>
            </a:endParaRPr>
          </a:p>
          <a:p>
            <a:pPr marR="0">
              <a:lnSpc>
                <a:spcPct val="115000"/>
              </a:lnSpc>
              <a:spcBef>
                <a:spcPts val="0"/>
              </a:spcBef>
              <a:spcAft>
                <a:spcPts val="0"/>
              </a:spcAft>
            </a:pPr>
            <a:r>
              <a:rPr lang="en-US" smtClean="0">
                <a:solidFill>
                  <a:srgbClr val="000000"/>
                </a:solidFill>
                <a:latin typeface="Times New Roman"/>
                <a:ea typeface="Times New Roman"/>
                <a:cs typeface="Times New Roman"/>
              </a:rPr>
              <a:t> </a:t>
            </a:r>
            <a:endParaRPr lang="en-US" smtClean="0">
              <a:latin typeface="Calibri"/>
              <a:ea typeface="Times New Roman"/>
              <a:cs typeface="Times New Roman"/>
            </a:endParaRPr>
          </a:p>
          <a:p>
            <a:pPr marR="0">
              <a:lnSpc>
                <a:spcPct val="115000"/>
              </a:lnSpc>
              <a:spcBef>
                <a:spcPts val="0"/>
              </a:spcBef>
              <a:spcAft>
                <a:spcPts val="0"/>
              </a:spcAft>
            </a:pPr>
            <a:r>
              <a:rPr lang="en-US" smtClean="0">
                <a:solidFill>
                  <a:srgbClr val="000000"/>
                </a:solidFill>
                <a:latin typeface="Times New Roman"/>
                <a:ea typeface="Times New Roman"/>
                <a:cs typeface="Times New Roman"/>
              </a:rPr>
              <a:t>In terms of the CSR accesses that gets forwarded to the lightweight bridge, they are typically accessed as device memory…not always but typically.  Devices memory accesses cannot be resized or merged by the bridges or the level 3 interconnect.  These accesses are typically four bytes or less because they map into either reading from status registers or writing into control registers.  Therefore, accesses to the lightweight bridge are typically used for short latency sensitive accesses…For example, clearing the interrupt in a peripheral that is implemented in the FPGA fabric.  </a:t>
            </a:r>
            <a:endParaRPr lang="en-US" smtClean="0">
              <a:latin typeface="Calibri"/>
              <a:ea typeface="Times New Roman"/>
              <a:cs typeface="Times New Roman"/>
            </a:endParaRPr>
          </a:p>
          <a:p>
            <a:pPr marR="0">
              <a:lnSpc>
                <a:spcPct val="115000"/>
              </a:lnSpc>
              <a:spcBef>
                <a:spcPts val="0"/>
              </a:spcBef>
              <a:spcAft>
                <a:spcPts val="0"/>
              </a:spcAft>
            </a:pPr>
            <a:r>
              <a:rPr lang="en-US" smtClean="0">
                <a:solidFill>
                  <a:srgbClr val="000000"/>
                </a:solidFill>
                <a:latin typeface="Times New Roman"/>
                <a:ea typeface="Times New Roman"/>
                <a:cs typeface="Times New Roman"/>
              </a:rPr>
              <a:t> </a:t>
            </a:r>
            <a:endParaRPr lang="en-US" smtClean="0">
              <a:latin typeface="Calibri"/>
              <a:ea typeface="Times New Roman"/>
              <a:cs typeface="Times New Roman"/>
            </a:endParaRPr>
          </a:p>
          <a:p>
            <a:pPr marR="0">
              <a:lnSpc>
                <a:spcPct val="115000"/>
              </a:lnSpc>
              <a:spcBef>
                <a:spcPts val="0"/>
              </a:spcBef>
              <a:spcAft>
                <a:spcPts val="0"/>
              </a:spcAft>
            </a:pPr>
            <a:r>
              <a:rPr lang="en-US" smtClean="0">
                <a:solidFill>
                  <a:srgbClr val="000000"/>
                </a:solidFill>
                <a:latin typeface="Times New Roman"/>
                <a:ea typeface="Times New Roman"/>
                <a:cs typeface="Times New Roman"/>
              </a:rPr>
              <a:t>While the regular HPS to FPGA bridge, or as I call it the heavyweight bridge, is used for more bursting type traffic.  For example executing code that is within the FPGA fabric or triggering the DMA to move data back and forth to a hardware accelerator that’s implemented inside the FPGA fabric.</a:t>
            </a:r>
            <a:endParaRPr lang="en-US" smtClean="0">
              <a:latin typeface="Calibri"/>
              <a:ea typeface="Times New Roman"/>
              <a:cs typeface="Times New Roman"/>
            </a:endParaRPr>
          </a:p>
          <a:p>
            <a:pPr marR="0">
              <a:lnSpc>
                <a:spcPct val="115000"/>
              </a:lnSpc>
              <a:spcBef>
                <a:spcPts val="0"/>
              </a:spcBef>
              <a:spcAft>
                <a:spcPts val="0"/>
              </a:spcAft>
            </a:pPr>
            <a:r>
              <a:rPr lang="en-US" smtClean="0">
                <a:solidFill>
                  <a:srgbClr val="000000"/>
                </a:solidFill>
                <a:latin typeface="Times New Roman"/>
                <a:ea typeface="Times New Roman"/>
                <a:cs typeface="Times New Roman"/>
              </a:rPr>
              <a:t> </a:t>
            </a:r>
            <a:endParaRPr lang="en-US">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0F7FA150-0838-478C-814C-9E90F4E4AF9F}"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System Management Peripherals consists of the </a:t>
            </a:r>
          </a:p>
          <a:p>
            <a:r>
              <a:rPr lang="en-US" dirty="0" smtClean="0"/>
              <a:t>1) Clock Manager</a:t>
            </a:r>
          </a:p>
          <a:p>
            <a:r>
              <a:rPr lang="en-US" dirty="0" smtClean="0"/>
              <a:t>2) Reset Manager</a:t>
            </a:r>
          </a:p>
          <a:p>
            <a:r>
              <a:rPr lang="en-US" dirty="0" smtClean="0"/>
              <a:t>3) System Manager</a:t>
            </a:r>
          </a:p>
          <a:p>
            <a:r>
              <a:rPr lang="en-US" dirty="0" smtClean="0"/>
              <a:t>4) Scan Manager</a:t>
            </a:r>
          </a:p>
          <a:p>
            <a:r>
              <a:rPr lang="en-US" dirty="0" smtClean="0"/>
              <a:t>5) FPGA Manager</a:t>
            </a:r>
          </a:p>
          <a:p>
            <a:r>
              <a:rPr lang="en-US" dirty="0" smtClean="0"/>
              <a:t>These 5 blocks are Altera-developed IP.</a:t>
            </a:r>
            <a:r>
              <a:rPr lang="en-US" baseline="0" dirty="0" smtClean="0"/>
              <a:t>  </a:t>
            </a:r>
          </a:p>
          <a:p>
            <a:r>
              <a:rPr lang="en-US" dirty="0" smtClean="0"/>
              <a:t>We will discuss each of these topics in the upcoming</a:t>
            </a:r>
            <a:r>
              <a:rPr lang="en-US" baseline="0" dirty="0" smtClean="0"/>
              <a:t> slides, beginning with clocks and clock management.</a:t>
            </a:r>
            <a:endParaRPr lang="en-US" dirty="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Autofit/>
          </a:bodyPr>
          <a:lstStyle/>
          <a:p>
            <a:pPr>
              <a:lnSpc>
                <a:spcPct val="115000"/>
              </a:lnSpc>
              <a:spcBef>
                <a:spcPts val="0"/>
              </a:spcBef>
              <a:spcAft>
                <a:spcPts val="0"/>
              </a:spcAft>
            </a:pPr>
            <a:r>
              <a:rPr lang="en-US" dirty="0" smtClean="0">
                <a:solidFill>
                  <a:srgbClr val="000000"/>
                </a:solidFill>
                <a:latin typeface="Times New Roman"/>
                <a:ea typeface="Times New Roman"/>
                <a:cs typeface="Times New Roman"/>
              </a:rPr>
              <a:t>The Clock Manager generates and manages all system clocks in the HPS.  It has three PLL’s: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 Main PLL,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 Peripheral PLL,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and the SDRAM PLL.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It also provides software programmable clock control, so it allows you to configure the PLL and it allows you to route the PLL outputs to different IP.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There’s also multiple clock inputs to drive the PLL.  They’re External Oscillator 1 and External Oscillator 2.  These are both clock input pins.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Then there’s also 2 FPGA sourced clock inputs, the FPGA to </a:t>
            </a:r>
            <a:r>
              <a:rPr lang="en-US" dirty="0" err="1" smtClean="0">
                <a:solidFill>
                  <a:srgbClr val="000000"/>
                </a:solidFill>
                <a:latin typeface="Times New Roman"/>
                <a:ea typeface="Times New Roman"/>
                <a:cs typeface="Times New Roman"/>
              </a:rPr>
              <a:t>SoC</a:t>
            </a:r>
            <a:r>
              <a:rPr lang="en-US" dirty="0" smtClean="0">
                <a:solidFill>
                  <a:srgbClr val="000000"/>
                </a:solidFill>
                <a:latin typeface="Times New Roman"/>
                <a:ea typeface="Times New Roman"/>
                <a:cs typeface="Times New Roman"/>
              </a:rPr>
              <a:t> SDRAM reference clock and the FPGA to </a:t>
            </a:r>
            <a:r>
              <a:rPr lang="en-US" dirty="0" err="1" smtClean="0">
                <a:solidFill>
                  <a:srgbClr val="000000"/>
                </a:solidFill>
                <a:latin typeface="Times New Roman"/>
                <a:ea typeface="Times New Roman"/>
                <a:cs typeface="Times New Roman"/>
              </a:rPr>
              <a:t>SoC</a:t>
            </a:r>
            <a:r>
              <a:rPr lang="en-US" dirty="0" smtClean="0">
                <a:solidFill>
                  <a:srgbClr val="000000"/>
                </a:solidFill>
                <a:latin typeface="Times New Roman"/>
                <a:ea typeface="Times New Roman"/>
                <a:cs typeface="Times New Roman"/>
              </a:rPr>
              <a:t> Peripheral reference clock.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 Clock Manager also provides two interrupts that go directly to the MPU.  The first one is for Lock Status, so it provides an interrupt whenever the PLL loses lock or achieves lock, and it also provides an interrupt for waking up the MPU when it’s in standby.</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0F7FA150-0838-478C-814C-9E90F4E4AF9F}"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a</a:t>
            </a:r>
            <a:r>
              <a:rPr lang="en-US" baseline="0" dirty="0" smtClean="0"/>
              <a:t> PLL for each of the 3 HPS clock groups:</a:t>
            </a:r>
          </a:p>
          <a:p>
            <a:pPr>
              <a:buFontTx/>
              <a:buChar char="-"/>
            </a:pPr>
            <a:r>
              <a:rPr lang="en-US" baseline="0" dirty="0" smtClean="0"/>
              <a:t>The MPU subsystem</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baseline="0" dirty="0" smtClean="0"/>
              <a:t>The SDRAM controller</a:t>
            </a:r>
            <a:endParaRPr lang="en-US" dirty="0" smtClean="0"/>
          </a:p>
          <a:p>
            <a:pPr>
              <a:buFontTx/>
              <a:buChar char="-"/>
            </a:pPr>
            <a:r>
              <a:rPr lang="en-US" baseline="0" dirty="0" smtClean="0"/>
              <a:t>The peripherals</a:t>
            </a:r>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clock signals routed to and from the FPGA that can be connected.</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Autofit/>
          </a:bodyPr>
          <a:lstStyle/>
          <a:p>
            <a:pPr>
              <a:lnSpc>
                <a:spcPct val="115000"/>
              </a:lnSpc>
              <a:spcBef>
                <a:spcPts val="0"/>
              </a:spcBef>
              <a:spcAft>
                <a:spcPts val="0"/>
              </a:spcAft>
            </a:pPr>
            <a:r>
              <a:rPr lang="en-US" dirty="0" smtClean="0">
                <a:solidFill>
                  <a:srgbClr val="000000"/>
                </a:solidFill>
                <a:latin typeface="Times New Roman"/>
                <a:ea typeface="Times New Roman"/>
                <a:cs typeface="Times New Roman"/>
              </a:rPr>
              <a:t>The Clock Manager generates and manages all system clocks in the HPS.  It has three PLL’s: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 Main PLL,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 Peripheral PLL,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and the SDRAM PLL.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It also provides software programmable clock control, so it allows you to configure the PLL and it allows you to route the PLL outputs to different IP.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There’s also multiple clock inputs to drive the PLL.  They’re External Oscillator 1 and External Oscillator 2.  These are both clock input pins.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Then there’s also 2 FPGA sourced clock inputs, the FPGA to </a:t>
            </a:r>
            <a:r>
              <a:rPr lang="en-US" dirty="0" err="1" smtClean="0">
                <a:solidFill>
                  <a:srgbClr val="000000"/>
                </a:solidFill>
                <a:latin typeface="Times New Roman"/>
                <a:ea typeface="Times New Roman"/>
                <a:cs typeface="Times New Roman"/>
              </a:rPr>
              <a:t>SoC</a:t>
            </a:r>
            <a:r>
              <a:rPr lang="en-US" dirty="0" smtClean="0">
                <a:solidFill>
                  <a:srgbClr val="000000"/>
                </a:solidFill>
                <a:latin typeface="Times New Roman"/>
                <a:ea typeface="Times New Roman"/>
                <a:cs typeface="Times New Roman"/>
              </a:rPr>
              <a:t> SDRAM reference clock and the FPGA to </a:t>
            </a:r>
            <a:r>
              <a:rPr lang="en-US" dirty="0" err="1" smtClean="0">
                <a:solidFill>
                  <a:srgbClr val="000000"/>
                </a:solidFill>
                <a:latin typeface="Times New Roman"/>
                <a:ea typeface="Times New Roman"/>
                <a:cs typeface="Times New Roman"/>
              </a:rPr>
              <a:t>SoC</a:t>
            </a:r>
            <a:r>
              <a:rPr lang="en-US" dirty="0" smtClean="0">
                <a:solidFill>
                  <a:srgbClr val="000000"/>
                </a:solidFill>
                <a:latin typeface="Times New Roman"/>
                <a:ea typeface="Times New Roman"/>
                <a:cs typeface="Times New Roman"/>
              </a:rPr>
              <a:t> Peripheral reference clock.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The Clock Manager also provides two interrupts that go directly to the MPU.  The first one is for Lock Status, so it provides an interrupt whenever the PLL loses lock or achieves lock, and it also provides an interrupt for waking up the MPU when it’s in standby.</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smtClean="0">
              <a:latin typeface="Calibri"/>
              <a:ea typeface="Times New Roman"/>
              <a:cs typeface="Times New Roman"/>
            </a:endParaRPr>
          </a:p>
          <a:p>
            <a:pPr>
              <a:lnSpc>
                <a:spcPct val="115000"/>
              </a:lnSpc>
              <a:spcBef>
                <a:spcPts val="0"/>
              </a:spcBef>
              <a:spcAft>
                <a:spcPts val="0"/>
              </a:spcAft>
            </a:pPr>
            <a:r>
              <a:rPr lang="en-US" dirty="0" smtClean="0">
                <a:solidFill>
                  <a:srgbClr val="000000"/>
                </a:solidFill>
                <a:latin typeface="Times New Roman"/>
                <a:ea typeface="Times New Roman"/>
                <a:cs typeface="Times New Roman"/>
              </a:rPr>
              <a:t> </a:t>
            </a:r>
            <a:endParaRPr lang="en-US" dirty="0">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0F7FA150-0838-478C-814C-9E90F4E4AF9F}"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that customers should always use the Altera provided library</a:t>
            </a:r>
            <a:r>
              <a:rPr lang="en-US" baseline="0" dirty="0" smtClean="0"/>
              <a:t> functions rather than accessing the clock manager registers directly.</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The Reset Manager accepts reset requests from the following peripherals and generates module reset signals.</a:t>
            </a:r>
          </a:p>
          <a:p>
            <a:r>
              <a:rPr lang="en-US" dirty="0" smtClean="0"/>
              <a:t>It accepts requests from the FPGA Control Block,</a:t>
            </a:r>
          </a:p>
          <a:p>
            <a:r>
              <a:rPr lang="en-US" dirty="0" smtClean="0"/>
              <a:t>FPGA fabric, </a:t>
            </a:r>
          </a:p>
          <a:p>
            <a:r>
              <a:rPr lang="en-US" dirty="0" smtClean="0"/>
              <a:t>individual HPS modules, </a:t>
            </a:r>
          </a:p>
          <a:p>
            <a:r>
              <a:rPr lang="en-US" dirty="0" smtClean="0"/>
              <a:t>reset pins, </a:t>
            </a:r>
          </a:p>
          <a:p>
            <a:r>
              <a:rPr lang="en-US" dirty="0" smtClean="0"/>
              <a:t>and software.  </a:t>
            </a:r>
          </a:p>
          <a:p>
            <a:endParaRPr lang="en-US" dirty="0" smtClean="0"/>
          </a:p>
          <a:p>
            <a:r>
              <a:rPr lang="en-US" dirty="0" smtClean="0"/>
              <a:t>The Reset Manager is only clocked by the External Oscillator 1 clock input pin .  </a:t>
            </a:r>
          </a:p>
          <a:p>
            <a:endParaRPr lang="en-US" dirty="0" smtClean="0"/>
          </a:p>
          <a:p>
            <a:r>
              <a:rPr lang="en-US" dirty="0" smtClean="0"/>
              <a:t>It also provides handshaking signals to peripherals that it’s about to put in reset.  For example, before it puts the SDRAM controller in reset, it makes the SDRAM controller put the SDRAM into a self-refresh mode.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reset architecture is a big differentiator for Altera.  Point out that FPGA can stay configured and running across processor resets.</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reset architecture is a big differentiator for Altera.  FPGA is independent of processor resets </a:t>
            </a:r>
          </a:p>
          <a:p>
            <a:r>
              <a:rPr lang="en-US" baseline="0" dirty="0" smtClean="0"/>
              <a:t>and has the ability to initiate processor reset (cold or warm).  </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C95780-4623-49C8-B185-9C68A373FFF2}" type="slidenum">
              <a:rPr lang="en-US"/>
              <a:pPr/>
              <a:t>3</a:t>
            </a:fld>
            <a:endParaRPr lang="en-US"/>
          </a:p>
        </p:txBody>
      </p:sp>
      <p:sp>
        <p:nvSpPr>
          <p:cNvPr id="905218" name="Rectangle 2"/>
          <p:cNvSpPr>
            <a:spLocks noGrp="1" noRot="1" noChangeAspect="1" noChangeArrowheads="1" noTextEdit="1"/>
          </p:cNvSpPr>
          <p:nvPr>
            <p:ph type="sldImg"/>
          </p:nvPr>
        </p:nvSpPr>
        <p:spPr>
          <a:xfrm>
            <a:off x="1198563" y="708025"/>
            <a:ext cx="4632325" cy="3473450"/>
          </a:xfrm>
          <a:ln/>
        </p:spPr>
      </p:sp>
      <p:sp>
        <p:nvSpPr>
          <p:cNvPr id="905219" name="Rectangle 3"/>
          <p:cNvSpPr>
            <a:spLocks noGrp="1" noChangeArrowheads="1"/>
          </p:cNvSpPr>
          <p:nvPr>
            <p:ph type="body" idx="1"/>
          </p:nvPr>
        </p:nvSpPr>
        <p:spPr>
          <a:xfrm>
            <a:off x="934946" y="4419976"/>
            <a:ext cx="5148293" cy="4186986"/>
          </a:xfrm>
        </p:spPr>
        <p:txBody>
          <a:bodyPr/>
          <a:lstStyle/>
          <a:p>
            <a:r>
              <a:rPr lang="en-US" dirty="0" smtClean="0"/>
              <a:t>Don’t bother verbally mentioning sales numbers.</a:t>
            </a:r>
            <a:r>
              <a:rPr lang="en-US" baseline="0" dirty="0" smtClean="0"/>
              <a:t>  Simply emphasize that the 3 companies are stable corporations that can be relied upon.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*Reset</a:t>
            </a:r>
            <a:r>
              <a:rPr lang="en-US" baseline="0" dirty="0" smtClean="0"/>
              <a:t> from HPS to FPGA has to be synchronized to user clock domain</a:t>
            </a:r>
            <a:endParaRPr lang="en-US" dirty="0" smtClean="0"/>
          </a:p>
          <a:p>
            <a:endParaRPr lang="en-US" dirty="0" smtClean="0"/>
          </a:p>
          <a:p>
            <a:r>
              <a:rPr lang="en-US" dirty="0" smtClean="0"/>
              <a:t>What we see here is that we have multiple reset sources.  </a:t>
            </a:r>
          </a:p>
          <a:p>
            <a:r>
              <a:rPr lang="en-US" dirty="0" smtClean="0"/>
              <a:t>We have pins like the power on reset which provide a Cold Reset, resetting the whole system.</a:t>
            </a:r>
          </a:p>
          <a:p>
            <a:endParaRPr lang="en-US" dirty="0" smtClean="0"/>
          </a:p>
          <a:p>
            <a:r>
              <a:rPr lang="en-US" dirty="0" smtClean="0"/>
              <a:t>Or you can do a Warm Reset with the reset pin in which you maintain the memory contents and the state.  You’re simply resetting the particular hardware.  </a:t>
            </a:r>
          </a:p>
          <a:p>
            <a:endParaRPr lang="en-US" dirty="0" smtClean="0"/>
          </a:p>
          <a:p>
            <a:r>
              <a:rPr lang="en-US" dirty="0" smtClean="0"/>
              <a:t>We also have a Debug Reset, which is used to reset the HPS from the debugger.  </a:t>
            </a:r>
          </a:p>
          <a:p>
            <a:r>
              <a:rPr lang="en-US" dirty="0" smtClean="0"/>
              <a:t>There are Watchdogs, both from the MPU and we also have Watchdog peripherals in the HPS Blocks.  </a:t>
            </a:r>
          </a:p>
          <a:p>
            <a:endParaRPr lang="en-US" dirty="0" smtClean="0"/>
          </a:p>
          <a:p>
            <a:r>
              <a:rPr lang="en-US" dirty="0" smtClean="0"/>
              <a:t>And then, we also have reset signals coming from the FPGA core.  </a:t>
            </a:r>
          </a:p>
          <a:p>
            <a:endParaRPr lang="en-US" dirty="0" smtClean="0"/>
          </a:p>
          <a:p>
            <a:r>
              <a:rPr lang="en-US" dirty="0" smtClean="0"/>
              <a:t>The one other thing that Reset Manager does is it monitors the control block.   What this does is it makes sure that the FPGA is configured before they will accept a reset from the FPGA </a:t>
            </a:r>
          </a:p>
        </p:txBody>
      </p:sp>
      <p:sp>
        <p:nvSpPr>
          <p:cNvPr id="4" name="Slide Number Placeholder 3"/>
          <p:cNvSpPr>
            <a:spLocks noGrp="1"/>
          </p:cNvSpPr>
          <p:nvPr>
            <p:ph type="sldNum" sz="quarter" idx="10"/>
          </p:nvPr>
        </p:nvSpPr>
        <p:spPr/>
        <p:txBody>
          <a:bodyPr/>
          <a:lstStyle/>
          <a:p>
            <a:fld id="{0F7FA150-0838-478C-814C-9E90F4E4AF9F}"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The FPGA Manager is used to:</a:t>
            </a:r>
          </a:p>
          <a:p>
            <a:r>
              <a:rPr lang="en-US" dirty="0" smtClean="0"/>
              <a:t>manage the FPGA configuration from the HPS </a:t>
            </a:r>
          </a:p>
          <a:p>
            <a:r>
              <a:rPr lang="en-US" dirty="0" smtClean="0"/>
              <a:t>and booting HPS from the FPGA.  </a:t>
            </a:r>
          </a:p>
          <a:p>
            <a:endParaRPr lang="en-US" dirty="0" smtClean="0"/>
          </a:p>
          <a:p>
            <a:r>
              <a:rPr lang="en-US" dirty="0" smtClean="0"/>
              <a:t>So its main functionality is that the HPS can configure the FPGA.  </a:t>
            </a:r>
          </a:p>
          <a:p>
            <a:endParaRPr lang="en-US" dirty="0" smtClean="0"/>
          </a:p>
          <a:p>
            <a:r>
              <a:rPr lang="en-US" dirty="0" smtClean="0"/>
              <a:t>It can monitor the status of the FPGA configuration.  Their are software configurable interrupts sent to the MPU when certain conditions happen within the configuration of the FPGA fabric.  </a:t>
            </a:r>
          </a:p>
          <a:p>
            <a:endParaRPr lang="en-US" dirty="0" smtClean="0"/>
          </a:p>
          <a:p>
            <a:r>
              <a:rPr lang="en-US" dirty="0" smtClean="0"/>
              <a:t>There’s also 32 general purpose outputs going to the FPGA as well as 32 general purpose inputs coming from the FPGA into the HPS.  </a:t>
            </a:r>
          </a:p>
          <a:p>
            <a:endParaRPr lang="en-US" dirty="0" smtClean="0"/>
          </a:p>
          <a:p>
            <a:r>
              <a:rPr lang="en-US" dirty="0" smtClean="0"/>
              <a:t>The last feature is that when you’re doing boot from FPGA, there are some Handshake signals that the FPGA Manager takes care of.</a:t>
            </a:r>
          </a:p>
        </p:txBody>
      </p:sp>
      <p:sp>
        <p:nvSpPr>
          <p:cNvPr id="4" name="Slide Number Placeholder 3"/>
          <p:cNvSpPr>
            <a:spLocks noGrp="1"/>
          </p:cNvSpPr>
          <p:nvPr>
            <p:ph type="sldNum" sz="quarter" idx="10"/>
          </p:nvPr>
        </p:nvSpPr>
        <p:spPr/>
        <p:txBody>
          <a:bodyPr/>
          <a:lstStyle/>
          <a:p>
            <a:fld id="{0F7FA150-0838-478C-814C-9E90F4E4AF9F}"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BIG ADVANTAGE AND DIFFERENTIATION FOR ALTERA: </a:t>
            </a:r>
            <a:r>
              <a:rPr lang="en-US" dirty="0" smtClean="0"/>
              <a:t>Customers have</a:t>
            </a:r>
            <a:r>
              <a:rPr lang="en-US" baseline="0" dirty="0" smtClean="0"/>
              <a:t> multiple choices in configuring / booting the SOC device.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Top diagram shows the processor booting first, then configuring the FPGA</a:t>
            </a:r>
            <a:r>
              <a:rPr lang="en-US" baseline="0" dirty="0" smtClean="0"/>
              <a:t>. </a:t>
            </a:r>
            <a:br>
              <a:rPr lang="en-US" baseline="0" dirty="0" smtClean="0"/>
            </a:br>
            <a:r>
              <a:rPr lang="en-US" dirty="0" smtClean="0"/>
              <a:t>Middle diagram illustrates</a:t>
            </a:r>
            <a:r>
              <a:rPr lang="en-US" baseline="0" dirty="0" smtClean="0"/>
              <a:t> independent FPGA configuration and SOC (processor) boot. Just as thought they were independent discreet devices.</a:t>
            </a:r>
          </a:p>
          <a:p>
            <a:r>
              <a:rPr lang="en-US" baseline="0" dirty="0" smtClean="0"/>
              <a:t>Bottom diagram </a:t>
            </a:r>
            <a:r>
              <a:rPr lang="en-US" dirty="0" smtClean="0"/>
              <a:t>illustrates</a:t>
            </a:r>
            <a:r>
              <a:rPr lang="en-US" baseline="0" dirty="0" smtClean="0"/>
              <a:t> the FPGA configuring first. Logic in the FPGA provides a custom interface through which the processor fetches it’s boot code. Example: (custom backplane I/F, local flash device, etc.)</a:t>
            </a:r>
          </a:p>
          <a:p>
            <a:r>
              <a:rPr lang="en-US" baseline="0" dirty="0" smtClean="0"/>
              <a:t>FPGA </a:t>
            </a:r>
            <a:r>
              <a:rPr lang="en-US" baseline="0" dirty="0" err="1" smtClean="0"/>
              <a:t>config</a:t>
            </a:r>
            <a:r>
              <a:rPr lang="en-US" baseline="0" dirty="0" smtClean="0"/>
              <a:t> times:</a:t>
            </a:r>
          </a:p>
          <a:p>
            <a:r>
              <a:rPr lang="en-US" baseline="0" dirty="0" smtClean="0"/>
              <a:t>		AS	FPP</a:t>
            </a:r>
          </a:p>
          <a:p>
            <a:r>
              <a:rPr lang="sv-SE" dirty="0" smtClean="0"/>
              <a:t>CV SoC 40 / 25	  67ms	13ms</a:t>
            </a:r>
          </a:p>
          <a:p>
            <a:r>
              <a:rPr lang="sv-SE" dirty="0" smtClean="0"/>
              <a:t>CV SoC 110 / 85	182ms	36ms</a:t>
            </a:r>
          </a:p>
          <a:p>
            <a:r>
              <a:rPr lang="sv-SE" dirty="0" smtClean="0"/>
              <a:t>AV SoC 460 / 350	426ms	85ms</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solidFill>
                  <a:prstClr val="black"/>
                </a:solidFill>
              </a:rPr>
              <a:pPr>
                <a:defRPr/>
              </a:pPr>
              <a:t>37</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defTabSz="932871">
              <a:defRPr/>
            </a:pPr>
            <a:r>
              <a:rPr lang="en-US" dirty="0" smtClean="0"/>
              <a:t>the System Manager controls system functions and modules that need external control signals.  </a:t>
            </a:r>
          </a:p>
          <a:p>
            <a:pPr defTabSz="932871">
              <a:defRPr/>
            </a:pPr>
            <a:endParaRPr lang="en-US" dirty="0" smtClean="0"/>
          </a:p>
          <a:p>
            <a:pPr defTabSz="932871">
              <a:defRPr/>
            </a:pPr>
            <a:r>
              <a:rPr lang="en-US" dirty="0" smtClean="0"/>
              <a:t>Some of the examples of the System Manager control is that </a:t>
            </a:r>
          </a:p>
          <a:p>
            <a:pPr defTabSz="932871">
              <a:defRPr/>
            </a:pPr>
            <a:r>
              <a:rPr lang="en-US" dirty="0" smtClean="0"/>
              <a:t>it selects the boot configuration…it reads the boot select pins and decides where your boot source will be from. </a:t>
            </a:r>
          </a:p>
          <a:p>
            <a:pPr defTabSz="932871">
              <a:defRPr/>
            </a:pPr>
            <a:endParaRPr lang="en-US" dirty="0" smtClean="0"/>
          </a:p>
          <a:p>
            <a:pPr defTabSz="932871">
              <a:defRPr/>
            </a:pPr>
            <a:r>
              <a:rPr lang="en-US" dirty="0" smtClean="0"/>
              <a:t>It also looks at the FPGA interface, so it has some signals that will interface during the boot selection with the FPGA.  </a:t>
            </a:r>
          </a:p>
          <a:p>
            <a:pPr defTabSz="932871">
              <a:defRPr/>
            </a:pPr>
            <a:endParaRPr lang="en-US" dirty="0" smtClean="0"/>
          </a:p>
          <a:p>
            <a:pPr defTabSz="932871">
              <a:defRPr/>
            </a:pPr>
            <a:r>
              <a:rPr lang="en-US" dirty="0" smtClean="0"/>
              <a:t>It controls HPS Pin </a:t>
            </a:r>
            <a:r>
              <a:rPr lang="en-US" dirty="0" err="1" smtClean="0"/>
              <a:t>Muxing</a:t>
            </a:r>
            <a:r>
              <a:rPr lang="en-US" dirty="0" smtClean="0"/>
              <a:t>, where it routes the signals coming from the peripherals to actual HPS pins.  </a:t>
            </a:r>
          </a:p>
          <a:p>
            <a:pPr defTabSz="932871">
              <a:defRPr/>
            </a:pPr>
            <a:r>
              <a:rPr lang="en-US" dirty="0" smtClean="0"/>
              <a:t>It controls the Watchdog timers during debug, so it allows it to pause them so you don’t get the Watchdog timer while you’re debugging.  </a:t>
            </a:r>
          </a:p>
          <a:p>
            <a:pPr defTabSz="932871">
              <a:defRPr/>
            </a:pPr>
            <a:endParaRPr lang="en-US" dirty="0" smtClean="0"/>
          </a:p>
          <a:p>
            <a:pPr defTabSz="932871">
              <a:defRPr/>
            </a:pPr>
            <a:r>
              <a:rPr lang="en-US" dirty="0" smtClean="0"/>
              <a:t>It controls a Freeze Controller, which allows you to freeze and unfreeze pins during configuration and booting.  And it also monitors ECC in the RAM and allows you to inject errors for testing.</a:t>
            </a:r>
          </a:p>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20000"/>
          </a:bodyPr>
          <a:lstStyle/>
          <a:p>
            <a:r>
              <a:rPr lang="en-US" dirty="0" smtClean="0"/>
              <a:t>The main purpose of the Scan Manager is to drive the serial chains connected to the HPS configuration IO Control Status Register chains.  This allows it to configure the HPS I/O and it also allows it to control the SDRAM DDR PHY for things like the DDL and the On Chip Termination.</a:t>
            </a:r>
          </a:p>
          <a:p>
            <a:endParaRPr lang="en-US" dirty="0" smtClean="0"/>
          </a:p>
          <a:p>
            <a:r>
              <a:rPr lang="en-US" dirty="0" smtClean="0"/>
              <a:t>The secondary function is that it provides access to the FPGA JTAG.  The main purpose of this is to allow the HPS to monitor for Single Event Upsets.  </a:t>
            </a:r>
          </a:p>
          <a:p>
            <a:endParaRPr lang="en-US" dirty="0" smtClean="0"/>
          </a:p>
          <a:p>
            <a:r>
              <a:rPr lang="en-US" dirty="0" smtClean="0"/>
              <a:t>So from a Cold Reset, this will trigger the freeze sequence….and if you remember from a couple of slides ago we were talking about the System Manager that controls this.  So what happens during the Cold Reset is that all HPS I/O will be considered as un-configured:</a:t>
            </a:r>
          </a:p>
          <a:p>
            <a:endParaRPr lang="en-US" dirty="0" smtClean="0"/>
          </a:p>
          <a:p>
            <a:r>
              <a:rPr lang="en-US" dirty="0" smtClean="0"/>
              <a:t>The IO Buffers will be put in a tri-state with the weak pull-up enabled.  And then during the boot phase, the Scan Manager will turn on the I/Os for the boot device, so whatever device we’re configuring from, the Scan Manager will turn those on so that we can use those and configure.  </a:t>
            </a:r>
          </a:p>
          <a:p>
            <a:endParaRPr lang="en-US" dirty="0" smtClean="0"/>
          </a:p>
          <a:p>
            <a:r>
              <a:rPr lang="en-US" dirty="0" smtClean="0"/>
              <a:t>Then the initial software, after the initial boot sequence, will configure the rest of the I/Os.  And then when the configuration of all the I/Os is complete, the Scan Manager will then tell the freeze manager to unfreeze all the I/Os, and then they’ll operate as normal I/Os.</a:t>
            </a:r>
          </a:p>
          <a:p>
            <a:endParaRPr lang="en-US" dirty="0" smtClean="0"/>
          </a:p>
          <a:p>
            <a:r>
              <a:rPr lang="en-US" dirty="0" smtClean="0"/>
              <a:t>One thing to note is that the Scan Manager is not involved with Design For Test or boundary-scan testing.</a:t>
            </a:r>
          </a:p>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standard design flows for both the processor and FPGA.</a:t>
            </a:r>
          </a:p>
          <a:p>
            <a:endParaRPr lang="en-US" dirty="0" smtClean="0"/>
          </a:p>
          <a:p>
            <a:r>
              <a:rPr lang="en-US" dirty="0" smtClean="0"/>
              <a:t>On the hardware side, developers use our Quartus II design</a:t>
            </a:r>
            <a:r>
              <a:rPr lang="en-US" baseline="0" dirty="0" smtClean="0"/>
              <a:t> software to create custom logic within the FPGA. The </a:t>
            </a:r>
            <a:r>
              <a:rPr lang="en-US" baseline="0" dirty="0" err="1" smtClean="0"/>
              <a:t>Qsys</a:t>
            </a:r>
            <a:r>
              <a:rPr lang="en-US" baseline="0" dirty="0" smtClean="0"/>
              <a:t> system integration tool lets you quickly build a custom system on a chip using a graphical design entry tool to add IP components, automatically generating an optimized network-on-chip interconnect, simulation </a:t>
            </a:r>
            <a:r>
              <a:rPr lang="en-US" baseline="0" dirty="0" err="1" smtClean="0"/>
              <a:t>testbench</a:t>
            </a:r>
            <a:r>
              <a:rPr lang="en-US" baseline="0" dirty="0" smtClean="0"/>
              <a:t>, and system header file for the software engineer. Our SignalTap II embedded logic analyzer and System Console debug tools help you debug the system once it is running in the FPGA.</a:t>
            </a:r>
          </a:p>
          <a:p>
            <a:endParaRPr lang="en-US" baseline="0" dirty="0" smtClean="0"/>
          </a:p>
          <a:p>
            <a:r>
              <a:rPr lang="en-US" baseline="0" dirty="0" smtClean="0"/>
              <a:t>Software developers can use their familiar ARM-based development tools available from ARM, industry-leading partners, and the open source community. To accelerate software development before the final hardware platform is ready, we offer the Virtual Target – a fast functional simulation of the HPS in the SoC FPGA.</a:t>
            </a:r>
            <a:endParaRPr lang="en-US" dirty="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solidFill>
                  <a:prstClr val="black"/>
                </a:solidFill>
              </a:rPr>
              <a:pPr>
                <a:defRPr/>
              </a:pPr>
              <a:t>46</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is designed to explain that the</a:t>
            </a:r>
            <a:r>
              <a:rPr lang="en-US" baseline="0" dirty="0" smtClean="0"/>
              <a:t> material covered in the HW (morning) are items that the Board designer, FPGA engineer and hardware “firmware” engineer would be interested in.</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slide is designed to explain that the</a:t>
            </a:r>
            <a:r>
              <a:rPr lang="en-US" baseline="0" dirty="0" smtClean="0"/>
              <a:t> material covered in the SW (afternoon) are items that the software “firmware” engineer and application software engineer would be interested in.</a:t>
            </a:r>
            <a:endParaRPr lang="en-US" dirty="0" smtClean="0"/>
          </a:p>
          <a:p>
            <a:endParaRPr lang="en-US" dirty="0" smtClean="0"/>
          </a:p>
          <a:p>
            <a:r>
              <a:rPr lang="en-US" dirty="0" smtClean="0"/>
              <a:t>Note that the software view of a firmware engineer</a:t>
            </a:r>
            <a:r>
              <a:rPr lang="en-US" baseline="0" dirty="0" smtClean="0"/>
              <a:t> is different than the hardware view of a “firmware” engineer.</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point out that Functional Simulation is</a:t>
            </a:r>
            <a:r>
              <a:rPr lang="en-US" baseline="0" dirty="0" smtClean="0"/>
              <a:t> optional if using standard Altera FPGA IP, but highly recommended for custom FPGA IP.</a:t>
            </a:r>
          </a:p>
          <a:p>
            <a:r>
              <a:rPr lang="en-US" baseline="0" dirty="0" smtClean="0"/>
              <a:t>Also, point out that both the QSys generation and the Quartus compilation produce files for software handoff.</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This</a:t>
            </a:r>
            <a:r>
              <a:rPr lang="en-US" baseline="0" dirty="0" smtClean="0"/>
              <a:t> workshop provides a high-level overview of the SoC devices and the tool flow.</a:t>
            </a:r>
            <a:endParaRPr lang="en-US" dirty="0" smtClean="0"/>
          </a:p>
          <a:p>
            <a:pPr>
              <a:buNone/>
            </a:pPr>
            <a:r>
              <a:rPr lang="en-US" dirty="0" smtClean="0"/>
              <a:t>What this lab is NOT:</a:t>
            </a:r>
            <a:r>
              <a:rPr lang="en-US" baseline="0" dirty="0" smtClean="0"/>
              <a:t> </a:t>
            </a:r>
            <a:r>
              <a:rPr lang="en-US" dirty="0" smtClean="0"/>
              <a:t>This is not an in-depth training.  Simply</a:t>
            </a:r>
            <a:r>
              <a:rPr lang="en-US" baseline="0" dirty="0" smtClean="0"/>
              <a:t> n</a:t>
            </a:r>
            <a:r>
              <a:rPr lang="en-US" dirty="0" smtClean="0"/>
              <a:t>ot enough time.  </a:t>
            </a:r>
            <a:r>
              <a:rPr lang="en-US" baseline="0" dirty="0" smtClean="0"/>
              <a:t>Please steer customers towards the Altera trainings.</a:t>
            </a:r>
            <a:endParaRPr lang="en-US" dirty="0" smtClean="0"/>
          </a:p>
        </p:txBody>
      </p:sp>
      <p:sp>
        <p:nvSpPr>
          <p:cNvPr id="4" name="Slide Number Placeholder 3"/>
          <p:cNvSpPr>
            <a:spLocks noGrp="1"/>
          </p:cNvSpPr>
          <p:nvPr>
            <p:ph type="sldNum" sz="quarter" idx="10"/>
          </p:nvPr>
        </p:nvSpPr>
        <p:spPr/>
        <p:txBody>
          <a:bodyPr/>
          <a:lstStyle/>
          <a:p>
            <a:fld id="{0F7FA150-0838-478C-814C-9E90F4E4AF9F}"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Qsys</a:t>
            </a:r>
            <a:r>
              <a:rPr lang="en-US" dirty="0" smtClean="0"/>
              <a:t> system integration tool saves significant time and effort in the FPGA design process by automatically generating interconnect logic to connect intellectual property (IP) functions and subsystems. </a:t>
            </a:r>
            <a:r>
              <a:rPr lang="en-US" dirty="0" err="1" smtClean="0"/>
              <a:t>Qsys</a:t>
            </a:r>
            <a:r>
              <a:rPr lang="en-US" dirty="0" smtClean="0"/>
              <a:t> is the next-generation SOPC Builder tool powered by a new FPGA-optimized network-on-a-chip (</a:t>
            </a:r>
            <a:r>
              <a:rPr lang="en-US" dirty="0" err="1" smtClean="0"/>
              <a:t>NoC</a:t>
            </a:r>
            <a:r>
              <a:rPr lang="en-US" dirty="0" smtClean="0"/>
              <a:t>) technology delivering higher performance, improved design reuse, and faster verification compared to SOPC Builder.</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Qsys</a:t>
            </a:r>
            <a:r>
              <a:rPr lang="en-US" dirty="0" smtClean="0"/>
              <a:t> is a system-leve</a:t>
            </a:r>
            <a:r>
              <a:rPr lang="en-US" baseline="0" dirty="0" smtClean="0"/>
              <a:t>l integration tool </a:t>
            </a:r>
            <a:r>
              <a:rPr lang="en-US" dirty="0" smtClean="0"/>
              <a:t>available</a:t>
            </a:r>
            <a:r>
              <a:rPr lang="en-US" baseline="0" dirty="0" smtClean="0"/>
              <a:t> in Altera’s Quartus II design software.</a:t>
            </a:r>
          </a:p>
          <a:p>
            <a:endParaRPr lang="en-US" baseline="0" dirty="0" smtClean="0"/>
          </a:p>
          <a:p>
            <a:r>
              <a:rPr lang="en-US" baseline="0" dirty="0" smtClean="0"/>
              <a:t>A GUI lets you add IP components to the system. IP cores based on ARM’s AMBA AXI interface standard as well as Altera’s Avalon Memory Mapped and Avalon Streaming protocols are supported. </a:t>
            </a:r>
            <a:r>
              <a:rPr lang="en-US" baseline="0" dirty="0" err="1" smtClean="0"/>
              <a:t>Qsys</a:t>
            </a:r>
            <a:r>
              <a:rPr lang="en-US" baseline="0" dirty="0" smtClean="0"/>
              <a:t> generates an FPGA-optimized network-on-a-chip interconnect that can be modified by the user to achieve the desired frequency and latency performance.</a:t>
            </a:r>
          </a:p>
          <a:p>
            <a:endParaRPr lang="en-US" baseline="0" dirty="0" smtClean="0"/>
          </a:p>
          <a:p>
            <a:r>
              <a:rPr lang="en-US" baseline="0" dirty="0" err="1" smtClean="0"/>
              <a:t>Qsys</a:t>
            </a:r>
            <a:r>
              <a:rPr lang="en-US" baseline="0" dirty="0" smtClean="0"/>
              <a:t> lets you create custom subsystems and save them as design templates for future reuse. </a:t>
            </a:r>
            <a:r>
              <a:rPr lang="en-US" baseline="0" dirty="0" err="1" smtClean="0"/>
              <a:t>Qsys</a:t>
            </a:r>
            <a:r>
              <a:rPr lang="en-US" baseline="0" dirty="0" smtClean="0"/>
              <a:t> also supports design hierarchy so the subsystems can be assembled quickly into a custom design.</a:t>
            </a:r>
          </a:p>
          <a:p>
            <a:endParaRPr lang="en-US" baseline="0" dirty="0" smtClean="0"/>
          </a:p>
          <a:p>
            <a:r>
              <a:rPr lang="en-US" baseline="0" dirty="0" smtClean="0"/>
              <a:t>The System Console debug tool lets you interact directly with IP components to facilitate board bring-up and to non-intrusively monitor the system operation while the device is running.</a:t>
            </a:r>
          </a:p>
          <a:p>
            <a:endParaRPr lang="en-US" baseline="0" dirty="0" smtClean="0"/>
          </a:p>
          <a:p>
            <a:endParaRPr lang="en-US" baseline="0"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7FA1225E-EDAF-474C-A2FA-1A20B1220EE0}" type="slidenum">
              <a:rPr lang="en-US" smtClean="0"/>
              <a:pPr/>
              <a:t>51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4820" name="Slide Number Placeholder 3"/>
          <p:cNvSpPr>
            <a:spLocks noGrp="1"/>
          </p:cNvSpPr>
          <p:nvPr>
            <p:ph type="sldNum" sz="quarter" idx="5"/>
          </p:nvPr>
        </p:nvSpPr>
        <p:spPr bwMode="auto">
          <a:noFill/>
          <a:ln>
            <a:miter lim="800000"/>
            <a:headEnd/>
            <a:tailEnd/>
          </a:ln>
        </p:spPr>
        <p:txBody>
          <a:bodyPr/>
          <a:lstStyle/>
          <a:p>
            <a:fld id="{914A563C-DEC2-411F-86DD-31835855FDD3}" type="slidenum">
              <a:rPr lang="en-US">
                <a:solidFill>
                  <a:prstClr val="black"/>
                </a:solidFill>
              </a:rPr>
              <a:pPr/>
              <a:t>54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pPr defTabSz="931418"/>
            <a:fld id="{126D2ED9-214F-4FA1-8ECF-E99B1B2D604E}" type="slidenum">
              <a:rPr lang="en-US" altLang="zh-TW" smtClean="0"/>
              <a:pPr defTabSz="931418"/>
              <a:t>56</a:t>
            </a:fld>
            <a:endParaRPr lang="en-US" altLang="zh-TW" dirty="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r>
              <a:rPr lang="en-US" altLang="zh-TW" dirty="0" smtClean="0"/>
              <a:t>The entire video system can be built using a </a:t>
            </a:r>
            <a:r>
              <a:rPr lang="en-US" altLang="zh-TW" dirty="0" err="1" smtClean="0"/>
              <a:t>Qsys</a:t>
            </a:r>
            <a:r>
              <a:rPr lang="en-US" altLang="zh-TW" dirty="0" smtClean="0"/>
              <a:t> project </a:t>
            </a:r>
          </a:p>
          <a:p>
            <a:endParaRPr lang="en-US" altLang="zh-TW"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3916">
              <a:defRPr/>
            </a:pPr>
            <a:r>
              <a:rPr lang="en-US" dirty="0" smtClean="0"/>
              <a:t>Summary of errors/warnings always visible and are grouped by severity.</a:t>
            </a:r>
          </a:p>
          <a:p>
            <a:endParaRPr lang="en-US" dirty="0" smtClean="0"/>
          </a:p>
          <a:p>
            <a:r>
              <a:rPr lang="en-US" dirty="0" smtClean="0"/>
              <a:t>The System Inspector view allows</a:t>
            </a:r>
            <a:r>
              <a:rPr lang="en-US" baseline="0" dirty="0" smtClean="0"/>
              <a:t> someone to see the internal model of the Qsys system, including:</a:t>
            </a:r>
          </a:p>
          <a:p>
            <a:pPr>
              <a:buFont typeface="Arial" charset="0"/>
              <a:buChar char="•"/>
            </a:pPr>
            <a:r>
              <a:rPr lang="en-US" baseline="0" dirty="0" smtClean="0"/>
              <a:t>System Properties</a:t>
            </a:r>
          </a:p>
          <a:p>
            <a:pPr>
              <a:buFont typeface="Arial" charset="0"/>
              <a:buChar char="•"/>
            </a:pPr>
            <a:r>
              <a:rPr lang="en-US" baseline="0" dirty="0" smtClean="0"/>
              <a:t>All interface properties and ports</a:t>
            </a:r>
          </a:p>
          <a:p>
            <a:pPr lvl="0">
              <a:buFont typeface="Arial" charset="0"/>
              <a:buChar char="•"/>
            </a:pPr>
            <a:r>
              <a:rPr lang="en-US" baseline="0" dirty="0" smtClean="0"/>
              <a:t>Hierarchical subsystem</a:t>
            </a:r>
          </a:p>
          <a:p>
            <a:pPr lvl="0">
              <a:buFont typeface="Arial" charset="0"/>
              <a:buChar char="•"/>
            </a:pPr>
            <a:r>
              <a:rPr lang="en-US" baseline="0" dirty="0" smtClean="0"/>
              <a:t>Connection Properties</a:t>
            </a:r>
          </a:p>
          <a:p>
            <a:endParaRPr lang="en-US" dirty="0"/>
          </a:p>
        </p:txBody>
      </p:sp>
      <p:sp>
        <p:nvSpPr>
          <p:cNvPr id="4" name="Slide Number Placeholder 3"/>
          <p:cNvSpPr>
            <a:spLocks noGrp="1"/>
          </p:cNvSpPr>
          <p:nvPr>
            <p:ph type="sldNum" sz="quarter" idx="10"/>
          </p:nvPr>
        </p:nvSpPr>
        <p:spPr/>
        <p:txBody>
          <a:bodyPr/>
          <a:lstStyle/>
          <a:p>
            <a:pPr>
              <a:defRPr/>
            </a:pPr>
            <a:fld id="{5D3D38D7-916B-428D-AC33-D0D10E944AF8}" type="slidenum">
              <a:rPr lang="en-US" smtClean="0"/>
              <a:pPr>
                <a:defRPr/>
              </a:pPr>
              <a:t>57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component library lists all of the available</a:t>
            </a:r>
            <a:r>
              <a:rPr lang="en-US" baseline="0" dirty="0" smtClean="0"/>
              <a:t> IP and subsystems that are available and can added to your current </a:t>
            </a:r>
            <a:r>
              <a:rPr lang="en-US" baseline="0" dirty="0" err="1" smtClean="0"/>
              <a:t>Qsys</a:t>
            </a:r>
            <a:r>
              <a:rPr lang="en-US" baseline="0" dirty="0" smtClean="0"/>
              <a:t> system.  IP are listed under the Library section and subsystems are listed under the Project section.  Any custom IP or components available will also be under the Project section.  We will discuss custom components later in the class.</a:t>
            </a:r>
          </a:p>
          <a:p>
            <a:endParaRPr lang="en-US" baseline="0" dirty="0" smtClean="0"/>
          </a:p>
          <a:p>
            <a:r>
              <a:rPr lang="en-US" baseline="0" dirty="0" smtClean="0"/>
              <a:t>The component library is organized by categories to make it easier to find the IP you need.  Just expand the category and possibly subcategories and highlight the component that you want to add to your system.  To add a component to your system, double-click on the on the component name or click on the Add button with the component highlighted.  You can also use the search field to filter the component library by name.  Just start typing in characters and </a:t>
            </a:r>
            <a:r>
              <a:rPr lang="en-US" baseline="0" dirty="0" err="1" smtClean="0"/>
              <a:t>Qsys</a:t>
            </a:r>
            <a:r>
              <a:rPr lang="en-US" baseline="0" dirty="0" smtClean="0"/>
              <a:t> dynamically filters the list as you type.</a:t>
            </a:r>
            <a:endParaRPr lang="en-US" dirty="0"/>
          </a:p>
        </p:txBody>
      </p:sp>
      <p:sp>
        <p:nvSpPr>
          <p:cNvPr id="4" name="Slide Number Placeholder 3"/>
          <p:cNvSpPr>
            <a:spLocks noGrp="1"/>
          </p:cNvSpPr>
          <p:nvPr>
            <p:ph type="sldNum" sz="quarter" idx="10"/>
          </p:nvPr>
        </p:nvSpPr>
        <p:spPr/>
        <p:txBody>
          <a:bodyPr/>
          <a:lstStyle/>
          <a:p>
            <a:fld id="{F984CC36-3BCF-492E-A7E5-5A97026F221B}" type="slidenum">
              <a:rPr lang="en-US" smtClean="0"/>
              <a:pPr/>
              <a:t>58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Event</a:t>
            </a:r>
            <a:r>
              <a:rPr lang="en-US" baseline="0" dirty="0" smtClean="0"/>
              <a:t> input and output</a:t>
            </a:r>
          </a:p>
          <a:p>
            <a:r>
              <a:rPr lang="en-US" baseline="0" dirty="0" smtClean="0"/>
              <a:t>WFE &amp; WFI condition info for each processor</a:t>
            </a:r>
          </a:p>
          <a:p>
            <a:r>
              <a:rPr lang="en-US" dirty="0" smtClean="0"/>
              <a:t>GPIO 32 in and 32 out</a:t>
            </a:r>
          </a:p>
          <a:p>
            <a:r>
              <a:rPr lang="en-US" dirty="0" smtClean="0"/>
              <a:t>Interrupts 32 for each processor</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60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HPS to FPGA – controlled by L2 registers</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section will walk through the hardware architecture</a:t>
            </a:r>
            <a:r>
              <a:rPr lang="en-US" baseline="0" dirty="0" smtClean="0"/>
              <a:t> overview of the SoC devices.</a:t>
            </a:r>
            <a:endParaRPr lang="en-US" dirty="0" smtClean="0"/>
          </a:p>
        </p:txBody>
      </p:sp>
      <p:sp>
        <p:nvSpPr>
          <p:cNvPr id="26628" name="Slide Number Placeholder 3"/>
          <p:cNvSpPr>
            <a:spLocks noGrp="1"/>
          </p:cNvSpPr>
          <p:nvPr>
            <p:ph type="sldNum" sz="quarter" idx="5"/>
          </p:nvPr>
        </p:nvSpPr>
        <p:spPr bwMode="auto">
          <a:noFill/>
          <a:ln>
            <a:miter lim="800000"/>
            <a:headEnd/>
            <a:tailEnd/>
          </a:ln>
        </p:spPr>
        <p:txBody>
          <a:bodyPr/>
          <a:lstStyle/>
          <a:p>
            <a:fld id="{1433330C-CAA4-4F70-B8EA-7C97B4BF983A}" type="slidenum">
              <a:rPr lang="en-US">
                <a:solidFill>
                  <a:prstClr val="black"/>
                </a:solidFill>
              </a:rPr>
              <a:pPr/>
              <a:t>6</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HPS to FPGA – controlled by L2 registers</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62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DMA controller has 8 peripheral request interfaces exposed to the FPGA and they along with all the request interfaces inside the HPS get mapped to the 8 logical channels inside the DMA. The key point to make in this slide is that up to 8 things in the FPGA can share the use of the HPS DMA along with the peripherals inside the HPS.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For the reset stuff when you talk to it the most important thing is that we have different reset domains so that you have the freedom to instrument complex reset subsystems in the FPGA fabric just like the HPS has internally.</a:t>
            </a:r>
          </a:p>
          <a:p>
            <a:endParaRPr lang="en-US" dirty="0" smtClean="0"/>
          </a:p>
          <a:p>
            <a:r>
              <a:rPr lang="en-US" dirty="0" smtClean="0"/>
              <a:t>Reset handshake </a:t>
            </a:r>
            <a:r>
              <a:rPr lang="en-US" dirty="0" err="1" smtClean="0"/>
              <a:t>hps</a:t>
            </a:r>
            <a:r>
              <a:rPr lang="en-US" baseline="0" dirty="0" smtClean="0"/>
              <a:t> to </a:t>
            </a:r>
            <a:r>
              <a:rPr lang="en-US" baseline="0" dirty="0" err="1" smtClean="0"/>
              <a:t>fpga</a:t>
            </a:r>
            <a:r>
              <a:rPr lang="en-US" baseline="0" dirty="0" smtClean="0"/>
              <a:t> request to </a:t>
            </a:r>
            <a:r>
              <a:rPr lang="en-US" baseline="0" dirty="0" err="1" smtClean="0"/>
              <a:t>fpga</a:t>
            </a:r>
            <a:r>
              <a:rPr lang="en-US" baseline="0" dirty="0" smtClean="0"/>
              <a:t> </a:t>
            </a:r>
            <a:r>
              <a:rPr lang="en-US" baseline="0" dirty="0" err="1" smtClean="0"/>
              <a:t>ack</a:t>
            </a:r>
            <a:r>
              <a:rPr lang="en-US" baseline="0" dirty="0" smtClean="0"/>
              <a:t> back from </a:t>
            </a:r>
            <a:r>
              <a:rPr lang="en-US" baseline="0" dirty="0" err="1" smtClean="0"/>
              <a:t>fpga</a:t>
            </a:r>
            <a:r>
              <a:rPr lang="en-US" baseline="0" dirty="0" smtClean="0"/>
              <a:t>.</a:t>
            </a:r>
            <a:endParaRPr lang="en-US" dirty="0" smtClean="0"/>
          </a:p>
          <a:p>
            <a:r>
              <a:rPr lang="en-US" dirty="0" smtClean="0"/>
              <a:t>Reset handshakes</a:t>
            </a:r>
            <a:r>
              <a:rPr lang="en-US" baseline="0" dirty="0" smtClean="0"/>
              <a:t> give you a request and acknowledge</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63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QSPI has 1, 2 or 4 selects</a:t>
            </a:r>
          </a:p>
          <a:p>
            <a:r>
              <a:rPr lang="en-US" dirty="0" smtClean="0"/>
              <a:t>SPIM also has single or dual slave selects</a:t>
            </a:r>
          </a:p>
          <a:p>
            <a:r>
              <a:rPr lang="en-US" dirty="0" smtClean="0"/>
              <a:t>UARTs</a:t>
            </a:r>
            <a:r>
              <a:rPr lang="en-US" baseline="0" dirty="0" smtClean="0"/>
              <a:t> flow control</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64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3817">
              <a:defRPr/>
            </a:pPr>
            <a:r>
              <a:rPr lang="en-US" dirty="0" smtClean="0"/>
              <a:t>Summary of errors/warnings always visible and are grouped by severity.</a:t>
            </a:r>
          </a:p>
          <a:p>
            <a:endParaRPr lang="en-US" dirty="0" smtClean="0"/>
          </a:p>
          <a:p>
            <a:r>
              <a:rPr lang="en-US" dirty="0" smtClean="0"/>
              <a:t>The System Inspector view allows</a:t>
            </a:r>
            <a:r>
              <a:rPr lang="en-US" baseline="0" dirty="0" smtClean="0"/>
              <a:t> someone to see the internal model of the Qsys system, including:</a:t>
            </a:r>
          </a:p>
          <a:p>
            <a:pPr>
              <a:buFont typeface="Arial" charset="0"/>
              <a:buChar char="•"/>
            </a:pPr>
            <a:r>
              <a:rPr lang="en-US" baseline="0" dirty="0" smtClean="0"/>
              <a:t>System Properties</a:t>
            </a:r>
          </a:p>
          <a:p>
            <a:pPr>
              <a:buFont typeface="Arial" charset="0"/>
              <a:buChar char="•"/>
            </a:pPr>
            <a:r>
              <a:rPr lang="en-US" baseline="0" dirty="0" smtClean="0"/>
              <a:t>All interface properties and ports</a:t>
            </a:r>
          </a:p>
          <a:p>
            <a:pPr lvl="0">
              <a:buFont typeface="Arial" charset="0"/>
              <a:buChar char="•"/>
            </a:pPr>
            <a:r>
              <a:rPr lang="en-US" baseline="0" dirty="0" smtClean="0"/>
              <a:t>Hierarchical subsystem</a:t>
            </a:r>
          </a:p>
          <a:p>
            <a:pPr lvl="0">
              <a:buFont typeface="Arial" charset="0"/>
              <a:buChar char="•"/>
            </a:pPr>
            <a:r>
              <a:rPr lang="en-US" baseline="0" dirty="0" smtClean="0"/>
              <a:t>Connection Properties</a:t>
            </a:r>
          </a:p>
          <a:p>
            <a:endParaRPr lang="en-US" dirty="0"/>
          </a:p>
        </p:txBody>
      </p:sp>
      <p:sp>
        <p:nvSpPr>
          <p:cNvPr id="4" name="Slide Number Placeholder 3"/>
          <p:cNvSpPr>
            <a:spLocks noGrp="1"/>
          </p:cNvSpPr>
          <p:nvPr>
            <p:ph type="sldNum" sz="quarter" idx="10"/>
          </p:nvPr>
        </p:nvSpPr>
        <p:spPr/>
        <p:txBody>
          <a:bodyPr/>
          <a:lstStyle/>
          <a:p>
            <a:pPr>
              <a:defRPr/>
            </a:pPr>
            <a:fld id="{5D3D38D7-916B-428D-AC33-D0D10E944AF8}" type="slidenum">
              <a:rPr lang="en-US" smtClean="0">
                <a:solidFill>
                  <a:prstClr val="black"/>
                </a:solidFill>
              </a:rPr>
              <a:pPr>
                <a:defRPr/>
              </a:pPr>
              <a:t>65</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defTabSz="931418"/>
            <a:fld id="{4476F9F5-EE99-44E2-87A7-A2CBE5625697}" type="slidenum">
              <a:rPr lang="en-US" altLang="zh-TW" smtClean="0"/>
              <a:pPr defTabSz="931418"/>
              <a:t>66</a:t>
            </a:fld>
            <a:endParaRPr lang="en-US" altLang="zh-TW" dirty="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r>
              <a:rPr lang="en-US" altLang="zh-TW" dirty="0" smtClean="0"/>
              <a:t>Connect the </a:t>
            </a:r>
            <a:r>
              <a:rPr lang="en-US" altLang="zh-TW" dirty="0" err="1" smtClean="0"/>
              <a:t>dout</a:t>
            </a:r>
            <a:r>
              <a:rPr lang="en-US" altLang="zh-TW" dirty="0" smtClean="0"/>
              <a:t> of the CRS to the din of the CSC. All VIP blocks are designed for easy plug-and-play and so the entire system can be built up like this.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also right click on the signal and select the port</a:t>
            </a:r>
            <a:r>
              <a:rPr lang="en-US" baseline="0" dirty="0" smtClean="0"/>
              <a:t> to connect it to from a list of available connections</a:t>
            </a:r>
            <a:endParaRPr lang="en-US" dirty="0"/>
          </a:p>
        </p:txBody>
      </p:sp>
      <p:sp>
        <p:nvSpPr>
          <p:cNvPr id="4" name="Slide Number Placeholder 3"/>
          <p:cNvSpPr>
            <a:spLocks noGrp="1"/>
          </p:cNvSpPr>
          <p:nvPr>
            <p:ph type="sldNum" sz="quarter" idx="10"/>
          </p:nvPr>
        </p:nvSpPr>
        <p:spPr/>
        <p:txBody>
          <a:bodyPr/>
          <a:lstStyle/>
          <a:p>
            <a:pPr>
              <a:defRPr/>
            </a:pPr>
            <a:fld id="{59052565-4D3A-4559-8B64-60BBE9027504}" type="slidenum">
              <a:rPr lang="en-US" smtClean="0"/>
              <a:pPr>
                <a:defRPr/>
              </a:pPr>
              <a:t>67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Allows narrow</a:t>
            </a:r>
            <a:r>
              <a:rPr lang="en-US" baseline="0" dirty="0" smtClean="0"/>
              <a:t> masters access to a wider memory space</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68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 system with HPS and Nios II, address span extender</a:t>
            </a:r>
            <a:r>
              <a:rPr lang="en-US" baseline="0" dirty="0" smtClean="0"/>
              <a:t> can be used to allow the Nios II to access the full HPS memory map via a configurable window into memory.</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69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 not go</a:t>
            </a:r>
            <a:r>
              <a:rPr lang="en-US" baseline="0" dirty="0" smtClean="0"/>
              <a:t> over this in today’s lab, but this is a useful item to be aware of.</a:t>
            </a:r>
            <a:endParaRPr lang="en-US" dirty="0" smtClean="0"/>
          </a:p>
          <a:p>
            <a:endParaRPr lang="en-US" dirty="0" smtClean="0"/>
          </a:p>
          <a:p>
            <a:r>
              <a:rPr lang="en-US" dirty="0" smtClean="0"/>
              <a:t>The tool that allows you to map the</a:t>
            </a:r>
            <a:r>
              <a:rPr lang="en-US" baseline="0" dirty="0" smtClean="0"/>
              <a:t> signals in your component into their appropriate NOC interface and signal types is called the “Component Editor”.  You launch it from within </a:t>
            </a:r>
            <a:r>
              <a:rPr lang="en-US" baseline="0" dirty="0" err="1" smtClean="0"/>
              <a:t>Qsys</a:t>
            </a:r>
            <a:r>
              <a:rPr lang="en-US" baseline="0" dirty="0" smtClean="0"/>
              <a:t> – either directly from the </a:t>
            </a:r>
            <a:r>
              <a:rPr lang="en-US" baseline="0" dirty="0" err="1" smtClean="0"/>
              <a:t>picklist</a:t>
            </a:r>
            <a:r>
              <a:rPr lang="en-US" baseline="0" dirty="0" smtClean="0"/>
              <a:t> (as shown) or through the File menu.</a:t>
            </a:r>
          </a:p>
          <a:p>
            <a:endParaRPr lang="en-US" baseline="0" dirty="0" smtClean="0"/>
          </a:p>
          <a:p>
            <a:r>
              <a:rPr lang="en-US" dirty="0" smtClean="0"/>
              <a:t>There are a number</a:t>
            </a:r>
            <a:r>
              <a:rPr lang="en-US" baseline="0" dirty="0" smtClean="0"/>
              <a:t> of tabs – the first is the Introduction tab.</a:t>
            </a:r>
            <a:endParaRPr lang="en-US" dirty="0"/>
          </a:p>
        </p:txBody>
      </p:sp>
      <p:sp>
        <p:nvSpPr>
          <p:cNvPr id="4" name="Slide Number Placeholder 3"/>
          <p:cNvSpPr>
            <a:spLocks noGrp="1"/>
          </p:cNvSpPr>
          <p:nvPr>
            <p:ph type="sldNum" sz="quarter" idx="10"/>
          </p:nvPr>
        </p:nvSpPr>
        <p:spPr/>
        <p:txBody>
          <a:bodyPr/>
          <a:lstStyle/>
          <a:p>
            <a:fld id="{F984CC36-3BCF-492E-A7E5-5A97026F221B}" type="slidenum">
              <a:rPr lang="en-US" smtClean="0"/>
              <a:pPr/>
              <a:t>70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tab is the Signals Tab,</a:t>
            </a:r>
            <a:r>
              <a:rPr lang="en-US" baseline="0" dirty="0" smtClean="0"/>
              <a:t> which should automatically be populated with your component’s signals.  If you name the signals in your component in a clever way (as all the signals here are – and which we will describe in a minute), where the interface and signal types are embedded into their name, you can avoid having to manually map signals in this interface.  Otherwise, you can map any signal to any interface/signal combination you like.</a:t>
            </a:r>
            <a:endParaRPr lang="en-US" dirty="0"/>
          </a:p>
        </p:txBody>
      </p:sp>
      <p:sp>
        <p:nvSpPr>
          <p:cNvPr id="4" name="Slide Number Placeholder 3"/>
          <p:cNvSpPr>
            <a:spLocks noGrp="1"/>
          </p:cNvSpPr>
          <p:nvPr>
            <p:ph type="sldNum" sz="quarter" idx="10"/>
          </p:nvPr>
        </p:nvSpPr>
        <p:spPr/>
        <p:txBody>
          <a:bodyPr/>
          <a:lstStyle/>
          <a:p>
            <a:fld id="{F984CC36-3BCF-492E-A7E5-5A97026F221B}" type="slidenum">
              <a:rPr lang="en-US" smtClean="0"/>
              <a:pPr/>
              <a:t>71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workshop attendees might be</a:t>
            </a:r>
            <a:r>
              <a:rPr lang="en-US" baseline="0" dirty="0" smtClean="0"/>
              <a:t> processor-centric engineers, start with an overview of FPGA.</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84CC36-3BCF-492E-A7E5-5A97026F221B}" type="slidenum">
              <a:rPr lang="en-US" smtClean="0"/>
              <a:pPr/>
              <a:t>72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demonstrates</a:t>
            </a:r>
            <a:r>
              <a:rPr lang="en-US" baseline="0" dirty="0" smtClean="0"/>
              <a:t> the concept of standard interfaces.  Here are two master devices talking to two slave devices.  The green devices use Avalon-MM interfaces and the blue use another interface like AXI.  With the </a:t>
            </a:r>
            <a:r>
              <a:rPr lang="en-US" baseline="0" dirty="0" err="1" smtClean="0"/>
              <a:t>Qsys</a:t>
            </a:r>
            <a:r>
              <a:rPr lang="en-US" baseline="0" dirty="0" smtClean="0"/>
              <a:t> interconnect between them, any master can communicate with any slave, so the designer only has to add the components to the system and begin data transfers.</a:t>
            </a:r>
            <a:endParaRPr lang="en-US" dirty="0"/>
          </a:p>
        </p:txBody>
      </p:sp>
      <p:sp>
        <p:nvSpPr>
          <p:cNvPr id="4" name="Slide Number Placeholder 3"/>
          <p:cNvSpPr>
            <a:spLocks noGrp="1"/>
          </p:cNvSpPr>
          <p:nvPr>
            <p:ph type="sldNum" sz="quarter" idx="10"/>
          </p:nvPr>
        </p:nvSpPr>
        <p:spPr/>
        <p:txBody>
          <a:bodyPr/>
          <a:lstStyle/>
          <a:p>
            <a:fld id="{F984CC36-3BCF-492E-A7E5-5A97026F221B}" type="slidenum">
              <a:rPr lang="en-US" smtClean="0"/>
              <a:pPr/>
              <a:t>73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 what’s the big deal</a:t>
            </a:r>
            <a:r>
              <a:rPr lang="en-US" baseline="0" dirty="0" smtClean="0"/>
              <a:t> with using standard interfaces?</a:t>
            </a:r>
          </a:p>
          <a:p>
            <a:endParaRPr lang="en-US" baseline="0" dirty="0" smtClean="0"/>
          </a:p>
          <a:p>
            <a:r>
              <a:rPr lang="en-US" baseline="0" dirty="0" smtClean="0"/>
              <a:t>Well there are several advantages with using standard interfaces over custom ones.  </a:t>
            </a:r>
          </a:p>
          <a:p>
            <a:pPr marL="228562" indent="-228562">
              <a:buAutoNum type="arabicParenR"/>
            </a:pPr>
            <a:r>
              <a:rPr lang="en-US" baseline="0" dirty="0" smtClean="0"/>
              <a:t>With a standard interface, the signals required and the signal behavior is defined by the interfaces, so the individual designer does not have to worry about manually defining, assigning and wiring up control, status and data signals.  This results in a reduction in the number of errors produced by doing this incorrectly.</a:t>
            </a:r>
          </a:p>
          <a:p>
            <a:pPr marL="228562" indent="-228562">
              <a:buAutoNum type="arabicParenR"/>
            </a:pPr>
            <a:r>
              <a:rPr lang="en-US" baseline="0" dirty="0" smtClean="0"/>
              <a:t>With a standard interface, the communication between system components is pre-defined by the interface.  This means that two components that support that interface can communicate with one another with minimal effort.  It also means that two components that even support different interfaces can communicate by means of bridges and adapters.  Bridges and adapters would serve to map the individual control, status and data signals between the interfaces.  This allows a designer to design at a high-level because they only have to worry about connecting components and systems together and not about the individual signals that make of a component’s interface.  This facilitates making design changes much more quickly and easily.</a:t>
            </a:r>
          </a:p>
          <a:p>
            <a:pPr marL="228562" indent="-228562">
              <a:buAutoNum type="arabicParenR"/>
            </a:pPr>
            <a:r>
              <a:rPr lang="en-US" baseline="0" dirty="0" smtClean="0"/>
              <a:t>By using standard interfaces, verification can be performed on a component by comparing its behavior against the standard.  This provides access to verification tools such as bus functional models and interface compliance assertions.</a:t>
            </a:r>
            <a:endParaRPr lang="en-US" dirty="0"/>
          </a:p>
        </p:txBody>
      </p:sp>
      <p:sp>
        <p:nvSpPr>
          <p:cNvPr id="4" name="Slide Number Placeholder 3"/>
          <p:cNvSpPr>
            <a:spLocks noGrp="1"/>
          </p:cNvSpPr>
          <p:nvPr>
            <p:ph type="sldNum" sz="quarter" idx="10"/>
          </p:nvPr>
        </p:nvSpPr>
        <p:spPr/>
        <p:txBody>
          <a:bodyPr/>
          <a:lstStyle/>
          <a:p>
            <a:fld id="{F984CC36-3BCF-492E-A7E5-5A97026F221B}" type="slidenum">
              <a:rPr lang="en-US" smtClean="0"/>
              <a:pPr/>
              <a:t>74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dirty="0" smtClean="0"/>
              <a:t>FPGA-to-HPS bridge—a high-performance AXI bus with a configurable data</a:t>
            </a:r>
          </a:p>
          <a:p>
            <a:r>
              <a:rPr lang="en-GB" dirty="0" smtClean="0"/>
              <a:t>width of 32-, 64-, and 128-bits, allowing the FPGA fabric to master transactions to</a:t>
            </a:r>
          </a:p>
          <a:p>
            <a:r>
              <a:rPr lang="en-GB" dirty="0" smtClean="0"/>
              <a:t>the slaves in the HPS. This interface allows the FPGA fabric to have full visibility</a:t>
            </a:r>
          </a:p>
          <a:p>
            <a:r>
              <a:rPr lang="en-GB" dirty="0" smtClean="0"/>
              <a:t>into the HPS address space. This interface also provides access to the coherent</a:t>
            </a:r>
          </a:p>
          <a:p>
            <a:r>
              <a:rPr lang="en-GB" dirty="0" smtClean="0"/>
              <a:t>memory interface.</a:t>
            </a:r>
          </a:p>
          <a:p>
            <a:r>
              <a:rPr lang="en-GB" dirty="0" smtClean="0"/>
              <a:t>f For information about the coherent memory interface, refer to the </a:t>
            </a:r>
            <a:r>
              <a:rPr lang="en-GB" i="1" dirty="0" smtClean="0"/>
              <a:t>Cortex-A9</a:t>
            </a:r>
          </a:p>
          <a:p>
            <a:r>
              <a:rPr lang="en-GB" i="1" dirty="0" smtClean="0"/>
              <a:t>MPU System chapter in volume 3 of the Arria V Device Handbook.</a:t>
            </a:r>
          </a:p>
          <a:p>
            <a:r>
              <a:rPr lang="en-GB" dirty="0" smtClean="0"/>
              <a:t>■ HPS-to-FPGA bridge—a high-performance AXI bus with a configurable data</a:t>
            </a:r>
          </a:p>
          <a:p>
            <a:r>
              <a:rPr lang="en-GB" dirty="0" smtClean="0"/>
              <a:t>width of 32-, 64-, and 128-bits, allowing the HPS to master transactions to slaves in</a:t>
            </a:r>
          </a:p>
          <a:p>
            <a:r>
              <a:rPr lang="en-GB" dirty="0" smtClean="0"/>
              <a:t>the FPGA fabric.</a:t>
            </a:r>
          </a:p>
          <a:p>
            <a:r>
              <a:rPr lang="en-GB" dirty="0" smtClean="0"/>
              <a:t>■ Lightweight HPS-to-FPGA bridge—an AXI bus with a 32-bit fixed data width,</a:t>
            </a:r>
          </a:p>
          <a:p>
            <a:r>
              <a:rPr lang="en-GB" dirty="0" smtClean="0"/>
              <a:t>allowing the HPS to master transactions to slaves in the FPGA fabric.</a:t>
            </a:r>
          </a:p>
          <a:p>
            <a:r>
              <a:rPr lang="en-GB" dirty="0" smtClean="0"/>
              <a:t>■ FPGA-to-HPS SDRAM interface—a configurable interface to the MPFE of the</a:t>
            </a:r>
          </a:p>
          <a:p>
            <a:r>
              <a:rPr lang="en-GB" dirty="0" smtClean="0"/>
              <a:t>SDRAM controller. You can configure the following parameters:</a:t>
            </a:r>
          </a:p>
          <a:p>
            <a:r>
              <a:rPr lang="en-GB" dirty="0" smtClean="0"/>
              <a:t>■ AXI-3 or Avalon® Memory-Mapped (Avalon-MM) protocol</a:t>
            </a:r>
          </a:p>
          <a:p>
            <a:r>
              <a:rPr lang="en-GB" dirty="0" smtClean="0"/>
              <a:t>■ Up to six ports</a:t>
            </a:r>
          </a:p>
          <a:p>
            <a:r>
              <a:rPr lang="en-GB" dirty="0" smtClean="0"/>
              <a:t>■ 32-, 64-, 128-, or 256-bit data width of each port</a:t>
            </a:r>
          </a:p>
          <a:p>
            <a:r>
              <a:rPr lang="en-GB" dirty="0" smtClean="0"/>
              <a:t>■ FPGA clocks and resets—provide flexible clocks to and from the HPS.</a:t>
            </a:r>
          </a:p>
          <a:p>
            <a:r>
              <a:rPr lang="en-GB" dirty="0" smtClean="0"/>
              <a:t>■ HPS-to-FPGA JTAG—allows the HPS to master the FPGA JTAG chain.</a:t>
            </a:r>
          </a:p>
          <a:p>
            <a:r>
              <a:rPr lang="en-GB" dirty="0" smtClean="0"/>
              <a:t>■ TPIU trace—sends trace data created in the HPS to the FPGA fabric.</a:t>
            </a:r>
          </a:p>
          <a:p>
            <a:r>
              <a:rPr lang="en-GB" dirty="0" smtClean="0"/>
              <a:t>■ FPGA System Trace </a:t>
            </a:r>
            <a:r>
              <a:rPr lang="en-GB" dirty="0" err="1" smtClean="0"/>
              <a:t>Macrocell</a:t>
            </a:r>
            <a:r>
              <a:rPr lang="en-GB" dirty="0" smtClean="0"/>
              <a:t> (STM) events—an interface that allows the FPGA</a:t>
            </a:r>
          </a:p>
          <a:p>
            <a:r>
              <a:rPr lang="en-GB" dirty="0" smtClean="0"/>
              <a:t>fabric to send hardware events stored in the HPS trace using STM.</a:t>
            </a:r>
          </a:p>
          <a:p>
            <a:r>
              <a:rPr lang="en-GB" dirty="0" smtClean="0"/>
              <a:t>■ FPGA cross-trigger—an interface that allows triggers to and from the </a:t>
            </a:r>
            <a:r>
              <a:rPr lang="en-GB" dirty="0" err="1" smtClean="0"/>
              <a:t>CoreSight</a:t>
            </a:r>
            <a:endParaRPr lang="en-GB" dirty="0" smtClean="0"/>
          </a:p>
          <a:p>
            <a:r>
              <a:rPr lang="en-GB" dirty="0" smtClean="0"/>
              <a:t>trigger system.</a:t>
            </a:r>
          </a:p>
          <a:p>
            <a:r>
              <a:rPr lang="en-GB" dirty="0" smtClean="0"/>
              <a:t>■ DMA peripheral interface—multiple peripheral-request channels.</a:t>
            </a:r>
          </a:p>
          <a:p>
            <a:r>
              <a:rPr lang="en-GB" dirty="0" smtClean="0"/>
              <a:t>■ FPGA manager interface—signals that communicate with FPGA fabric for boot</a:t>
            </a:r>
          </a:p>
          <a:p>
            <a:r>
              <a:rPr lang="en-GB" dirty="0" smtClean="0"/>
              <a:t>and configuration.</a:t>
            </a:r>
          </a:p>
          <a:p>
            <a:r>
              <a:rPr lang="en-GB" dirty="0" smtClean="0"/>
              <a:t>■ Interrupts—allow soft IP to supply interrupts directly to the MPU interrupt</a:t>
            </a:r>
          </a:p>
          <a:p>
            <a:r>
              <a:rPr lang="en-GB" dirty="0" smtClean="0"/>
              <a:t>controller.</a:t>
            </a:r>
          </a:p>
          <a:p>
            <a:r>
              <a:rPr lang="en-GB" dirty="0" smtClean="0"/>
              <a:t>■ MPU standby and events—signals that notify the FPGA fabric that the MPU is in</a:t>
            </a:r>
          </a:p>
          <a:p>
            <a:r>
              <a:rPr lang="en-GB" dirty="0" smtClean="0"/>
              <a:t>standby mode and signals that wake up Cortex-A9 processors from a wait for</a:t>
            </a:r>
          </a:p>
          <a:p>
            <a:r>
              <a:rPr lang="en-GB" dirty="0" smtClean="0"/>
              <a:t>event (WFE) state.</a:t>
            </a:r>
          </a:p>
          <a:p>
            <a:endParaRPr lang="en-GB"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75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ACDS = Altera Complete Design Suite (Quartus,</a:t>
            </a:r>
            <a:r>
              <a:rPr lang="en-US" baseline="0" dirty="0" smtClean="0"/>
              <a:t> QSys, etc)</a:t>
            </a:r>
            <a:endParaRPr lang="en-US" dirty="0" smtClean="0"/>
          </a:p>
          <a:p>
            <a:r>
              <a:rPr lang="en-US" dirty="0" smtClean="0"/>
              <a:t>Note: Device Tree not supported until 13.0</a:t>
            </a:r>
            <a:r>
              <a:rPr lang="en-US" baseline="0" dirty="0" smtClean="0"/>
              <a:t> sp1</a:t>
            </a:r>
          </a:p>
          <a:p>
            <a:endParaRPr lang="en-US" baseline="0" dirty="0" smtClean="0"/>
          </a:p>
          <a:p>
            <a:r>
              <a:rPr lang="en-US" baseline="0" dirty="0" smtClean="0"/>
              <a:t>.</a:t>
            </a:r>
            <a:r>
              <a:rPr lang="en-US" baseline="0" dirty="0" err="1" smtClean="0"/>
              <a:t>svd</a:t>
            </a:r>
            <a:r>
              <a:rPr lang="en-US" baseline="0" dirty="0" smtClean="0"/>
              <a:t> file gives shows description of soft IP peripheral registers in FPGA .  Located in &lt;</a:t>
            </a:r>
            <a:r>
              <a:rPr lang="en-US" baseline="0" dirty="0" err="1" smtClean="0"/>
              <a:t>hps_qsys_project</a:t>
            </a:r>
            <a:r>
              <a:rPr lang="en-US" baseline="0" dirty="0" smtClean="0"/>
              <a:t>&gt; directory.</a:t>
            </a:r>
          </a:p>
          <a:p>
            <a:endParaRPr lang="en-US" baseline="0" dirty="0" smtClean="0"/>
          </a:p>
          <a:p>
            <a:r>
              <a:rPr lang="en-US" baseline="0" dirty="0" smtClean="0"/>
              <a:t>.</a:t>
            </a:r>
            <a:r>
              <a:rPr lang="en-US" baseline="0" dirty="0" err="1" smtClean="0"/>
              <a:t>sopcinfo</a:t>
            </a:r>
            <a:r>
              <a:rPr lang="en-US" baseline="0" dirty="0" smtClean="0"/>
              <a:t> file output of </a:t>
            </a:r>
            <a:r>
              <a:rPr lang="en-US" baseline="0" dirty="0" err="1" smtClean="0"/>
              <a:t>Qsys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77</a:t>
            </a:fld>
            <a:endParaRPr lang="en-US"/>
          </a:p>
        </p:txBody>
      </p:sp>
    </p:spTree>
    <p:extLst>
      <p:ext uri="{BB962C8B-B14F-4D97-AF65-F5344CB8AC3E}">
        <p14:creationId xmlns:p14="http://schemas.microsoft.com/office/powerpoint/2010/main" xmlns="" val="1249078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9056716-D5ED-4E72-949D-2F3D4EB35C35}" type="slidenum">
              <a:rPr lang="en-US"/>
              <a:pPr>
                <a:defRPr/>
              </a:pPr>
              <a:t>81</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37B11BE1-573B-43AE-82BF-71782512FB6C}" type="slidenum">
              <a:rPr lang="en-US" smtClean="0"/>
              <a:pPr>
                <a:defRPr/>
              </a:pPr>
              <a:t>82</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83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8676" name="Slide Number Placeholder 3"/>
          <p:cNvSpPr>
            <a:spLocks noGrp="1"/>
          </p:cNvSpPr>
          <p:nvPr>
            <p:ph type="sldNum" sz="quarter" idx="5"/>
          </p:nvPr>
        </p:nvSpPr>
        <p:spPr bwMode="auto">
          <a:noFill/>
          <a:ln>
            <a:miter lim="800000"/>
            <a:headEnd/>
            <a:tailEnd/>
          </a:ln>
        </p:spPr>
        <p:txBody>
          <a:bodyPr/>
          <a:lstStyle/>
          <a:p>
            <a:fld id="{2D9E6403-39B2-4E69-B7A0-B5A9EB154DE2}" type="slidenum">
              <a:rPr lang="en-US" smtClean="0">
                <a:cs typeface="Arial" charset="0"/>
              </a:rPr>
              <a:pPr/>
              <a:t>85</a:t>
            </a:fld>
            <a:endParaRPr lang="en-US" smtClean="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a:lstStyle/>
          <a:p>
            <a:fld id="{DAF29D87-9801-41FB-8CC7-6137DCD112E3}" type="slidenum">
              <a:rPr lang="en-US" smtClean="0">
                <a:cs typeface="Arial" charset="0"/>
              </a:rPr>
              <a:pPr/>
              <a:t>86</a:t>
            </a:fld>
            <a:endParaRPr 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Altera has devices </a:t>
            </a:r>
            <a:r>
              <a:rPr lang="en-US" baseline="0" dirty="0" smtClean="0"/>
              <a:t>under a few different brand names.  Highlight that Cyclone, Arria and Stratix brands are the FPGAs.</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noFill/>
          <a:ln>
            <a:miter lim="800000"/>
            <a:headEnd/>
            <a:tailEnd/>
          </a:ln>
        </p:spPr>
        <p:txBody>
          <a:bodyPr/>
          <a:lstStyle/>
          <a:p>
            <a:fld id="{A0593B2C-396A-4D34-98D5-0E51CA3C2C9F}" type="slidenum">
              <a:rPr lang="en-US" smtClean="0">
                <a:cs typeface="Arial" charset="0"/>
              </a:rPr>
              <a:pPr/>
              <a:t>87</a:t>
            </a:fld>
            <a:endParaRPr lang="en-US" smtClean="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1748" name="Slide Number Placeholder 3"/>
          <p:cNvSpPr>
            <a:spLocks noGrp="1"/>
          </p:cNvSpPr>
          <p:nvPr>
            <p:ph type="sldNum" sz="quarter" idx="5"/>
          </p:nvPr>
        </p:nvSpPr>
        <p:spPr bwMode="auto">
          <a:noFill/>
          <a:ln>
            <a:miter lim="800000"/>
            <a:headEnd/>
            <a:tailEnd/>
          </a:ln>
        </p:spPr>
        <p:txBody>
          <a:bodyPr/>
          <a:lstStyle/>
          <a:p>
            <a:fld id="{C6A6280B-CAA6-4F00-97EA-2015B2A16708}" type="slidenum">
              <a:rPr lang="en-US" smtClean="0">
                <a:cs typeface="Arial" charset="0"/>
              </a:rPr>
              <a:pPr/>
              <a:t>88</a:t>
            </a:fld>
            <a:endParaRPr lang="en-US" smtClean="0">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defTabSz="932588"/>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a:lstStyle/>
          <a:p>
            <a:fld id="{E9E254BD-255B-4E26-BB10-FA364D1685DF}" type="slidenum">
              <a:rPr lang="en-US" smtClean="0">
                <a:cs typeface="Arial" charset="0"/>
              </a:rPr>
              <a:pPr/>
              <a:t>89</a:t>
            </a:fld>
            <a:endParaRPr lang="en-US" smtClean="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3796" name="Slide Number Placeholder 3"/>
          <p:cNvSpPr>
            <a:spLocks noGrp="1"/>
          </p:cNvSpPr>
          <p:nvPr>
            <p:ph type="sldNum" sz="quarter" idx="5"/>
          </p:nvPr>
        </p:nvSpPr>
        <p:spPr bwMode="auto">
          <a:noFill/>
          <a:ln>
            <a:miter lim="800000"/>
            <a:headEnd/>
            <a:tailEnd/>
          </a:ln>
        </p:spPr>
        <p:txBody>
          <a:bodyPr/>
          <a:lstStyle/>
          <a:p>
            <a:fld id="{79359B47-8967-457B-A6E8-8D5172091815}" type="slidenum">
              <a:rPr lang="en-US" smtClean="0">
                <a:cs typeface="Arial" charset="0"/>
              </a:rPr>
              <a:pPr/>
              <a:t>90</a:t>
            </a:fld>
            <a:endParaRPr lang="en-US" smtClean="0">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The last topic we</a:t>
            </a:r>
            <a:r>
              <a:rPr lang="en-US" baseline="0" dirty="0" smtClean="0"/>
              <a:t> will discuss in this presentation is on the Debug Logic</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95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B743379E-B18A-4AA1-AF6A-D7A01450CAB5}" type="slidenum">
              <a:rPr lang="en-GB" smtClean="0">
                <a:latin typeface="Arial" pitchFamily="34" charset="0"/>
              </a:rPr>
              <a:pPr/>
              <a:t>97</a:t>
            </a:fld>
            <a:endParaRPr lang="en-GB"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a:lnSpc>
                <a:spcPct val="80000"/>
              </a:lnSpc>
            </a:pPr>
            <a:r>
              <a:rPr lang="en-US" sz="900" dirty="0" smtClean="0"/>
              <a:t>Up to 200 MHz</a:t>
            </a:r>
          </a:p>
          <a:p>
            <a:pPr>
              <a:lnSpc>
                <a:spcPct val="80000"/>
              </a:lnSpc>
            </a:pPr>
            <a:r>
              <a:rPr lang="en-US" sz="900" dirty="0" smtClean="0"/>
              <a:t>Multi-Analyzer Support</a:t>
            </a:r>
          </a:p>
          <a:p>
            <a:pPr>
              <a:lnSpc>
                <a:spcPct val="80000"/>
              </a:lnSpc>
            </a:pPr>
            <a:r>
              <a:rPr lang="en-US" sz="900" dirty="0" smtClean="0"/>
              <a:t>1,024 Channels</a:t>
            </a:r>
          </a:p>
          <a:p>
            <a:pPr>
              <a:lnSpc>
                <a:spcPct val="80000"/>
              </a:lnSpc>
            </a:pPr>
            <a:r>
              <a:rPr lang="en-US" sz="900" dirty="0" smtClean="0"/>
              <a:t>128K Samples</a:t>
            </a:r>
          </a:p>
          <a:p>
            <a:pPr>
              <a:lnSpc>
                <a:spcPct val="80000"/>
              </a:lnSpc>
            </a:pPr>
            <a:r>
              <a:rPr lang="en-US" sz="900" dirty="0" smtClean="0"/>
              <a:t>10 Trigger Levels</a:t>
            </a:r>
          </a:p>
          <a:p>
            <a:pPr>
              <a:lnSpc>
                <a:spcPct val="80000"/>
              </a:lnSpc>
            </a:pPr>
            <a:r>
              <a:rPr lang="en-US" sz="900" dirty="0" smtClean="0"/>
              <a:t>No Probes!</a:t>
            </a:r>
          </a:p>
          <a:p>
            <a:pPr>
              <a:lnSpc>
                <a:spcPct val="80000"/>
              </a:lnSpc>
            </a:pPr>
            <a:r>
              <a:rPr lang="en-US" sz="900" dirty="0" smtClean="0"/>
              <a:t>Can be used simultaneously with the Nios II IDE debugger and the FS2 console!</a:t>
            </a:r>
          </a:p>
          <a:p>
            <a:pPr>
              <a:lnSpc>
                <a:spcPct val="80000"/>
              </a:lnSpc>
            </a:pPr>
            <a:r>
              <a:rPr lang="en-GB" sz="800" dirty="0" smtClean="0"/>
              <a:t>The </a:t>
            </a:r>
            <a:r>
              <a:rPr lang="en-GB" sz="800" dirty="0" err="1" smtClean="0"/>
              <a:t>SignalTap</a:t>
            </a:r>
            <a:r>
              <a:rPr lang="en-GB" sz="800" dirty="0" smtClean="0"/>
              <a:t>® II logic analyzer is a second-generation system-level debugging tool that captures and displays real-time signal </a:t>
            </a:r>
            <a:r>
              <a:rPr lang="en-GB" sz="800" dirty="0" err="1" smtClean="0"/>
              <a:t>behavior</a:t>
            </a:r>
            <a:r>
              <a:rPr lang="en-GB" sz="800" dirty="0" smtClean="0"/>
              <a:t> in a system on a programmable chip (SOPC), giving engineers the ability to observe interactions between hardware and software in their system designs. Available exclusively in the Quartus® II software, the </a:t>
            </a:r>
            <a:r>
              <a:rPr lang="en-GB" sz="800" dirty="0" err="1" smtClean="0"/>
              <a:t>SignalTap</a:t>
            </a:r>
            <a:r>
              <a:rPr lang="en-GB" sz="800" dirty="0" smtClean="0"/>
              <a:t> II logic analyzer supports the highest number of channels, sample depth, and clock speeds of any embedded logic analyzer in the programmable logic market. The Quartus II software versions 4.0 and later also provides designers with a graphical interface to define custom-trigger-condition logic to provide greater accuracy and enhances the ability to isolate problems. Figure 1 shows the components of the </a:t>
            </a:r>
            <a:r>
              <a:rPr lang="en-GB" sz="800" dirty="0" err="1" smtClean="0"/>
              <a:t>SignalTap</a:t>
            </a:r>
            <a:r>
              <a:rPr lang="en-GB" sz="800" dirty="0" smtClean="0"/>
              <a:t> II embedded logic analyzer. The </a:t>
            </a:r>
            <a:r>
              <a:rPr lang="en-GB" sz="800" dirty="0" err="1" smtClean="0"/>
              <a:t>SignalTap</a:t>
            </a:r>
            <a:r>
              <a:rPr lang="en-GB" sz="800" dirty="0" smtClean="0"/>
              <a:t> II embedded logic analyzer does not require any external probes or changes to user design files to capture a design's state of internal nodes or I/O pins.</a:t>
            </a:r>
          </a:p>
          <a:p>
            <a:pPr>
              <a:lnSpc>
                <a:spcPct val="80000"/>
              </a:lnSpc>
            </a:pPr>
            <a:r>
              <a:rPr lang="en-GB" sz="800" dirty="0" smtClean="0"/>
              <a:t>Running at speed under real-world system conditions is the ultimate </a:t>
            </a:r>
            <a:r>
              <a:rPr lang="en-GB" sz="800" dirty="0" err="1" smtClean="0"/>
              <a:t>testbench</a:t>
            </a:r>
            <a:r>
              <a:rPr lang="en-GB" sz="800" dirty="0" smtClean="0"/>
              <a:t> for engineers who want to see the active processes within their design as it operates. The </a:t>
            </a:r>
            <a:r>
              <a:rPr lang="en-GB" sz="800" dirty="0" err="1" smtClean="0"/>
              <a:t>SignalTap</a:t>
            </a:r>
            <a:r>
              <a:rPr lang="en-GB" sz="800" dirty="0" smtClean="0"/>
              <a:t> II embedded logic analyzer offers designers the ability to capture the state of internal nodes or I/O pins while the device is running in-system and at system speed. The </a:t>
            </a:r>
            <a:r>
              <a:rPr lang="en-GB" sz="800" dirty="0" err="1" smtClean="0"/>
              <a:t>SignalTap</a:t>
            </a:r>
            <a:r>
              <a:rPr lang="en-GB" sz="800" dirty="0" smtClean="0"/>
              <a:t> II embedded logic analyzer software can now be used in environments with multiple devices in a single JTAG chain, in combination with multiple logic analyzer </a:t>
            </a:r>
            <a:r>
              <a:rPr lang="en-GB" sz="800" dirty="0" err="1" smtClean="0"/>
              <a:t>megafunctions</a:t>
            </a:r>
            <a:r>
              <a:rPr lang="en-GB" sz="800" dirty="0" smtClean="0"/>
              <a:t> in each device in that JTAG chain. The following components are required to perform logic analysis with the </a:t>
            </a:r>
            <a:r>
              <a:rPr lang="en-GB" sz="800" dirty="0" err="1" smtClean="0"/>
              <a:t>SignalTap</a:t>
            </a:r>
            <a:r>
              <a:rPr lang="en-GB" sz="800" dirty="0" smtClean="0"/>
              <a:t> II embedded logic analyzer:</a:t>
            </a:r>
          </a:p>
          <a:p>
            <a:pPr>
              <a:lnSpc>
                <a:spcPct val="80000"/>
              </a:lnSpc>
            </a:pPr>
            <a:r>
              <a:rPr lang="en-GB" sz="800" dirty="0" smtClean="0"/>
              <a:t>Quartus II design software </a:t>
            </a:r>
          </a:p>
          <a:p>
            <a:pPr>
              <a:lnSpc>
                <a:spcPct val="80000"/>
              </a:lnSpc>
            </a:pPr>
            <a:r>
              <a:rPr lang="en-GB" sz="800" dirty="0" smtClean="0"/>
              <a:t>Soft embedded core </a:t>
            </a:r>
            <a:r>
              <a:rPr lang="en-GB" sz="800" dirty="0" err="1" smtClean="0"/>
              <a:t>megafunctions</a:t>
            </a:r>
            <a:r>
              <a:rPr lang="en-GB" sz="800" dirty="0" smtClean="0"/>
              <a:t> that are inserted into the device </a:t>
            </a:r>
          </a:p>
          <a:p>
            <a:pPr lvl="1">
              <a:lnSpc>
                <a:spcPct val="80000"/>
              </a:lnSpc>
            </a:pPr>
            <a:r>
              <a:rPr lang="en-GB" sz="800" dirty="0" err="1" smtClean="0"/>
              <a:t>SignalTap</a:t>
            </a:r>
            <a:r>
              <a:rPr lang="en-GB" sz="800" dirty="0" smtClean="0"/>
              <a:t> II logic analyzer </a:t>
            </a:r>
            <a:r>
              <a:rPr lang="en-GB" sz="800" dirty="0" err="1" smtClean="0"/>
              <a:t>megafunction</a:t>
            </a:r>
            <a:r>
              <a:rPr lang="en-GB" sz="800" dirty="0" smtClean="0"/>
              <a:t> </a:t>
            </a:r>
          </a:p>
          <a:p>
            <a:pPr lvl="1">
              <a:lnSpc>
                <a:spcPct val="80000"/>
              </a:lnSpc>
            </a:pPr>
            <a:r>
              <a:rPr lang="en-GB" sz="800" dirty="0" err="1" smtClean="0"/>
              <a:t>SignalTap</a:t>
            </a:r>
            <a:r>
              <a:rPr lang="en-GB" sz="800" dirty="0" smtClean="0"/>
              <a:t> II hub (automatically installed when an engineer chooses the </a:t>
            </a:r>
            <a:r>
              <a:rPr lang="en-GB" sz="800" dirty="0" err="1" smtClean="0"/>
              <a:t>SignalTap</a:t>
            </a:r>
            <a:r>
              <a:rPr lang="en-GB" sz="800" dirty="0" smtClean="0"/>
              <a:t> II logic analyzer in the Quartus II software) </a:t>
            </a:r>
          </a:p>
          <a:p>
            <a:pPr>
              <a:lnSpc>
                <a:spcPct val="80000"/>
              </a:lnSpc>
            </a:pPr>
            <a:r>
              <a:rPr lang="en-GB" sz="800" dirty="0" smtClean="0"/>
              <a:t>Download cable </a:t>
            </a:r>
          </a:p>
          <a:p>
            <a:pPr lvl="1">
              <a:lnSpc>
                <a:spcPct val="80000"/>
              </a:lnSpc>
            </a:pPr>
            <a:r>
              <a:rPr lang="en-GB" sz="800" dirty="0" smtClean="0"/>
              <a:t>USB Blaster download cable </a:t>
            </a:r>
          </a:p>
          <a:p>
            <a:pPr lvl="1">
              <a:lnSpc>
                <a:spcPct val="80000"/>
              </a:lnSpc>
            </a:pPr>
            <a:r>
              <a:rPr lang="en-GB" sz="800" dirty="0" err="1" smtClean="0"/>
              <a:t>ByteBlasterMV</a:t>
            </a:r>
            <a:r>
              <a:rPr lang="en-GB" sz="800" dirty="0" smtClean="0"/>
              <a:t>™ download cable </a:t>
            </a:r>
          </a:p>
          <a:p>
            <a:pPr lvl="1">
              <a:lnSpc>
                <a:spcPct val="80000"/>
              </a:lnSpc>
            </a:pPr>
            <a:r>
              <a:rPr lang="en-GB" sz="800" dirty="0" err="1" smtClean="0"/>
              <a:t>ByteBlaster</a:t>
            </a:r>
            <a:r>
              <a:rPr lang="en-GB" sz="800" dirty="0" smtClean="0"/>
              <a:t>™ II download cable </a:t>
            </a:r>
          </a:p>
          <a:p>
            <a:pPr lvl="1">
              <a:lnSpc>
                <a:spcPct val="80000"/>
              </a:lnSpc>
            </a:pPr>
            <a:r>
              <a:rPr lang="en-GB" sz="800" dirty="0" err="1" smtClean="0"/>
              <a:t>MasterBlaster</a:t>
            </a:r>
            <a:r>
              <a:rPr lang="en-GB" sz="800" dirty="0" smtClean="0"/>
              <a:t>™ download cable </a:t>
            </a:r>
          </a:p>
          <a:p>
            <a:pPr>
              <a:lnSpc>
                <a:spcPct val="80000"/>
              </a:lnSpc>
            </a:pPr>
            <a:r>
              <a:rPr lang="en-GB" sz="800" dirty="0" smtClean="0"/>
              <a:t>Device under test </a:t>
            </a:r>
          </a:p>
          <a:p>
            <a:pPr>
              <a:lnSpc>
                <a:spcPct val="80000"/>
              </a:lnSpc>
            </a:pPr>
            <a:r>
              <a:rPr lang="en-GB" sz="800" dirty="0" smtClean="0"/>
              <a:t>Captured data is stored in the device's memory blocks and streamed out to the Quartus II software waveform display using a USB Blaster, </a:t>
            </a:r>
            <a:r>
              <a:rPr lang="en-GB" sz="800" dirty="0" err="1" smtClean="0"/>
              <a:t>ByteBlasterMV</a:t>
            </a:r>
            <a:r>
              <a:rPr lang="en-GB" sz="800" dirty="0" smtClean="0"/>
              <a:t>, </a:t>
            </a:r>
            <a:r>
              <a:rPr lang="en-GB" sz="800" dirty="0" err="1" smtClean="0"/>
              <a:t>ByteBlaster</a:t>
            </a:r>
            <a:r>
              <a:rPr lang="en-GB" sz="800" dirty="0" smtClean="0"/>
              <a:t> II, or </a:t>
            </a:r>
            <a:r>
              <a:rPr lang="en-GB" sz="800" dirty="0" err="1" smtClean="0"/>
              <a:t>MasterBlaster</a:t>
            </a:r>
            <a:r>
              <a:rPr lang="en-GB" sz="800" dirty="0" smtClean="0"/>
              <a:t> communications cable. Table 1 summarizes the features and benefits of the </a:t>
            </a:r>
            <a:r>
              <a:rPr lang="en-GB" sz="800" dirty="0" err="1" smtClean="0"/>
              <a:t>SignalTap</a:t>
            </a:r>
            <a:r>
              <a:rPr lang="en-GB" sz="800" dirty="0" smtClean="0"/>
              <a:t> II embedded logic analyzer. Detailed descriptions of these features and benefits can be found on the </a:t>
            </a:r>
            <a:r>
              <a:rPr lang="en-GB" sz="800" dirty="0" err="1" smtClean="0">
                <a:hlinkClick r:id="rId3"/>
              </a:rPr>
              <a:t>SignalTap</a:t>
            </a:r>
            <a:r>
              <a:rPr lang="en-GB" sz="800" dirty="0" smtClean="0">
                <a:hlinkClick r:id="rId3"/>
              </a:rPr>
              <a:t> II Feature Descriptions</a:t>
            </a:r>
            <a:r>
              <a:rPr lang="en-GB" sz="800" dirty="0" smtClean="0"/>
              <a:t> web page</a:t>
            </a:r>
          </a:p>
          <a:p>
            <a:pPr>
              <a:lnSpc>
                <a:spcPct val="80000"/>
              </a:lnSpc>
            </a:pPr>
            <a:r>
              <a:rPr lang="en-GB" sz="800" b="1" dirty="0" err="1" smtClean="0"/>
              <a:t>FeatureBenefit</a:t>
            </a:r>
            <a:r>
              <a:rPr lang="en-GB" sz="800" b="1" dirty="0" err="1" smtClean="0">
                <a:hlinkClick r:id="rId3"/>
              </a:rPr>
              <a:t>Multiple</a:t>
            </a:r>
            <a:r>
              <a:rPr lang="en-GB" sz="800" b="1" dirty="0" smtClean="0">
                <a:hlinkClick r:id="rId3"/>
              </a:rPr>
              <a:t> logic analyzers in a single </a:t>
            </a:r>
            <a:r>
              <a:rPr lang="en-GB" sz="800" b="1" dirty="0" err="1" smtClean="0">
                <a:hlinkClick r:id="rId3"/>
              </a:rPr>
              <a:t>device</a:t>
            </a:r>
            <a:r>
              <a:rPr lang="en-GB" sz="800" dirty="0" err="1" smtClean="0"/>
              <a:t>Supports</a:t>
            </a:r>
            <a:r>
              <a:rPr lang="en-GB" sz="800" dirty="0" smtClean="0"/>
              <a:t> multiple clock domains in a single device</a:t>
            </a:r>
          </a:p>
          <a:p>
            <a:pPr>
              <a:lnSpc>
                <a:spcPct val="80000"/>
              </a:lnSpc>
            </a:pPr>
            <a:r>
              <a:rPr lang="en-GB" sz="800" b="1" dirty="0" smtClean="0">
                <a:hlinkClick r:id="rId3"/>
              </a:rPr>
              <a:t>Multiple logic analyzers in multiple devices in a single JTAG </a:t>
            </a:r>
            <a:r>
              <a:rPr lang="en-GB" sz="800" b="1" dirty="0" err="1" smtClean="0">
                <a:hlinkClick r:id="rId3"/>
              </a:rPr>
              <a:t>chain</a:t>
            </a:r>
            <a:r>
              <a:rPr lang="en-GB" sz="800" dirty="0" err="1" smtClean="0"/>
              <a:t>Allows</a:t>
            </a:r>
            <a:r>
              <a:rPr lang="en-GB" sz="800" dirty="0" smtClean="0"/>
              <a:t> multiple devices with multiple clock domains to be analyzed</a:t>
            </a:r>
          </a:p>
          <a:p>
            <a:pPr>
              <a:lnSpc>
                <a:spcPct val="80000"/>
              </a:lnSpc>
            </a:pPr>
            <a:r>
              <a:rPr lang="en-GB" sz="800" b="1" dirty="0" smtClean="0">
                <a:hlinkClick r:id="rId3"/>
              </a:rPr>
              <a:t>Up to 10 basic or advanced trigger levels for each analyzer</a:t>
            </a:r>
            <a:r>
              <a:rPr lang="en-GB" sz="800" b="1" dirty="0" smtClean="0"/>
              <a:t>  </a:t>
            </a:r>
            <a:r>
              <a:rPr lang="en-GB" sz="800" dirty="0" smtClean="0"/>
              <a:t>Allows for more complex data capture commands to be given to the logic analyzer, providing greater accuracy and problem isolation. Version 4.1 adds support for event counter trigger conditions.</a:t>
            </a:r>
          </a:p>
          <a:p>
            <a:pPr>
              <a:lnSpc>
                <a:spcPct val="80000"/>
              </a:lnSpc>
            </a:pPr>
            <a:r>
              <a:rPr lang="en-GB" sz="800" b="1" dirty="0" smtClean="0">
                <a:hlinkClick r:id="rId3"/>
              </a:rPr>
              <a:t>Flexible buffer acquisition </a:t>
            </a:r>
            <a:r>
              <a:rPr lang="en-GB" sz="800" b="1" dirty="0" err="1" smtClean="0">
                <a:hlinkClick r:id="rId3"/>
              </a:rPr>
              <a:t>modes</a:t>
            </a:r>
            <a:r>
              <a:rPr lang="en-GB" sz="800" dirty="0" err="1" smtClean="0"/>
              <a:t>Each</a:t>
            </a:r>
            <a:r>
              <a:rPr lang="en-GB" sz="800" dirty="0" smtClean="0"/>
              <a:t> trigger can be set up to sample at different ranges relative to the triggering event, in circular or segmented modes, which allows more accurate data collection</a:t>
            </a:r>
          </a:p>
          <a:p>
            <a:pPr>
              <a:lnSpc>
                <a:spcPct val="80000"/>
              </a:lnSpc>
            </a:pPr>
            <a:r>
              <a:rPr lang="en-GB" sz="800" b="1" dirty="0" smtClean="0">
                <a:hlinkClick r:id="rId3"/>
              </a:rPr>
              <a:t>Up to 1,024 channels in each </a:t>
            </a:r>
            <a:r>
              <a:rPr lang="en-GB" sz="800" b="1" dirty="0" err="1" smtClean="0">
                <a:hlinkClick r:id="rId3"/>
              </a:rPr>
              <a:t>device</a:t>
            </a:r>
            <a:r>
              <a:rPr lang="en-GB" sz="800" dirty="0" err="1" smtClean="0"/>
              <a:t>Enables</a:t>
            </a:r>
            <a:r>
              <a:rPr lang="en-GB" sz="800" dirty="0" smtClean="0"/>
              <a:t> sampling many signals and wide bus structures, and allows for a great deal of data collection to locate problems</a:t>
            </a:r>
          </a:p>
          <a:p>
            <a:pPr>
              <a:lnSpc>
                <a:spcPct val="80000"/>
              </a:lnSpc>
            </a:pPr>
            <a:r>
              <a:rPr lang="en-GB" sz="800" b="1" dirty="0" smtClean="0">
                <a:hlinkClick r:id="rId3"/>
              </a:rPr>
              <a:t>Up to 128K samples in each </a:t>
            </a:r>
            <a:r>
              <a:rPr lang="en-GB" sz="800" b="1" dirty="0" err="1" smtClean="0">
                <a:hlinkClick r:id="rId3"/>
              </a:rPr>
              <a:t>device</a:t>
            </a:r>
            <a:r>
              <a:rPr lang="en-GB" sz="800" dirty="0" err="1" smtClean="0"/>
              <a:t>Provides</a:t>
            </a:r>
            <a:r>
              <a:rPr lang="en-GB" sz="800" dirty="0" smtClean="0"/>
              <a:t> sufficient capacity for any practical application</a:t>
            </a:r>
          </a:p>
          <a:p>
            <a:pPr>
              <a:lnSpc>
                <a:spcPct val="80000"/>
              </a:lnSpc>
            </a:pPr>
            <a:r>
              <a:rPr lang="en-GB" sz="800" b="1" dirty="0" smtClean="0">
                <a:hlinkClick r:id="rId3"/>
              </a:rPr>
              <a:t>Clock support up to 200 </a:t>
            </a:r>
            <a:r>
              <a:rPr lang="en-GB" sz="800" b="1" dirty="0" err="1" smtClean="0">
                <a:hlinkClick r:id="rId3"/>
              </a:rPr>
              <a:t>MHz</a:t>
            </a:r>
            <a:r>
              <a:rPr lang="en-GB" sz="800" dirty="0" err="1" smtClean="0"/>
              <a:t>Allows</a:t>
            </a:r>
            <a:r>
              <a:rPr lang="en-GB" sz="800" dirty="0" smtClean="0"/>
              <a:t> for sampling of design data at system frequency</a:t>
            </a:r>
          </a:p>
          <a:p>
            <a:pPr>
              <a:lnSpc>
                <a:spcPct val="80000"/>
              </a:lnSpc>
            </a:pPr>
            <a:r>
              <a:rPr lang="en-GB" sz="800" b="1" dirty="0" smtClean="0">
                <a:hlinkClick r:id="rId3"/>
              </a:rPr>
              <a:t>Ability to incrementally add nodes, change signal selection and change trigger conditions without a full </a:t>
            </a:r>
            <a:r>
              <a:rPr lang="en-GB" sz="800" b="1" dirty="0" err="1" smtClean="0">
                <a:hlinkClick r:id="rId3"/>
              </a:rPr>
              <a:t>recompilation</a:t>
            </a:r>
            <a:r>
              <a:rPr lang="en-GB" sz="800" dirty="0" err="1" smtClean="0"/>
              <a:t>Allows</a:t>
            </a:r>
            <a:r>
              <a:rPr lang="en-GB" sz="800" dirty="0" smtClean="0"/>
              <a:t> user to change which nodes are monitored without a full design recompilation</a:t>
            </a:r>
          </a:p>
          <a:p>
            <a:pPr>
              <a:lnSpc>
                <a:spcPct val="80000"/>
              </a:lnSpc>
            </a:pPr>
            <a:r>
              <a:rPr lang="en-GB" sz="800" b="1" dirty="0" smtClean="0"/>
              <a:t>Lock mode to prevent </a:t>
            </a:r>
            <a:r>
              <a:rPr lang="en-GB" sz="800" b="1" dirty="0" err="1" smtClean="0"/>
              <a:t>recompilations</a:t>
            </a:r>
            <a:r>
              <a:rPr lang="en-GB" sz="800" dirty="0" err="1" smtClean="0"/>
              <a:t>Prevents</a:t>
            </a:r>
            <a:r>
              <a:rPr lang="en-GB" sz="800" dirty="0" smtClean="0"/>
              <a:t> </a:t>
            </a:r>
            <a:r>
              <a:rPr lang="en-GB" sz="800" dirty="0" err="1" smtClean="0"/>
              <a:t>SignalTap</a:t>
            </a:r>
            <a:r>
              <a:rPr lang="en-GB" sz="800" dirty="0" smtClean="0"/>
              <a:t> II configuration changes that will cause the need for a design recompilation</a:t>
            </a:r>
          </a:p>
          <a:p>
            <a:pPr>
              <a:lnSpc>
                <a:spcPct val="80000"/>
              </a:lnSpc>
            </a:pPr>
            <a:r>
              <a:rPr lang="en-GB" sz="800" b="1" dirty="0" smtClean="0"/>
              <a:t>No-cost stand-alone viewer  </a:t>
            </a:r>
            <a:r>
              <a:rPr lang="en-GB" sz="800" dirty="0" smtClean="0"/>
              <a:t>Allows easy deployment of in-system logic analysis capabilities to multiple lab locations or field service personnel</a:t>
            </a:r>
          </a:p>
          <a:p>
            <a:pPr>
              <a:lnSpc>
                <a:spcPct val="80000"/>
              </a:lnSpc>
            </a:pPr>
            <a:r>
              <a:rPr lang="en-GB" sz="800" b="1" dirty="0" smtClean="0">
                <a:hlinkClick r:id="rId3"/>
              </a:rPr>
              <a:t>Mnemonic and radix </a:t>
            </a:r>
            <a:r>
              <a:rPr lang="en-GB" sz="800" b="1" dirty="0" err="1" smtClean="0">
                <a:hlinkClick r:id="rId3"/>
              </a:rPr>
              <a:t>tables</a:t>
            </a:r>
            <a:r>
              <a:rPr lang="en-GB" sz="800" dirty="0" err="1" smtClean="0"/>
              <a:t>Label</a:t>
            </a:r>
            <a:r>
              <a:rPr lang="en-GB" sz="800" dirty="0" smtClean="0"/>
              <a:t> signals with true signal names from software source to assist in identification of problem source</a:t>
            </a:r>
          </a:p>
          <a:p>
            <a:pPr>
              <a:lnSpc>
                <a:spcPct val="80000"/>
              </a:lnSpc>
            </a:pPr>
            <a:r>
              <a:rPr lang="en-GB" sz="800" b="1" dirty="0" smtClean="0"/>
              <a:t>Multiple bus display </a:t>
            </a:r>
            <a:r>
              <a:rPr lang="en-GB" sz="800" b="1" dirty="0" err="1" smtClean="0"/>
              <a:t>formats</a:t>
            </a:r>
            <a:r>
              <a:rPr lang="en-GB" sz="800" dirty="0" err="1" smtClean="0"/>
              <a:t>Makes</a:t>
            </a:r>
            <a:r>
              <a:rPr lang="en-GB" sz="800" dirty="0" smtClean="0"/>
              <a:t> viewing and analyzing buses easier (now includes bar chart and line chart display options for captured data)</a:t>
            </a:r>
          </a:p>
          <a:p>
            <a:pPr>
              <a:lnSpc>
                <a:spcPct val="80000"/>
              </a:lnSpc>
            </a:pPr>
            <a:r>
              <a:rPr lang="en-GB" sz="800" b="1" dirty="0" smtClean="0">
                <a:hlinkClick r:id="rId3"/>
              </a:rPr>
              <a:t>Export data in multiple file </a:t>
            </a:r>
            <a:r>
              <a:rPr lang="en-GB" sz="800" b="1" dirty="0" err="1" smtClean="0">
                <a:hlinkClick r:id="rId3"/>
              </a:rPr>
              <a:t>formats</a:t>
            </a:r>
            <a:r>
              <a:rPr lang="en-GB" sz="800" dirty="0" err="1" smtClean="0"/>
              <a:t>Allows</a:t>
            </a:r>
            <a:r>
              <a:rPr lang="en-GB" sz="800" dirty="0" smtClean="0"/>
              <a:t> other verification tools to be used to analyze captured data</a:t>
            </a:r>
          </a:p>
          <a:p>
            <a:pPr>
              <a:lnSpc>
                <a:spcPct val="80000"/>
              </a:lnSpc>
            </a:pPr>
            <a:r>
              <a:rPr lang="en-GB" sz="800" b="1" dirty="0" smtClean="0"/>
              <a:t>Resource usage </a:t>
            </a:r>
            <a:r>
              <a:rPr lang="en-GB" sz="800" b="1" dirty="0" err="1" smtClean="0"/>
              <a:t>estimator</a:t>
            </a:r>
            <a:r>
              <a:rPr lang="en-GB" sz="800" dirty="0" err="1" smtClean="0"/>
              <a:t>Provides</a:t>
            </a:r>
            <a:r>
              <a:rPr lang="en-GB" sz="800" dirty="0" smtClean="0"/>
              <a:t> estimate of logic and memory device resources used by </a:t>
            </a:r>
            <a:r>
              <a:rPr lang="en-GB" sz="800" dirty="0" err="1" smtClean="0"/>
              <a:t>SignalTap</a:t>
            </a:r>
            <a:r>
              <a:rPr lang="en-GB" sz="800" dirty="0" smtClean="0"/>
              <a:t> II embedded logic analyzer configurations</a:t>
            </a:r>
          </a:p>
          <a:p>
            <a:pPr>
              <a:lnSpc>
                <a:spcPct val="80000"/>
              </a:lnSpc>
            </a:pPr>
            <a:r>
              <a:rPr lang="en-GB" sz="800" b="1" dirty="0" smtClean="0"/>
              <a:t>Auto detection of devices in JTAG </a:t>
            </a:r>
            <a:r>
              <a:rPr lang="en-GB" sz="800" b="1" dirty="0" err="1" smtClean="0"/>
              <a:t>chain</a:t>
            </a:r>
            <a:r>
              <a:rPr lang="en-GB" sz="800" dirty="0" err="1" smtClean="0"/>
              <a:t>Confirms</a:t>
            </a:r>
            <a:r>
              <a:rPr lang="en-GB" sz="800" dirty="0" smtClean="0"/>
              <a:t> connection to device before attempting to initiate data capture</a:t>
            </a:r>
          </a:p>
          <a:p>
            <a:pPr>
              <a:lnSpc>
                <a:spcPct val="80000"/>
              </a:lnSpc>
            </a:pPr>
            <a:r>
              <a:rPr lang="en-GB" sz="800" b="1" dirty="0" smtClean="0"/>
              <a:t>Auto detection of programming </a:t>
            </a:r>
            <a:r>
              <a:rPr lang="en-GB" sz="800" b="1" dirty="0" err="1" smtClean="0"/>
              <a:t>hardware</a:t>
            </a:r>
            <a:r>
              <a:rPr lang="en-GB" sz="800" dirty="0" err="1" smtClean="0"/>
              <a:t>Confirms</a:t>
            </a:r>
            <a:r>
              <a:rPr lang="en-GB" sz="800" dirty="0" smtClean="0"/>
              <a:t> connection to device before attempting to initiate data capture</a:t>
            </a:r>
          </a:p>
          <a:p>
            <a:pPr>
              <a:lnSpc>
                <a:spcPct val="80000"/>
              </a:lnSpc>
            </a:pPr>
            <a:r>
              <a:rPr lang="en-GB" sz="800" b="1" dirty="0" smtClean="0"/>
              <a:t>Ability to print </a:t>
            </a:r>
            <a:r>
              <a:rPr lang="en-GB" sz="800" b="1" dirty="0" err="1" smtClean="0"/>
              <a:t>waveforms</a:t>
            </a:r>
            <a:r>
              <a:rPr lang="en-GB" sz="800" dirty="0" err="1" smtClean="0"/>
              <a:t>Prints</a:t>
            </a:r>
            <a:r>
              <a:rPr lang="en-GB" sz="800" dirty="0" smtClean="0"/>
              <a:t> captured waveforms for reporting</a:t>
            </a:r>
          </a:p>
          <a:p>
            <a:pPr>
              <a:lnSpc>
                <a:spcPct val="80000"/>
              </a:lnSpc>
            </a:pPr>
            <a:r>
              <a:rPr lang="en-GB" sz="800" b="1" dirty="0" smtClean="0"/>
              <a:t>Vendor-independent application program interface (API) for Source-Level Debugging </a:t>
            </a:r>
            <a:r>
              <a:rPr lang="en-GB" sz="800" b="1" dirty="0" err="1" smtClean="0"/>
              <a:t>Tools</a:t>
            </a:r>
            <a:r>
              <a:rPr lang="en-GB" sz="800" dirty="0" err="1" smtClean="0"/>
              <a:t>Allows</a:t>
            </a:r>
            <a:r>
              <a:rPr lang="en-GB" sz="800" dirty="0" smtClean="0"/>
              <a:t> third-party software to utilize </a:t>
            </a:r>
            <a:r>
              <a:rPr lang="en-GB" sz="800" dirty="0" err="1" smtClean="0"/>
              <a:t>SignalTap</a:t>
            </a:r>
            <a:r>
              <a:rPr lang="en-GB" sz="800" dirty="0" smtClean="0"/>
              <a:t> II resources</a:t>
            </a:r>
          </a:p>
          <a:p>
            <a:pPr>
              <a:lnSpc>
                <a:spcPct val="80000"/>
              </a:lnSpc>
            </a:pPr>
            <a:r>
              <a:rPr lang="en-GB" sz="800" b="1" dirty="0" smtClean="0"/>
              <a:t>User-friendly </a:t>
            </a:r>
            <a:r>
              <a:rPr lang="en-GB" sz="800" b="1" dirty="0" err="1" smtClean="0"/>
              <a:t>interface</a:t>
            </a:r>
            <a:r>
              <a:rPr lang="en-GB" sz="800" dirty="0" err="1" smtClean="0"/>
              <a:t>Easier</a:t>
            </a:r>
            <a:r>
              <a:rPr lang="en-GB" sz="800" dirty="0" smtClean="0"/>
              <a:t>-to-use with status monitors to guide users through operation</a:t>
            </a:r>
            <a:endParaRPr lang="en-GB" sz="800" b="1" dirty="0" smtClean="0"/>
          </a:p>
          <a:p>
            <a:pPr>
              <a:lnSpc>
                <a:spcPct val="80000"/>
              </a:lnSpc>
            </a:pPr>
            <a:r>
              <a:rPr lang="en-GB" sz="800" b="1" dirty="0" err="1" smtClean="0"/>
              <a:t>SignalTap</a:t>
            </a:r>
            <a:r>
              <a:rPr lang="en-GB" sz="800" b="1" dirty="0" smtClean="0"/>
              <a:t> II Device Support</a:t>
            </a:r>
          </a:p>
          <a:p>
            <a:pPr>
              <a:lnSpc>
                <a:spcPct val="80000"/>
              </a:lnSpc>
            </a:pPr>
            <a:r>
              <a:rPr lang="en-GB" sz="800" dirty="0" err="1" smtClean="0"/>
              <a:t>SignalTap</a:t>
            </a:r>
            <a:r>
              <a:rPr lang="en-GB" sz="800" dirty="0" smtClean="0"/>
              <a:t> II logic analyzers can now be used with the following device families:</a:t>
            </a:r>
          </a:p>
          <a:p>
            <a:pPr>
              <a:lnSpc>
                <a:spcPct val="80000"/>
              </a:lnSpc>
            </a:pPr>
            <a:r>
              <a:rPr lang="en-GB" sz="800" dirty="0" smtClean="0">
                <a:hlinkClick r:id="rId4"/>
              </a:rPr>
              <a:t>Cyclone™ devices</a:t>
            </a:r>
            <a:r>
              <a:rPr lang="en-GB" sz="800" dirty="0" smtClean="0"/>
              <a:t> </a:t>
            </a:r>
          </a:p>
          <a:p>
            <a:pPr>
              <a:lnSpc>
                <a:spcPct val="80000"/>
              </a:lnSpc>
            </a:pPr>
            <a:r>
              <a:rPr lang="en-GB" sz="800" dirty="0" smtClean="0">
                <a:hlinkClick r:id="rId5"/>
              </a:rPr>
              <a:t>Stratix® devices</a:t>
            </a:r>
            <a:r>
              <a:rPr lang="en-GB" sz="800" dirty="0" smtClean="0"/>
              <a:t> </a:t>
            </a:r>
          </a:p>
          <a:p>
            <a:pPr>
              <a:lnSpc>
                <a:spcPct val="80000"/>
              </a:lnSpc>
            </a:pPr>
            <a:r>
              <a:rPr lang="en-GB" sz="800" dirty="0" smtClean="0">
                <a:hlinkClick r:id="rId6"/>
              </a:rPr>
              <a:t>Stratix GX devices</a:t>
            </a:r>
            <a:r>
              <a:rPr lang="en-GB" sz="800" dirty="0" smtClean="0"/>
              <a:t> </a:t>
            </a:r>
          </a:p>
          <a:p>
            <a:pPr>
              <a:lnSpc>
                <a:spcPct val="80000"/>
              </a:lnSpc>
            </a:pPr>
            <a:r>
              <a:rPr lang="en-GB" sz="800" dirty="0" smtClean="0">
                <a:hlinkClick r:id="rId7"/>
              </a:rPr>
              <a:t>Excalibur™ devices</a:t>
            </a:r>
            <a:r>
              <a:rPr lang="en-GB" sz="800" dirty="0" smtClean="0"/>
              <a:t> </a:t>
            </a:r>
          </a:p>
          <a:p>
            <a:pPr>
              <a:lnSpc>
                <a:spcPct val="80000"/>
              </a:lnSpc>
            </a:pPr>
            <a:r>
              <a:rPr lang="en-GB" sz="800" dirty="0" smtClean="0">
                <a:hlinkClick r:id="rId8"/>
              </a:rPr>
              <a:t>APEX™ II devices</a:t>
            </a:r>
            <a:r>
              <a:rPr lang="en-GB" sz="800" dirty="0" smtClean="0"/>
              <a:t> </a:t>
            </a:r>
          </a:p>
          <a:p>
            <a:pPr>
              <a:lnSpc>
                <a:spcPct val="80000"/>
              </a:lnSpc>
            </a:pPr>
            <a:r>
              <a:rPr lang="en-GB" sz="800" dirty="0" smtClean="0">
                <a:hlinkClick r:id="rId9"/>
              </a:rPr>
              <a:t>APEX 20KE devices</a:t>
            </a:r>
            <a:r>
              <a:rPr lang="en-GB" sz="800" dirty="0" smtClean="0"/>
              <a:t> </a:t>
            </a:r>
          </a:p>
          <a:p>
            <a:pPr>
              <a:lnSpc>
                <a:spcPct val="80000"/>
              </a:lnSpc>
            </a:pPr>
            <a:r>
              <a:rPr lang="en-GB" sz="800" dirty="0" smtClean="0">
                <a:hlinkClick r:id="rId9"/>
              </a:rPr>
              <a:t>APEX 20KC devices</a:t>
            </a:r>
            <a:r>
              <a:rPr lang="en-GB" sz="800" dirty="0" smtClean="0"/>
              <a:t> </a:t>
            </a:r>
          </a:p>
          <a:p>
            <a:pPr>
              <a:lnSpc>
                <a:spcPct val="80000"/>
              </a:lnSpc>
            </a:pPr>
            <a:r>
              <a:rPr lang="en-GB" sz="800" dirty="0" smtClean="0">
                <a:hlinkClick r:id="rId10"/>
              </a:rPr>
              <a:t>APEX 20K devices</a:t>
            </a:r>
            <a:r>
              <a:rPr lang="en-GB" sz="800" dirty="0" smtClean="0"/>
              <a:t> </a:t>
            </a:r>
          </a:p>
          <a:p>
            <a:pPr>
              <a:lnSpc>
                <a:spcPct val="80000"/>
              </a:lnSpc>
            </a:pPr>
            <a:r>
              <a:rPr lang="en-GB" sz="800" dirty="0" smtClean="0">
                <a:hlinkClick r:id="rId11"/>
              </a:rPr>
              <a:t>Mercury™ devices</a:t>
            </a:r>
            <a:r>
              <a:rPr lang="en-GB" sz="800" dirty="0" smtClean="0"/>
              <a:t> </a:t>
            </a:r>
          </a:p>
          <a:p>
            <a:pPr>
              <a:lnSpc>
                <a:spcPct val="80000"/>
              </a:lnSpc>
            </a:pPr>
            <a:endParaRPr lang="en-GB" sz="800"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huge competitive advantage</a:t>
            </a:r>
            <a:r>
              <a:rPr lang="en-US" baseline="0" dirty="0" smtClean="0"/>
              <a:t> for Altera.  Be sure to emphasize that this is unique to Altera and there are items </a:t>
            </a:r>
            <a:r>
              <a:rPr lang="en-US" baseline="0" smtClean="0"/>
              <a:t>in silicon</a:t>
            </a:r>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98</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E737A2E1-AD68-4E6A-B5E0-88A47D712D2B}" type="slidenum">
              <a:rPr lang="en-US" smtClean="0"/>
              <a:pPr/>
              <a:t>99</a:t>
            </a:fld>
            <a:endParaRPr lang="en-US" smtClean="0"/>
          </a:p>
        </p:txBody>
      </p:sp>
      <p:sp>
        <p:nvSpPr>
          <p:cNvPr id="137219" name="Rectangle 2"/>
          <p:cNvSpPr>
            <a:spLocks noGrp="1" noRot="1" noChangeAspect="1" noChangeArrowheads="1" noTextEdit="1"/>
          </p:cNvSpPr>
          <p:nvPr>
            <p:ph type="sldImg"/>
          </p:nvPr>
        </p:nvSpPr>
        <p:spPr>
          <a:xfrm>
            <a:off x="1181100" y="696913"/>
            <a:ext cx="4654550" cy="3490912"/>
          </a:xfrm>
          <a:ln/>
        </p:spPr>
      </p:sp>
      <p:sp>
        <p:nvSpPr>
          <p:cNvPr id="137220" name="Rectangle 3"/>
          <p:cNvSpPr>
            <a:spLocks noGrp="1" noChangeArrowheads="1"/>
          </p:cNvSpPr>
          <p:nvPr>
            <p:ph type="body" idx="1"/>
          </p:nvPr>
        </p:nvSpPr>
        <p:spPr>
          <a:xfrm>
            <a:off x="938538" y="4418663"/>
            <a:ext cx="5142851" cy="4190370"/>
          </a:xfrm>
          <a:noFill/>
          <a:ln/>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p:spPr>
        <p:txBody>
          <a:bodyPr/>
          <a:lstStyle/>
          <a:p>
            <a:fld id="{34829B42-5F12-4199-9F1C-C69336BAB952}" type="slidenum">
              <a:rPr lang="en-US">
                <a:latin typeface="Arial" pitchFamily="34" charset="0"/>
                <a:cs typeface="Arial" pitchFamily="34" charset="0"/>
              </a:rPr>
              <a:pPr/>
              <a:t>100</a:t>
            </a:fld>
            <a:endParaRPr lang="en-US">
              <a:latin typeface="Arial" pitchFamily="34" charset="0"/>
              <a:cs typeface="Arial" pitchFamily="34" charset="0"/>
            </a:endParaRPr>
          </a:p>
        </p:txBody>
      </p:sp>
      <p:sp>
        <p:nvSpPr>
          <p:cNvPr id="583683" name="Rectangle 2"/>
          <p:cNvSpPr>
            <a:spLocks noGrp="1" noRot="1" noChangeAspect="1" noChangeArrowheads="1" noTextEdit="1"/>
          </p:cNvSpPr>
          <p:nvPr>
            <p:ph type="sldImg"/>
          </p:nvPr>
        </p:nvSpPr>
        <p:spPr>
          <a:xfrm>
            <a:off x="1187450" y="698500"/>
            <a:ext cx="4648200" cy="3487738"/>
          </a:xfrm>
          <a:ln/>
        </p:spPr>
      </p:sp>
      <p:sp>
        <p:nvSpPr>
          <p:cNvPr id="583684" name="Rectangle 3"/>
          <p:cNvSpPr>
            <a:spLocks noGrp="1" noChangeArrowheads="1"/>
          </p:cNvSpPr>
          <p:nvPr>
            <p:ph type="body" idx="1"/>
            <p:custDataLst>
              <p:tags r:id="rId1"/>
            </p:custDataLst>
          </p:nvPr>
        </p:nvSpPr>
        <p:spPr>
          <a:xfrm>
            <a:off x="933859" y="4419085"/>
            <a:ext cx="5152211" cy="4188282"/>
          </a:xfrm>
          <a:noFill/>
          <a:ln/>
        </p:spPr>
        <p:txBody>
          <a:bodyPr/>
          <a:lstStyle/>
          <a:p>
            <a:pPr eaLnBrk="1" hangingPunct="1"/>
            <a:r>
              <a:rPr lang="en-US" altLang="zh-TW" dirty="0" smtClean="0">
                <a:latin typeface="Arial" pitchFamily="34" charset="0"/>
                <a:cs typeface="Arial" pitchFamily="34" charset="0"/>
              </a:rPr>
              <a:t>In addition to the console itself, there is full scripting support, including </a:t>
            </a:r>
            <a:r>
              <a:rPr lang="en-US" altLang="zh-TW" dirty="0" err="1" smtClean="0">
                <a:latin typeface="Arial" pitchFamily="34" charset="0"/>
                <a:cs typeface="Arial" pitchFamily="34" charset="0"/>
              </a:rPr>
              <a:t>stdin</a:t>
            </a:r>
            <a:r>
              <a:rPr lang="en-US" altLang="zh-TW" dirty="0" smtClean="0">
                <a:latin typeface="Arial" pitchFamily="34" charset="0"/>
                <a:cs typeface="Arial" pitchFamily="34" charset="0"/>
              </a:rPr>
              <a:t>/</a:t>
            </a:r>
            <a:r>
              <a:rPr lang="en-US" altLang="zh-TW" dirty="0" err="1" smtClean="0">
                <a:latin typeface="Arial" pitchFamily="34" charset="0"/>
                <a:cs typeface="Arial" pitchFamily="34" charset="0"/>
              </a:rPr>
              <a:t>stdout</a:t>
            </a:r>
            <a:r>
              <a:rPr lang="en-US" altLang="zh-TW" dirty="0" smtClean="0">
                <a:latin typeface="Arial" pitchFamily="34" charset="0"/>
                <a:cs typeface="Arial" pitchFamily="34" charset="0"/>
              </a:rPr>
              <a:t>/</a:t>
            </a:r>
            <a:r>
              <a:rPr lang="en-US" altLang="zh-TW" dirty="0" err="1" smtClean="0">
                <a:latin typeface="Arial" pitchFamily="34" charset="0"/>
                <a:cs typeface="Arial" pitchFamily="34" charset="0"/>
              </a:rPr>
              <a:t>stderr</a:t>
            </a:r>
            <a:r>
              <a:rPr lang="en-US" altLang="zh-TW" dirty="0" smtClean="0">
                <a:latin typeface="Arial" pitchFamily="34" charset="0"/>
                <a:cs typeface="Arial" pitchFamily="34" charset="0"/>
              </a:rPr>
              <a:t>, argument handling and </a:t>
            </a:r>
            <a:r>
              <a:rPr lang="en-US" altLang="zh-TW" dirty="0" smtClean="0">
                <a:latin typeface="Times New Roman" pitchFamily="18" charset="0"/>
                <a:cs typeface="Arial" pitchFamily="34" charset="0"/>
              </a:rPr>
              <a:t>“</a:t>
            </a:r>
            <a:r>
              <a:rPr lang="en-US" altLang="zh-TW" dirty="0" smtClean="0">
                <a:latin typeface="Arial" pitchFamily="34" charset="0"/>
                <a:cs typeface="Arial" pitchFamily="34" charset="0"/>
              </a:rPr>
              <a:t>sourcing</a:t>
            </a:r>
            <a:r>
              <a:rPr lang="en-US" altLang="zh-TW" dirty="0" smtClean="0">
                <a:latin typeface="Times New Roman" pitchFamily="18" charset="0"/>
                <a:cs typeface="Arial" pitchFamily="34" charset="0"/>
              </a:rPr>
              <a:t>”</a:t>
            </a:r>
            <a:r>
              <a:rPr lang="en-US" altLang="zh-TW" dirty="0" smtClean="0">
                <a:latin typeface="Arial" pitchFamily="34" charset="0"/>
                <a:cs typeface="Arial" pitchFamily="34" charset="0"/>
              </a:rPr>
              <a:t> of </a:t>
            </a:r>
            <a:r>
              <a:rPr lang="en-US" altLang="zh-TW" dirty="0" err="1" smtClean="0">
                <a:latin typeface="Arial" pitchFamily="34" charset="0"/>
                <a:cs typeface="Arial" pitchFamily="34" charset="0"/>
              </a:rPr>
              <a:t>Tcl</a:t>
            </a:r>
            <a:r>
              <a:rPr lang="en-US" altLang="zh-TW" dirty="0" smtClean="0">
                <a:latin typeface="Arial" pitchFamily="34" charset="0"/>
                <a:cs typeface="Arial" pitchFamily="34" charset="0"/>
              </a:rPr>
              <a:t> files from within an interactive session.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p:cNvSpPr>
            <a:spLocks noGrp="1" noChangeArrowheads="1"/>
          </p:cNvSpPr>
          <p:nvPr>
            <p:ph type="sldNum" sz="quarter" idx="5"/>
          </p:nvPr>
        </p:nvSpPr>
        <p:spPr>
          <a:noFill/>
        </p:spPr>
        <p:txBody>
          <a:bodyPr/>
          <a:lstStyle/>
          <a:p>
            <a:fld id="{0E44F1FE-1A82-4773-BF7B-B1D63E11447A}" type="slidenum">
              <a:rPr lang="en-US">
                <a:latin typeface="Arial" pitchFamily="34" charset="0"/>
                <a:cs typeface="Arial" pitchFamily="34" charset="0"/>
              </a:rPr>
              <a:pPr/>
              <a:t>101</a:t>
            </a:fld>
            <a:endParaRPr lang="en-US">
              <a:latin typeface="Arial" pitchFamily="34" charset="0"/>
              <a:cs typeface="Arial" pitchFamily="34" charset="0"/>
            </a:endParaRPr>
          </a:p>
        </p:txBody>
      </p:sp>
      <p:sp>
        <p:nvSpPr>
          <p:cNvPr id="586755" name="Rectangle 2"/>
          <p:cNvSpPr>
            <a:spLocks noGrp="1" noRot="1" noChangeAspect="1" noChangeArrowheads="1" noTextEdit="1"/>
          </p:cNvSpPr>
          <p:nvPr>
            <p:ph type="sldImg"/>
          </p:nvPr>
        </p:nvSpPr>
        <p:spPr>
          <a:ln/>
        </p:spPr>
      </p:sp>
      <p:sp>
        <p:nvSpPr>
          <p:cNvPr id="5867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address the trend of increasing processor use</a:t>
            </a:r>
            <a:r>
              <a:rPr lang="en-US" baseline="0" dirty="0" smtClean="0"/>
              <a:t> within FPGAs, Altera has combined the best of both worlds </a:t>
            </a:r>
            <a:r>
              <a:rPr lang="en-US" dirty="0" smtClean="0"/>
              <a:t>on our SoC FPGA, which integrates</a:t>
            </a:r>
            <a:r>
              <a:rPr lang="en-US" baseline="0" dirty="0" smtClean="0"/>
              <a:t> a hard ARM processor with the fabric of today’s most advanced FPGA, enabling embedded designers to develop customized ARM-based solutions.</a:t>
            </a:r>
          </a:p>
          <a:p>
            <a:endParaRPr lang="en-US" baseline="0" dirty="0" smtClean="0"/>
          </a:p>
          <a:p>
            <a:r>
              <a:rPr lang="en-US" baseline="0" dirty="0" smtClean="0"/>
              <a:t>The initial offering of SoC devices are based around Cyclone V and Arria V FPGAs.  There will be a roadmap of other SoC products from Altera moving forward.</a:t>
            </a:r>
          </a:p>
          <a:p>
            <a:endParaRPr lang="en-US" baseline="0" dirty="0" smtClean="0"/>
          </a:p>
          <a:p>
            <a:r>
              <a:rPr lang="en-US" baseline="0" dirty="0" smtClean="0"/>
              <a:t>ARM has become the most widely used and preferred processor for embedded processing design. The popularity of ARM’s processor and it’s ecosystem is second to none in the embedded industry. </a:t>
            </a:r>
          </a:p>
          <a:p>
            <a:endParaRPr lang="en-US" baseline="0" dirty="0" smtClean="0"/>
          </a:p>
        </p:txBody>
      </p:sp>
      <p:sp>
        <p:nvSpPr>
          <p:cNvPr id="4" name="Slide Number Placeholder 3"/>
          <p:cNvSpPr>
            <a:spLocks noGrp="1"/>
          </p:cNvSpPr>
          <p:nvPr>
            <p:ph type="sldNum" sz="quarter" idx="10"/>
          </p:nvPr>
        </p:nvSpPr>
        <p:spPr/>
        <p:txBody>
          <a:bodyPr/>
          <a:lstStyle/>
          <a:p>
            <a:fld id="{24D90C4C-F823-4FD1-B06D-A92768A8DBB2}"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USB Blaster, Ethernet Blaster, </a:t>
            </a:r>
            <a:r>
              <a:rPr lang="en-US" dirty="0" err="1" smtClean="0"/>
              <a:t>Byte</a:t>
            </a:r>
            <a:r>
              <a:rPr lang="en-US" baseline="0" dirty="0" err="1" smtClean="0"/>
              <a:t>blaster</a:t>
            </a:r>
            <a:r>
              <a:rPr lang="en-US" baseline="0" dirty="0" smtClean="0"/>
              <a:t> to access the components through JTAG</a:t>
            </a:r>
            <a:endParaRPr lang="en-US" dirty="0"/>
          </a:p>
        </p:txBody>
      </p:sp>
      <p:sp>
        <p:nvSpPr>
          <p:cNvPr id="4" name="Slide Number Placeholder 3"/>
          <p:cNvSpPr>
            <a:spLocks noGrp="1"/>
          </p:cNvSpPr>
          <p:nvPr>
            <p:ph type="sldNum" sz="quarter" idx="10"/>
          </p:nvPr>
        </p:nvSpPr>
        <p:spPr/>
        <p:txBody>
          <a:bodyPr/>
          <a:lstStyle/>
          <a:p>
            <a:fld id="{F984CC36-3BCF-492E-A7E5-5A97026F221B}" type="slidenum">
              <a:rPr lang="en-US" smtClean="0"/>
              <a:pPr/>
              <a:t>102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2C37D-4FE4-494B-8EC8-05659E734895}" type="slidenum">
              <a:rPr lang="zh-TW" altLang="en-US"/>
              <a:pPr/>
              <a:t>103</a:t>
            </a:fld>
            <a:endParaRPr lang="en-US" altLang="zh-TW"/>
          </a:p>
        </p:txBody>
      </p:sp>
      <p:sp>
        <p:nvSpPr>
          <p:cNvPr id="546818" name="Rectangle 2"/>
          <p:cNvSpPr>
            <a:spLocks noGrp="1" noRot="1" noChangeAspect="1" noChangeArrowheads="1" noTextEdit="1"/>
          </p:cNvSpPr>
          <p:nvPr>
            <p:ph type="sldImg"/>
          </p:nvPr>
        </p:nvSpPr>
        <p:spPr>
          <a:xfrm>
            <a:off x="1189038" y="700088"/>
            <a:ext cx="4643437" cy="3484562"/>
          </a:xfrm>
          <a:ln/>
        </p:spPr>
      </p:sp>
      <p:sp>
        <p:nvSpPr>
          <p:cNvPr id="546819" name="Rectangle 3"/>
          <p:cNvSpPr>
            <a:spLocks noGrp="1" noChangeArrowheads="1"/>
          </p:cNvSpPr>
          <p:nvPr>
            <p:ph type="body" idx="1"/>
            <p:custDataLst>
              <p:tags r:id="rId1"/>
            </p:custDataLst>
          </p:nvPr>
        </p:nvSpPr>
        <p:spPr>
          <a:xfrm>
            <a:off x="932607" y="4419761"/>
            <a:ext cx="5154712" cy="4186556"/>
          </a:xfrm>
        </p:spPr>
        <p:txBody>
          <a:bodyPr/>
          <a:lstStyle/>
          <a:p>
            <a:r>
              <a:rPr lang="en-US" altLang="zh-TW" dirty="0"/>
              <a:t>This slide displays the basic flow when opening and using a service provided by the System Console</a:t>
            </a:r>
            <a:r>
              <a:rPr lang="en-US" altLang="zh-TW" dirty="0" smtClean="0"/>
              <a:t>.</a:t>
            </a:r>
          </a:p>
          <a:p>
            <a:r>
              <a:rPr lang="en-US" altLang="zh-TW" dirty="0" smtClean="0"/>
              <a:t>  </a:t>
            </a:r>
            <a:endParaRPr lang="en-US" altLang="zh-TW" dirty="0"/>
          </a:p>
          <a:p>
            <a:r>
              <a:rPr lang="en-US" dirty="0" smtClean="0"/>
              <a:t>The System Console uses a virtual file system to organize the available services, which is similar to the /dev location on Linux systems. Instances of services are referred to by their unique service path in the file system.</a:t>
            </a:r>
            <a:endParaRPr lang="en-US" altLang="zh-TW" dirty="0" smtClean="0"/>
          </a:p>
          <a:p>
            <a:r>
              <a:rPr lang="en-US" dirty="0" smtClean="0"/>
              <a:t>Most System Console service instances are automatically discovered when you start the System Console.</a:t>
            </a:r>
            <a:endParaRPr lang="en-US" altLang="zh-TW" dirty="0" smtClean="0"/>
          </a:p>
          <a:p>
            <a:endParaRPr lang="en-US" altLang="zh-TW" dirty="0"/>
          </a:p>
          <a:p>
            <a:r>
              <a:rPr lang="en-US" altLang="zh-TW" dirty="0"/>
              <a:t>After ensuring that your board is properly configured and that System Console is launched and ready for interactive usage, you start by finding the service.  This is done using the “</a:t>
            </a:r>
            <a:r>
              <a:rPr lang="en-US" altLang="zh-TW" dirty="0" err="1"/>
              <a:t>get_service_paths</a:t>
            </a:r>
            <a:r>
              <a:rPr lang="en-US" altLang="zh-TW" dirty="0"/>
              <a:t>” command.  After locating your service, it’s convenient to set a variable equal to it.  This is what is done in step 3.  Step 4 opens the service using the variable defined in the previous step.  Step 5 illustrates the sorts of commands that can be used on this sort of service.</a:t>
            </a:r>
          </a:p>
          <a:p>
            <a:endParaRPr lang="en-US" altLang="zh-TW" dirty="0"/>
          </a:p>
          <a:p>
            <a:r>
              <a:rPr lang="en-US" altLang="zh-TW" dirty="0"/>
              <a:t>Step 6 closes the device.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4820" name="Slide Number Placeholder 3"/>
          <p:cNvSpPr>
            <a:spLocks noGrp="1"/>
          </p:cNvSpPr>
          <p:nvPr>
            <p:ph type="sldNum" sz="quarter" idx="5"/>
          </p:nvPr>
        </p:nvSpPr>
        <p:spPr bwMode="auto">
          <a:noFill/>
          <a:ln>
            <a:miter lim="800000"/>
            <a:headEnd/>
            <a:tailEnd/>
          </a:ln>
        </p:spPr>
        <p:txBody>
          <a:bodyPr/>
          <a:lstStyle/>
          <a:p>
            <a:fld id="{914A563C-DEC2-411F-86DD-31835855FDD3}" type="slidenum">
              <a:rPr lang="en-US">
                <a:solidFill>
                  <a:prstClr val="black"/>
                </a:solidFill>
              </a:rPr>
              <a:pPr/>
              <a:t>107</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xfrm>
            <a:off x="1185863" y="698500"/>
            <a:ext cx="4651375" cy="34893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2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Production ready system on module from Critical Link</a:t>
            </a:r>
          </a:p>
          <a:p>
            <a:r>
              <a:rPr lang="en-US" smtClean="0"/>
              <a:t>Features OMAPL138 married to a Xilinx Spartan 6 FPGA</a:t>
            </a:r>
          </a:p>
          <a:p>
            <a:r>
              <a:rPr lang="en-US" smtClean="0"/>
              <a:t>FPGA available in multiple sizes – LX9, LX16, and LX45</a:t>
            </a:r>
          </a:p>
          <a:p>
            <a:r>
              <a:rPr lang="en-US" smtClean="0"/>
              <a:t>FPGA 100% available for customer use</a:t>
            </a:r>
          </a:p>
          <a:p>
            <a:r>
              <a:rPr lang="en-US" smtClean="0"/>
              <a:t>FPGA loaded by the ARM9 in the OMAPL138, FPGA load command provided in Linux and QNX</a:t>
            </a:r>
          </a:p>
          <a:p>
            <a:r>
              <a:rPr lang="en-US" smtClean="0"/>
              <a:t>96 FPGA I/O pins available at the edge connector</a:t>
            </a:r>
          </a:p>
          <a:p>
            <a:r>
              <a:rPr lang="en-US" smtClean="0"/>
              <a:t>OMAPL138 connected to FPGA with uPP, EMIFA, EMAC RMII, VPIF, LCD, UHPI, MMCSD 1</a:t>
            </a:r>
          </a:p>
          <a:p>
            <a:r>
              <a:rPr lang="en-US" smtClean="0"/>
              <a:t>Any of these signals can be routed through the FPGA to the base board. </a:t>
            </a:r>
          </a:p>
          <a:p>
            <a:r>
              <a:rPr lang="en-US" smtClean="0"/>
              <a:t>Additional interfaces can be routed to the FPGA via the base board</a:t>
            </a:r>
          </a:p>
          <a:p>
            <a:r>
              <a:rPr lang="en-US" smtClean="0"/>
              <a:t>FPGA cores available from Critical Link to speed designs, including ADC, DAC, Stepper Motor, UART, SPI, I2C, GPIO and signal processing cores. </a:t>
            </a:r>
          </a:p>
          <a:p>
            <a:r>
              <a:rPr lang="en-US" smtClean="0"/>
              <a:t>Off the shelf base board available to prototype designs, base board design available to speed custom base board development</a:t>
            </a:r>
          </a:p>
          <a:p>
            <a:r>
              <a:rPr lang="en-US" smtClean="0"/>
              <a:t>Module is pin for pin compatible with FPGA modules paired with AM1808 and C6748</a:t>
            </a:r>
          </a:p>
          <a:p>
            <a:r>
              <a:rPr lang="en-US" smtClean="0"/>
              <a:t>Also pin compatible with non-FPGA modules featuring OMAPL138, AM1808 and C6748</a:t>
            </a:r>
          </a:p>
          <a:p>
            <a:r>
              <a:rPr lang="en-US" smtClean="0"/>
              <a:t>Design guide provided by Critical Link to assist in custom base board development</a:t>
            </a:r>
          </a:p>
          <a:p>
            <a:r>
              <a:rPr lang="en-US" smtClean="0"/>
              <a:t>Critical Link can custom design base boards for interested customers.</a:t>
            </a:r>
          </a:p>
          <a:p>
            <a:r>
              <a:rPr lang="en-US" smtClean="0"/>
              <a:t>All products from Critical Link available through Avnet</a:t>
            </a:r>
          </a:p>
          <a:p>
            <a:endParaRPr lang="en-US" smtClean="0"/>
          </a:p>
          <a:p>
            <a:r>
              <a:rPr lang="en-US" smtClean="0"/>
              <a:t>Critical Link provides QNX BSP, as well as Real-time Linux ported to the module family. Critical Link provides Virtual Machine image of Linux development environment pre-loaded and pre-configured.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xfrm>
            <a:off x="1185863" y="698500"/>
            <a:ext cx="4651375" cy="34893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2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Production ready system on module from Critical Link</a:t>
            </a:r>
          </a:p>
          <a:p>
            <a:r>
              <a:rPr lang="en-US" smtClean="0"/>
              <a:t>Features OMAPL138 married to a Xilinx Spartan 6 FPGA</a:t>
            </a:r>
          </a:p>
          <a:p>
            <a:r>
              <a:rPr lang="en-US" smtClean="0"/>
              <a:t>FPGA available in multiple sizes – LX9, LX16, and LX45</a:t>
            </a:r>
          </a:p>
          <a:p>
            <a:r>
              <a:rPr lang="en-US" smtClean="0"/>
              <a:t>FPGA 100% available for customer use</a:t>
            </a:r>
          </a:p>
          <a:p>
            <a:r>
              <a:rPr lang="en-US" smtClean="0"/>
              <a:t>FPGA loaded by the ARM9 in the OMAPL138, FPGA load command provided in Linux and QNX</a:t>
            </a:r>
          </a:p>
          <a:p>
            <a:r>
              <a:rPr lang="en-US" smtClean="0"/>
              <a:t>96 FPGA I/O pins available at the edge connector</a:t>
            </a:r>
          </a:p>
          <a:p>
            <a:r>
              <a:rPr lang="en-US" smtClean="0"/>
              <a:t>OMAPL138 connected to FPGA with uPP, EMIFA, EMAC RMII, VPIF, LCD, UHPI, MMCSD 1</a:t>
            </a:r>
          </a:p>
          <a:p>
            <a:r>
              <a:rPr lang="en-US" smtClean="0"/>
              <a:t>Any of these signals can be routed through the FPGA to the base board. </a:t>
            </a:r>
          </a:p>
          <a:p>
            <a:r>
              <a:rPr lang="en-US" smtClean="0"/>
              <a:t>Additional interfaces can be routed to the FPGA via the base board</a:t>
            </a:r>
          </a:p>
          <a:p>
            <a:r>
              <a:rPr lang="en-US" smtClean="0"/>
              <a:t>FPGA cores available from Critical Link to speed designs, including ADC, DAC, Stepper Motor, UART, SPI, I2C, GPIO and signal processing cores. </a:t>
            </a:r>
          </a:p>
          <a:p>
            <a:r>
              <a:rPr lang="en-US" smtClean="0"/>
              <a:t>Off the shelf base board available to prototype designs, base board design available to speed custom base board development</a:t>
            </a:r>
          </a:p>
          <a:p>
            <a:r>
              <a:rPr lang="en-US" smtClean="0"/>
              <a:t>Module is pin for pin compatible with FPGA modules paired with AM1808 and C6748</a:t>
            </a:r>
          </a:p>
          <a:p>
            <a:r>
              <a:rPr lang="en-US" smtClean="0"/>
              <a:t>Also pin compatible with non-FPGA modules featuring OMAPL138, AM1808 and C6748</a:t>
            </a:r>
          </a:p>
          <a:p>
            <a:r>
              <a:rPr lang="en-US" smtClean="0"/>
              <a:t>Design guide provided by Critical Link to assist in custom base board development</a:t>
            </a:r>
          </a:p>
          <a:p>
            <a:r>
              <a:rPr lang="en-US" smtClean="0"/>
              <a:t>Critical Link can custom design base boards for interested customers.</a:t>
            </a:r>
          </a:p>
          <a:p>
            <a:r>
              <a:rPr lang="en-US" smtClean="0"/>
              <a:t>All products from Critical Link available through Avnet</a:t>
            </a:r>
          </a:p>
          <a:p>
            <a:endParaRPr lang="en-US" smtClean="0"/>
          </a:p>
          <a:p>
            <a:r>
              <a:rPr lang="en-US" smtClean="0"/>
              <a:t>Critical Link provides QNX BSP, as well as Real-time Linux ported to the module family. Critical Link provides Virtual Machine image of Linux development environment pre-loaded and pre-configured.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113</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114</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115</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116</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4820" name="Slide Number Placeholder 3"/>
          <p:cNvSpPr>
            <a:spLocks noGrp="1"/>
          </p:cNvSpPr>
          <p:nvPr>
            <p:ph type="sldNum" sz="quarter" idx="5"/>
          </p:nvPr>
        </p:nvSpPr>
        <p:spPr bwMode="auto">
          <a:noFill/>
          <a:ln>
            <a:miter lim="800000"/>
            <a:headEnd/>
            <a:tailEnd/>
          </a:ln>
        </p:spPr>
        <p:txBody>
          <a:bodyPr/>
          <a:lstStyle/>
          <a:p>
            <a:fld id="{914A563C-DEC2-411F-86DD-31835855FDD3}" type="slidenum">
              <a:rPr lang="en-US">
                <a:solidFill>
                  <a:prstClr val="black"/>
                </a:solidFill>
              </a:rPr>
              <a:pPr/>
              <a:t>119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shows where the</a:t>
            </a:r>
            <a:r>
              <a:rPr lang="en-US" dirty="0" smtClean="0"/>
              <a:t> Cortex-A9 fall</a:t>
            </a:r>
            <a:r>
              <a:rPr lang="en-US" baseline="0" dirty="0" smtClean="0"/>
              <a:t>s into the ARM processor portfolio.  This is a high-end application class processor.</a:t>
            </a:r>
          </a:p>
          <a:p>
            <a:r>
              <a:rPr lang="en-US" baseline="0" dirty="0" smtClean="0"/>
              <a:t>For customers familiar with Nios II, you can point out that Nios II is roughly in the same performance class as a Cortex-M3.</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123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79876" name="Slide Number Placeholder 3"/>
          <p:cNvSpPr>
            <a:spLocks noGrp="1"/>
          </p:cNvSpPr>
          <p:nvPr>
            <p:ph type="sldNum" sz="quarter" idx="5"/>
          </p:nvPr>
        </p:nvSpPr>
        <p:spPr/>
        <p:txBody>
          <a:bodyPr/>
          <a:lstStyle/>
          <a:p>
            <a:pPr>
              <a:defRPr/>
            </a:pPr>
            <a:fld id="{E0E90A61-6906-45F3-8BAA-8D4CE09BD114}" type="slidenum">
              <a:rPr lang="en-US" smtClean="0"/>
              <a:pPr>
                <a:defRPr/>
              </a:pPr>
              <a:t>124</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79876" name="Slide Number Placeholder 3"/>
          <p:cNvSpPr>
            <a:spLocks noGrp="1"/>
          </p:cNvSpPr>
          <p:nvPr>
            <p:ph type="sldNum" sz="quarter" idx="5"/>
          </p:nvPr>
        </p:nvSpPr>
        <p:spPr/>
        <p:txBody>
          <a:bodyPr/>
          <a:lstStyle/>
          <a:p>
            <a:pPr>
              <a:defRPr/>
            </a:pPr>
            <a:fld id="{E0E90A61-6906-45F3-8BAA-8D4CE09BD114}" type="slidenum">
              <a:rPr lang="en-US" smtClean="0"/>
              <a:pPr>
                <a:defRPr/>
              </a:pPr>
              <a:t>125</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79876" name="Slide Number Placeholder 3"/>
          <p:cNvSpPr>
            <a:spLocks noGrp="1"/>
          </p:cNvSpPr>
          <p:nvPr>
            <p:ph type="sldNum" sz="quarter" idx="5"/>
          </p:nvPr>
        </p:nvSpPr>
        <p:spPr/>
        <p:txBody>
          <a:bodyPr/>
          <a:lstStyle/>
          <a:p>
            <a:pPr>
              <a:defRPr/>
            </a:pPr>
            <a:fld id="{E0E90A61-6906-45F3-8BAA-8D4CE09BD114}" type="slidenum">
              <a:rPr lang="en-US" smtClean="0"/>
              <a:pPr>
                <a:defRPr/>
              </a:pPr>
              <a:t>126</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p:txBody>
      </p:sp>
      <p:sp>
        <p:nvSpPr>
          <p:cNvPr id="82948" name="Slide Number Placeholder 3"/>
          <p:cNvSpPr>
            <a:spLocks noGrp="1"/>
          </p:cNvSpPr>
          <p:nvPr>
            <p:ph type="sldNum" sz="quarter" idx="5"/>
          </p:nvPr>
        </p:nvSpPr>
        <p:spPr/>
        <p:txBody>
          <a:bodyPr/>
          <a:lstStyle/>
          <a:p>
            <a:pPr>
              <a:defRPr/>
            </a:pPr>
            <a:fld id="{05D03E70-28B5-422C-9E2C-F8300F0F3BAD}" type="slidenum">
              <a:rPr lang="en-US" smtClean="0"/>
              <a:pPr>
                <a:defRPr/>
              </a:pPr>
              <a:t>127</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following example shows</a:t>
            </a:r>
          </a:p>
          <a:p>
            <a:pPr lvl="1"/>
            <a:r>
              <a:rPr lang="en-US" dirty="0" smtClean="0"/>
              <a:t>A read transaction between AXI Master to AXI Slave BFMs</a:t>
            </a:r>
          </a:p>
          <a:p>
            <a:pPr lvl="1"/>
            <a:r>
              <a:rPr lang="en-US" dirty="0" smtClean="0"/>
              <a:t>Controlling and sampling signals of conduit BFMs</a:t>
            </a:r>
          </a:p>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128</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Dax-Regular" pitchFamily="34" charset="0"/>
              </a:rPr>
              <a:t>Each Altera FPGA is targeted towards a given set of requirements, high performance, high integration, high power, low cost, low component count , etc. </a:t>
            </a:r>
          </a:p>
          <a:p>
            <a:pPr eaLnBrk="1" hangingPunct="1">
              <a:spcBef>
                <a:spcPct val="0"/>
              </a:spcBef>
            </a:pPr>
            <a:endParaRPr lang="en-US" smtClean="0">
              <a:latin typeface="Dax-Regular" pitchFamily="34" charset="0"/>
            </a:endParaRPr>
          </a:p>
          <a:p>
            <a:pPr eaLnBrk="1" hangingPunct="1">
              <a:spcBef>
                <a:spcPct val="0"/>
              </a:spcBef>
            </a:pPr>
            <a:r>
              <a:rPr lang="en-US" smtClean="0">
                <a:latin typeface="Dax-Regular" pitchFamily="34" charset="0"/>
              </a:rPr>
              <a:t>This slide briefly describes the basic power supply topologies that we offer, and we of course target the appropriate type based on the Altera FPGA and requirements provided by the Altera development board teams.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solidFill>
                <a:srgbClr val="FF0000"/>
              </a:solidFill>
              <a:latin typeface="Dax-Regular"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Dax-Regular"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noFill/>
          <a:ln>
            <a:miter lim="800000"/>
            <a:headEnd/>
            <a:tailEnd/>
          </a:ln>
        </p:spPr>
        <p:txBody>
          <a:bodyPr/>
          <a:lstStyle/>
          <a:p>
            <a:fld id="{28710390-A3AB-478C-8254-6D2033934542}" type="slidenum">
              <a:rPr lang="en-US" smtClean="0">
                <a:cs typeface="Arial" charset="0"/>
              </a:rPr>
              <a:pPr/>
              <a:t>138</a:t>
            </a:fld>
            <a:endParaRPr 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99331" name="Rectangle 3"/>
          <p:cNvSpPr>
            <a:spLocks noGrp="1" noChangeArrowheads="1"/>
          </p:cNvSpPr>
          <p:nvPr>
            <p:ph type="ctrTitle"/>
          </p:nvPr>
        </p:nvSpPr>
        <p:spPr>
          <a:xfrm>
            <a:off x="533400" y="1584960"/>
            <a:ext cx="7614920" cy="2611120"/>
          </a:xfrm>
        </p:spPr>
        <p:txBody>
          <a:bodyPr anchor="ctr"/>
          <a:lstStyle>
            <a:lvl1pPr>
              <a:defRPr sz="3600" b="0">
                <a:solidFill>
                  <a:schemeClr val="bg1"/>
                </a:solidFill>
              </a:defRPr>
            </a:lvl1pPr>
          </a:lstStyle>
          <a:p>
            <a:r>
              <a:rPr lang="en-US" dirty="0" smtClean="0"/>
              <a:t>Click to edit Master title style</a:t>
            </a:r>
            <a:endParaRPr lang="en-US" dirty="0"/>
          </a:p>
        </p:txBody>
      </p:sp>
      <p:sp>
        <p:nvSpPr>
          <p:cNvPr id="99332" name="Rectangle 4"/>
          <p:cNvSpPr>
            <a:spLocks noGrp="1" noChangeArrowheads="1"/>
          </p:cNvSpPr>
          <p:nvPr>
            <p:ph type="subTitle" idx="1"/>
          </p:nvPr>
        </p:nvSpPr>
        <p:spPr>
          <a:xfrm>
            <a:off x="533400" y="4347536"/>
            <a:ext cx="7279640" cy="1474144"/>
          </a:xfrm>
        </p:spPr>
        <p:txBody>
          <a:bodyPr/>
          <a:lstStyle>
            <a:lvl1pPr marL="0" indent="0">
              <a:buFont typeface="Wingdings" pitchFamily="2" charset="2"/>
              <a:buNone/>
              <a:defRPr sz="2000">
                <a:solidFill>
                  <a:schemeClr val="bg1"/>
                </a:solidFill>
              </a:defRPr>
            </a:lvl1pPr>
          </a:lstStyle>
          <a:p>
            <a:r>
              <a:rPr lang="en-US" dirty="0" smtClean="0"/>
              <a:t>Click to edit Master subtitle style</a:t>
            </a:r>
            <a:endParaRPr lang="en-US" dirty="0"/>
          </a:p>
        </p:txBody>
      </p:sp>
      <p:pic>
        <p:nvPicPr>
          <p:cNvPr id="5" name="Picture 4" descr="IntellSystems-wArrow-logo-wht.png"/>
          <p:cNvPicPr>
            <a:picLocks noChangeAspect="1"/>
          </p:cNvPicPr>
          <p:nvPr userDrawn="1"/>
        </p:nvPicPr>
        <p:blipFill>
          <a:blip r:embed="rId3" cstate="print"/>
          <a:srcRect/>
          <a:stretch>
            <a:fillRect/>
          </a:stretch>
        </p:blipFill>
        <p:spPr>
          <a:xfrm>
            <a:off x="407600" y="6062860"/>
            <a:ext cx="1085920" cy="488567"/>
          </a:xfrm>
          <a:prstGeom prst="rect">
            <a:avLst/>
          </a:prstGeom>
        </p:spPr>
      </p:pic>
      <p:pic>
        <p:nvPicPr>
          <p:cNvPr id="6" name="Picture 5" descr="IntellSystems-V-and-FYO-wht.png"/>
          <p:cNvPicPr>
            <a:picLocks noChangeAspect="1"/>
          </p:cNvPicPr>
          <p:nvPr userDrawn="1"/>
        </p:nvPicPr>
        <p:blipFill>
          <a:blip r:embed="rId4" cstate="print"/>
          <a:stretch>
            <a:fillRect/>
          </a:stretch>
        </p:blipFill>
        <p:spPr>
          <a:xfrm>
            <a:off x="6782254" y="6002231"/>
            <a:ext cx="1943100" cy="494688"/>
          </a:xfrm>
          <a:prstGeom prst="rect">
            <a:avLst/>
          </a:prstGeom>
        </p:spPr>
      </p:pic>
      <p:cxnSp>
        <p:nvCxnSpPr>
          <p:cNvPr id="7" name="Straight Connector 6"/>
          <p:cNvCxnSpPr/>
          <p:nvPr userDrawn="1"/>
        </p:nvCxnSpPr>
        <p:spPr>
          <a:xfrm>
            <a:off x="554182" y="508000"/>
            <a:ext cx="8171172" cy="0"/>
          </a:xfrm>
          <a:prstGeom prst="line">
            <a:avLst/>
          </a:prstGeom>
          <a:ln>
            <a:solidFill>
              <a:srgbClr val="FDBB30"/>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nearLogo_black.png"/>
          <p:cNvPicPr>
            <a:picLocks noChangeAspect="1"/>
          </p:cNvPicPr>
          <p:nvPr userDrawn="1"/>
        </p:nvPicPr>
        <p:blipFill>
          <a:blip r:embed="rId5" cstate="print">
            <a:lum bright="70000" contrast="-70000"/>
          </a:blip>
          <a:stretch>
            <a:fillRect/>
          </a:stretch>
        </p:blipFill>
        <p:spPr>
          <a:xfrm>
            <a:off x="3456156" y="6180617"/>
            <a:ext cx="1119698" cy="291303"/>
          </a:xfrm>
          <a:prstGeom prst="rect">
            <a:avLst/>
          </a:prstGeom>
        </p:spPr>
      </p:pic>
      <p:pic>
        <p:nvPicPr>
          <p:cNvPr id="9" name="Picture 9" descr="Untitled-4.png"/>
          <p:cNvPicPr>
            <a:picLocks noChangeAspect="1"/>
          </p:cNvPicPr>
          <p:nvPr userDrawn="1">
            <p:custDataLst>
              <p:tags r:id="rId1"/>
            </p:custDataLst>
          </p:nvPr>
        </p:nvPicPr>
        <p:blipFill>
          <a:blip r:embed="rId6" cstate="print"/>
          <a:srcRect/>
          <a:stretch>
            <a:fillRect/>
          </a:stretch>
        </p:blipFill>
        <p:spPr bwMode="auto">
          <a:xfrm>
            <a:off x="2003425" y="6216015"/>
            <a:ext cx="1095375" cy="233647"/>
          </a:xfrm>
          <a:prstGeom prst="rect">
            <a:avLst/>
          </a:prstGeom>
          <a:noFill/>
          <a:ln w="9525">
            <a:noFill/>
            <a:miter lim="800000"/>
            <a:headEnd/>
            <a:tailEnd/>
          </a:ln>
        </p:spPr>
      </p:pic>
      <p:pic>
        <p:nvPicPr>
          <p:cNvPr id="10" name="Picture 9" descr="SoCkit_black.png"/>
          <p:cNvPicPr>
            <a:picLocks noChangeAspect="1"/>
          </p:cNvPicPr>
          <p:nvPr userDrawn="1"/>
        </p:nvPicPr>
        <p:blipFill>
          <a:blip r:embed="rId7" cstate="print"/>
          <a:srcRect l="-12147"/>
          <a:stretch>
            <a:fillRect/>
          </a:stretch>
        </p:blipFill>
        <p:spPr>
          <a:xfrm>
            <a:off x="7423842" y="187585"/>
            <a:ext cx="1316323" cy="557784"/>
          </a:xfrm>
          <a:prstGeom prst="rect">
            <a:avLst/>
          </a:prstGeom>
          <a:solidFill>
            <a:schemeClr val="tx1"/>
          </a:solidFill>
        </p:spPr>
      </p:pic>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9238" y="273050"/>
            <a:ext cx="2082800" cy="5594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0838" y="273050"/>
            <a:ext cx="6096000" cy="5594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chemeClr val="accent4"/>
        </a:solidFill>
        <a:effectLst/>
      </p:bgPr>
    </p:bg>
    <p:spTree>
      <p:nvGrpSpPr>
        <p:cNvPr id="1" name=""/>
        <p:cNvGrpSpPr/>
        <p:nvPr/>
      </p:nvGrpSpPr>
      <p:grpSpPr>
        <a:xfrm>
          <a:off x="0" y="0"/>
          <a:ext cx="0" cy="0"/>
          <a:chOff x="0" y="0"/>
          <a:chExt cx="0" cy="0"/>
        </a:xfrm>
      </p:grpSpPr>
      <p:sp>
        <p:nvSpPr>
          <p:cNvPr id="99331" name="Rectangle 3"/>
          <p:cNvSpPr>
            <a:spLocks noGrp="1" noChangeArrowheads="1"/>
          </p:cNvSpPr>
          <p:nvPr>
            <p:ph type="ctrTitle"/>
          </p:nvPr>
        </p:nvSpPr>
        <p:spPr>
          <a:xfrm flipV="1">
            <a:off x="6972300" y="68581"/>
            <a:ext cx="701040" cy="45719"/>
          </a:xfrm>
        </p:spPr>
        <p:txBody>
          <a:bodyPr anchor="ctr"/>
          <a:lstStyle>
            <a:lvl1pPr>
              <a:defRPr sz="500">
                <a:solidFill>
                  <a:schemeClr val="tx1"/>
                </a:solidFill>
              </a:defRPr>
            </a:lvl1pPr>
          </a:lstStyle>
          <a:p>
            <a:r>
              <a:rPr lang="en-US" dirty="0" smtClean="0"/>
              <a:t>Click to edit Master title style</a:t>
            </a:r>
            <a:endParaRPr lang="en-US" dirty="0"/>
          </a:p>
        </p:txBody>
      </p:sp>
      <p:sp>
        <p:nvSpPr>
          <p:cNvPr id="8" name="Rectangle 7"/>
          <p:cNvSpPr>
            <a:spLocks noGrp="1" noChangeArrowheads="1"/>
          </p:cNvSpPr>
          <p:nvPr userDrawn="1"/>
        </p:nvSpPr>
        <p:spPr bwMode="auto">
          <a:xfrm>
            <a:off x="541020" y="2548029"/>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FF6600"/>
                </a:solidFill>
                <a:latin typeface="+mj-lt"/>
                <a:ea typeface="+mj-ea"/>
                <a:cs typeface="+mj-cs"/>
              </a:defRPr>
            </a:lvl1pPr>
            <a:lvl2pPr algn="l" rtl="0" eaLnBrk="1" fontAlgn="base" hangingPunct="1">
              <a:spcBef>
                <a:spcPct val="0"/>
              </a:spcBef>
              <a:spcAft>
                <a:spcPct val="0"/>
              </a:spcAft>
              <a:defRPr sz="3200" b="1">
                <a:solidFill>
                  <a:srgbClr val="003399"/>
                </a:solidFill>
                <a:latin typeface="Arial" pitchFamily="34" charset="0"/>
              </a:defRPr>
            </a:lvl2pPr>
            <a:lvl3pPr algn="l" rtl="0" eaLnBrk="1" fontAlgn="base" hangingPunct="1">
              <a:spcBef>
                <a:spcPct val="0"/>
              </a:spcBef>
              <a:spcAft>
                <a:spcPct val="0"/>
              </a:spcAft>
              <a:defRPr sz="3200" b="1">
                <a:solidFill>
                  <a:srgbClr val="003399"/>
                </a:solidFill>
                <a:latin typeface="Arial" pitchFamily="34" charset="0"/>
              </a:defRPr>
            </a:lvl3pPr>
            <a:lvl4pPr algn="l" rtl="0" eaLnBrk="1" fontAlgn="base" hangingPunct="1">
              <a:spcBef>
                <a:spcPct val="0"/>
              </a:spcBef>
              <a:spcAft>
                <a:spcPct val="0"/>
              </a:spcAft>
              <a:defRPr sz="3200" b="1">
                <a:solidFill>
                  <a:srgbClr val="003399"/>
                </a:solidFill>
                <a:latin typeface="Arial" pitchFamily="34" charset="0"/>
              </a:defRPr>
            </a:lvl4pPr>
            <a:lvl5pPr algn="l" rtl="0" eaLnBrk="1" fontAlgn="base" hangingPunct="1">
              <a:spcBef>
                <a:spcPct val="0"/>
              </a:spcBef>
              <a:spcAft>
                <a:spcPct val="0"/>
              </a:spcAft>
              <a:defRPr sz="3200" b="1">
                <a:solidFill>
                  <a:srgbClr val="003399"/>
                </a:solidFill>
                <a:latin typeface="Arial" pitchFamily="34" charset="0"/>
              </a:defRPr>
            </a:lvl5pPr>
            <a:lvl6pPr marL="457200" algn="l" rtl="0" eaLnBrk="1" fontAlgn="base" hangingPunct="1">
              <a:spcBef>
                <a:spcPct val="0"/>
              </a:spcBef>
              <a:spcAft>
                <a:spcPct val="0"/>
              </a:spcAft>
              <a:defRPr sz="3200" b="1">
                <a:solidFill>
                  <a:srgbClr val="003399"/>
                </a:solidFill>
                <a:latin typeface="Arial" pitchFamily="34" charset="0"/>
              </a:defRPr>
            </a:lvl6pPr>
            <a:lvl7pPr marL="914400" algn="l" rtl="0" eaLnBrk="1" fontAlgn="base" hangingPunct="1">
              <a:spcBef>
                <a:spcPct val="0"/>
              </a:spcBef>
              <a:spcAft>
                <a:spcPct val="0"/>
              </a:spcAft>
              <a:defRPr sz="3200" b="1">
                <a:solidFill>
                  <a:srgbClr val="003399"/>
                </a:solidFill>
                <a:latin typeface="Arial" pitchFamily="34" charset="0"/>
              </a:defRPr>
            </a:lvl7pPr>
            <a:lvl8pPr marL="1371600" algn="l" rtl="0" eaLnBrk="1" fontAlgn="base" hangingPunct="1">
              <a:spcBef>
                <a:spcPct val="0"/>
              </a:spcBef>
              <a:spcAft>
                <a:spcPct val="0"/>
              </a:spcAft>
              <a:defRPr sz="3200" b="1">
                <a:solidFill>
                  <a:srgbClr val="003399"/>
                </a:solidFill>
                <a:latin typeface="Arial" pitchFamily="34" charset="0"/>
              </a:defRPr>
            </a:lvl8pPr>
            <a:lvl9pPr marL="1828800" algn="l" rtl="0" eaLnBrk="1" fontAlgn="base" hangingPunct="1">
              <a:spcBef>
                <a:spcPct val="0"/>
              </a:spcBef>
              <a:spcAft>
                <a:spcPct val="0"/>
              </a:spcAft>
              <a:defRPr sz="3200" b="1">
                <a:solidFill>
                  <a:srgbClr val="003399"/>
                </a:solidFill>
                <a:latin typeface="Arial" pitchFamily="34" charset="0"/>
              </a:defRPr>
            </a:lvl9pPr>
          </a:lstStyle>
          <a:p>
            <a:r>
              <a:rPr lang="en-US" sz="4800" dirty="0" smtClean="0">
                <a:solidFill>
                  <a:schemeClr val="bg1"/>
                </a:solidFill>
              </a:rPr>
              <a:t>Thank You</a:t>
            </a:r>
            <a:endParaRPr lang="en-US" sz="4800" dirty="0">
              <a:solidFill>
                <a:schemeClr val="bg1"/>
              </a:solidFill>
            </a:endParaRPr>
          </a:p>
        </p:txBody>
      </p:sp>
      <p:pic>
        <p:nvPicPr>
          <p:cNvPr id="5" name="Picture 4" descr="IntellSystems-wArrow-logo-wht.png"/>
          <p:cNvPicPr>
            <a:picLocks noChangeAspect="1"/>
          </p:cNvPicPr>
          <p:nvPr userDrawn="1"/>
        </p:nvPicPr>
        <p:blipFill>
          <a:blip r:embed="rId3" cstate="print"/>
          <a:srcRect/>
          <a:stretch>
            <a:fillRect/>
          </a:stretch>
        </p:blipFill>
        <p:spPr>
          <a:xfrm>
            <a:off x="407600" y="6062860"/>
            <a:ext cx="1085920" cy="488567"/>
          </a:xfrm>
          <a:prstGeom prst="rect">
            <a:avLst/>
          </a:prstGeom>
        </p:spPr>
      </p:pic>
      <p:pic>
        <p:nvPicPr>
          <p:cNvPr id="6" name="Picture 5" descr="IntellSystems-V-and-FYO-wht.png"/>
          <p:cNvPicPr>
            <a:picLocks noChangeAspect="1"/>
          </p:cNvPicPr>
          <p:nvPr userDrawn="1"/>
        </p:nvPicPr>
        <p:blipFill>
          <a:blip r:embed="rId4" cstate="print"/>
          <a:stretch>
            <a:fillRect/>
          </a:stretch>
        </p:blipFill>
        <p:spPr>
          <a:xfrm>
            <a:off x="6782254" y="6002231"/>
            <a:ext cx="1943100" cy="494688"/>
          </a:xfrm>
          <a:prstGeom prst="rect">
            <a:avLst/>
          </a:prstGeom>
        </p:spPr>
      </p:pic>
      <p:cxnSp>
        <p:nvCxnSpPr>
          <p:cNvPr id="7" name="Straight Connector 6"/>
          <p:cNvCxnSpPr/>
          <p:nvPr userDrawn="1"/>
        </p:nvCxnSpPr>
        <p:spPr>
          <a:xfrm>
            <a:off x="554182" y="508000"/>
            <a:ext cx="8171172" cy="0"/>
          </a:xfrm>
          <a:prstGeom prst="line">
            <a:avLst/>
          </a:prstGeom>
          <a:ln>
            <a:solidFill>
              <a:srgbClr val="FDBB30"/>
            </a:solidFill>
          </a:ln>
          <a:effectLst/>
        </p:spPr>
        <p:style>
          <a:lnRef idx="2">
            <a:schemeClr val="accent1"/>
          </a:lnRef>
          <a:fillRef idx="0">
            <a:schemeClr val="accent1"/>
          </a:fillRef>
          <a:effectRef idx="1">
            <a:schemeClr val="accent1"/>
          </a:effectRef>
          <a:fontRef idx="minor">
            <a:schemeClr val="tx1"/>
          </a:fontRef>
        </p:style>
      </p:cxnSp>
      <p:pic>
        <p:nvPicPr>
          <p:cNvPr id="9" name="Picture 8" descr="LinearLogo_black.png"/>
          <p:cNvPicPr>
            <a:picLocks noChangeAspect="1"/>
          </p:cNvPicPr>
          <p:nvPr userDrawn="1"/>
        </p:nvPicPr>
        <p:blipFill>
          <a:blip r:embed="rId5" cstate="print">
            <a:lum bright="70000" contrast="-70000"/>
          </a:blip>
          <a:stretch>
            <a:fillRect/>
          </a:stretch>
        </p:blipFill>
        <p:spPr>
          <a:xfrm>
            <a:off x="3456156" y="6180617"/>
            <a:ext cx="1119698" cy="291303"/>
          </a:xfrm>
          <a:prstGeom prst="rect">
            <a:avLst/>
          </a:prstGeom>
        </p:spPr>
      </p:pic>
      <p:pic>
        <p:nvPicPr>
          <p:cNvPr id="10" name="Picture 9" descr="Untitled-4.png"/>
          <p:cNvPicPr>
            <a:picLocks noChangeAspect="1"/>
          </p:cNvPicPr>
          <p:nvPr userDrawn="1">
            <p:custDataLst>
              <p:tags r:id="rId1"/>
            </p:custDataLst>
          </p:nvPr>
        </p:nvPicPr>
        <p:blipFill>
          <a:blip r:embed="rId6" cstate="print"/>
          <a:srcRect/>
          <a:stretch>
            <a:fillRect/>
          </a:stretch>
        </p:blipFill>
        <p:spPr bwMode="auto">
          <a:xfrm>
            <a:off x="2003425" y="6216015"/>
            <a:ext cx="1095375" cy="233647"/>
          </a:xfrm>
          <a:prstGeom prst="rect">
            <a:avLst/>
          </a:prstGeom>
          <a:noFill/>
          <a:ln w="9525">
            <a:noFill/>
            <a:miter lim="800000"/>
            <a:headEnd/>
            <a:tailEnd/>
          </a:ln>
        </p:spPr>
      </p:pic>
      <p:pic>
        <p:nvPicPr>
          <p:cNvPr id="11" name="Picture 10" descr="SoCkit_black.png"/>
          <p:cNvPicPr>
            <a:picLocks noChangeAspect="1"/>
          </p:cNvPicPr>
          <p:nvPr userDrawn="1"/>
        </p:nvPicPr>
        <p:blipFill>
          <a:blip r:embed="rId7" cstate="print"/>
          <a:srcRect l="-12147"/>
          <a:stretch>
            <a:fillRect/>
          </a:stretch>
        </p:blipFill>
        <p:spPr>
          <a:xfrm>
            <a:off x="7423842" y="187585"/>
            <a:ext cx="1316323" cy="557784"/>
          </a:xfrm>
          <a:prstGeom prst="rect">
            <a:avLst/>
          </a:prstGeom>
          <a:solidFill>
            <a:schemeClr val="tx1"/>
          </a:solidFill>
        </p:spPr>
      </p:pic>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noAutofit/>
          </a:body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7"/>
          <p:cNvSpPr>
            <a:spLocks noGrp="1"/>
          </p:cNvSpPr>
          <p:nvPr>
            <p:ph sz="quarter" idx="13"/>
          </p:nvPr>
        </p:nvSpPr>
        <p:spPr>
          <a:xfrm>
            <a:off x="464427" y="1013762"/>
            <a:ext cx="8426051" cy="473075"/>
          </a:xfrm>
        </p:spPr>
        <p:txBody>
          <a:bodyPr>
            <a:noAutofit/>
          </a:bodyPr>
          <a:lstStyle>
            <a:lvl1pPr marL="0" indent="0">
              <a:buNone/>
              <a:defRPr sz="1600">
                <a:solidFill>
                  <a:srgbClr val="65656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 xmlns:p14="http://schemas.microsoft.com/office/powerpoint/2010/main" val="33197462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50838" y="273050"/>
            <a:ext cx="83312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50838" y="1187450"/>
            <a:ext cx="8331200" cy="241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50838" y="3756025"/>
            <a:ext cx="8331200" cy="241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1EA32633-09AB-4F8E-B7F8-75657F5982D8}"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838" y="273050"/>
            <a:ext cx="8331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50838" y="1187450"/>
            <a:ext cx="4089400" cy="4679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2638" y="1187450"/>
            <a:ext cx="4089400" cy="4679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350838" y="6588125"/>
            <a:ext cx="698500" cy="282575"/>
          </a:xfrm>
          <a:prstGeom prst="rect">
            <a:avLst/>
          </a:prstGeom>
          <a:ln/>
        </p:spPr>
        <p:txBody>
          <a:bodyPr/>
          <a:lstStyle>
            <a:lvl1pPr>
              <a:defRPr/>
            </a:lvl1pPr>
          </a:lstStyle>
          <a:p>
            <a:pPr>
              <a:defRPr/>
            </a:pPr>
            <a:fld id="{8E65A5AE-7186-472F-90EA-CD54F2D82E4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837363" y="6565900"/>
            <a:ext cx="2133600" cy="365125"/>
          </a:xfrm>
          <a:prstGeom prst="rect">
            <a:avLst/>
          </a:prstGeom>
        </p:spPr>
        <p:txBody>
          <a:bodyPr/>
          <a:lstStyle>
            <a:lvl1pPr>
              <a:defRPr smtClean="0"/>
            </a:lvl1pPr>
          </a:lstStyle>
          <a:p>
            <a:pPr>
              <a:defRPr/>
            </a:pPr>
            <a:fld id="{5A21DF28-0674-4E50-8230-84925230EA9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50838" y="1187450"/>
            <a:ext cx="8331200" cy="362987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1"/>
          </p:nvPr>
        </p:nvSpPr>
        <p:spPr>
          <a:xfrm>
            <a:off x="347121" y="5040351"/>
            <a:ext cx="8331200" cy="1033347"/>
          </a:xfrm>
        </p:spPr>
        <p:txBody>
          <a:bodyPr>
            <a:normAutofit/>
          </a:bodyPr>
          <a:lstStyle>
            <a:lvl1pPr algn="ctr">
              <a:buNone/>
              <a:defRPr sz="2400" i="1">
                <a:solidFill>
                  <a:srgbClr val="30C1BE"/>
                </a:solidFill>
                <a:latin typeface="Arial Black" pitchFamily="34" charset="0"/>
              </a:defRPr>
            </a:lvl1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0838" y="1187450"/>
            <a:ext cx="40894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2638" y="1187450"/>
            <a:ext cx="40894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2"/>
          <p:cNvSpPr>
            <a:spLocks noGrp="1"/>
          </p:cNvSpPr>
          <p:nvPr>
            <p:ph type="body" idx="1"/>
          </p:nvPr>
        </p:nvSpPr>
        <p:spPr>
          <a:xfrm>
            <a:off x="609600" y="1371600"/>
            <a:ext cx="3733800" cy="762000"/>
          </a:xfrm>
          <a:noFill/>
          <a:ln w="12700" cap="sq" cmpd="sng" algn="ctr">
            <a:noFill/>
            <a:prstDash val="solid"/>
          </a:ln>
        </p:spPr>
        <p:txBody>
          <a:bodyPr lIns="91440" anchor="b" anchorCtr="0">
            <a:noAutofit/>
          </a:bodyPr>
          <a:lstStyle>
            <a:lvl1pPr marL="0" indent="0" algn="ctr">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Text Placeholder 3"/>
          <p:cNvSpPr>
            <a:spLocks noGrp="1"/>
          </p:cNvSpPr>
          <p:nvPr>
            <p:ph type="body" sz="half" idx="3"/>
          </p:nvPr>
        </p:nvSpPr>
        <p:spPr>
          <a:xfrm>
            <a:off x="4648200" y="1371600"/>
            <a:ext cx="3733800" cy="762000"/>
          </a:xfrm>
          <a:noFill/>
          <a:ln w="12700" cap="sq" cmpd="sng" algn="ctr">
            <a:noFill/>
            <a:prstDash val="solid"/>
          </a:ln>
        </p:spPr>
        <p:txBody>
          <a:bodyPr lIns="91440" anchor="b" anchorCtr="0">
            <a:noAutofit/>
          </a:bodyPr>
          <a:lstStyle>
            <a:lvl1pPr marL="0" indent="0" algn="ctr">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10"/>
          <p:cNvSpPr>
            <a:spLocks noGrp="1"/>
          </p:cNvSpPr>
          <p:nvPr>
            <p:ph sz="half" idx="2"/>
          </p:nvPr>
        </p:nvSpPr>
        <p:spPr>
          <a:xfrm>
            <a:off x="609600" y="21717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Content Placeholder 12"/>
          <p:cNvSpPr>
            <a:spLocks noGrp="1"/>
          </p:cNvSpPr>
          <p:nvPr>
            <p:ph sz="half" idx="4"/>
          </p:nvPr>
        </p:nvSpPr>
        <p:spPr>
          <a:xfrm>
            <a:off x="4648200" y="21717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2"/>
          <p:cNvSpPr>
            <a:spLocks noGrp="1"/>
          </p:cNvSpPr>
          <p:nvPr>
            <p:ph type="pic" idx="1"/>
          </p:nvPr>
        </p:nvSpPr>
        <p:spPr>
          <a:xfrm>
            <a:off x="1792288" y="1371599"/>
            <a:ext cx="5486400" cy="3355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350838" y="334538"/>
            <a:ext cx="8331200" cy="680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98307" name="Rectangle 3"/>
          <p:cNvSpPr>
            <a:spLocks noGrp="1" noChangeArrowheads="1"/>
          </p:cNvSpPr>
          <p:nvPr>
            <p:ph type="body" idx="1"/>
          </p:nvPr>
        </p:nvSpPr>
        <p:spPr bwMode="auto">
          <a:xfrm>
            <a:off x="350838" y="1014761"/>
            <a:ext cx="8331200" cy="52133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8324" name="Picture 7" descr="Untitled-5.png"/>
          <p:cNvPicPr>
            <a:picLocks noChangeAspect="1"/>
          </p:cNvPicPr>
          <p:nvPr/>
        </p:nvPicPr>
        <p:blipFill>
          <a:blip r:embed="rId21" cstate="print">
            <a:biLevel thresh="50000"/>
          </a:blip>
          <a:srcRect/>
          <a:stretch>
            <a:fillRect/>
          </a:stretch>
        </p:blipFill>
        <p:spPr bwMode="auto">
          <a:xfrm>
            <a:off x="1818083" y="6431280"/>
            <a:ext cx="1020444" cy="217356"/>
          </a:xfrm>
          <a:prstGeom prst="rect">
            <a:avLst/>
          </a:prstGeom>
          <a:noFill/>
          <a:ln w="9525">
            <a:noFill/>
            <a:miter lim="800000"/>
            <a:headEnd/>
            <a:tailEnd/>
          </a:ln>
        </p:spPr>
      </p:pic>
      <p:pic>
        <p:nvPicPr>
          <p:cNvPr id="8" name="Picture 7" descr="IntellSystems-V-and-FYO-blk.png"/>
          <p:cNvPicPr>
            <a:picLocks noChangeAspect="1"/>
          </p:cNvPicPr>
          <p:nvPr userDrawn="1"/>
        </p:nvPicPr>
        <p:blipFill>
          <a:blip r:embed="rId22" cstate="print"/>
          <a:stretch>
            <a:fillRect/>
          </a:stretch>
        </p:blipFill>
        <p:spPr>
          <a:xfrm>
            <a:off x="6781424" y="6215952"/>
            <a:ext cx="1845090" cy="469736"/>
          </a:xfrm>
          <a:prstGeom prst="rect">
            <a:avLst/>
          </a:prstGeom>
        </p:spPr>
      </p:pic>
      <p:pic>
        <p:nvPicPr>
          <p:cNvPr id="9" name="Picture 8" descr="IntellSystems-wArrow-logo-blk.png"/>
          <p:cNvPicPr>
            <a:picLocks noChangeAspect="1"/>
          </p:cNvPicPr>
          <p:nvPr userDrawn="1"/>
        </p:nvPicPr>
        <p:blipFill>
          <a:blip r:embed="rId23" cstate="print"/>
          <a:srcRect/>
          <a:stretch>
            <a:fillRect/>
          </a:stretch>
        </p:blipFill>
        <p:spPr>
          <a:xfrm>
            <a:off x="370032" y="6255900"/>
            <a:ext cx="1103168" cy="502369"/>
          </a:xfrm>
          <a:prstGeom prst="rect">
            <a:avLst/>
          </a:prstGeom>
        </p:spPr>
      </p:pic>
      <p:sp>
        <p:nvSpPr>
          <p:cNvPr id="10" name="Slide Number Placeholder 5"/>
          <p:cNvSpPr txBox="1">
            <a:spLocks/>
          </p:cNvSpPr>
          <p:nvPr userDrawn="1"/>
        </p:nvSpPr>
        <p:spPr>
          <a:xfrm>
            <a:off x="6907576" y="6675437"/>
            <a:ext cx="1542361" cy="182563"/>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lumMod val="95000"/>
                    <a:lumOff val="5000"/>
                  </a:schemeClr>
                </a:solidFill>
                <a:latin typeface="Theinhardt Thin"/>
                <a:ea typeface="+mn-ea"/>
                <a:cs typeface="Theinhardt Thi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39CF8E-EAF6-CD41-8ED8-8405638CF84D}" type="slidenum">
              <a:rPr lang="en-US" smtClean="0"/>
              <a:pPr algn="ctr"/>
              <a:t>‹#›</a:t>
            </a:fld>
            <a:endParaRPr lang="en-US" dirty="0"/>
          </a:p>
        </p:txBody>
      </p:sp>
      <p:cxnSp>
        <p:nvCxnSpPr>
          <p:cNvPr id="12" name="Straight Connector 11"/>
          <p:cNvCxnSpPr/>
          <p:nvPr userDrawn="1"/>
        </p:nvCxnSpPr>
        <p:spPr>
          <a:xfrm>
            <a:off x="554182" y="254000"/>
            <a:ext cx="8171172" cy="0"/>
          </a:xfrm>
          <a:prstGeom prst="line">
            <a:avLst/>
          </a:prstGeom>
          <a:ln>
            <a:solidFill>
              <a:srgbClr val="FDBB30"/>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LinearLogo_black.png"/>
          <p:cNvPicPr>
            <a:picLocks noChangeAspect="1"/>
          </p:cNvPicPr>
          <p:nvPr userDrawn="1"/>
        </p:nvPicPr>
        <p:blipFill>
          <a:blip r:embed="rId24" cstate="print"/>
          <a:stretch>
            <a:fillRect/>
          </a:stretch>
        </p:blipFill>
        <p:spPr>
          <a:xfrm>
            <a:off x="3222476" y="6410839"/>
            <a:ext cx="1054884" cy="274441"/>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80" r:id="rId3"/>
    <p:sldLayoutId id="2147483671" r:id="rId4"/>
    <p:sldLayoutId id="2147483672" r:id="rId5"/>
    <p:sldLayoutId id="2147483681" r:id="rId6"/>
    <p:sldLayoutId id="2147483682" r:id="rId7"/>
    <p:sldLayoutId id="2147483674" r:id="rId8"/>
    <p:sldLayoutId id="2147483675" r:id="rId9"/>
    <p:sldLayoutId id="2147483676" r:id="rId10"/>
    <p:sldLayoutId id="2147483677" r:id="rId11"/>
    <p:sldLayoutId id="2147483678" r:id="rId12"/>
    <p:sldLayoutId id="2147483679" r:id="rId13"/>
    <p:sldLayoutId id="2147483653" r:id="rId14"/>
    <p:sldLayoutId id="2147483683" r:id="rId15"/>
    <p:sldLayoutId id="2147483719" r:id="rId16"/>
    <p:sldLayoutId id="2147483722" r:id="rId17"/>
    <p:sldLayoutId id="2147483723" r:id="rId18"/>
    <p:sldLayoutId id="2147483724" r:id="rId19"/>
  </p:sldLayoutIdLst>
  <p:transition spd="med">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a:solidFill>
            <a:schemeClr val="tx2"/>
          </a:solidFill>
          <a:effectLst>
            <a:outerShdw blurRad="50800" dist="38100" dir="2700000" algn="tl" rotWithShape="0">
              <a:prstClr val="black">
                <a:alpha val="40000"/>
              </a:prstClr>
            </a:outerShdw>
          </a:effectLst>
          <a:latin typeface="+mj-lt"/>
          <a:ea typeface="+mj-ea"/>
          <a:cs typeface="+mj-cs"/>
        </a:defRPr>
      </a:lvl1pPr>
      <a:lvl2pPr algn="l" rtl="0" eaLnBrk="1" fontAlgn="base" hangingPunct="1">
        <a:spcBef>
          <a:spcPct val="0"/>
        </a:spcBef>
        <a:spcAft>
          <a:spcPct val="0"/>
        </a:spcAft>
        <a:defRPr sz="3200" b="1">
          <a:solidFill>
            <a:srgbClr val="003399"/>
          </a:solidFill>
          <a:latin typeface="Arial" charset="0"/>
        </a:defRPr>
      </a:lvl2pPr>
      <a:lvl3pPr algn="l" rtl="0" eaLnBrk="1" fontAlgn="base" hangingPunct="1">
        <a:spcBef>
          <a:spcPct val="0"/>
        </a:spcBef>
        <a:spcAft>
          <a:spcPct val="0"/>
        </a:spcAft>
        <a:defRPr sz="3200" b="1">
          <a:solidFill>
            <a:srgbClr val="003399"/>
          </a:solidFill>
          <a:latin typeface="Arial" charset="0"/>
        </a:defRPr>
      </a:lvl3pPr>
      <a:lvl4pPr algn="l" rtl="0" eaLnBrk="1" fontAlgn="base" hangingPunct="1">
        <a:spcBef>
          <a:spcPct val="0"/>
        </a:spcBef>
        <a:spcAft>
          <a:spcPct val="0"/>
        </a:spcAft>
        <a:defRPr sz="3200" b="1">
          <a:solidFill>
            <a:srgbClr val="003399"/>
          </a:solidFill>
          <a:latin typeface="Arial" charset="0"/>
        </a:defRPr>
      </a:lvl4pPr>
      <a:lvl5pPr algn="l" rtl="0" eaLnBrk="1" fontAlgn="base" hangingPunct="1">
        <a:spcBef>
          <a:spcPct val="0"/>
        </a:spcBef>
        <a:spcAft>
          <a:spcPct val="0"/>
        </a:spcAft>
        <a:defRPr sz="3200" b="1">
          <a:solidFill>
            <a:srgbClr val="003399"/>
          </a:solidFill>
          <a:latin typeface="Arial" charset="0"/>
        </a:defRPr>
      </a:lvl5pPr>
      <a:lvl6pPr marL="457200" algn="l" rtl="0" eaLnBrk="1" fontAlgn="base" hangingPunct="1">
        <a:spcBef>
          <a:spcPct val="0"/>
        </a:spcBef>
        <a:spcAft>
          <a:spcPct val="0"/>
        </a:spcAft>
        <a:defRPr sz="3200" b="1">
          <a:solidFill>
            <a:srgbClr val="003399"/>
          </a:solidFill>
          <a:latin typeface="Arial" charset="0"/>
        </a:defRPr>
      </a:lvl6pPr>
      <a:lvl7pPr marL="914400" algn="l" rtl="0" eaLnBrk="1" fontAlgn="base" hangingPunct="1">
        <a:spcBef>
          <a:spcPct val="0"/>
        </a:spcBef>
        <a:spcAft>
          <a:spcPct val="0"/>
        </a:spcAft>
        <a:defRPr sz="3200" b="1">
          <a:solidFill>
            <a:srgbClr val="003399"/>
          </a:solidFill>
          <a:latin typeface="Arial" charset="0"/>
        </a:defRPr>
      </a:lvl7pPr>
      <a:lvl8pPr marL="1371600" algn="l" rtl="0" eaLnBrk="1" fontAlgn="base" hangingPunct="1">
        <a:spcBef>
          <a:spcPct val="0"/>
        </a:spcBef>
        <a:spcAft>
          <a:spcPct val="0"/>
        </a:spcAft>
        <a:defRPr sz="3200" b="1">
          <a:solidFill>
            <a:srgbClr val="003399"/>
          </a:solidFill>
          <a:latin typeface="Arial" charset="0"/>
        </a:defRPr>
      </a:lvl8pPr>
      <a:lvl9pPr marL="1828800" algn="l" rtl="0" eaLnBrk="1" fontAlgn="base" hangingPunct="1">
        <a:spcBef>
          <a:spcPct val="0"/>
        </a:spcBef>
        <a:spcAft>
          <a:spcPct val="0"/>
        </a:spcAft>
        <a:defRPr sz="3200" b="1">
          <a:solidFill>
            <a:srgbClr val="003399"/>
          </a:solidFill>
          <a:latin typeface="Arial" charset="0"/>
        </a:defRPr>
      </a:lvl9pPr>
    </p:titleStyle>
    <p:bodyStyle>
      <a:lvl1pPr marL="342900" indent="-342900" algn="l" rtl="0" eaLnBrk="1" fontAlgn="base" hangingPunct="1">
        <a:spcBef>
          <a:spcPct val="20000"/>
        </a:spcBef>
        <a:spcAft>
          <a:spcPct val="0"/>
        </a:spcAft>
        <a:buClr>
          <a:schemeClr val="tx2"/>
        </a:buClr>
        <a:buSzPct val="75000"/>
        <a:buFont typeface="Wingdings" pitchFamily="2" charset="2"/>
        <a:buChar char="n"/>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90000"/>
        <a:buFont typeface="Symbol" pitchFamily="18" charset="2"/>
        <a:buChar char="-"/>
        <a:defRPr sz="2000">
          <a:solidFill>
            <a:schemeClr val="tx1"/>
          </a:solidFill>
          <a:latin typeface="+mn-lt"/>
        </a:defRPr>
      </a:lvl2pPr>
      <a:lvl3pPr marL="1143000" indent="-228600" algn="l" rtl="0" eaLnBrk="1" fontAlgn="base" hangingPunct="1">
        <a:spcBef>
          <a:spcPct val="20000"/>
        </a:spcBef>
        <a:spcAft>
          <a:spcPct val="0"/>
        </a:spcAft>
        <a:buClr>
          <a:schemeClr val="tx2"/>
        </a:buClr>
        <a:buSzPct val="90000"/>
        <a:buFont typeface="Wingdings" pitchFamily="2" charset="2"/>
        <a:buChar char="l"/>
        <a:defRPr>
          <a:solidFill>
            <a:schemeClr val="tx1"/>
          </a:solidFill>
          <a:latin typeface="+mn-lt"/>
        </a:defRPr>
      </a:lvl3pPr>
      <a:lvl4pPr marL="1600200" indent="-228600" algn="l" rtl="0" eaLnBrk="1" fontAlgn="base" hangingPunct="1">
        <a:spcBef>
          <a:spcPct val="20000"/>
        </a:spcBef>
        <a:spcAft>
          <a:spcPct val="0"/>
        </a:spcAft>
        <a:buClr>
          <a:schemeClr val="tx2"/>
        </a:buClr>
        <a:buSzPct val="90000"/>
        <a:buFont typeface="Symbol" pitchFamily="18" charset="2"/>
        <a:buChar char="-"/>
        <a:defRPr sz="1600">
          <a:solidFill>
            <a:schemeClr val="tx1"/>
          </a:solidFill>
          <a:latin typeface="+mn-lt"/>
        </a:defRPr>
      </a:lvl4pPr>
      <a:lvl5pPr marL="2057400" indent="-228600" algn="l" rtl="0" eaLnBrk="1" fontAlgn="base" hangingPunct="1">
        <a:spcBef>
          <a:spcPct val="20000"/>
        </a:spcBef>
        <a:spcAft>
          <a:spcPct val="0"/>
        </a:spcAft>
        <a:buClr>
          <a:schemeClr val="tx2"/>
        </a:buClr>
        <a:buSzPct val="90000"/>
        <a:buFont typeface="Symbol" pitchFamily="18" charset="2"/>
        <a:buChar char="-"/>
        <a:defRPr sz="1600">
          <a:solidFill>
            <a:schemeClr val="tx1"/>
          </a:solidFill>
          <a:latin typeface="+mn-lt"/>
        </a:defRPr>
      </a:lvl5pPr>
      <a:lvl6pPr marL="2514600" indent="-228600" algn="l" rtl="0" eaLnBrk="1" fontAlgn="base" hangingPunct="1">
        <a:spcBef>
          <a:spcPct val="20000"/>
        </a:spcBef>
        <a:spcAft>
          <a:spcPct val="0"/>
        </a:spcAft>
        <a:buClr>
          <a:srgbClr val="003399"/>
        </a:buClr>
        <a:buSzPct val="90000"/>
        <a:buFont typeface="Symbol" pitchFamily="18" charset="2"/>
        <a:buChar char="-"/>
        <a:defRPr sz="1600">
          <a:solidFill>
            <a:schemeClr val="tx1"/>
          </a:solidFill>
          <a:latin typeface="+mn-lt"/>
        </a:defRPr>
      </a:lvl6pPr>
      <a:lvl7pPr marL="2971800" indent="-228600" algn="l" rtl="0" eaLnBrk="1" fontAlgn="base" hangingPunct="1">
        <a:spcBef>
          <a:spcPct val="20000"/>
        </a:spcBef>
        <a:spcAft>
          <a:spcPct val="0"/>
        </a:spcAft>
        <a:buClr>
          <a:srgbClr val="003399"/>
        </a:buClr>
        <a:buSzPct val="90000"/>
        <a:buFont typeface="Symbol" pitchFamily="18" charset="2"/>
        <a:buChar char="-"/>
        <a:defRPr sz="1600">
          <a:solidFill>
            <a:schemeClr val="tx1"/>
          </a:solidFill>
          <a:latin typeface="+mn-lt"/>
        </a:defRPr>
      </a:lvl7pPr>
      <a:lvl8pPr marL="3429000" indent="-228600" algn="l" rtl="0" eaLnBrk="1" fontAlgn="base" hangingPunct="1">
        <a:spcBef>
          <a:spcPct val="20000"/>
        </a:spcBef>
        <a:spcAft>
          <a:spcPct val="0"/>
        </a:spcAft>
        <a:buClr>
          <a:srgbClr val="003399"/>
        </a:buClr>
        <a:buSzPct val="90000"/>
        <a:buFont typeface="Symbol" pitchFamily="18" charset="2"/>
        <a:buChar char="-"/>
        <a:defRPr sz="1600">
          <a:solidFill>
            <a:schemeClr val="tx1"/>
          </a:solidFill>
          <a:latin typeface="+mn-lt"/>
        </a:defRPr>
      </a:lvl8pPr>
      <a:lvl9pPr marL="3886200" indent="-228600" algn="l" rtl="0" eaLnBrk="1" fontAlgn="base" hangingPunct="1">
        <a:spcBef>
          <a:spcPct val="20000"/>
        </a:spcBef>
        <a:spcAft>
          <a:spcPct val="0"/>
        </a:spcAft>
        <a:buClr>
          <a:srgbClr val="003399"/>
        </a:buClr>
        <a:buSzPct val="90000"/>
        <a:buFont typeface="Symbol" pitchFamily="18"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19.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8" Type="http://schemas.openxmlformats.org/officeDocument/2006/relationships/hyperlink" Target="http://www.alteraforum.com/" TargetMode="External"/><Relationship Id="rId3" Type="http://schemas.openxmlformats.org/officeDocument/2006/relationships/hyperlink" Target="http://www.altera.com/literature/hb/cyclone-v/hps.html" TargetMode="External"/><Relationship Id="rId7" Type="http://schemas.openxmlformats.org/officeDocument/2006/relationships/hyperlink" Target="http://www.altera.com/support/design-support-resources/spt-index-guide.html" TargetMode="External"/><Relationship Id="rId2" Type="http://schemas.openxmlformats.org/officeDocument/2006/relationships/hyperlink" Target="http://www.altera.com/literature/lit-cyclone-v.jsp" TargetMode="External"/><Relationship Id="rId1" Type="http://schemas.openxmlformats.org/officeDocument/2006/relationships/slideLayout" Target="../slideLayouts/slideLayout2.xml"/><Relationship Id="rId6" Type="http://schemas.openxmlformats.org/officeDocument/2006/relationships/hyperlink" Target="https://www.altera.com/myaltera/mal-index.jsp" TargetMode="External"/><Relationship Id="rId5" Type="http://schemas.openxmlformats.org/officeDocument/2006/relationships/hyperlink" Target="http://rocketboards.org/foswiki/Documentation/ArrowSoCKitEvaluationBoard" TargetMode="External"/><Relationship Id="rId4" Type="http://schemas.openxmlformats.org/officeDocument/2006/relationships/hyperlink" Target="http://www.altera.com/literature/hb/cyclone-v/cv_5v4.pdf" TargetMode="External"/><Relationship Id="rId9" Type="http://schemas.openxmlformats.org/officeDocument/2006/relationships/hyperlink" Target="http://www.alterawiki.com/" TargetMode="Externa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4.xml"/><Relationship Id="rId1" Type="http://schemas.openxmlformats.org/officeDocument/2006/relationships/tags" Target="../tags/tag82.xml"/></Relationships>
</file>

<file path=ppt/slides/_rels/slide108.xml.rels><?xml version="1.0" encoding="UTF-8" standalone="yes"?>
<Relationships xmlns="http://schemas.openxmlformats.org/package/2006/relationships"><Relationship Id="rId3" Type="http://schemas.openxmlformats.org/officeDocument/2006/relationships/hyperlink" Target="mailto:info@valydate.com" TargetMode="External"/><Relationship Id="rId2" Type="http://schemas.openxmlformats.org/officeDocument/2006/relationships/image" Target="../media/image120.jpe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8.xml"/><Relationship Id="rId7" Type="http://schemas.openxmlformats.org/officeDocument/2006/relationships/image" Target="../media/image2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notesSlide" Target="../notesSlides/notesSlide10.xml"/><Relationship Id="rId10" Type="http://schemas.openxmlformats.org/officeDocument/2006/relationships/image" Target="../media/image28.png"/><Relationship Id="rId4" Type="http://schemas.openxmlformats.org/officeDocument/2006/relationships/slideLayout" Target="../slideLayouts/slideLayout15.xml"/><Relationship Id="rId9"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hyperlink" Target="http://www.criticallink.com/" TargetMode="External"/><Relationship Id="rId2" Type="http://schemas.openxmlformats.org/officeDocument/2006/relationships/hyperlink" Target="http://www.mitydsp.com/" TargetMode="External"/><Relationship Id="rId1" Type="http://schemas.openxmlformats.org/officeDocument/2006/relationships/slideLayout" Target="../slideLayouts/slideLayout5.xml"/><Relationship Id="rId4" Type="http://schemas.openxmlformats.org/officeDocument/2006/relationships/hyperlink" Target="mailto:tom.catalino@criticallink.com"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30.jpeg"/><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129.jpeg"/><Relationship Id="rId5" Type="http://schemas.openxmlformats.org/officeDocument/2006/relationships/image" Target="../media/image126.jpeg"/><Relationship Id="rId4" Type="http://schemas.openxmlformats.org/officeDocument/2006/relationships/image" Target="../media/image125.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131.jpeg"/><Relationship Id="rId5" Type="http://schemas.openxmlformats.org/officeDocument/2006/relationships/image" Target="../media/image126.jpeg"/><Relationship Id="rId4" Type="http://schemas.openxmlformats.org/officeDocument/2006/relationships/image" Target="../media/image125.jpeg"/></Relationships>
</file>

<file path=ppt/slides/_rels/slide116.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4.jpeg"/><Relationship Id="rId7" Type="http://schemas.openxmlformats.org/officeDocument/2006/relationships/image" Target="../media/image133.jpe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132.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4.xml"/><Relationship Id="rId1" Type="http://schemas.openxmlformats.org/officeDocument/2006/relationships/tags" Target="../tags/tag8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2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2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12.xml"/><Relationship Id="rId7" Type="http://schemas.openxmlformats.org/officeDocument/2006/relationships/image" Target="../media/image3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13.xml"/><Relationship Id="rId9" Type="http://schemas.openxmlformats.org/officeDocument/2006/relationships/image" Target="../media/image32.png"/></Relationships>
</file>

<file path=ppt/slides/_rels/slide13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wmf"/></Relationships>
</file>

<file path=ppt/slides/_rels/slide13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58.jpeg"/></Relationships>
</file>

<file path=ppt/slides/_rels/slide13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jpeg"/><Relationship Id="rId4" Type="http://schemas.openxmlformats.org/officeDocument/2006/relationships/image" Target="../media/image160.png"/></Relationships>
</file>

<file path=ppt/slides/_rels/slide136.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69.pn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0.png"/></Relationships>
</file>

<file path=ppt/slides/_rels/slide1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1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13.xml"/><Relationship Id="rId5" Type="http://schemas.openxmlformats.org/officeDocument/2006/relationships/slideLayout" Target="../slideLayouts/slideLayout15.xml"/><Relationship Id="rId4" Type="http://schemas.openxmlformats.org/officeDocument/2006/relationships/tags" Target="../tags/tag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t&amp;rct=j&amp;q=&amp;esrc=s&amp;source=web&amp;cd=2&amp;ved=0CDoQFjAB&amp;url=http://www.altera.com/literature/hb/cyclone-v/cv_54002.pdf&amp;ei=Jo9QUfaPIMGZ0QG8toHADA&amp;usg=AFQjCNG7ED9GoT7BfBtFHJxrlOENG-1yJQ&amp;sig2=begr5tv-lJXJHCLTSCBXhg&amp;bvm=bv.44158598,d.dmQ&amp;cad=rj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23.gif"/><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39.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38.jpeg"/><Relationship Id="rId5" Type="http://schemas.openxmlformats.org/officeDocument/2006/relationships/tags" Target="../tags/tag43.xml"/><Relationship Id="rId10" Type="http://schemas.openxmlformats.org/officeDocument/2006/relationships/notesSlide" Target="../notesSlides/notesSlide36.xml"/><Relationship Id="rId4" Type="http://schemas.openxmlformats.org/officeDocument/2006/relationships/tags" Target="../tags/tag42.xml"/><Relationship Id="rId9"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41.png"/><Relationship Id="rId18" Type="http://schemas.openxmlformats.org/officeDocument/2006/relationships/image" Target="../media/image47.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tags" Target="../tags/tag48.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notesSlide" Target="../notesSlides/notesSlide41.xml"/><Relationship Id="rId5" Type="http://schemas.openxmlformats.org/officeDocument/2006/relationships/tags" Target="../tags/tag51.xml"/><Relationship Id="rId15" Type="http://schemas.openxmlformats.org/officeDocument/2006/relationships/image" Target="../media/image44.png"/><Relationship Id="rId10" Type="http://schemas.openxmlformats.org/officeDocument/2006/relationships/slideLayout" Target="../slideLayouts/slideLayout2.xml"/><Relationship Id="rId19" Type="http://schemas.openxmlformats.org/officeDocument/2006/relationships/image" Target="../media/image48.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53.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55.png"/><Relationship Id="rId4"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7.xml"/><Relationship Id="rId1" Type="http://schemas.openxmlformats.org/officeDocument/2006/relationships/tags" Target="../tags/tag63.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8.xml"/><Relationship Id="rId1" Type="http://schemas.openxmlformats.org/officeDocument/2006/relationships/tags" Target="../tags/tag69.xml"/><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xml"/><Relationship Id="rId1" Type="http://schemas.openxmlformats.org/officeDocument/2006/relationships/tags" Target="../tags/tag71.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gif"/></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image" Target="../media/image100.jpeg"/></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silabs.com/timing" TargetMode="Externa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9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notesSlide" Target="../notesSlides/notesSlide77.xml"/><Relationship Id="rId7" Type="http://schemas.openxmlformats.org/officeDocument/2006/relationships/image" Target="../media/image117.wmf"/><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1.png"/><Relationship Id="rId9" Type="http://schemas.openxmlformats.org/officeDocument/2006/relationships/hyperlink" Target="http://nioswiki.jot.com/SystemConso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533400" y="1584960"/>
            <a:ext cx="7614920" cy="1656181"/>
          </a:xfrm>
        </p:spPr>
        <p:txBody>
          <a:bodyPr>
            <a:normAutofit/>
          </a:bodyPr>
          <a:lstStyle/>
          <a:p>
            <a:r>
              <a:rPr lang="en-US" sz="3200" dirty="0" smtClean="0">
                <a:latin typeface="Arial" charset="0"/>
              </a:rPr>
              <a:t>Altera’s SoC FPGAs</a:t>
            </a:r>
            <a:br>
              <a:rPr lang="en-US" sz="3200" dirty="0" smtClean="0">
                <a:latin typeface="Arial" charset="0"/>
              </a:rPr>
            </a:br>
            <a:r>
              <a:rPr lang="en-US" sz="3200" dirty="0" smtClean="0">
                <a:solidFill>
                  <a:schemeClr val="accent6"/>
                </a:solidFill>
                <a:latin typeface="Arial" charset="0"/>
              </a:rPr>
              <a:t>Your User-Customizable System on Chip</a:t>
            </a:r>
            <a:endParaRPr lang="en-US" sz="3200" dirty="0" smtClean="0">
              <a:solidFill>
                <a:schemeClr val="accent6"/>
              </a:solidFill>
            </a:endParaRPr>
          </a:p>
        </p:txBody>
      </p:sp>
      <p:sp>
        <p:nvSpPr>
          <p:cNvPr id="5123" name="Subtitle 2"/>
          <p:cNvSpPr>
            <a:spLocks noGrp="1"/>
          </p:cNvSpPr>
          <p:nvPr>
            <p:ph type="subTitle" idx="1"/>
          </p:nvPr>
        </p:nvSpPr>
        <p:spPr>
          <a:xfrm>
            <a:off x="524346" y="3876756"/>
            <a:ext cx="7279640" cy="1474144"/>
          </a:xfrm>
        </p:spPr>
        <p:txBody>
          <a:bodyPr/>
          <a:lstStyle/>
          <a:p>
            <a:r>
              <a:rPr lang="en-US" sz="5400" b="1" dirty="0" err="1" smtClean="0">
                <a:solidFill>
                  <a:srgbClr val="FDBB30"/>
                </a:solidFill>
              </a:rPr>
              <a:t>SoC</a:t>
            </a:r>
            <a:r>
              <a:rPr lang="en-US" sz="5400" b="1" dirty="0" err="1" smtClean="0">
                <a:solidFill>
                  <a:schemeClr val="bg1">
                    <a:lumMod val="75000"/>
                  </a:schemeClr>
                </a:solidFill>
              </a:rPr>
              <a:t>KIT</a:t>
            </a:r>
            <a:r>
              <a:rPr lang="en-US" sz="5400" b="1" dirty="0" smtClean="0">
                <a:solidFill>
                  <a:schemeClr val="bg1">
                    <a:lumMod val="75000"/>
                  </a:schemeClr>
                </a:solidFill>
              </a:rPr>
              <a:t> to Me!</a:t>
            </a:r>
            <a:r>
              <a:rPr lang="en-US" sz="5400" b="1" dirty="0" smtClean="0"/>
              <a:t/>
            </a:r>
            <a:br>
              <a:rPr lang="en-US" sz="5400" b="1" dirty="0" smtClean="0"/>
            </a:br>
            <a:r>
              <a:rPr lang="en-US" sz="2800" dirty="0" smtClean="0">
                <a:latin typeface="Arial" charset="0"/>
              </a:rPr>
              <a:t>Don’t Just Elevate, Integrate.</a:t>
            </a:r>
            <a:endParaRPr lang="en-US" sz="2800" dirty="0">
              <a:latin typeface="Arial" charset="0"/>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Cortex-A9: </a:t>
            </a:r>
            <a:r>
              <a:rPr lang="en-US" sz="2800" dirty="0" smtClean="0"/>
              <a:t>Comparison to Other ARM Cores</a:t>
            </a:r>
            <a:endParaRPr lang="en-US" sz="2800" dirty="0"/>
          </a:p>
        </p:txBody>
      </p:sp>
      <p:pic>
        <p:nvPicPr>
          <p:cNvPr id="9" name="Content Placeholder 8" descr="ARMportfolio.jpg"/>
          <p:cNvPicPr>
            <a:picLocks noGrp="1" noChangeAspect="1"/>
          </p:cNvPicPr>
          <p:nvPr>
            <p:ph idx="1"/>
          </p:nvPr>
        </p:nvPicPr>
        <p:blipFill>
          <a:blip r:embed="rId3" cstate="print"/>
          <a:stretch>
            <a:fillRect/>
          </a:stretch>
        </p:blipFill>
        <p:spPr>
          <a:xfrm>
            <a:off x="660920" y="1014413"/>
            <a:ext cx="7711035" cy="5213350"/>
          </a:xfrm>
        </p:spPr>
      </p:pic>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Title 4"/>
          <p:cNvSpPr>
            <a:spLocks noGrp="1"/>
          </p:cNvSpPr>
          <p:nvPr>
            <p:ph type="title"/>
          </p:nvPr>
        </p:nvSpPr>
        <p:spPr/>
        <p:txBody>
          <a:bodyPr/>
          <a:lstStyle/>
          <a:p>
            <a:pPr eaLnBrk="1" hangingPunct="1"/>
            <a:r>
              <a:rPr lang="en-US" dirty="0" smtClean="0"/>
              <a:t>What is System Console?</a:t>
            </a:r>
          </a:p>
        </p:txBody>
      </p:sp>
      <p:sp>
        <p:nvSpPr>
          <p:cNvPr id="135171" name="Rectangle 3"/>
          <p:cNvSpPr>
            <a:spLocks noGrp="1" noChangeArrowheads="1"/>
          </p:cNvSpPr>
          <p:nvPr>
            <p:ph idx="1"/>
          </p:nvPr>
        </p:nvSpPr>
        <p:spPr/>
        <p:txBody>
          <a:bodyPr/>
          <a:lstStyle/>
          <a:p>
            <a:pPr eaLnBrk="1" hangingPunct="1"/>
            <a:r>
              <a:rPr lang="en-US" altLang="zh-TW" dirty="0" smtClean="0">
                <a:ea typeface="PMingLiU" pitchFamily="18" charset="-120"/>
              </a:rPr>
              <a:t>Quick system-level debug of Qsys systems</a:t>
            </a:r>
          </a:p>
          <a:p>
            <a:pPr lvl="1" eaLnBrk="1" hangingPunct="1"/>
            <a:r>
              <a:rPr lang="en-US" altLang="zh-TW" dirty="0" smtClean="0">
                <a:ea typeface="PMingLiU" pitchFamily="18" charset="-120"/>
              </a:rPr>
              <a:t>Interactive </a:t>
            </a:r>
            <a:r>
              <a:rPr lang="en-US" altLang="zh-TW" dirty="0" err="1" smtClean="0">
                <a:ea typeface="PMingLiU" pitchFamily="18" charset="-120"/>
              </a:rPr>
              <a:t>Tcl</a:t>
            </a:r>
            <a:r>
              <a:rPr lang="en-US" altLang="zh-TW" dirty="0" smtClean="0">
                <a:ea typeface="PMingLiU" pitchFamily="18" charset="-120"/>
              </a:rPr>
              <a:t> Console</a:t>
            </a:r>
          </a:p>
          <a:p>
            <a:pPr lvl="2" eaLnBrk="1" hangingPunct="1"/>
            <a:r>
              <a:rPr lang="en-US" altLang="zh-TW" dirty="0" smtClean="0">
                <a:ea typeface="PMingLiU" pitchFamily="18" charset="-120"/>
              </a:rPr>
              <a:t>Opens as a separate window</a:t>
            </a:r>
          </a:p>
          <a:p>
            <a:pPr lvl="2" eaLnBrk="1" hangingPunct="1"/>
            <a:r>
              <a:rPr lang="en-US" altLang="zh-TW" dirty="0" smtClean="0">
                <a:ea typeface="PMingLiU" pitchFamily="18" charset="-120"/>
              </a:rPr>
              <a:t>Opens in the </a:t>
            </a:r>
            <a:r>
              <a:rPr lang="en-US" altLang="zh-TW" dirty="0" err="1" smtClean="0">
                <a:ea typeface="PMingLiU" pitchFamily="18" charset="-120"/>
              </a:rPr>
              <a:t>Nios</a:t>
            </a:r>
            <a:r>
              <a:rPr lang="en-US" altLang="zh-TW" dirty="0" smtClean="0">
                <a:ea typeface="PMingLiU" pitchFamily="18" charset="-120"/>
              </a:rPr>
              <a:t>® II Command Shell</a:t>
            </a:r>
          </a:p>
          <a:p>
            <a:pPr lvl="1"/>
            <a:r>
              <a:rPr lang="en-US" altLang="zh-TW" dirty="0" smtClean="0">
                <a:ea typeface="PMingLiU" pitchFamily="18" charset="-120"/>
              </a:rPr>
              <a:t>Debug over various communication channels</a:t>
            </a:r>
          </a:p>
          <a:p>
            <a:pPr lvl="2"/>
            <a:r>
              <a:rPr lang="en-US" altLang="zh-TW" dirty="0" smtClean="0">
                <a:ea typeface="PMingLiU" pitchFamily="18" charset="-120"/>
              </a:rPr>
              <a:t>JTAG or TCP/IP</a:t>
            </a:r>
          </a:p>
          <a:p>
            <a:pPr lvl="1"/>
            <a:r>
              <a:rPr lang="en-US" altLang="zh-TW" dirty="0" smtClean="0">
                <a:ea typeface="PMingLiU" pitchFamily="18" charset="-120"/>
              </a:rPr>
              <a:t>Read from or write to memory mapped components</a:t>
            </a:r>
          </a:p>
          <a:p>
            <a:pPr lvl="1" eaLnBrk="1" hangingPunct="1"/>
            <a:r>
              <a:rPr lang="en-US" altLang="zh-TW" dirty="0" smtClean="0">
                <a:ea typeface="PMingLiU" pitchFamily="18" charset="-120"/>
              </a:rPr>
              <a:t>No processor required</a:t>
            </a:r>
          </a:p>
        </p:txBody>
      </p:sp>
      <p:sp>
        <p:nvSpPr>
          <p:cNvPr id="135172" name="Slide Number Placeholder 3"/>
          <p:cNvSpPr>
            <a:spLocks noGrp="1"/>
          </p:cNvSpPr>
          <p:nvPr>
            <p:ph type="sldNum" sz="quarter" idx="4294967295"/>
          </p:nvPr>
        </p:nvSpPr>
        <p:spPr>
          <a:xfrm>
            <a:off x="146644" y="6588125"/>
            <a:ext cx="698500" cy="282575"/>
          </a:xfrm>
          <a:prstGeom prst="rect">
            <a:avLst/>
          </a:prstGeom>
          <a:noFill/>
        </p:spPr>
        <p:txBody>
          <a:bodyPr/>
          <a:lstStyle/>
          <a:p>
            <a:fld id="{23E09B44-CF75-40FB-9BDC-B9A3B2A04C7B}" type="slidenum">
              <a:rPr lang="en-US">
                <a:latin typeface="Arial" pitchFamily="34" charset="0"/>
                <a:cs typeface="Arial" pitchFamily="34" charset="0"/>
              </a:rPr>
              <a:pPr/>
              <a:t>100</a:t>
            </a:fld>
            <a:endParaRPr lang="en-US" dirty="0">
              <a:latin typeface="Arial" pitchFamily="34" charset="0"/>
              <a:cs typeface="Arial"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3392163" y="4214195"/>
            <a:ext cx="4170959" cy="23657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xmlns="" val="1435397544"/>
      </p:ext>
    </p:extLst>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smtClean="0"/>
              <a:t>Usage Examples</a:t>
            </a:r>
          </a:p>
        </p:txBody>
      </p:sp>
      <p:sp>
        <p:nvSpPr>
          <p:cNvPr id="138243" name="Rectangle 3"/>
          <p:cNvSpPr>
            <a:spLocks noGrp="1" noChangeArrowheads="1"/>
          </p:cNvSpPr>
          <p:nvPr>
            <p:ph idx="1"/>
          </p:nvPr>
        </p:nvSpPr>
        <p:spPr>
          <a:xfrm>
            <a:off x="350838" y="1187449"/>
            <a:ext cx="8331200" cy="5185641"/>
          </a:xfrm>
        </p:spPr>
        <p:txBody>
          <a:bodyPr>
            <a:normAutofit/>
          </a:bodyPr>
          <a:lstStyle/>
          <a:p>
            <a:pPr eaLnBrk="1" hangingPunct="1"/>
            <a:r>
              <a:rPr lang="en-US" dirty="0" smtClean="0"/>
              <a:t>System-level debug</a:t>
            </a:r>
          </a:p>
          <a:p>
            <a:pPr lvl="1" eaLnBrk="1" hangingPunct="1"/>
            <a:r>
              <a:rPr lang="en-US" dirty="0" smtClean="0"/>
              <a:t>Board bring-up and interface testing</a:t>
            </a:r>
          </a:p>
          <a:p>
            <a:pPr lvl="1" eaLnBrk="1" hangingPunct="1"/>
            <a:r>
              <a:rPr lang="en-US" dirty="0" smtClean="0"/>
              <a:t>System clock, reset and JTAG chain validity testing</a:t>
            </a:r>
          </a:p>
          <a:p>
            <a:pPr lvl="1" eaLnBrk="1" hangingPunct="1"/>
            <a:r>
              <a:rPr lang="en-US" dirty="0" err="1" smtClean="0"/>
              <a:t>Qsys</a:t>
            </a:r>
            <a:r>
              <a:rPr lang="en-US" dirty="0" smtClean="0"/>
              <a:t> component functionality testing</a:t>
            </a:r>
          </a:p>
          <a:p>
            <a:pPr lvl="1" eaLnBrk="1" hangingPunct="1"/>
            <a:r>
              <a:rPr lang="en-US" dirty="0" smtClean="0"/>
              <a:t>Loopback testing of Avalon Streaming interfaces</a:t>
            </a:r>
          </a:p>
          <a:p>
            <a:pPr lvl="1" eaLnBrk="1" hangingPunct="1"/>
            <a:r>
              <a:rPr lang="en-US" dirty="0" smtClean="0"/>
              <a:t>Provide test vectors, return responses</a:t>
            </a:r>
          </a:p>
        </p:txBody>
      </p:sp>
      <p:sp>
        <p:nvSpPr>
          <p:cNvPr id="138244" name="Slide Number Placeholder 3"/>
          <p:cNvSpPr>
            <a:spLocks noGrp="1"/>
          </p:cNvSpPr>
          <p:nvPr>
            <p:ph type="sldNum" sz="quarter" idx="4294967295"/>
          </p:nvPr>
        </p:nvSpPr>
        <p:spPr>
          <a:xfrm>
            <a:off x="146644" y="6588125"/>
            <a:ext cx="698500" cy="282575"/>
          </a:xfrm>
          <a:prstGeom prst="rect">
            <a:avLst/>
          </a:prstGeom>
          <a:noFill/>
        </p:spPr>
        <p:txBody>
          <a:bodyPr/>
          <a:lstStyle/>
          <a:p>
            <a:fld id="{3C5477F1-91C5-48FE-B372-E61178143D26}" type="slidenum">
              <a:rPr lang="en-US">
                <a:latin typeface="Arial" pitchFamily="34" charset="0"/>
                <a:cs typeface="Arial" pitchFamily="34" charset="0"/>
              </a:rPr>
              <a:pPr/>
              <a:t>101</a:t>
            </a:fld>
            <a:endParaRPr lang="en-US">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1500706703"/>
      </p:ext>
    </p:extLst>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bwMode="auto">
          <a:xfrm>
            <a:off x="209461" y="3131122"/>
            <a:ext cx="8714509" cy="2867891"/>
          </a:xfrm>
          <a:prstGeom prst="round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smtClean="0"/>
              <a:t>Qsys</a:t>
            </a:r>
            <a:endParaRPr lang="en-US" dirty="0" smtClean="0"/>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Interconnect</a:t>
            </a:r>
          </a:p>
        </p:txBody>
      </p:sp>
      <p:sp>
        <p:nvSpPr>
          <p:cNvPr id="2" name="Title 1"/>
          <p:cNvSpPr>
            <a:spLocks noGrp="1"/>
          </p:cNvSpPr>
          <p:nvPr>
            <p:ph type="title"/>
          </p:nvPr>
        </p:nvSpPr>
        <p:spPr/>
        <p:txBody>
          <a:bodyPr/>
          <a:lstStyle/>
          <a:p>
            <a:r>
              <a:rPr lang="en-US" dirty="0" smtClean="0"/>
              <a:t>System Console Interfaces</a:t>
            </a:r>
            <a:br>
              <a:rPr lang="en-US" dirty="0" smtClean="0"/>
            </a:b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102</a:t>
            </a:fld>
            <a:endParaRPr lang="en-US" dirty="0"/>
          </a:p>
        </p:txBody>
      </p:sp>
      <p:sp>
        <p:nvSpPr>
          <p:cNvPr id="20" name="Rectangle 19"/>
          <p:cNvSpPr/>
          <p:nvPr/>
        </p:nvSpPr>
        <p:spPr bwMode="auto">
          <a:xfrm>
            <a:off x="2564748" y="5091546"/>
            <a:ext cx="1953491" cy="107372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US" dirty="0" smtClean="0"/>
              <a:t>User Component</a:t>
            </a:r>
            <a:endParaRPr kumimoji="0" lang="en-US" sz="1800" b="0" i="0" u="none" strike="noStrike" cap="none" normalizeH="0" baseline="0" dirty="0" smtClean="0">
              <a:ln>
                <a:noFill/>
              </a:ln>
              <a:solidFill>
                <a:schemeClr val="tx1"/>
              </a:solidFill>
              <a:effectLst/>
              <a:latin typeface="Arial" charset="0"/>
            </a:endParaRPr>
          </a:p>
        </p:txBody>
      </p:sp>
      <p:sp>
        <p:nvSpPr>
          <p:cNvPr id="21" name="Rectangle 20"/>
          <p:cNvSpPr/>
          <p:nvPr/>
        </p:nvSpPr>
        <p:spPr bwMode="auto">
          <a:xfrm>
            <a:off x="6831972" y="5091546"/>
            <a:ext cx="1953491" cy="107372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US" dirty="0" smtClean="0"/>
              <a:t>User Component</a:t>
            </a:r>
            <a:endParaRPr kumimoji="0" lang="en-US" sz="1800" b="0" i="0" u="none" strike="noStrike" cap="none" normalizeH="0" baseline="0" dirty="0" smtClean="0">
              <a:ln>
                <a:noFill/>
              </a:ln>
              <a:solidFill>
                <a:schemeClr val="tx1"/>
              </a:solidFill>
              <a:effectLst/>
              <a:latin typeface="Arial" charset="0"/>
            </a:endParaRPr>
          </a:p>
        </p:txBody>
      </p:sp>
      <p:sp>
        <p:nvSpPr>
          <p:cNvPr id="22" name="Rectangle 21"/>
          <p:cNvSpPr/>
          <p:nvPr/>
        </p:nvSpPr>
        <p:spPr bwMode="auto">
          <a:xfrm>
            <a:off x="2024394" y="1087572"/>
            <a:ext cx="5140036" cy="100584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US" dirty="0" smtClean="0"/>
              <a:t>System Console</a:t>
            </a:r>
            <a:endParaRPr kumimoji="0" lang="en-US" sz="1800" b="0" i="0" u="none" strike="noStrike" cap="none" normalizeH="0" baseline="0" dirty="0" smtClean="0">
              <a:ln>
                <a:noFill/>
              </a:ln>
              <a:solidFill>
                <a:schemeClr val="tx1"/>
              </a:solidFill>
              <a:effectLst/>
              <a:latin typeface="Arial" charset="0"/>
            </a:endParaRPr>
          </a:p>
        </p:txBody>
      </p:sp>
      <p:sp>
        <p:nvSpPr>
          <p:cNvPr id="23" name="Rectangle 22"/>
          <p:cNvSpPr/>
          <p:nvPr/>
        </p:nvSpPr>
        <p:spPr bwMode="auto">
          <a:xfrm>
            <a:off x="6831929" y="2888667"/>
            <a:ext cx="1953491" cy="13716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a:ln>
            <a:solidFill>
              <a:srgbClr val="FF66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US" dirty="0" smtClean="0"/>
              <a:t>Avalon-ST JTAG Interface</a:t>
            </a:r>
            <a:endParaRPr kumimoji="0" lang="en-US" sz="1800" b="0" i="0" u="none" strike="noStrike" cap="none" normalizeH="0" baseline="0" dirty="0" smtClean="0">
              <a:ln>
                <a:noFill/>
              </a:ln>
              <a:solidFill>
                <a:schemeClr val="tx1"/>
              </a:solidFill>
              <a:effectLst/>
              <a:latin typeface="Arial" charset="0"/>
            </a:endParaRPr>
          </a:p>
        </p:txBody>
      </p:sp>
      <p:sp>
        <p:nvSpPr>
          <p:cNvPr id="24" name="Rectangle 23"/>
          <p:cNvSpPr/>
          <p:nvPr/>
        </p:nvSpPr>
        <p:spPr bwMode="auto">
          <a:xfrm>
            <a:off x="4693710" y="2888667"/>
            <a:ext cx="1953491" cy="13716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a:ln>
            <a:solidFill>
              <a:srgbClr val="FF66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US" dirty="0" smtClean="0"/>
              <a:t>JTAG UART</a:t>
            </a:r>
          </a:p>
          <a:p>
            <a:pPr marL="0" marR="0" indent="0" algn="ctr" defTabSz="914400" rtl="0" eaLnBrk="0" fontAlgn="base" latinLnBrk="0" hangingPunct="0">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5" name="Rectangle 24"/>
          <p:cNvSpPr/>
          <p:nvPr/>
        </p:nvSpPr>
        <p:spPr bwMode="auto">
          <a:xfrm>
            <a:off x="2555492" y="2888667"/>
            <a:ext cx="1953491" cy="13716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a:ln>
            <a:solidFill>
              <a:srgbClr val="FF66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US" dirty="0" smtClean="0"/>
              <a:t>JTAG to Avalon Master Bridge </a:t>
            </a:r>
            <a:endParaRPr kumimoji="0" lang="en-US" sz="1800" b="0" i="0" u="none" strike="noStrike" cap="none" normalizeH="0" baseline="0" dirty="0" smtClean="0">
              <a:ln>
                <a:noFill/>
              </a:ln>
              <a:solidFill>
                <a:schemeClr val="tx1"/>
              </a:solidFill>
              <a:effectLst/>
              <a:latin typeface="Arial" charset="0"/>
            </a:endParaRPr>
          </a:p>
        </p:txBody>
      </p:sp>
      <p:sp>
        <p:nvSpPr>
          <p:cNvPr id="26" name="Rectangle 25"/>
          <p:cNvSpPr/>
          <p:nvPr/>
        </p:nvSpPr>
        <p:spPr bwMode="auto">
          <a:xfrm>
            <a:off x="417274" y="2888667"/>
            <a:ext cx="1953491" cy="13716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a:ln>
            <a:solidFill>
              <a:srgbClr val="FF66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US" dirty="0" err="1" smtClean="0"/>
              <a:t>Nios</a:t>
            </a:r>
            <a:r>
              <a:rPr lang="en-US" dirty="0" smtClean="0"/>
              <a:t> II Processor</a:t>
            </a:r>
            <a:endParaRPr kumimoji="0" lang="en-US" sz="1800" b="0" i="0" u="none" strike="noStrike" cap="none" normalizeH="0" baseline="0" dirty="0" smtClean="0">
              <a:ln>
                <a:noFill/>
              </a:ln>
              <a:solidFill>
                <a:schemeClr val="tx1"/>
              </a:solidFill>
              <a:effectLst/>
              <a:latin typeface="Arial" charset="0"/>
            </a:endParaRPr>
          </a:p>
        </p:txBody>
      </p:sp>
      <p:sp>
        <p:nvSpPr>
          <p:cNvPr id="32" name="Rectangle 15"/>
          <p:cNvSpPr>
            <a:spLocks noChangeArrowheads="1"/>
          </p:cNvSpPr>
          <p:nvPr/>
        </p:nvSpPr>
        <p:spPr bwMode="auto">
          <a:xfrm>
            <a:off x="2764253" y="5098471"/>
            <a:ext cx="1554480" cy="512616"/>
          </a:xfrm>
          <a:prstGeom prst="rect">
            <a:avLst/>
          </a:prstGeom>
          <a:solidFill>
            <a:schemeClr val="bg1"/>
          </a:solidFill>
          <a:ln w="12700" algn="ctr">
            <a:solidFill>
              <a:schemeClr val="tx1"/>
            </a:solidFill>
            <a:miter lim="800000"/>
            <a:headEnd/>
            <a:tailEnd/>
          </a:ln>
        </p:spPr>
        <p:txBody>
          <a:bodyPr wrap="none" anchor="ctr"/>
          <a:lstStyle/>
          <a:p>
            <a:pPr algn="ctr"/>
            <a:r>
              <a:rPr lang="en-US" dirty="0" smtClean="0"/>
              <a:t>Avalon-MM</a:t>
            </a:r>
          </a:p>
          <a:p>
            <a:pPr algn="ctr"/>
            <a:r>
              <a:rPr lang="en-US" dirty="0" smtClean="0"/>
              <a:t> Slave</a:t>
            </a:r>
            <a:endParaRPr lang="en-US" dirty="0"/>
          </a:p>
        </p:txBody>
      </p:sp>
      <p:sp>
        <p:nvSpPr>
          <p:cNvPr id="33" name="Rectangle 15"/>
          <p:cNvSpPr>
            <a:spLocks noChangeArrowheads="1"/>
          </p:cNvSpPr>
          <p:nvPr/>
        </p:nvSpPr>
        <p:spPr bwMode="auto">
          <a:xfrm>
            <a:off x="7031477" y="5098471"/>
            <a:ext cx="1554480" cy="512616"/>
          </a:xfrm>
          <a:prstGeom prst="rect">
            <a:avLst/>
          </a:prstGeom>
          <a:solidFill>
            <a:schemeClr val="bg1"/>
          </a:solidFill>
          <a:ln w="12700" algn="ctr">
            <a:solidFill>
              <a:schemeClr val="tx1"/>
            </a:solidFill>
            <a:miter lim="800000"/>
            <a:headEnd/>
            <a:tailEnd/>
          </a:ln>
        </p:spPr>
        <p:txBody>
          <a:bodyPr wrap="none" anchor="ctr"/>
          <a:lstStyle/>
          <a:p>
            <a:pPr algn="ctr"/>
            <a:r>
              <a:rPr lang="en-US" dirty="0" smtClean="0"/>
              <a:t>Avalon-ST</a:t>
            </a:r>
          </a:p>
          <a:p>
            <a:pPr algn="ctr"/>
            <a:r>
              <a:rPr lang="en-US" dirty="0" smtClean="0"/>
              <a:t> Source or Sink</a:t>
            </a:r>
            <a:endParaRPr lang="en-US" dirty="0"/>
          </a:p>
        </p:txBody>
      </p:sp>
      <p:sp>
        <p:nvSpPr>
          <p:cNvPr id="34" name="Rectangle 15"/>
          <p:cNvSpPr>
            <a:spLocks noChangeArrowheads="1"/>
          </p:cNvSpPr>
          <p:nvPr/>
        </p:nvSpPr>
        <p:spPr bwMode="auto">
          <a:xfrm>
            <a:off x="525339" y="3699154"/>
            <a:ext cx="1737360" cy="548640"/>
          </a:xfrm>
          <a:prstGeom prst="rect">
            <a:avLst/>
          </a:prstGeom>
          <a:solidFill>
            <a:schemeClr val="bg1"/>
          </a:solidFill>
          <a:ln w="12700" algn="ctr">
            <a:solidFill>
              <a:schemeClr val="tx1"/>
            </a:solidFill>
            <a:miter lim="800000"/>
            <a:headEnd/>
            <a:tailEnd/>
          </a:ln>
        </p:spPr>
        <p:txBody>
          <a:bodyPr wrap="none" anchor="ctr"/>
          <a:lstStyle/>
          <a:p>
            <a:pPr algn="ctr"/>
            <a:r>
              <a:rPr lang="en-US" dirty="0" smtClean="0"/>
              <a:t>Avalon-MM</a:t>
            </a:r>
          </a:p>
          <a:p>
            <a:pPr algn="ctr"/>
            <a:r>
              <a:rPr lang="en-US" dirty="0" smtClean="0"/>
              <a:t>Master</a:t>
            </a:r>
            <a:endParaRPr lang="en-US" dirty="0"/>
          </a:p>
        </p:txBody>
      </p:sp>
      <p:sp>
        <p:nvSpPr>
          <p:cNvPr id="35" name="Rectangle 15"/>
          <p:cNvSpPr>
            <a:spLocks noChangeArrowheads="1"/>
          </p:cNvSpPr>
          <p:nvPr/>
        </p:nvSpPr>
        <p:spPr bwMode="auto">
          <a:xfrm>
            <a:off x="2663557" y="3699154"/>
            <a:ext cx="1737360" cy="548640"/>
          </a:xfrm>
          <a:prstGeom prst="rect">
            <a:avLst/>
          </a:prstGeom>
          <a:solidFill>
            <a:schemeClr val="bg1"/>
          </a:solidFill>
          <a:ln w="12700" algn="ctr">
            <a:solidFill>
              <a:schemeClr val="tx1"/>
            </a:solidFill>
            <a:miter lim="800000"/>
            <a:headEnd/>
            <a:tailEnd/>
          </a:ln>
        </p:spPr>
        <p:txBody>
          <a:bodyPr wrap="none" anchor="ctr"/>
          <a:lstStyle/>
          <a:p>
            <a:pPr algn="ctr"/>
            <a:r>
              <a:rPr lang="en-US" dirty="0" smtClean="0"/>
              <a:t>Avalon-MM</a:t>
            </a:r>
          </a:p>
          <a:p>
            <a:pPr algn="ctr"/>
            <a:r>
              <a:rPr lang="en-US" dirty="0" smtClean="0"/>
              <a:t> Master</a:t>
            </a:r>
            <a:endParaRPr lang="en-US" dirty="0"/>
          </a:p>
        </p:txBody>
      </p:sp>
      <p:sp>
        <p:nvSpPr>
          <p:cNvPr id="36" name="Rectangle 15"/>
          <p:cNvSpPr>
            <a:spLocks noChangeArrowheads="1"/>
          </p:cNvSpPr>
          <p:nvPr/>
        </p:nvSpPr>
        <p:spPr bwMode="auto">
          <a:xfrm>
            <a:off x="4801775" y="3699154"/>
            <a:ext cx="1737360" cy="548640"/>
          </a:xfrm>
          <a:prstGeom prst="rect">
            <a:avLst/>
          </a:prstGeom>
          <a:solidFill>
            <a:schemeClr val="bg1"/>
          </a:solidFill>
          <a:ln w="12700" algn="ctr">
            <a:solidFill>
              <a:schemeClr val="tx1"/>
            </a:solidFill>
            <a:miter lim="800000"/>
            <a:headEnd/>
            <a:tailEnd/>
          </a:ln>
        </p:spPr>
        <p:txBody>
          <a:bodyPr wrap="none" anchor="ctr"/>
          <a:lstStyle/>
          <a:p>
            <a:pPr algn="ctr"/>
            <a:r>
              <a:rPr lang="en-US" dirty="0" smtClean="0"/>
              <a:t>Avalon-MM</a:t>
            </a:r>
          </a:p>
          <a:p>
            <a:pPr algn="ctr"/>
            <a:r>
              <a:rPr lang="en-US" dirty="0" smtClean="0"/>
              <a:t> Slave</a:t>
            </a:r>
            <a:endParaRPr lang="en-US" dirty="0"/>
          </a:p>
        </p:txBody>
      </p:sp>
      <p:sp>
        <p:nvSpPr>
          <p:cNvPr id="37" name="Rectangle 15"/>
          <p:cNvSpPr>
            <a:spLocks noChangeArrowheads="1"/>
          </p:cNvSpPr>
          <p:nvPr/>
        </p:nvSpPr>
        <p:spPr bwMode="auto">
          <a:xfrm>
            <a:off x="6939994" y="3699154"/>
            <a:ext cx="1737360" cy="548640"/>
          </a:xfrm>
          <a:prstGeom prst="rect">
            <a:avLst/>
          </a:prstGeom>
          <a:solidFill>
            <a:schemeClr val="bg1"/>
          </a:solidFill>
          <a:ln w="12700" algn="ctr">
            <a:solidFill>
              <a:schemeClr val="tx1"/>
            </a:solidFill>
            <a:miter lim="800000"/>
            <a:headEnd/>
            <a:tailEnd/>
          </a:ln>
        </p:spPr>
        <p:txBody>
          <a:bodyPr wrap="none" anchor="ctr"/>
          <a:lstStyle/>
          <a:p>
            <a:pPr algn="ctr"/>
            <a:r>
              <a:rPr lang="en-US" dirty="0" smtClean="0"/>
              <a:t>Avalon-ST</a:t>
            </a:r>
          </a:p>
          <a:p>
            <a:pPr algn="ctr"/>
            <a:r>
              <a:rPr lang="en-US" dirty="0" smtClean="0"/>
              <a:t> Source and Sink</a:t>
            </a:r>
            <a:endParaRPr lang="en-US" dirty="0"/>
          </a:p>
        </p:txBody>
      </p:sp>
      <p:sp>
        <p:nvSpPr>
          <p:cNvPr id="38" name="Rectangle 15"/>
          <p:cNvSpPr>
            <a:spLocks noChangeArrowheads="1"/>
          </p:cNvSpPr>
          <p:nvPr/>
        </p:nvSpPr>
        <p:spPr bwMode="auto">
          <a:xfrm>
            <a:off x="2647849" y="1648686"/>
            <a:ext cx="3893126" cy="437795"/>
          </a:xfrm>
          <a:prstGeom prst="rect">
            <a:avLst/>
          </a:prstGeom>
          <a:solidFill>
            <a:schemeClr val="bg1"/>
          </a:solidFill>
          <a:ln w="12700" algn="ctr">
            <a:solidFill>
              <a:schemeClr val="tx1"/>
            </a:solidFill>
            <a:miter lim="800000"/>
            <a:headEnd/>
            <a:tailEnd/>
          </a:ln>
        </p:spPr>
        <p:txBody>
          <a:bodyPr wrap="none" anchor="ctr"/>
          <a:lstStyle/>
          <a:p>
            <a:pPr algn="ctr"/>
            <a:r>
              <a:rPr lang="en-US" dirty="0" smtClean="0"/>
              <a:t>Through JTAG and Virtual JTAG Hub</a:t>
            </a:r>
            <a:endParaRPr lang="en-US" dirty="0"/>
          </a:p>
        </p:txBody>
      </p:sp>
      <p:sp>
        <p:nvSpPr>
          <p:cNvPr id="39" name="Line 135"/>
          <p:cNvSpPr>
            <a:spLocks noChangeShapeType="1"/>
          </p:cNvSpPr>
          <p:nvPr/>
        </p:nvSpPr>
        <p:spPr bwMode="auto">
          <a:xfrm rot="16200000" flipH="1">
            <a:off x="4566710" y="-727363"/>
            <a:ext cx="0" cy="6470069"/>
          </a:xfrm>
          <a:prstGeom prst="line">
            <a:avLst/>
          </a:prstGeom>
          <a:noFill/>
          <a:ln w="50800">
            <a:solidFill>
              <a:schemeClr val="tx1"/>
            </a:solidFill>
            <a:round/>
            <a:headEnd/>
            <a:tailEnd/>
          </a:ln>
        </p:spPr>
        <p:txBody>
          <a:bodyPr wrap="none" anchor="ctr"/>
          <a:lstStyle/>
          <a:p>
            <a:endParaRPr lang="en-US"/>
          </a:p>
        </p:txBody>
      </p:sp>
      <p:sp>
        <p:nvSpPr>
          <p:cNvPr id="42" name="Line 144"/>
          <p:cNvSpPr>
            <a:spLocks noChangeShapeType="1"/>
          </p:cNvSpPr>
          <p:nvPr/>
        </p:nvSpPr>
        <p:spPr bwMode="auto">
          <a:xfrm flipH="1" flipV="1">
            <a:off x="4601347" y="2119744"/>
            <a:ext cx="0" cy="365760"/>
          </a:xfrm>
          <a:prstGeom prst="line">
            <a:avLst/>
          </a:prstGeom>
          <a:noFill/>
          <a:ln w="50800">
            <a:solidFill>
              <a:schemeClr val="tx1"/>
            </a:solidFill>
            <a:round/>
            <a:headEnd/>
            <a:tailEnd type="oval" w="sm" len="sm"/>
          </a:ln>
        </p:spPr>
        <p:txBody>
          <a:bodyPr wrap="none" anchor="ctr"/>
          <a:lstStyle/>
          <a:p>
            <a:endParaRPr lang="en-US"/>
          </a:p>
        </p:txBody>
      </p:sp>
      <p:sp>
        <p:nvSpPr>
          <p:cNvPr id="56" name="Line 144"/>
          <p:cNvSpPr>
            <a:spLocks noChangeShapeType="1"/>
          </p:cNvSpPr>
          <p:nvPr/>
        </p:nvSpPr>
        <p:spPr bwMode="auto">
          <a:xfrm flipH="1">
            <a:off x="1359369" y="2493818"/>
            <a:ext cx="0" cy="365760"/>
          </a:xfrm>
          <a:prstGeom prst="line">
            <a:avLst/>
          </a:prstGeom>
          <a:noFill/>
          <a:ln w="50800">
            <a:solidFill>
              <a:schemeClr val="tx1"/>
            </a:solidFill>
            <a:round/>
            <a:headEnd/>
            <a:tailEnd type="oval" w="sm" len="sm"/>
          </a:ln>
        </p:spPr>
        <p:txBody>
          <a:bodyPr wrap="none" anchor="ctr"/>
          <a:lstStyle/>
          <a:p>
            <a:endParaRPr lang="en-US"/>
          </a:p>
        </p:txBody>
      </p:sp>
      <p:sp>
        <p:nvSpPr>
          <p:cNvPr id="57" name="Line 144"/>
          <p:cNvSpPr>
            <a:spLocks noChangeShapeType="1"/>
          </p:cNvSpPr>
          <p:nvPr/>
        </p:nvSpPr>
        <p:spPr bwMode="auto">
          <a:xfrm flipH="1">
            <a:off x="7787879" y="2493818"/>
            <a:ext cx="0" cy="365760"/>
          </a:xfrm>
          <a:prstGeom prst="line">
            <a:avLst/>
          </a:prstGeom>
          <a:noFill/>
          <a:ln w="50800">
            <a:solidFill>
              <a:schemeClr val="tx1"/>
            </a:solidFill>
            <a:round/>
            <a:headEnd/>
            <a:tailEnd type="oval" w="sm" len="sm"/>
          </a:ln>
        </p:spPr>
        <p:txBody>
          <a:bodyPr wrap="none" anchor="ctr"/>
          <a:lstStyle/>
          <a:p>
            <a:endParaRPr lang="en-US"/>
          </a:p>
        </p:txBody>
      </p:sp>
      <p:sp>
        <p:nvSpPr>
          <p:cNvPr id="58" name="Line 144"/>
          <p:cNvSpPr>
            <a:spLocks noChangeShapeType="1"/>
          </p:cNvSpPr>
          <p:nvPr/>
        </p:nvSpPr>
        <p:spPr bwMode="auto">
          <a:xfrm flipH="1">
            <a:off x="5681987" y="2493818"/>
            <a:ext cx="0" cy="365760"/>
          </a:xfrm>
          <a:prstGeom prst="line">
            <a:avLst/>
          </a:prstGeom>
          <a:noFill/>
          <a:ln w="50800">
            <a:solidFill>
              <a:schemeClr val="tx1"/>
            </a:solidFill>
            <a:round/>
            <a:headEnd/>
            <a:tailEnd type="oval" w="sm" len="sm"/>
          </a:ln>
        </p:spPr>
        <p:txBody>
          <a:bodyPr wrap="none" anchor="ctr"/>
          <a:lstStyle/>
          <a:p>
            <a:endParaRPr lang="en-US"/>
          </a:p>
        </p:txBody>
      </p:sp>
      <p:sp>
        <p:nvSpPr>
          <p:cNvPr id="59" name="Line 144"/>
          <p:cNvSpPr>
            <a:spLocks noChangeShapeType="1"/>
          </p:cNvSpPr>
          <p:nvPr/>
        </p:nvSpPr>
        <p:spPr bwMode="auto">
          <a:xfrm flipH="1">
            <a:off x="3492969" y="2493818"/>
            <a:ext cx="0" cy="365760"/>
          </a:xfrm>
          <a:prstGeom prst="line">
            <a:avLst/>
          </a:prstGeom>
          <a:noFill/>
          <a:ln w="50800">
            <a:solidFill>
              <a:schemeClr val="tx1"/>
            </a:solidFill>
            <a:round/>
            <a:headEnd/>
            <a:tailEnd type="oval" w="sm" len="sm"/>
          </a:ln>
        </p:spPr>
        <p:txBody>
          <a:bodyPr wrap="none" anchor="ctr"/>
          <a:lstStyle/>
          <a:p>
            <a:endParaRPr lang="en-US"/>
          </a:p>
        </p:txBody>
      </p:sp>
      <p:cxnSp>
        <p:nvCxnSpPr>
          <p:cNvPr id="69" name="Straight Arrow Connector 68"/>
          <p:cNvCxnSpPr/>
          <p:nvPr/>
        </p:nvCxnSpPr>
        <p:spPr bwMode="auto">
          <a:xfrm rot="16200000" flipH="1">
            <a:off x="7442914" y="4677290"/>
            <a:ext cx="731520" cy="0"/>
          </a:xfrm>
          <a:prstGeom prst="straightConnector1">
            <a:avLst/>
          </a:prstGeom>
          <a:solidFill>
            <a:schemeClr val="accent1"/>
          </a:solidFill>
          <a:ln w="50800" cap="flat" cmpd="sng" algn="ctr">
            <a:solidFill>
              <a:srgbClr val="7030A0"/>
            </a:solidFill>
            <a:prstDash val="solid"/>
            <a:round/>
            <a:headEnd type="oval" w="med" len="med"/>
            <a:tailEnd type="oval" w="med" len="med"/>
          </a:ln>
          <a:effectLst/>
        </p:spPr>
      </p:cxnSp>
      <p:sp>
        <p:nvSpPr>
          <p:cNvPr id="74" name="Line 135"/>
          <p:cNvSpPr>
            <a:spLocks noChangeShapeType="1"/>
          </p:cNvSpPr>
          <p:nvPr/>
        </p:nvSpPr>
        <p:spPr bwMode="auto">
          <a:xfrm rot="16200000" flipH="1">
            <a:off x="2458861" y="3704702"/>
            <a:ext cx="0" cy="2011680"/>
          </a:xfrm>
          <a:prstGeom prst="line">
            <a:avLst/>
          </a:prstGeom>
          <a:noFill/>
          <a:ln w="50800">
            <a:solidFill>
              <a:schemeClr val="tx2"/>
            </a:solidFill>
            <a:round/>
            <a:headEnd/>
            <a:tailEnd/>
          </a:ln>
        </p:spPr>
        <p:txBody>
          <a:bodyPr wrap="none" anchor="ctr"/>
          <a:lstStyle/>
          <a:p>
            <a:endParaRPr lang="en-US">
              <a:ln>
                <a:solidFill>
                  <a:srgbClr val="FF0000"/>
                </a:solidFill>
              </a:ln>
            </a:endParaRPr>
          </a:p>
        </p:txBody>
      </p:sp>
      <p:sp>
        <p:nvSpPr>
          <p:cNvPr id="76" name="Line 144"/>
          <p:cNvSpPr>
            <a:spLocks noChangeShapeType="1"/>
          </p:cNvSpPr>
          <p:nvPr/>
        </p:nvSpPr>
        <p:spPr bwMode="auto">
          <a:xfrm flipH="1" flipV="1">
            <a:off x="1470219" y="4322617"/>
            <a:ext cx="0" cy="365760"/>
          </a:xfrm>
          <a:prstGeom prst="line">
            <a:avLst/>
          </a:prstGeom>
          <a:noFill/>
          <a:ln w="50800">
            <a:solidFill>
              <a:schemeClr val="tx2"/>
            </a:solidFill>
            <a:round/>
            <a:headEnd/>
            <a:tailEnd type="oval" w="sm" len="sm"/>
          </a:ln>
        </p:spPr>
        <p:txBody>
          <a:bodyPr wrap="none" anchor="ctr"/>
          <a:lstStyle/>
          <a:p>
            <a:endParaRPr lang="en-US">
              <a:ln>
                <a:solidFill>
                  <a:srgbClr val="FF0000"/>
                </a:solidFill>
              </a:ln>
            </a:endParaRPr>
          </a:p>
        </p:txBody>
      </p:sp>
      <p:sp>
        <p:nvSpPr>
          <p:cNvPr id="77" name="Line 144"/>
          <p:cNvSpPr>
            <a:spLocks noChangeShapeType="1"/>
          </p:cNvSpPr>
          <p:nvPr/>
        </p:nvSpPr>
        <p:spPr bwMode="auto">
          <a:xfrm flipH="1" flipV="1">
            <a:off x="3465273" y="4322617"/>
            <a:ext cx="0" cy="365760"/>
          </a:xfrm>
          <a:prstGeom prst="line">
            <a:avLst/>
          </a:prstGeom>
          <a:noFill/>
          <a:ln w="50800">
            <a:solidFill>
              <a:schemeClr val="tx2"/>
            </a:solidFill>
            <a:round/>
            <a:headEnd/>
            <a:tailEnd type="oval" w="sm" len="sm"/>
          </a:ln>
        </p:spPr>
        <p:txBody>
          <a:bodyPr wrap="none" anchor="ctr"/>
          <a:lstStyle/>
          <a:p>
            <a:endParaRPr lang="en-US">
              <a:ln>
                <a:solidFill>
                  <a:srgbClr val="FF0000"/>
                </a:solidFill>
              </a:ln>
            </a:endParaRPr>
          </a:p>
        </p:txBody>
      </p:sp>
      <p:sp>
        <p:nvSpPr>
          <p:cNvPr id="78" name="Line 144"/>
          <p:cNvSpPr>
            <a:spLocks noChangeShapeType="1"/>
          </p:cNvSpPr>
          <p:nvPr/>
        </p:nvSpPr>
        <p:spPr bwMode="auto">
          <a:xfrm flipH="1">
            <a:off x="3465260" y="4696690"/>
            <a:ext cx="0" cy="365760"/>
          </a:xfrm>
          <a:prstGeom prst="line">
            <a:avLst/>
          </a:prstGeom>
          <a:noFill/>
          <a:ln w="50800">
            <a:solidFill>
              <a:schemeClr val="tx2"/>
            </a:solidFill>
            <a:round/>
            <a:headEnd/>
            <a:tailEnd type="oval" w="sm" len="sm"/>
          </a:ln>
        </p:spPr>
        <p:txBody>
          <a:bodyPr wrap="none" anchor="ctr"/>
          <a:lstStyle/>
          <a:p>
            <a:endParaRPr lang="en-US">
              <a:ln>
                <a:solidFill>
                  <a:srgbClr val="FF0000"/>
                </a:solidFill>
              </a:ln>
            </a:endParaRPr>
          </a:p>
        </p:txBody>
      </p:sp>
    </p:spTree>
    <p:custDataLst>
      <p:tags r:id="rId1"/>
    </p:custDataLst>
    <p:extLst>
      <p:ext uri="{BB962C8B-B14F-4D97-AF65-F5344CB8AC3E}">
        <p14:creationId xmlns:p14="http://schemas.microsoft.com/office/powerpoint/2010/main" xmlns="" val="3977124460"/>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p:txBody>
          <a:bodyPr/>
          <a:lstStyle/>
          <a:p>
            <a:r>
              <a:rPr lang="en-US" altLang="zh-TW" dirty="0" smtClean="0">
                <a:ea typeface="PMingLiU" pitchFamily="18" charset="-120"/>
              </a:rPr>
              <a:t>Usage </a:t>
            </a:r>
            <a:r>
              <a:rPr lang="en-US" altLang="zh-TW" dirty="0" smtClean="0">
                <a:solidFill>
                  <a:srgbClr val="2D2D89"/>
                </a:solidFill>
                <a:ea typeface="PMingLiU" pitchFamily="18" charset="-120"/>
              </a:rPr>
              <a:t>Flow – Summary</a:t>
            </a:r>
            <a:endParaRPr lang="en-US" altLang="zh-TW" dirty="0">
              <a:solidFill>
                <a:srgbClr val="2D2D89"/>
              </a:solidFill>
              <a:ea typeface="PMingLiU" pitchFamily="18" charset="-120"/>
            </a:endParaRPr>
          </a:p>
        </p:txBody>
      </p:sp>
      <p:sp>
        <p:nvSpPr>
          <p:cNvPr id="4" name="Slide Number Placeholder 4"/>
          <p:cNvSpPr>
            <a:spLocks noGrp="1"/>
          </p:cNvSpPr>
          <p:nvPr>
            <p:ph type="sldNum" sz="quarter" idx="4294967295"/>
          </p:nvPr>
        </p:nvSpPr>
        <p:spPr>
          <a:xfrm>
            <a:off x="146644" y="6588125"/>
            <a:ext cx="698500" cy="282575"/>
          </a:xfrm>
          <a:prstGeom prst="rect">
            <a:avLst/>
          </a:prstGeom>
        </p:spPr>
        <p:txBody>
          <a:bodyPr/>
          <a:lstStyle/>
          <a:p>
            <a:fld id="{A91F0640-56E3-4842-A8A8-0C6F0301F116}" type="slidenum">
              <a:rPr lang="zh-TW" altLang="en-US"/>
              <a:pPr/>
              <a:t>103</a:t>
            </a:fld>
            <a:endParaRPr lang="en-US" altLang="zh-TW"/>
          </a:p>
        </p:txBody>
      </p:sp>
      <p:sp>
        <p:nvSpPr>
          <p:cNvPr id="6" name="Down Arrow 5"/>
          <p:cNvSpPr>
            <a:spLocks noChangeArrowheads="1"/>
          </p:cNvSpPr>
          <p:nvPr/>
        </p:nvSpPr>
        <p:spPr bwMode="auto">
          <a:xfrm>
            <a:off x="2265563" y="3468559"/>
            <a:ext cx="640080" cy="457200"/>
          </a:xfrm>
          <a:prstGeom prst="downArrow">
            <a:avLst>
              <a:gd name="adj1" fmla="val 50000"/>
              <a:gd name="adj2" fmla="val 49978"/>
            </a:avLst>
          </a:prstGeom>
          <a:solidFill>
            <a:srgbClr val="FFFFAF"/>
          </a:solidFill>
          <a:ln w="9525" algn="ctr">
            <a:solidFill>
              <a:schemeClr val="tx1"/>
            </a:solidFill>
            <a:round/>
            <a:headEnd/>
            <a:tailEnd/>
          </a:ln>
        </p:spPr>
        <p:txBody>
          <a:bodyPr/>
          <a:lstStyle/>
          <a:p>
            <a:pPr eaLnBrk="0" hangingPunct="0"/>
            <a:endParaRPr lang="en-US"/>
          </a:p>
        </p:txBody>
      </p:sp>
      <p:sp>
        <p:nvSpPr>
          <p:cNvPr id="9" name="Down Arrow 8"/>
          <p:cNvSpPr>
            <a:spLocks noChangeArrowheads="1"/>
          </p:cNvSpPr>
          <p:nvPr/>
        </p:nvSpPr>
        <p:spPr bwMode="auto">
          <a:xfrm>
            <a:off x="2265563" y="4409470"/>
            <a:ext cx="640080" cy="365760"/>
          </a:xfrm>
          <a:prstGeom prst="downArrow">
            <a:avLst>
              <a:gd name="adj1" fmla="val 50000"/>
              <a:gd name="adj2" fmla="val 50096"/>
            </a:avLst>
          </a:prstGeom>
          <a:solidFill>
            <a:srgbClr val="FFFFAF"/>
          </a:solidFill>
          <a:ln w="9525" algn="ctr">
            <a:solidFill>
              <a:schemeClr val="tx1"/>
            </a:solidFill>
            <a:round/>
            <a:headEnd/>
            <a:tailEnd/>
          </a:ln>
        </p:spPr>
        <p:txBody>
          <a:bodyPr/>
          <a:lstStyle/>
          <a:p>
            <a:pPr eaLnBrk="0" hangingPunct="0"/>
            <a:endParaRPr lang="en-US"/>
          </a:p>
        </p:txBody>
      </p:sp>
      <p:sp>
        <p:nvSpPr>
          <p:cNvPr id="12" name="Down Arrow 5"/>
          <p:cNvSpPr>
            <a:spLocks noChangeArrowheads="1"/>
          </p:cNvSpPr>
          <p:nvPr/>
        </p:nvSpPr>
        <p:spPr bwMode="auto">
          <a:xfrm>
            <a:off x="2265563" y="1586737"/>
            <a:ext cx="640080" cy="457200"/>
          </a:xfrm>
          <a:prstGeom prst="downArrow">
            <a:avLst>
              <a:gd name="adj1" fmla="val 50000"/>
              <a:gd name="adj2" fmla="val 49978"/>
            </a:avLst>
          </a:prstGeom>
          <a:solidFill>
            <a:srgbClr val="FFFFAF"/>
          </a:solidFill>
          <a:ln w="9525" algn="ctr">
            <a:solidFill>
              <a:schemeClr val="tx1"/>
            </a:solidFill>
            <a:round/>
            <a:headEnd/>
            <a:tailEnd/>
          </a:ln>
        </p:spPr>
        <p:txBody>
          <a:bodyPr/>
          <a:lstStyle/>
          <a:p>
            <a:pPr eaLnBrk="0" hangingPunct="0"/>
            <a:endParaRPr lang="en-US"/>
          </a:p>
        </p:txBody>
      </p:sp>
      <p:sp>
        <p:nvSpPr>
          <p:cNvPr id="16" name="Down Arrow 15"/>
          <p:cNvSpPr>
            <a:spLocks noChangeArrowheads="1"/>
          </p:cNvSpPr>
          <p:nvPr/>
        </p:nvSpPr>
        <p:spPr bwMode="auto">
          <a:xfrm>
            <a:off x="2265563" y="5485848"/>
            <a:ext cx="640080" cy="365760"/>
          </a:xfrm>
          <a:prstGeom prst="downArrow">
            <a:avLst>
              <a:gd name="adj1" fmla="val 50000"/>
              <a:gd name="adj2" fmla="val 50096"/>
            </a:avLst>
          </a:prstGeom>
          <a:solidFill>
            <a:srgbClr val="FFFFAF"/>
          </a:solidFill>
          <a:ln w="9525" algn="ctr">
            <a:solidFill>
              <a:schemeClr val="tx1"/>
            </a:solidFill>
            <a:round/>
            <a:headEnd/>
            <a:tailEnd/>
          </a:ln>
        </p:spPr>
        <p:txBody>
          <a:bodyPr/>
          <a:lstStyle/>
          <a:p>
            <a:pPr eaLnBrk="0" hangingPunct="0"/>
            <a:endParaRPr lang="en-US"/>
          </a:p>
        </p:txBody>
      </p:sp>
      <p:sp>
        <p:nvSpPr>
          <p:cNvPr id="17" name="Down Arrow 5"/>
          <p:cNvSpPr>
            <a:spLocks noChangeArrowheads="1"/>
          </p:cNvSpPr>
          <p:nvPr/>
        </p:nvSpPr>
        <p:spPr bwMode="auto">
          <a:xfrm>
            <a:off x="2265563" y="2527648"/>
            <a:ext cx="640080" cy="457200"/>
          </a:xfrm>
          <a:prstGeom prst="downArrow">
            <a:avLst>
              <a:gd name="adj1" fmla="val 50000"/>
              <a:gd name="adj2" fmla="val 49978"/>
            </a:avLst>
          </a:prstGeom>
          <a:solidFill>
            <a:srgbClr val="FFFFAF"/>
          </a:solidFill>
          <a:ln w="9525" algn="ctr">
            <a:solidFill>
              <a:schemeClr val="tx1"/>
            </a:solidFill>
            <a:round/>
            <a:headEnd/>
            <a:tailEnd/>
          </a:ln>
        </p:spPr>
        <p:txBody>
          <a:bodyPr/>
          <a:lstStyle/>
          <a:p>
            <a:pPr eaLnBrk="0" hangingPunct="0"/>
            <a:endParaRPr lang="en-US"/>
          </a:p>
        </p:txBody>
      </p:sp>
      <p:sp>
        <p:nvSpPr>
          <p:cNvPr id="5" name="Rounded Rectangle 3"/>
          <p:cNvSpPr>
            <a:spLocks noChangeArrowheads="1"/>
          </p:cNvSpPr>
          <p:nvPr/>
        </p:nvSpPr>
        <p:spPr bwMode="auto">
          <a:xfrm>
            <a:off x="396128" y="3022624"/>
            <a:ext cx="4297680" cy="365760"/>
          </a:xfrm>
          <a:prstGeom prst="roundRect">
            <a:avLst>
              <a:gd name="adj" fmla="val 16667"/>
            </a:avLst>
          </a:prstGeom>
          <a:solidFill>
            <a:srgbClr val="BDE7FF"/>
          </a:solidFill>
          <a:ln w="9525" algn="ctr">
            <a:solidFill>
              <a:schemeClr val="tx1"/>
            </a:solidFill>
            <a:round/>
            <a:headEnd/>
            <a:tailEnd/>
          </a:ln>
        </p:spPr>
        <p:txBody>
          <a:bodyPr anchor="ctr" anchorCtr="1"/>
          <a:lstStyle/>
          <a:p>
            <a:pPr eaLnBrk="0" hangingPunct="0"/>
            <a:r>
              <a:rPr lang="en-US" b="1" dirty="0" smtClean="0"/>
              <a:t>3. Launch System Console</a:t>
            </a:r>
            <a:endParaRPr lang="en-US" b="1" dirty="0"/>
          </a:p>
        </p:txBody>
      </p:sp>
      <p:sp>
        <p:nvSpPr>
          <p:cNvPr id="8" name="Rounded Rectangle 7"/>
          <p:cNvSpPr>
            <a:spLocks noChangeArrowheads="1"/>
          </p:cNvSpPr>
          <p:nvPr/>
        </p:nvSpPr>
        <p:spPr bwMode="auto">
          <a:xfrm>
            <a:off x="396128" y="4796505"/>
            <a:ext cx="4297680" cy="640080"/>
          </a:xfrm>
          <a:prstGeom prst="roundRect">
            <a:avLst>
              <a:gd name="adj" fmla="val 16667"/>
            </a:avLst>
          </a:prstGeom>
          <a:solidFill>
            <a:srgbClr val="BDE7FF"/>
          </a:solidFill>
          <a:ln w="9525" algn="ctr">
            <a:solidFill>
              <a:schemeClr val="tx1"/>
            </a:solidFill>
            <a:round/>
            <a:headEnd/>
            <a:tailEnd/>
          </a:ln>
        </p:spPr>
        <p:txBody>
          <a:bodyPr anchor="ctr" anchorCtr="1"/>
          <a:lstStyle/>
          <a:p>
            <a:pPr eaLnBrk="0" hangingPunct="0"/>
            <a:r>
              <a:rPr lang="en-US" b="1" dirty="0" smtClean="0"/>
              <a:t>5. Perform desired operation(s) with the service</a:t>
            </a:r>
          </a:p>
        </p:txBody>
      </p:sp>
      <p:sp>
        <p:nvSpPr>
          <p:cNvPr id="11" name="Rounded Rectangle 3"/>
          <p:cNvSpPr>
            <a:spLocks noChangeArrowheads="1"/>
          </p:cNvSpPr>
          <p:nvPr/>
        </p:nvSpPr>
        <p:spPr bwMode="auto">
          <a:xfrm>
            <a:off x="396128" y="2073594"/>
            <a:ext cx="4297680" cy="365760"/>
          </a:xfrm>
          <a:prstGeom prst="roundRect">
            <a:avLst>
              <a:gd name="adj" fmla="val 16667"/>
            </a:avLst>
          </a:prstGeom>
          <a:solidFill>
            <a:srgbClr val="BDE7FF"/>
          </a:solidFill>
          <a:ln w="9525" algn="ctr">
            <a:solidFill>
              <a:schemeClr val="tx1"/>
            </a:solidFill>
            <a:round/>
            <a:headEnd/>
            <a:tailEnd/>
          </a:ln>
        </p:spPr>
        <p:txBody>
          <a:bodyPr anchor="ctr" anchorCtr="1"/>
          <a:lstStyle/>
          <a:p>
            <a:pPr eaLnBrk="0" hangingPunct="0"/>
            <a:r>
              <a:rPr lang="en-US" b="1" dirty="0" smtClean="0"/>
              <a:t>2. Connect board and program FPGA</a:t>
            </a:r>
            <a:endParaRPr lang="en-US" b="1" dirty="0"/>
          </a:p>
        </p:txBody>
      </p:sp>
      <p:sp>
        <p:nvSpPr>
          <p:cNvPr id="13" name="Rounded Rectangle 4"/>
          <p:cNvSpPr>
            <a:spLocks noChangeArrowheads="1"/>
          </p:cNvSpPr>
          <p:nvPr/>
        </p:nvSpPr>
        <p:spPr bwMode="auto">
          <a:xfrm>
            <a:off x="396128" y="3971654"/>
            <a:ext cx="4297680" cy="365760"/>
          </a:xfrm>
          <a:prstGeom prst="roundRect">
            <a:avLst>
              <a:gd name="adj" fmla="val 16667"/>
            </a:avLst>
          </a:prstGeom>
          <a:solidFill>
            <a:srgbClr val="BDE7FF"/>
          </a:solidFill>
          <a:ln w="9525" algn="ctr">
            <a:solidFill>
              <a:schemeClr val="tx1"/>
            </a:solidFill>
            <a:round/>
            <a:headEnd/>
            <a:tailEnd/>
          </a:ln>
        </p:spPr>
        <p:txBody>
          <a:bodyPr anchor="ctr" anchorCtr="1"/>
          <a:lstStyle/>
          <a:p>
            <a:pPr eaLnBrk="0" hangingPunct="0"/>
            <a:r>
              <a:rPr lang="en-US" b="1" dirty="0" smtClean="0"/>
              <a:t>4. Locate and open service path</a:t>
            </a:r>
          </a:p>
        </p:txBody>
      </p:sp>
      <p:sp>
        <p:nvSpPr>
          <p:cNvPr id="15" name="Rounded Rectangle 3"/>
          <p:cNvSpPr>
            <a:spLocks noChangeArrowheads="1"/>
          </p:cNvSpPr>
          <p:nvPr/>
        </p:nvSpPr>
        <p:spPr bwMode="auto">
          <a:xfrm>
            <a:off x="396128" y="1124564"/>
            <a:ext cx="4297680" cy="365760"/>
          </a:xfrm>
          <a:prstGeom prst="roundRect">
            <a:avLst>
              <a:gd name="adj" fmla="val 16667"/>
            </a:avLst>
          </a:prstGeom>
          <a:solidFill>
            <a:srgbClr val="BDE7FF"/>
          </a:solidFill>
          <a:ln w="9525" algn="ctr">
            <a:solidFill>
              <a:schemeClr val="tx1"/>
            </a:solidFill>
            <a:round/>
            <a:headEnd/>
            <a:tailEnd/>
          </a:ln>
        </p:spPr>
        <p:txBody>
          <a:bodyPr anchor="ctr" anchorCtr="1"/>
          <a:lstStyle/>
          <a:p>
            <a:pPr eaLnBrk="0" hangingPunct="0"/>
            <a:r>
              <a:rPr lang="en-US" b="1" dirty="0" smtClean="0"/>
              <a:t>1. Add required component to Qsys</a:t>
            </a:r>
            <a:endParaRPr lang="en-US" b="1" dirty="0"/>
          </a:p>
        </p:txBody>
      </p:sp>
      <p:sp>
        <p:nvSpPr>
          <p:cNvPr id="14" name="Rounded Rectangle 13"/>
          <p:cNvSpPr>
            <a:spLocks noChangeArrowheads="1"/>
          </p:cNvSpPr>
          <p:nvPr/>
        </p:nvSpPr>
        <p:spPr bwMode="auto">
          <a:xfrm>
            <a:off x="396128" y="5869715"/>
            <a:ext cx="4297680" cy="365760"/>
          </a:xfrm>
          <a:prstGeom prst="roundRect">
            <a:avLst>
              <a:gd name="adj" fmla="val 16667"/>
            </a:avLst>
          </a:prstGeom>
          <a:solidFill>
            <a:srgbClr val="BDE7FF"/>
          </a:solidFill>
          <a:ln w="9525" algn="ctr">
            <a:solidFill>
              <a:schemeClr val="tx1"/>
            </a:solidFill>
            <a:round/>
            <a:headEnd/>
            <a:tailEnd/>
          </a:ln>
        </p:spPr>
        <p:txBody>
          <a:bodyPr lIns="91440" rIns="91440" anchor="ctr" anchorCtr="1"/>
          <a:lstStyle/>
          <a:p>
            <a:pPr eaLnBrk="0" hangingPunct="0"/>
            <a:r>
              <a:rPr lang="en-US" b="1" dirty="0" smtClean="0"/>
              <a:t>6. Close the service</a:t>
            </a:r>
            <a:endParaRPr lang="en-US" b="1" dirty="0"/>
          </a:p>
        </p:txBody>
      </p:sp>
      <p:sp>
        <p:nvSpPr>
          <p:cNvPr id="18" name="Rectangle 17"/>
          <p:cNvSpPr/>
          <p:nvPr/>
        </p:nvSpPr>
        <p:spPr bwMode="auto">
          <a:xfrm>
            <a:off x="4982339" y="3668889"/>
            <a:ext cx="4048771" cy="257386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altLang="zh-TW" sz="1400" kern="0" dirty="0" smtClean="0">
                <a:solidFill>
                  <a:schemeClr val="tx2"/>
                </a:solidFill>
                <a:latin typeface="Courier New" pitchFamily="49" charset="0"/>
                <a:ea typeface="PMingLiU" pitchFamily="18" charset="-120"/>
              </a:rPr>
              <a:t>set</a:t>
            </a:r>
            <a:r>
              <a:rPr lang="en-US" altLang="zh-TW" sz="1400" kern="0" dirty="0" smtClean="0">
                <a:latin typeface="Courier New" pitchFamily="49" charset="0"/>
                <a:ea typeface="PMingLiU" pitchFamily="18" charset="-120"/>
              </a:rPr>
              <a:t> </a:t>
            </a:r>
            <a:r>
              <a:rPr lang="en-US" altLang="zh-TW" sz="1400" kern="0" dirty="0" err="1" smtClean="0">
                <a:latin typeface="Courier New" pitchFamily="49" charset="0"/>
                <a:ea typeface="PMingLiU" pitchFamily="18" charset="-120"/>
              </a:rPr>
              <a:t>m_path</a:t>
            </a:r>
            <a:r>
              <a:rPr lang="en-US" altLang="zh-TW" sz="1400" kern="0" dirty="0" smtClean="0">
                <a:latin typeface="Courier New" pitchFamily="49" charset="0"/>
                <a:ea typeface="PMingLiU" pitchFamily="18" charset="-120"/>
              </a:rPr>
              <a:t> [</a:t>
            </a:r>
            <a:r>
              <a:rPr lang="en-US" altLang="zh-TW" sz="1400" kern="0" dirty="0" err="1" smtClean="0">
                <a:solidFill>
                  <a:srgbClr val="00319E"/>
                </a:solidFill>
                <a:latin typeface="Courier New" pitchFamily="49" charset="0"/>
                <a:ea typeface="PMingLiU" pitchFamily="18" charset="-120"/>
              </a:rPr>
              <a:t>lindex</a:t>
            </a:r>
            <a:r>
              <a:rPr lang="en-US" altLang="zh-TW" sz="1400" kern="0" dirty="0" smtClean="0">
                <a:latin typeface="Courier New" pitchFamily="49" charset="0"/>
                <a:ea typeface="PMingLiU" pitchFamily="18" charset="-120"/>
              </a:rPr>
              <a:t> \</a:t>
            </a:r>
          </a:p>
          <a:p>
            <a:r>
              <a:rPr lang="en-US" altLang="zh-TW" sz="1400" kern="0" dirty="0" smtClean="0">
                <a:latin typeface="Courier New" pitchFamily="49" charset="0"/>
                <a:ea typeface="PMingLiU" pitchFamily="18" charset="-120"/>
              </a:rPr>
              <a:t>    [</a:t>
            </a:r>
            <a:r>
              <a:rPr lang="en-US" altLang="zh-TW" sz="1400" kern="0" dirty="0" err="1" smtClean="0">
                <a:solidFill>
                  <a:schemeClr val="tx2"/>
                </a:solidFill>
                <a:latin typeface="Courier New" pitchFamily="49" charset="0"/>
                <a:ea typeface="PMingLiU" pitchFamily="18" charset="-120"/>
              </a:rPr>
              <a:t>get_service_paths</a:t>
            </a:r>
            <a:r>
              <a:rPr lang="en-US" altLang="zh-TW" sz="1400" kern="0" dirty="0" smtClean="0">
                <a:latin typeface="Courier New" pitchFamily="49" charset="0"/>
                <a:ea typeface="PMingLiU" pitchFamily="18" charset="-120"/>
              </a:rPr>
              <a:t> master] 0]</a:t>
            </a:r>
            <a:endParaRPr lang="en-US" altLang="zh-TW" sz="1400" kern="0" dirty="0" smtClean="0">
              <a:solidFill>
                <a:schemeClr val="tx2"/>
              </a:solidFill>
              <a:latin typeface="Courier New" pitchFamily="49" charset="0"/>
              <a:ea typeface="PMingLiU" pitchFamily="18" charset="-120"/>
            </a:endParaRPr>
          </a:p>
          <a:p>
            <a:pPr lvl="0"/>
            <a:r>
              <a:rPr lang="en-US" altLang="zh-TW" sz="1400" kern="0" dirty="0" err="1" smtClean="0">
                <a:solidFill>
                  <a:schemeClr val="tx2"/>
                </a:solidFill>
                <a:latin typeface="Courier New" pitchFamily="49" charset="0"/>
                <a:ea typeface="PMingLiU" pitchFamily="18" charset="-120"/>
              </a:rPr>
              <a:t>open_service</a:t>
            </a:r>
            <a:r>
              <a:rPr lang="en-US" altLang="zh-TW" sz="1400" kern="0" dirty="0" smtClean="0">
                <a:latin typeface="Courier New" pitchFamily="49" charset="0"/>
                <a:ea typeface="PMingLiU" pitchFamily="18" charset="-120"/>
              </a:rPr>
              <a:t> master </a:t>
            </a:r>
            <a:r>
              <a:rPr lang="en-US" altLang="zh-TW" sz="1400" kern="0" dirty="0" smtClean="0">
                <a:solidFill>
                  <a:srgbClr val="7030A0"/>
                </a:solidFill>
                <a:latin typeface="Courier New" pitchFamily="49" charset="0"/>
                <a:ea typeface="PMingLiU" pitchFamily="18" charset="-120"/>
              </a:rPr>
              <a:t>$</a:t>
            </a:r>
            <a:r>
              <a:rPr lang="en-US" altLang="zh-TW" sz="1400" kern="0" dirty="0" err="1" smtClean="0">
                <a:solidFill>
                  <a:srgbClr val="7030A0"/>
                </a:solidFill>
                <a:latin typeface="Courier New" pitchFamily="49" charset="0"/>
                <a:ea typeface="PMingLiU" pitchFamily="18" charset="-120"/>
              </a:rPr>
              <a:t>m_path</a:t>
            </a:r>
            <a:endParaRPr lang="en-US" altLang="zh-TW" sz="1400" kern="0" dirty="0" smtClean="0">
              <a:latin typeface="Courier New" pitchFamily="49" charset="0"/>
              <a:ea typeface="PMingLiU" pitchFamily="18" charset="-12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urier New" pitchFamily="49" charset="0"/>
              <a:cs typeface="Courier New" pitchFamily="49"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urier New" pitchFamily="49" charset="0"/>
                <a:cs typeface="Courier New" pitchFamily="49" charset="0"/>
              </a:rPr>
              <a:t/>
            </a:r>
            <a:br>
              <a:rPr kumimoji="0" lang="en-US" sz="1400" b="0" i="0" u="none" strike="noStrike" cap="none" normalizeH="0" baseline="0" dirty="0" smtClean="0">
                <a:ln>
                  <a:noFill/>
                </a:ln>
                <a:solidFill>
                  <a:schemeClr val="tx1"/>
                </a:solidFill>
                <a:effectLst/>
                <a:latin typeface="Courier New" pitchFamily="49" charset="0"/>
                <a:cs typeface="Courier New" pitchFamily="49" charset="0"/>
              </a:rPr>
            </a:br>
            <a:r>
              <a:rPr kumimoji="0" lang="en-US" sz="1400" b="0" i="0" u="none" strike="noStrike" cap="none" normalizeH="0" baseline="0" dirty="0" err="1" smtClean="0">
                <a:ln>
                  <a:noFill/>
                </a:ln>
                <a:solidFill>
                  <a:schemeClr val="tx2"/>
                </a:solidFill>
                <a:effectLst/>
                <a:latin typeface="Courier New" pitchFamily="49" charset="0"/>
                <a:cs typeface="Courier New" pitchFamily="49" charset="0"/>
              </a:rPr>
              <a:t>master_write_memory</a:t>
            </a:r>
            <a:r>
              <a:rPr kumimoji="0" lang="en-US" sz="1400" b="0" i="0" u="none" strike="noStrike" cap="none" normalizeH="0" baseline="0" dirty="0" smtClean="0">
                <a:ln>
                  <a:noFill/>
                </a:ln>
                <a:solidFill>
                  <a:schemeClr val="tx1"/>
                </a:solidFill>
                <a:effectLst/>
                <a:latin typeface="Courier New" pitchFamily="49" charset="0"/>
                <a:cs typeface="Courier New" pitchFamily="49" charset="0"/>
              </a:rPr>
              <a:t> </a:t>
            </a:r>
            <a:r>
              <a:rPr kumimoji="0" lang="en-US" sz="1400" b="0" i="0" u="none" strike="noStrike" cap="none" normalizeH="0" baseline="0" dirty="0" smtClean="0">
                <a:ln>
                  <a:noFill/>
                </a:ln>
                <a:solidFill>
                  <a:srgbClr val="7030A0"/>
                </a:solidFill>
                <a:effectLst/>
                <a:latin typeface="Courier New" pitchFamily="49" charset="0"/>
                <a:cs typeface="Courier New" pitchFamily="49" charset="0"/>
              </a:rPr>
              <a:t>$</a:t>
            </a:r>
            <a:r>
              <a:rPr kumimoji="0" lang="en-US" sz="1400" b="0" i="0" u="none" strike="noStrike" cap="none" normalizeH="0" baseline="0" dirty="0" err="1" smtClean="0">
                <a:ln>
                  <a:noFill/>
                </a:ln>
                <a:solidFill>
                  <a:srgbClr val="7030A0"/>
                </a:solidFill>
                <a:effectLst/>
                <a:latin typeface="Courier New" pitchFamily="49" charset="0"/>
                <a:cs typeface="Courier New" pitchFamily="49" charset="0"/>
              </a:rPr>
              <a:t>m_path</a:t>
            </a:r>
            <a:r>
              <a:rPr kumimoji="0" lang="en-US" sz="1400" b="0" i="0" u="none" strike="noStrike" cap="none" normalizeH="0" baseline="0" dirty="0" smtClean="0">
                <a:ln>
                  <a:noFill/>
                </a:ln>
                <a:solidFill>
                  <a:srgbClr val="7030A0"/>
                </a:solidFill>
                <a:effectLst/>
                <a:latin typeface="Courier New" pitchFamily="49" charset="0"/>
                <a:cs typeface="Courier New" pitchFamily="49" charset="0"/>
              </a:rPr>
              <a:t> </a:t>
            </a:r>
            <a:r>
              <a:rPr kumimoji="0" lang="en-US" sz="1400" b="0" i="0" u="none" strike="noStrike" cap="none" normalizeH="0" baseline="0" dirty="0" smtClean="0">
                <a:ln>
                  <a:noFill/>
                </a:ln>
                <a:solidFill>
                  <a:schemeClr val="tx1"/>
                </a:solidFill>
                <a:effectLst/>
                <a:latin typeface="Courier New" pitchFamily="49" charset="0"/>
                <a:cs typeface="Courier New" pitchFamily="49" charset="0"/>
              </a:rPr>
              <a:t>0x2000</a:t>
            </a:r>
            <a:r>
              <a:rPr kumimoji="0" lang="en-US" sz="1400" b="0" i="0" u="none" strike="noStrike" cap="none" normalizeH="0" dirty="0" smtClean="0">
                <a:ln>
                  <a:noFill/>
                </a:ln>
                <a:solidFill>
                  <a:schemeClr val="tx1"/>
                </a:solidFill>
                <a:effectLst/>
                <a:latin typeface="Courier New" pitchFamily="49" charset="0"/>
                <a:cs typeface="Courier New" pitchFamily="49" charset="0"/>
              </a:rPr>
              <a:t> \</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latin typeface="Courier New" pitchFamily="49" charset="0"/>
                <a:cs typeface="Courier New" pitchFamily="49" charset="0"/>
              </a:rPr>
              <a:t>    </a:t>
            </a:r>
            <a:r>
              <a:rPr kumimoji="0" lang="en-US" sz="1400" b="0" i="0" u="none" strike="noStrike" cap="none" normalizeH="0" dirty="0" smtClean="0">
                <a:ln>
                  <a:noFill/>
                </a:ln>
                <a:solidFill>
                  <a:schemeClr val="tx1"/>
                </a:solidFill>
                <a:effectLst/>
                <a:latin typeface="Courier New" pitchFamily="49" charset="0"/>
                <a:cs typeface="Courier New" pitchFamily="49" charset="0"/>
              </a:rPr>
              <a:t>[</a:t>
            </a:r>
            <a:r>
              <a:rPr kumimoji="0" lang="en-US" sz="1400" b="0" i="0" u="none" strike="noStrike" cap="none" normalizeH="0" dirty="0" smtClean="0">
                <a:ln>
                  <a:noFill/>
                </a:ln>
                <a:solidFill>
                  <a:schemeClr val="tx2"/>
                </a:solidFill>
                <a:effectLst/>
                <a:latin typeface="Courier New" pitchFamily="49" charset="0"/>
                <a:cs typeface="Courier New" pitchFamily="49" charset="0"/>
              </a:rPr>
              <a:t>list</a:t>
            </a:r>
            <a:r>
              <a:rPr kumimoji="0" lang="en-US" sz="1400" b="0" i="0" u="none" strike="noStrike" cap="none" normalizeH="0" dirty="0" smtClean="0">
                <a:ln>
                  <a:noFill/>
                </a:ln>
                <a:solidFill>
                  <a:schemeClr val="tx1"/>
                </a:solidFill>
                <a:effectLst/>
                <a:latin typeface="Courier New" pitchFamily="49" charset="0"/>
                <a:cs typeface="Courier New" pitchFamily="49" charset="0"/>
              </a:rPr>
              <a:t> 0x01 0x02]</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err="1" smtClean="0">
                <a:solidFill>
                  <a:schemeClr val="tx2"/>
                </a:solidFill>
                <a:latin typeface="Courier New" pitchFamily="49" charset="0"/>
                <a:cs typeface="Courier New" pitchFamily="49" charset="0"/>
              </a:rPr>
              <a:t>master_read_memory</a:t>
            </a:r>
            <a:r>
              <a:rPr lang="en-US" sz="1400" dirty="0" smtClean="0">
                <a:latin typeface="Courier New" pitchFamily="49" charset="0"/>
                <a:cs typeface="Courier New" pitchFamily="49" charset="0"/>
              </a:rPr>
              <a:t> </a:t>
            </a:r>
            <a:r>
              <a:rPr lang="en-US" sz="1400" dirty="0" smtClean="0">
                <a:solidFill>
                  <a:srgbClr val="7030A0"/>
                </a:solidFill>
                <a:latin typeface="Courier New" pitchFamily="49" charset="0"/>
                <a:cs typeface="Courier New" pitchFamily="49" charset="0"/>
              </a:rPr>
              <a:t>$</a:t>
            </a:r>
            <a:r>
              <a:rPr lang="en-US" sz="1400" dirty="0" err="1" smtClean="0">
                <a:solidFill>
                  <a:srgbClr val="7030A0"/>
                </a:solidFill>
                <a:latin typeface="Courier New" pitchFamily="49" charset="0"/>
                <a:cs typeface="Courier New" pitchFamily="49" charset="0"/>
              </a:rPr>
              <a:t>m_path</a:t>
            </a:r>
            <a:r>
              <a:rPr lang="en-US" sz="1400" dirty="0" smtClean="0">
                <a:solidFill>
                  <a:srgbClr val="7030A0"/>
                </a:solidFill>
                <a:latin typeface="Courier New" pitchFamily="49" charset="0"/>
                <a:cs typeface="Courier New" pitchFamily="49" charset="0"/>
              </a:rPr>
              <a:t> </a:t>
            </a:r>
            <a:r>
              <a:rPr lang="en-US" sz="1400" dirty="0" smtClean="0">
                <a:latin typeface="Courier New" pitchFamily="49" charset="0"/>
                <a:cs typeface="Courier New" pitchFamily="49" charset="0"/>
              </a:rPr>
              <a:t>0x2000 2</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urier New" pitchFamily="49" charset="0"/>
              <a:cs typeface="Courier New" pitchFamily="49"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urier New" pitchFamily="49" charset="0"/>
              <a:cs typeface="Courier New" pitchFamily="49" charset="0"/>
            </a:endParaRPr>
          </a:p>
          <a:p>
            <a:pPr lvl="0"/>
            <a:r>
              <a:rPr lang="en-US" altLang="zh-TW" sz="1400" kern="0" dirty="0" err="1" smtClean="0">
                <a:solidFill>
                  <a:schemeClr val="tx2"/>
                </a:solidFill>
                <a:latin typeface="Courier New" pitchFamily="49" charset="0"/>
                <a:ea typeface="PMingLiU" pitchFamily="18" charset="-120"/>
              </a:rPr>
              <a:t>close_service</a:t>
            </a:r>
            <a:r>
              <a:rPr lang="en-US" altLang="zh-TW" sz="1400" kern="0" dirty="0" smtClean="0">
                <a:latin typeface="Courier New" pitchFamily="49" charset="0"/>
                <a:ea typeface="PMingLiU" pitchFamily="18" charset="-120"/>
              </a:rPr>
              <a:t> master </a:t>
            </a:r>
            <a:r>
              <a:rPr lang="en-US" altLang="zh-TW" sz="1400" kern="0" dirty="0" smtClean="0">
                <a:solidFill>
                  <a:srgbClr val="7030A0"/>
                </a:solidFill>
                <a:latin typeface="Courier New" pitchFamily="49" charset="0"/>
                <a:ea typeface="PMingLiU" pitchFamily="18" charset="-120"/>
              </a:rPr>
              <a:t>$</a:t>
            </a:r>
            <a:r>
              <a:rPr lang="en-US" altLang="zh-TW" sz="1400" kern="0" dirty="0" err="1" smtClean="0">
                <a:solidFill>
                  <a:srgbClr val="7030A0"/>
                </a:solidFill>
                <a:latin typeface="Courier New" pitchFamily="49" charset="0"/>
                <a:ea typeface="PMingLiU" pitchFamily="18" charset="-120"/>
              </a:rPr>
              <a:t>m_path</a:t>
            </a:r>
            <a:endParaRPr lang="en-US" altLang="zh-TW" sz="1400" kern="0" dirty="0" smtClean="0">
              <a:latin typeface="Courier New" pitchFamily="49" charset="0"/>
              <a:ea typeface="PMingLiU" pitchFamily="18" charset="-120"/>
            </a:endParaRPr>
          </a:p>
        </p:txBody>
      </p:sp>
      <p:cxnSp>
        <p:nvCxnSpPr>
          <p:cNvPr id="19" name="Straight Arrow Connector 7"/>
          <p:cNvCxnSpPr>
            <a:cxnSpLocks noChangeShapeType="1"/>
            <a:stCxn id="13" idx="3"/>
          </p:cNvCxnSpPr>
          <p:nvPr/>
        </p:nvCxnSpPr>
        <p:spPr bwMode="auto">
          <a:xfrm flipV="1">
            <a:off x="4693808" y="4097867"/>
            <a:ext cx="274320" cy="0"/>
          </a:xfrm>
          <a:prstGeom prst="straightConnector1">
            <a:avLst/>
          </a:prstGeom>
          <a:noFill/>
          <a:ln w="38100" algn="ctr">
            <a:solidFill>
              <a:schemeClr val="accent1"/>
            </a:solidFill>
            <a:round/>
            <a:headEnd/>
            <a:tailEnd type="arrow" w="med" len="med"/>
          </a:ln>
        </p:spPr>
      </p:cxnSp>
      <p:cxnSp>
        <p:nvCxnSpPr>
          <p:cNvPr id="22" name="Straight Arrow Connector 7"/>
          <p:cNvCxnSpPr>
            <a:cxnSpLocks noChangeShapeType="1"/>
            <a:stCxn id="8" idx="3"/>
          </p:cNvCxnSpPr>
          <p:nvPr/>
        </p:nvCxnSpPr>
        <p:spPr bwMode="auto">
          <a:xfrm flipV="1">
            <a:off x="4693808" y="5113867"/>
            <a:ext cx="274320" cy="2678"/>
          </a:xfrm>
          <a:prstGeom prst="straightConnector1">
            <a:avLst/>
          </a:prstGeom>
          <a:noFill/>
          <a:ln w="38100" algn="ctr">
            <a:solidFill>
              <a:schemeClr val="accent1"/>
            </a:solidFill>
            <a:round/>
            <a:headEnd/>
            <a:tailEnd type="arrow" w="med" len="med"/>
          </a:ln>
        </p:spPr>
      </p:cxnSp>
      <p:cxnSp>
        <p:nvCxnSpPr>
          <p:cNvPr id="25" name="Straight Arrow Connector 7"/>
          <p:cNvCxnSpPr>
            <a:cxnSpLocks noChangeShapeType="1"/>
            <a:stCxn id="14" idx="3"/>
          </p:cNvCxnSpPr>
          <p:nvPr/>
        </p:nvCxnSpPr>
        <p:spPr bwMode="auto">
          <a:xfrm>
            <a:off x="4693808" y="6052595"/>
            <a:ext cx="274320" cy="0"/>
          </a:xfrm>
          <a:prstGeom prst="straightConnector1">
            <a:avLst/>
          </a:prstGeom>
          <a:noFill/>
          <a:ln w="38100" algn="ctr">
            <a:solidFill>
              <a:schemeClr val="accent1"/>
            </a:solidFill>
            <a:round/>
            <a:headEnd/>
            <a:tailEnd type="arrow" w="med" len="med"/>
          </a:ln>
        </p:spPr>
      </p:cxnSp>
      <p:sp>
        <p:nvSpPr>
          <p:cNvPr id="29" name="Rounded Rectangle 28"/>
          <p:cNvSpPr>
            <a:spLocks noChangeArrowheads="1"/>
          </p:cNvSpPr>
          <p:nvPr/>
        </p:nvSpPr>
        <p:spPr bwMode="auto">
          <a:xfrm>
            <a:off x="5645477" y="3046728"/>
            <a:ext cx="2926080" cy="640080"/>
          </a:xfrm>
          <a:prstGeom prst="roundRect">
            <a:avLst>
              <a:gd name="adj" fmla="val 16667"/>
            </a:avLst>
          </a:prstGeom>
          <a:solidFill>
            <a:schemeClr val="tx2"/>
          </a:solidFill>
          <a:ln w="9525" algn="ctr">
            <a:noFill/>
            <a:round/>
            <a:headEnd/>
            <a:tailEnd/>
          </a:ln>
        </p:spPr>
        <p:txBody>
          <a:bodyPr anchor="ctr" anchorCtr="1"/>
          <a:lstStyle/>
          <a:p>
            <a:pPr eaLnBrk="0" hangingPunct="0"/>
            <a:r>
              <a:rPr lang="en-US" b="1" dirty="0" smtClean="0">
                <a:solidFill>
                  <a:schemeClr val="bg1"/>
                </a:solidFill>
              </a:rPr>
              <a:t>Complete master write and read example script</a:t>
            </a:r>
          </a:p>
        </p:txBody>
      </p:sp>
    </p:spTree>
    <p:custDataLst>
      <p:tags r:id="rId1"/>
    </p:custDataLst>
    <p:extLst>
      <p:ext uri="{BB962C8B-B14F-4D97-AF65-F5344CB8AC3E}">
        <p14:creationId xmlns:p14="http://schemas.microsoft.com/office/powerpoint/2010/main" xmlns="" val="1978579601"/>
      </p:ext>
    </p:extLst>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104</a:t>
            </a:fld>
            <a:endParaRPr lang="en-US" dirty="0"/>
          </a:p>
        </p:txBody>
      </p:sp>
      <p:sp>
        <p:nvSpPr>
          <p:cNvPr id="5" name="TextBox 4"/>
          <p:cNvSpPr txBox="1"/>
          <p:nvPr/>
        </p:nvSpPr>
        <p:spPr>
          <a:xfrm>
            <a:off x="2851818" y="1843950"/>
            <a:ext cx="3440364" cy="3170099"/>
          </a:xfrm>
          <a:prstGeom prst="rect">
            <a:avLst/>
          </a:prstGeom>
          <a:noFill/>
        </p:spPr>
        <p:txBody>
          <a:bodyPr wrap="none" rtlCol="0">
            <a:spAutoFit/>
          </a:bodyPr>
          <a:lstStyle/>
          <a:p>
            <a:pPr algn="ctr"/>
            <a:r>
              <a:rPr lang="en-US" sz="3200" b="1" i="1" dirty="0" smtClean="0">
                <a:solidFill>
                  <a:srgbClr val="00319E"/>
                </a:solidFill>
              </a:rPr>
              <a:t>Lab</a:t>
            </a:r>
            <a:br>
              <a:rPr lang="en-US" sz="3200" b="1" i="1" dirty="0" smtClean="0">
                <a:solidFill>
                  <a:srgbClr val="00319E"/>
                </a:solidFill>
              </a:rPr>
            </a:br>
            <a:r>
              <a:rPr lang="en-US" sz="3200" b="1" i="1" dirty="0" smtClean="0">
                <a:solidFill>
                  <a:srgbClr val="00319E"/>
                </a:solidFill>
              </a:rPr>
              <a:t>Part 2</a:t>
            </a:r>
          </a:p>
          <a:p>
            <a:pPr algn="ctr"/>
            <a:endParaRPr lang="en-US" sz="3200" i="1" dirty="0" smtClean="0">
              <a:solidFill>
                <a:srgbClr val="00319E"/>
              </a:solidFill>
            </a:endParaRPr>
          </a:p>
          <a:p>
            <a:pPr algn="ctr"/>
            <a:r>
              <a:rPr lang="en-US" sz="3200" i="1" dirty="0" smtClean="0">
                <a:solidFill>
                  <a:srgbClr val="00319E"/>
                </a:solidFill>
              </a:rPr>
              <a:t>Please go to</a:t>
            </a:r>
            <a:br>
              <a:rPr lang="en-US" sz="3200" i="1" dirty="0" smtClean="0">
                <a:solidFill>
                  <a:srgbClr val="00319E"/>
                </a:solidFill>
              </a:rPr>
            </a:br>
            <a:r>
              <a:rPr lang="en-US" sz="4000" b="1" i="1" dirty="0" smtClean="0">
                <a:solidFill>
                  <a:srgbClr val="00319E"/>
                </a:solidFill>
              </a:rPr>
              <a:t>Module 6 </a:t>
            </a:r>
            <a:br>
              <a:rPr lang="en-US" sz="4000" b="1" i="1" dirty="0" smtClean="0">
                <a:solidFill>
                  <a:srgbClr val="00319E"/>
                </a:solidFill>
              </a:rPr>
            </a:br>
            <a:r>
              <a:rPr lang="en-US" sz="3200" i="1" dirty="0" smtClean="0">
                <a:solidFill>
                  <a:srgbClr val="00319E"/>
                </a:solidFill>
              </a:rPr>
              <a:t>in the Lab Manual</a:t>
            </a:r>
            <a:endParaRPr lang="en-US" sz="3200" i="1" dirty="0">
              <a:solidFill>
                <a:srgbClr val="00319E"/>
              </a:solidFill>
            </a:endParaRPr>
          </a:p>
        </p:txBody>
      </p:sp>
    </p:spTree>
    <p:custDataLst>
      <p:tags r:id="rId1"/>
    </p:custDataLst>
    <p:extLst>
      <p:ext uri="{BB962C8B-B14F-4D97-AF65-F5344CB8AC3E}">
        <p14:creationId xmlns:p14="http://schemas.microsoft.com/office/powerpoint/2010/main" xmlns="" val="500935107"/>
      </p:ext>
    </p:extLst>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Next Steps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and Useful References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Altera Cyclone V Documentation page:</a:t>
            </a:r>
            <a:br>
              <a:rPr lang="en-US" dirty="0" smtClean="0"/>
            </a:br>
            <a:r>
              <a:rPr lang="en-US" sz="1800" dirty="0" smtClean="0">
                <a:hlinkClick r:id="rId2"/>
              </a:rPr>
              <a:t>http://www.altera.com/literature/lit-cyclone-v.jsp</a:t>
            </a:r>
            <a:r>
              <a:rPr lang="en-US" sz="1800" b="1" dirty="0" smtClean="0"/>
              <a:t/>
            </a:r>
            <a:br>
              <a:rPr lang="en-US" sz="1800" b="1" dirty="0" smtClean="0"/>
            </a:br>
            <a:r>
              <a:rPr lang="en-US" sz="1100" dirty="0" smtClean="0"/>
              <a:t/>
            </a:r>
            <a:br>
              <a:rPr lang="en-US" sz="1100" dirty="0" smtClean="0"/>
            </a:br>
            <a:r>
              <a:rPr lang="en-US" sz="2400" i="1" dirty="0" smtClean="0"/>
              <a:t>Useful items found on the documentation page:</a:t>
            </a:r>
          </a:p>
          <a:p>
            <a:pPr lvl="1"/>
            <a:r>
              <a:rPr lang="en-US" dirty="0" smtClean="0">
                <a:hlinkClick r:id="rId3"/>
              </a:rPr>
              <a:t>Cyclone V SoC HPS Address Map and Register Definitions </a:t>
            </a:r>
            <a:endParaRPr lang="en-US" dirty="0" smtClean="0"/>
          </a:p>
          <a:p>
            <a:pPr lvl="1"/>
            <a:r>
              <a:rPr lang="en-US" dirty="0" smtClean="0">
                <a:hlinkClick r:id="rId4"/>
              </a:rPr>
              <a:t>Cyclone V Device Handbook, Volume 3: Hard Processor System Technical Reference Manual</a:t>
            </a:r>
            <a:r>
              <a:rPr lang="en-US" dirty="0" smtClean="0"/>
              <a:t> (HPS TRM)</a:t>
            </a:r>
            <a:br>
              <a:rPr lang="en-US" dirty="0" smtClean="0"/>
            </a:br>
            <a:endParaRPr lang="en-US" dirty="0" smtClean="0"/>
          </a:p>
          <a:p>
            <a:r>
              <a:rPr lang="en-US" dirty="0" smtClean="0"/>
              <a:t>Arrow </a:t>
            </a:r>
            <a:r>
              <a:rPr lang="en-US" dirty="0" err="1" smtClean="0"/>
              <a:t>SoCKit</a:t>
            </a:r>
            <a:r>
              <a:rPr lang="en-US" dirty="0" smtClean="0"/>
              <a:t> page on RocketBoards.org:</a:t>
            </a:r>
            <a:br>
              <a:rPr lang="en-US" dirty="0" smtClean="0"/>
            </a:br>
            <a:r>
              <a:rPr lang="en-US" sz="1800" dirty="0" smtClean="0">
                <a:hlinkClick r:id="rId5"/>
              </a:rPr>
              <a:t>http://rocketboards.org/foswiki/Documentation/ArrowSoCKitEvaluationBoard</a:t>
            </a:r>
            <a:endParaRPr lang="en-US" sz="1800" dirty="0" smtClean="0"/>
          </a:p>
          <a:p>
            <a:endParaRPr lang="en-US" sz="1800" dirty="0" smtClean="0"/>
          </a:p>
          <a:p>
            <a:r>
              <a:rPr lang="en-US" dirty="0" smtClean="0"/>
              <a:t>Support info &amp; Links</a:t>
            </a:r>
          </a:p>
          <a:p>
            <a:pPr lvl="1"/>
            <a:r>
              <a:rPr lang="en-US" sz="1800" dirty="0" smtClean="0">
                <a:hlinkClick r:id="rId6"/>
              </a:rPr>
              <a:t>Altera’s </a:t>
            </a:r>
            <a:r>
              <a:rPr lang="en-US" sz="1800" dirty="0" err="1" smtClean="0">
                <a:hlinkClick r:id="rId6"/>
              </a:rPr>
              <a:t>MySupport</a:t>
            </a:r>
            <a:r>
              <a:rPr lang="en-US" sz="1800" dirty="0" smtClean="0">
                <a:hlinkClick r:id="rId6"/>
              </a:rPr>
              <a:t> </a:t>
            </a:r>
            <a:r>
              <a:rPr lang="en-US" sz="1800" dirty="0" smtClean="0"/>
              <a:t>– for submitting Service Requests – GO SIGN UP!</a:t>
            </a:r>
          </a:p>
          <a:p>
            <a:pPr lvl="1"/>
            <a:r>
              <a:rPr lang="en-US" sz="1800" dirty="0" smtClean="0">
                <a:hlinkClick r:id="rId7"/>
              </a:rPr>
              <a:t>Altera’s Design Resources Site</a:t>
            </a:r>
            <a:endParaRPr lang="en-US" sz="1800" dirty="0" smtClean="0"/>
          </a:p>
          <a:p>
            <a:pPr lvl="1"/>
            <a:endParaRPr lang="en-US" sz="1800" dirty="0" smtClean="0"/>
          </a:p>
          <a:p>
            <a:r>
              <a:rPr lang="en-US" sz="2600" dirty="0" smtClean="0"/>
              <a:t>Altera Forum Community: </a:t>
            </a:r>
            <a:r>
              <a:rPr lang="en-US" sz="1700" dirty="0" smtClean="0">
                <a:hlinkClick r:id="rId8"/>
              </a:rPr>
              <a:t>www.alteraforum.com</a:t>
            </a:r>
            <a:r>
              <a:rPr lang="en-US" sz="1500" dirty="0" smtClean="0"/>
              <a:t> </a:t>
            </a:r>
            <a:endParaRPr lang="en-US" sz="3500" dirty="0" smtClean="0"/>
          </a:p>
          <a:p>
            <a:r>
              <a:rPr lang="en-US" sz="2600" dirty="0" smtClean="0"/>
              <a:t>Altera Wiki Community: </a:t>
            </a:r>
            <a:r>
              <a:rPr lang="en-US" sz="1700" dirty="0" smtClean="0">
                <a:hlinkClick r:id="rId9"/>
              </a:rPr>
              <a:t>www.alterawiki.com</a:t>
            </a:r>
            <a:r>
              <a:rPr lang="en-US" sz="1700" dirty="0" smtClean="0"/>
              <a:t> </a:t>
            </a:r>
          </a:p>
        </p:txBody>
      </p:sp>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ctrTitle"/>
          </p:nvPr>
        </p:nvSpPr>
        <p:spPr/>
        <p:txBody>
          <a:bodyPr/>
          <a:lstStyle/>
          <a:p>
            <a:pPr eaLnBrk="1" hangingPunct="1"/>
            <a:r>
              <a:rPr lang="en-US" dirty="0" smtClean="0"/>
              <a:t>Thank You</a:t>
            </a:r>
          </a:p>
        </p:txBody>
      </p:sp>
    </p:spTree>
    <p:custDataLst>
      <p:tags r:id="rId1"/>
    </p:custDataLst>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6175332"/>
            <a:ext cx="9144000" cy="4008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 name="Picture 12" descr="header22.jpg"/>
          <p:cNvPicPr>
            <a:picLocks noChangeAspect="1"/>
          </p:cNvPicPr>
          <p:nvPr/>
        </p:nvPicPr>
        <p:blipFill>
          <a:blip r:embed="rId2" cstate="print"/>
          <a:srcRect/>
          <a:stretch>
            <a:fillRect/>
          </a:stretch>
        </p:blipFill>
        <p:spPr bwMode="auto">
          <a:xfrm>
            <a:off x="0" y="0"/>
            <a:ext cx="9144000" cy="1166813"/>
          </a:xfrm>
          <a:prstGeom prst="rect">
            <a:avLst/>
          </a:prstGeom>
          <a:noFill/>
          <a:ln w="9525">
            <a:noFill/>
            <a:miter lim="800000"/>
            <a:headEnd/>
            <a:tailEnd/>
          </a:ln>
        </p:spPr>
      </p:pic>
      <p:sp>
        <p:nvSpPr>
          <p:cNvPr id="7" name="Rectangle 6"/>
          <p:cNvSpPr/>
          <p:nvPr/>
        </p:nvSpPr>
        <p:spPr>
          <a:xfrm>
            <a:off x="0" y="6564313"/>
            <a:ext cx="9144000" cy="293687"/>
          </a:xfrm>
          <a:prstGeom prst="rect">
            <a:avLst/>
          </a:prstGeom>
          <a:solidFill>
            <a:srgbClr val="A6C74B"/>
          </a:solidFill>
          <a:ln>
            <a:noFill/>
          </a:ln>
          <a:effectLst/>
        </p:spPr>
        <p:style>
          <a:lnRef idx="1">
            <a:schemeClr val="accent1"/>
          </a:lnRef>
          <a:fillRef idx="3">
            <a:schemeClr val="accent1"/>
          </a:fillRef>
          <a:effectRef idx="2">
            <a:schemeClr val="accent1"/>
          </a:effectRef>
          <a:fontRef idx="minor">
            <a:schemeClr val="lt1"/>
          </a:fontRef>
        </p:style>
      </p:sp>
      <p:sp>
        <p:nvSpPr>
          <p:cNvPr id="5122" name="Slide Number Placeholder 3"/>
          <p:cNvSpPr>
            <a:spLocks noGrp="1"/>
          </p:cNvSpPr>
          <p:nvPr>
            <p:ph type="sldNum" sz="quarter" idx="10"/>
          </p:nvPr>
        </p:nvSpPr>
        <p:spPr bwMode="auto">
          <a:noFill/>
          <a:ln>
            <a:miter lim="800000"/>
            <a:headEnd/>
            <a:tailEnd/>
          </a:ln>
        </p:spPr>
        <p:txBody>
          <a:bodyPr/>
          <a:lstStyle/>
          <a:p>
            <a:fld id="{5216F114-DC8D-457A-866E-90E0965DD454}" type="slidenum">
              <a:rPr lang="en-US"/>
              <a:pPr/>
              <a:t>108</a:t>
            </a:fld>
            <a:endParaRPr lang="en-US"/>
          </a:p>
        </p:txBody>
      </p:sp>
      <p:sp>
        <p:nvSpPr>
          <p:cNvPr id="5123" name="Footer Placeholder 2"/>
          <p:cNvSpPr>
            <a:spLocks noGrp="1"/>
          </p:cNvSpPr>
          <p:nvPr>
            <p:ph type="ftr" sz="quarter" idx="4294967295"/>
          </p:nvPr>
        </p:nvSpPr>
        <p:spPr bwMode="auto">
          <a:xfrm>
            <a:off x="0" y="6538913"/>
            <a:ext cx="9144000" cy="36512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80835C43-CF11-4810-B6E6-9ED523060BE5}" type="datetime2">
              <a:rPr lang="en-US" smtClean="0">
                <a:latin typeface="Arial" charset="0"/>
                <a:cs typeface="Arial" charset="0"/>
              </a:rPr>
              <a:pPr fontAlgn="base">
                <a:spcBef>
                  <a:spcPct val="0"/>
                </a:spcBef>
                <a:spcAft>
                  <a:spcPct val="0"/>
                </a:spcAft>
              </a:pPr>
              <a:t>Tuesday, June 04, 2013</a:t>
            </a:fld>
            <a:endParaRPr lang="en-US" dirty="0" smtClean="0">
              <a:solidFill>
                <a:srgbClr val="FF0000"/>
              </a:solidFill>
              <a:latin typeface="Arial" charset="0"/>
              <a:cs typeface="Arial" charset="0"/>
            </a:endParaRPr>
          </a:p>
        </p:txBody>
      </p:sp>
      <p:sp>
        <p:nvSpPr>
          <p:cNvPr id="8" name="Title 1"/>
          <p:cNvSpPr txBox="1">
            <a:spLocks/>
          </p:cNvSpPr>
          <p:nvPr/>
        </p:nvSpPr>
        <p:spPr>
          <a:xfrm>
            <a:off x="2571750" y="342900"/>
            <a:ext cx="6124575" cy="685800"/>
          </a:xfrm>
          <a:prstGeom prst="rect">
            <a:avLst/>
          </a:prstGeom>
        </p:spPr>
        <p:txBody>
          <a:bodyPr>
            <a:normAutofit/>
          </a:bodyPr>
          <a:lstStyle/>
          <a:p>
            <a:pPr eaLnBrk="1" fontAlgn="auto" hangingPunct="1">
              <a:spcAft>
                <a:spcPts val="0"/>
              </a:spcAft>
              <a:defRPr/>
            </a:pPr>
            <a:r>
              <a:rPr lang="en-US" sz="3000" b="1" dirty="0">
                <a:latin typeface="Arial"/>
                <a:ea typeface="+mj-ea"/>
                <a:cs typeface="+mj-cs"/>
              </a:rPr>
              <a:t>Valydate – We save re-spins</a:t>
            </a:r>
          </a:p>
        </p:txBody>
      </p:sp>
      <p:sp>
        <p:nvSpPr>
          <p:cNvPr id="5125" name="Content Placeholder 2"/>
          <p:cNvSpPr txBox="1">
            <a:spLocks/>
          </p:cNvSpPr>
          <p:nvPr/>
        </p:nvSpPr>
        <p:spPr bwMode="auto">
          <a:xfrm>
            <a:off x="619125" y="1354138"/>
            <a:ext cx="8077200" cy="5111750"/>
          </a:xfrm>
          <a:prstGeom prst="rect">
            <a:avLst/>
          </a:prstGeom>
          <a:noFill/>
          <a:ln w="9525">
            <a:noFill/>
            <a:miter lim="800000"/>
            <a:headEnd/>
            <a:tailEnd/>
          </a:ln>
        </p:spPr>
        <p:txBody>
          <a:bodyPr/>
          <a:lstStyle/>
          <a:p>
            <a:pPr marL="342900" indent="-342900" eaLnBrk="1" hangingPunct="1">
              <a:buClr>
                <a:srgbClr val="92D050"/>
              </a:buClr>
              <a:buFont typeface="Wingdings" pitchFamily="2" charset="2"/>
              <a:buChar char="v"/>
            </a:pPr>
            <a:r>
              <a:rPr lang="en-US" sz="2400"/>
              <a:t>Hardware verification company focused on 5 services:</a:t>
            </a:r>
          </a:p>
          <a:p>
            <a:pPr marL="342900" indent="-342900" eaLnBrk="1" hangingPunct="1">
              <a:buClr>
                <a:srgbClr val="92D050"/>
              </a:buClr>
              <a:buFont typeface="Wingdings" pitchFamily="2" charset="2"/>
              <a:buChar char="v"/>
            </a:pPr>
            <a:endParaRPr lang="en-US" sz="1200" b="1"/>
          </a:p>
          <a:p>
            <a:pPr marL="800100" lvl="1" indent="-342900" eaLnBrk="1" hangingPunct="1">
              <a:buClr>
                <a:srgbClr val="92D050"/>
              </a:buClr>
              <a:buFont typeface="Wingdings" pitchFamily="2" charset="2"/>
              <a:buChar char="v"/>
            </a:pPr>
            <a:r>
              <a:rPr lang="en-US" sz="2000" b="1"/>
              <a:t>Schematic Integrity Analysis</a:t>
            </a:r>
            <a:r>
              <a:rPr lang="en-US" sz="1600" b="1"/>
              <a:t> </a:t>
            </a:r>
            <a:r>
              <a:rPr lang="en-US" sz="1600"/>
              <a:t>(Detailed Schematic Review)</a:t>
            </a:r>
          </a:p>
          <a:p>
            <a:pPr marL="800100" lvl="1" indent="-342900" eaLnBrk="1" hangingPunct="1">
              <a:buClr>
                <a:srgbClr val="92D050"/>
              </a:buClr>
              <a:buFont typeface="Wingdings" pitchFamily="2" charset="2"/>
              <a:buChar char="v"/>
            </a:pPr>
            <a:r>
              <a:rPr lang="en-US" sz="2000" b="1"/>
              <a:t>Signal Integrity Analysis</a:t>
            </a:r>
          </a:p>
          <a:p>
            <a:pPr marL="800100" lvl="1" indent="-342900" eaLnBrk="1" hangingPunct="1">
              <a:buClr>
                <a:srgbClr val="92D050"/>
              </a:buClr>
              <a:buFont typeface="Wingdings" pitchFamily="2" charset="2"/>
              <a:buChar char="v"/>
            </a:pPr>
            <a:r>
              <a:rPr lang="en-US" sz="2000" b="1"/>
              <a:t>Power Integrity Analysis</a:t>
            </a:r>
          </a:p>
          <a:p>
            <a:pPr marL="800100" lvl="1" indent="-342900" eaLnBrk="1" hangingPunct="1">
              <a:buClr>
                <a:srgbClr val="92D050"/>
              </a:buClr>
              <a:buFont typeface="Wingdings" pitchFamily="2" charset="2"/>
              <a:buChar char="v"/>
            </a:pPr>
            <a:r>
              <a:rPr lang="en-US" sz="2000" b="1"/>
              <a:t>Static Timing Analysis</a:t>
            </a:r>
          </a:p>
          <a:p>
            <a:pPr marL="800100" lvl="1" indent="-342900" eaLnBrk="1" hangingPunct="1">
              <a:buClr>
                <a:srgbClr val="92D050"/>
              </a:buClr>
              <a:buFont typeface="Wingdings" pitchFamily="2" charset="2"/>
              <a:buChar char="v"/>
            </a:pPr>
            <a:r>
              <a:rPr lang="en-US" sz="2000" b="1"/>
              <a:t>Altera Schematic and Layout Reviews </a:t>
            </a:r>
            <a:r>
              <a:rPr lang="en-US" sz="1400" b="1"/>
              <a:t>(active DSN Member)</a:t>
            </a:r>
          </a:p>
          <a:p>
            <a:pPr marL="800100" lvl="1" indent="-342900" eaLnBrk="1" hangingPunct="1">
              <a:buClr>
                <a:srgbClr val="92D050"/>
              </a:buClr>
              <a:buFont typeface="Wingdings" pitchFamily="2" charset="2"/>
              <a:buChar char="v"/>
            </a:pPr>
            <a:endParaRPr lang="en-US" sz="1200" b="1"/>
          </a:p>
          <a:p>
            <a:pPr marL="342900" indent="-342900" eaLnBrk="1" hangingPunct="1">
              <a:buClr>
                <a:srgbClr val="92D050"/>
              </a:buClr>
              <a:buFont typeface="Wingdings" pitchFamily="2" charset="2"/>
              <a:buChar char="v"/>
            </a:pPr>
            <a:r>
              <a:rPr lang="en-US" sz="2400"/>
              <a:t>On average, Valydate saves 1-2 re-spins off of the hardware development cycle</a:t>
            </a:r>
          </a:p>
          <a:p>
            <a:pPr marL="342900" indent="-342900" eaLnBrk="1" hangingPunct="1">
              <a:buClr>
                <a:srgbClr val="92D050"/>
              </a:buClr>
              <a:buFont typeface="Wingdings" pitchFamily="2" charset="2"/>
              <a:buChar char="v"/>
            </a:pPr>
            <a:endParaRPr lang="en-US" sz="800"/>
          </a:p>
          <a:p>
            <a:pPr marL="342900" indent="-342900" eaLnBrk="1" hangingPunct="1">
              <a:buClr>
                <a:srgbClr val="92D050"/>
              </a:buClr>
              <a:buFont typeface="Wingdings" pitchFamily="2" charset="2"/>
              <a:buChar char="v"/>
            </a:pPr>
            <a:r>
              <a:rPr lang="en-US" sz="2400"/>
              <a:t>Simple/low burden engagement process for clients</a:t>
            </a:r>
          </a:p>
          <a:p>
            <a:pPr marL="342900" indent="-342900" eaLnBrk="1" hangingPunct="1">
              <a:buClr>
                <a:srgbClr val="92D050"/>
              </a:buClr>
              <a:buFont typeface="Wingdings" pitchFamily="2" charset="2"/>
              <a:buChar char="v"/>
            </a:pPr>
            <a:endParaRPr lang="en-US" sz="2400"/>
          </a:p>
          <a:p>
            <a:pPr marL="342900" indent="-342900" algn="ctr" eaLnBrk="1" hangingPunct="1">
              <a:buClr>
                <a:srgbClr val="92D050"/>
              </a:buClr>
            </a:pPr>
            <a:r>
              <a:rPr lang="en-US"/>
              <a:t>Want to learn more? Have Questions? Want a free quotation for your Design?</a:t>
            </a:r>
          </a:p>
          <a:p>
            <a:pPr marL="342900" indent="-342900" algn="ctr" eaLnBrk="1" hangingPunct="1">
              <a:buClr>
                <a:srgbClr val="92D050"/>
              </a:buClr>
            </a:pPr>
            <a:r>
              <a:rPr lang="en-US"/>
              <a:t>Contact Valydate through your Arrow Rep. or direct at </a:t>
            </a:r>
            <a:r>
              <a:rPr lang="en-US">
                <a:hlinkClick r:id="rId3"/>
              </a:rPr>
              <a:t>info@valydate.com</a:t>
            </a:r>
            <a:endParaRPr lang="en-US" sz="2200" b="1"/>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3211830"/>
            <a:ext cx="7614920" cy="984250"/>
          </a:xfrm>
        </p:spPr>
        <p:txBody>
          <a:bodyPr/>
          <a:lstStyle/>
          <a:p>
            <a:r>
              <a:rPr lang="en-US" dirty="0" smtClean="0"/>
              <a:t>Module Solutions from Critical Link</a:t>
            </a:r>
            <a:endParaRPr lang="en-US" dirty="0"/>
          </a:p>
        </p:txBody>
      </p:sp>
      <p:sp>
        <p:nvSpPr>
          <p:cNvPr id="5" name="Subtitle 4"/>
          <p:cNvSpPr>
            <a:spLocks noGrp="1"/>
          </p:cNvSpPr>
          <p:nvPr>
            <p:ph type="subTitle" idx="1"/>
          </p:nvPr>
        </p:nvSpPr>
        <p:spPr/>
        <p:txBody>
          <a:bodyPr/>
          <a:lstStyle/>
          <a:p>
            <a:r>
              <a:rPr lang="en-US" dirty="0" smtClean="0"/>
              <a:t>MityARM-5CSX Product Information</a:t>
            </a:r>
          </a:p>
        </p:txBody>
      </p:sp>
      <p:pic>
        <p:nvPicPr>
          <p:cNvPr id="6" name="Picture 14" descr="iStock_000004975566Large.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76288"/>
            <a:ext cx="9144000" cy="244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1143000"/>
          </a:xfrm>
        </p:spPr>
        <p:txBody>
          <a:bodyPr/>
          <a:lstStyle/>
          <a:p>
            <a:r>
              <a:rPr lang="en-US" dirty="0" err="1" smtClean="0"/>
              <a:t>SoC</a:t>
            </a:r>
            <a:r>
              <a:rPr lang="en-US" dirty="0" smtClean="0"/>
              <a:t> FPGA Device Portfolio</a:t>
            </a:r>
            <a:endParaRPr lang="en-US" dirty="0"/>
          </a:p>
        </p:txBody>
      </p:sp>
      <p:sp>
        <p:nvSpPr>
          <p:cNvPr id="43" name="Left-Right Arrow 42"/>
          <p:cNvSpPr/>
          <p:nvPr/>
        </p:nvSpPr>
        <p:spPr>
          <a:xfrm>
            <a:off x="152400" y="4114800"/>
            <a:ext cx="8839200" cy="2133600"/>
          </a:xfrm>
          <a:prstGeom prst="leftRightArrow">
            <a:avLst/>
          </a:prstGeom>
        </p:spPr>
        <p:style>
          <a:lnRef idx="0">
            <a:schemeClr val="lt1">
              <a:hueOff val="0"/>
              <a:satOff val="0"/>
              <a:lumOff val="0"/>
              <a:alphaOff val="0"/>
            </a:schemeClr>
          </a:lnRef>
          <a:fillRef idx="3">
            <a:schemeClr val="accent6">
              <a:tint val="40000"/>
              <a:hueOff val="0"/>
              <a:satOff val="0"/>
              <a:lumOff val="0"/>
              <a:alphaOff val="0"/>
            </a:schemeClr>
          </a:fillRef>
          <a:effectRef idx="3">
            <a:schemeClr val="accent6">
              <a:tint val="40000"/>
              <a:hueOff val="0"/>
              <a:satOff val="0"/>
              <a:lumOff val="0"/>
              <a:alphaOff val="0"/>
            </a:schemeClr>
          </a:effectRef>
          <a:fontRef idx="minor">
            <a:schemeClr val="dk1">
              <a:hueOff val="0"/>
              <a:satOff val="0"/>
              <a:lumOff val="0"/>
              <a:alphaOff val="0"/>
            </a:schemeClr>
          </a:fontRef>
        </p:style>
        <p:txBody>
          <a:bodyPr/>
          <a:lstStyle/>
          <a:p>
            <a:pPr algn="ctr" fontAlgn="auto">
              <a:spcBef>
                <a:spcPts val="0"/>
              </a:spcBef>
              <a:spcAft>
                <a:spcPts val="0"/>
              </a:spcAft>
            </a:pPr>
            <a:r>
              <a:rPr lang="en-US" sz="2800" b="1" dirty="0" smtClean="0">
                <a:solidFill>
                  <a:srgbClr val="000000">
                    <a:hueOff val="0"/>
                    <a:satOff val="0"/>
                    <a:lumOff val="0"/>
                    <a:alphaOff val="0"/>
                  </a:srgbClr>
                </a:solidFill>
              </a:rPr>
              <a:t>Tailored to Address </a:t>
            </a:r>
            <a:br>
              <a:rPr lang="en-US" sz="2800" b="1" dirty="0" smtClean="0">
                <a:solidFill>
                  <a:srgbClr val="000000">
                    <a:hueOff val="0"/>
                    <a:satOff val="0"/>
                    <a:lumOff val="0"/>
                    <a:alphaOff val="0"/>
                  </a:srgbClr>
                </a:solidFill>
              </a:rPr>
            </a:br>
            <a:r>
              <a:rPr lang="en-US" sz="2800" b="1" dirty="0" smtClean="0">
                <a:solidFill>
                  <a:srgbClr val="000000">
                    <a:hueOff val="0"/>
                    <a:satOff val="0"/>
                    <a:lumOff val="0"/>
                    <a:alphaOff val="0"/>
                  </a:srgbClr>
                </a:solidFill>
              </a:rPr>
              <a:t>Diverse Application Requirements</a:t>
            </a:r>
            <a:endParaRPr lang="en-US" sz="2800" b="1" dirty="0">
              <a:solidFill>
                <a:srgbClr val="000000">
                  <a:hueOff val="0"/>
                  <a:satOff val="0"/>
                  <a:lumOff val="0"/>
                  <a:alphaOff val="0"/>
                </a:srgbClr>
              </a:solidFill>
            </a:endParaRPr>
          </a:p>
        </p:txBody>
      </p:sp>
      <p:grpSp>
        <p:nvGrpSpPr>
          <p:cNvPr id="3" name="Group 60"/>
          <p:cNvGrpSpPr/>
          <p:nvPr>
            <p:custDataLst>
              <p:tags r:id="rId2"/>
            </p:custDataLst>
          </p:nvPr>
        </p:nvGrpSpPr>
        <p:grpSpPr>
          <a:xfrm>
            <a:off x="1447800" y="1371601"/>
            <a:ext cx="2971799" cy="3124200"/>
            <a:chOff x="942975" y="1600200"/>
            <a:chExt cx="2249487" cy="2563749"/>
          </a:xfrm>
        </p:grpSpPr>
        <p:grpSp>
          <p:nvGrpSpPr>
            <p:cNvPr id="4" name="Group 14"/>
            <p:cNvGrpSpPr>
              <a:grpSpLocks noChangeAspect="1"/>
            </p:cNvGrpSpPr>
            <p:nvPr/>
          </p:nvGrpSpPr>
          <p:grpSpPr>
            <a:xfrm>
              <a:off x="942975" y="1600200"/>
              <a:ext cx="1114425" cy="1649349"/>
              <a:chOff x="4648200" y="2186940"/>
              <a:chExt cx="1714500" cy="2537460"/>
            </a:xfrm>
          </p:grpSpPr>
          <p:grpSp>
            <p:nvGrpSpPr>
              <p:cNvPr id="5" name="Group 50"/>
              <p:cNvGrpSpPr/>
              <p:nvPr/>
            </p:nvGrpSpPr>
            <p:grpSpPr>
              <a:xfrm>
                <a:off x="4648200" y="2186940"/>
                <a:ext cx="1714500" cy="2537460"/>
                <a:chOff x="4648200" y="2186940"/>
                <a:chExt cx="1714500" cy="2537460"/>
              </a:xfrm>
            </p:grpSpPr>
            <p:pic>
              <p:nvPicPr>
                <p:cNvPr id="18" name="Picture 17" descr="CycloneVSoC-device.png"/>
                <p:cNvPicPr>
                  <a:picLocks noChangeAspect="1"/>
                </p:cNvPicPr>
                <p:nvPr/>
              </p:nvPicPr>
              <p:blipFill>
                <a:blip r:embed="rId6" cstate="print"/>
                <a:stretch>
                  <a:fillRect/>
                </a:stretch>
              </p:blipFill>
              <p:spPr>
                <a:xfrm>
                  <a:off x="4648200" y="2186940"/>
                  <a:ext cx="1714500" cy="2537460"/>
                </a:xfrm>
                <a:prstGeom prst="rect">
                  <a:avLst/>
                </a:prstGeom>
              </p:spPr>
            </p:pic>
            <p:grpSp>
              <p:nvGrpSpPr>
                <p:cNvPr id="6" name="Group 15"/>
                <p:cNvGrpSpPr/>
                <p:nvPr/>
              </p:nvGrpSpPr>
              <p:grpSpPr>
                <a:xfrm>
                  <a:off x="5791200" y="2262187"/>
                  <a:ext cx="493776" cy="404813"/>
                  <a:chOff x="1600200" y="2033587"/>
                  <a:chExt cx="493776" cy="404813"/>
                </a:xfrm>
              </p:grpSpPr>
              <p:pic>
                <p:nvPicPr>
                  <p:cNvPr id="20" name="Picture 2"/>
                  <p:cNvPicPr>
                    <a:picLocks noChangeAspect="1" noChangeArrowheads="1"/>
                  </p:cNvPicPr>
                  <p:nvPr/>
                </p:nvPicPr>
                <p:blipFill>
                  <a:blip r:embed="rId7" cstate="print"/>
                  <a:srcRect/>
                  <a:stretch>
                    <a:fillRect/>
                  </a:stretch>
                </p:blipFill>
                <p:spPr bwMode="auto">
                  <a:xfrm>
                    <a:off x="1600200" y="2033587"/>
                    <a:ext cx="404813" cy="404813"/>
                  </a:xfrm>
                  <a:prstGeom prst="rect">
                    <a:avLst/>
                  </a:prstGeom>
                  <a:noFill/>
                  <a:ln>
                    <a:noFill/>
                  </a:ln>
                </p:spPr>
              </p:pic>
              <p:pic>
                <p:nvPicPr>
                  <p:cNvPr id="21" name="Picture 3"/>
                  <p:cNvPicPr>
                    <a:picLocks noChangeAspect="1" noChangeArrowheads="1"/>
                  </p:cNvPicPr>
                  <p:nvPr/>
                </p:nvPicPr>
                <p:blipFill>
                  <a:blip r:embed="rId8" cstate="print"/>
                  <a:srcRect/>
                  <a:stretch>
                    <a:fillRect/>
                  </a:stretch>
                </p:blipFill>
                <p:spPr bwMode="auto">
                  <a:xfrm>
                    <a:off x="2017776" y="2057400"/>
                    <a:ext cx="76200" cy="76200"/>
                  </a:xfrm>
                  <a:prstGeom prst="rect">
                    <a:avLst/>
                  </a:prstGeom>
                  <a:noFill/>
                  <a:ln>
                    <a:noFill/>
                  </a:ln>
                </p:spPr>
              </p:pic>
            </p:grpSp>
          </p:grpSp>
          <p:pic>
            <p:nvPicPr>
              <p:cNvPr id="17"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876800" y="2743200"/>
                <a:ext cx="1219200" cy="260852"/>
              </a:xfrm>
              <a:prstGeom prst="rect">
                <a:avLst/>
              </a:prstGeom>
              <a:noFill/>
              <a:ln>
                <a:noFill/>
              </a:ln>
            </p:spPr>
          </p:pic>
        </p:grpSp>
        <p:grpSp>
          <p:nvGrpSpPr>
            <p:cNvPr id="8" name="Group 56"/>
            <p:cNvGrpSpPr>
              <a:grpSpLocks noChangeAspect="1"/>
            </p:cNvGrpSpPr>
            <p:nvPr/>
          </p:nvGrpSpPr>
          <p:grpSpPr>
            <a:xfrm>
              <a:off x="1295400" y="1905000"/>
              <a:ext cx="1114425" cy="1649349"/>
              <a:chOff x="4648200" y="2186940"/>
              <a:chExt cx="1714500" cy="2537460"/>
            </a:xfrm>
          </p:grpSpPr>
          <p:grpSp>
            <p:nvGrpSpPr>
              <p:cNvPr id="9" name="Group 50"/>
              <p:cNvGrpSpPr/>
              <p:nvPr/>
            </p:nvGrpSpPr>
            <p:grpSpPr>
              <a:xfrm>
                <a:off x="4648200" y="2186940"/>
                <a:ext cx="1714500" cy="2537460"/>
                <a:chOff x="4648200" y="2186940"/>
                <a:chExt cx="1714500" cy="2537460"/>
              </a:xfrm>
            </p:grpSpPr>
            <p:pic>
              <p:nvPicPr>
                <p:cNvPr id="60" name="Picture 59" descr="CycloneVSoC-device.png"/>
                <p:cNvPicPr>
                  <a:picLocks noChangeAspect="1"/>
                </p:cNvPicPr>
                <p:nvPr/>
              </p:nvPicPr>
              <p:blipFill>
                <a:blip r:embed="rId6" cstate="print"/>
                <a:stretch>
                  <a:fillRect/>
                </a:stretch>
              </p:blipFill>
              <p:spPr>
                <a:xfrm>
                  <a:off x="4648200" y="2186940"/>
                  <a:ext cx="1714500" cy="2537460"/>
                </a:xfrm>
                <a:prstGeom prst="rect">
                  <a:avLst/>
                </a:prstGeom>
              </p:spPr>
            </p:pic>
            <p:grpSp>
              <p:nvGrpSpPr>
                <p:cNvPr id="10" name="Group 15"/>
                <p:cNvGrpSpPr/>
                <p:nvPr/>
              </p:nvGrpSpPr>
              <p:grpSpPr>
                <a:xfrm>
                  <a:off x="5791200" y="2262187"/>
                  <a:ext cx="493776" cy="404813"/>
                  <a:chOff x="1600200" y="2033587"/>
                  <a:chExt cx="493776" cy="404813"/>
                </a:xfrm>
              </p:grpSpPr>
              <p:pic>
                <p:nvPicPr>
                  <p:cNvPr id="62" name="Picture 2"/>
                  <p:cNvPicPr>
                    <a:picLocks noChangeAspect="1" noChangeArrowheads="1"/>
                  </p:cNvPicPr>
                  <p:nvPr/>
                </p:nvPicPr>
                <p:blipFill>
                  <a:blip r:embed="rId7" cstate="print"/>
                  <a:srcRect/>
                  <a:stretch>
                    <a:fillRect/>
                  </a:stretch>
                </p:blipFill>
                <p:spPr bwMode="auto">
                  <a:xfrm>
                    <a:off x="1600200" y="2033587"/>
                    <a:ext cx="404813" cy="404813"/>
                  </a:xfrm>
                  <a:prstGeom prst="rect">
                    <a:avLst/>
                  </a:prstGeom>
                  <a:noFill/>
                  <a:ln>
                    <a:noFill/>
                  </a:ln>
                </p:spPr>
              </p:pic>
              <p:pic>
                <p:nvPicPr>
                  <p:cNvPr id="63" name="Picture 3"/>
                  <p:cNvPicPr>
                    <a:picLocks noChangeAspect="1" noChangeArrowheads="1"/>
                  </p:cNvPicPr>
                  <p:nvPr/>
                </p:nvPicPr>
                <p:blipFill>
                  <a:blip r:embed="rId8" cstate="print"/>
                  <a:srcRect/>
                  <a:stretch>
                    <a:fillRect/>
                  </a:stretch>
                </p:blipFill>
                <p:spPr bwMode="auto">
                  <a:xfrm>
                    <a:off x="2017776" y="2057400"/>
                    <a:ext cx="76200" cy="76200"/>
                  </a:xfrm>
                  <a:prstGeom prst="rect">
                    <a:avLst/>
                  </a:prstGeom>
                  <a:noFill/>
                  <a:ln>
                    <a:noFill/>
                  </a:ln>
                </p:spPr>
              </p:pic>
            </p:grpSp>
          </p:grpSp>
          <p:pic>
            <p:nvPicPr>
              <p:cNvPr id="59"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876800" y="2743200"/>
                <a:ext cx="1219200" cy="260852"/>
              </a:xfrm>
              <a:prstGeom prst="rect">
                <a:avLst/>
              </a:prstGeom>
              <a:noFill/>
              <a:ln>
                <a:noFill/>
              </a:ln>
            </p:spPr>
          </p:pic>
        </p:grpSp>
        <p:grpSp>
          <p:nvGrpSpPr>
            <p:cNvPr id="11" name="Group 63"/>
            <p:cNvGrpSpPr>
              <a:grpSpLocks noChangeAspect="1"/>
            </p:cNvGrpSpPr>
            <p:nvPr/>
          </p:nvGrpSpPr>
          <p:grpSpPr>
            <a:xfrm>
              <a:off x="1674283" y="2209800"/>
              <a:ext cx="1114425" cy="1649349"/>
              <a:chOff x="4762174" y="2186940"/>
              <a:chExt cx="1714500" cy="2537460"/>
            </a:xfrm>
          </p:grpSpPr>
          <p:grpSp>
            <p:nvGrpSpPr>
              <p:cNvPr id="12" name="Group 50"/>
              <p:cNvGrpSpPr/>
              <p:nvPr/>
            </p:nvGrpSpPr>
            <p:grpSpPr>
              <a:xfrm>
                <a:off x="4762174" y="2186940"/>
                <a:ext cx="1714500" cy="2537460"/>
                <a:chOff x="4762174" y="2186940"/>
                <a:chExt cx="1714500" cy="2537460"/>
              </a:xfrm>
            </p:grpSpPr>
            <p:pic>
              <p:nvPicPr>
                <p:cNvPr id="67" name="Picture 66" descr="CycloneVSoC-device.png"/>
                <p:cNvPicPr>
                  <a:picLocks noChangeAspect="1"/>
                </p:cNvPicPr>
                <p:nvPr/>
              </p:nvPicPr>
              <p:blipFill>
                <a:blip r:embed="rId6" cstate="print"/>
                <a:stretch>
                  <a:fillRect/>
                </a:stretch>
              </p:blipFill>
              <p:spPr>
                <a:xfrm>
                  <a:off x="4762174" y="2186940"/>
                  <a:ext cx="1714500" cy="2537460"/>
                </a:xfrm>
                <a:prstGeom prst="rect">
                  <a:avLst/>
                </a:prstGeom>
              </p:spPr>
            </p:pic>
            <p:grpSp>
              <p:nvGrpSpPr>
                <p:cNvPr id="13" name="Group 15"/>
                <p:cNvGrpSpPr/>
                <p:nvPr/>
              </p:nvGrpSpPr>
              <p:grpSpPr>
                <a:xfrm>
                  <a:off x="5791200" y="2262187"/>
                  <a:ext cx="493776" cy="404813"/>
                  <a:chOff x="1600200" y="2033587"/>
                  <a:chExt cx="493776" cy="404813"/>
                </a:xfrm>
              </p:grpSpPr>
              <p:pic>
                <p:nvPicPr>
                  <p:cNvPr id="69" name="Picture 2"/>
                  <p:cNvPicPr>
                    <a:picLocks noChangeAspect="1" noChangeArrowheads="1"/>
                  </p:cNvPicPr>
                  <p:nvPr/>
                </p:nvPicPr>
                <p:blipFill>
                  <a:blip r:embed="rId7" cstate="print"/>
                  <a:srcRect/>
                  <a:stretch>
                    <a:fillRect/>
                  </a:stretch>
                </p:blipFill>
                <p:spPr bwMode="auto">
                  <a:xfrm>
                    <a:off x="1600200" y="2033587"/>
                    <a:ext cx="404813" cy="404813"/>
                  </a:xfrm>
                  <a:prstGeom prst="rect">
                    <a:avLst/>
                  </a:prstGeom>
                  <a:noFill/>
                  <a:ln>
                    <a:noFill/>
                  </a:ln>
                </p:spPr>
              </p:pic>
              <p:pic>
                <p:nvPicPr>
                  <p:cNvPr id="70" name="Picture 3"/>
                  <p:cNvPicPr>
                    <a:picLocks noChangeAspect="1" noChangeArrowheads="1"/>
                  </p:cNvPicPr>
                  <p:nvPr/>
                </p:nvPicPr>
                <p:blipFill>
                  <a:blip r:embed="rId8" cstate="print"/>
                  <a:srcRect/>
                  <a:stretch>
                    <a:fillRect/>
                  </a:stretch>
                </p:blipFill>
                <p:spPr bwMode="auto">
                  <a:xfrm>
                    <a:off x="2017776" y="2057400"/>
                    <a:ext cx="76200" cy="76200"/>
                  </a:xfrm>
                  <a:prstGeom prst="rect">
                    <a:avLst/>
                  </a:prstGeom>
                  <a:noFill/>
                  <a:ln>
                    <a:noFill/>
                  </a:ln>
                </p:spPr>
              </p:pic>
            </p:grpSp>
          </p:grpSp>
          <p:pic>
            <p:nvPicPr>
              <p:cNvPr id="66"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876800" y="2743200"/>
                <a:ext cx="1219200" cy="260852"/>
              </a:xfrm>
              <a:prstGeom prst="rect">
                <a:avLst/>
              </a:prstGeom>
              <a:noFill/>
              <a:ln>
                <a:noFill/>
              </a:ln>
            </p:spPr>
          </p:pic>
        </p:grpSp>
        <p:grpSp>
          <p:nvGrpSpPr>
            <p:cNvPr id="14" name="Group 70"/>
            <p:cNvGrpSpPr>
              <a:grpSpLocks noChangeAspect="1"/>
            </p:cNvGrpSpPr>
            <p:nvPr/>
          </p:nvGrpSpPr>
          <p:grpSpPr>
            <a:xfrm>
              <a:off x="2078037" y="2514600"/>
              <a:ext cx="1114425" cy="1649349"/>
              <a:chOff x="4914411" y="2186940"/>
              <a:chExt cx="1714500" cy="2537460"/>
            </a:xfrm>
          </p:grpSpPr>
          <p:grpSp>
            <p:nvGrpSpPr>
              <p:cNvPr id="15" name="Group 50"/>
              <p:cNvGrpSpPr/>
              <p:nvPr/>
            </p:nvGrpSpPr>
            <p:grpSpPr>
              <a:xfrm>
                <a:off x="4914411" y="2186940"/>
                <a:ext cx="1714500" cy="2537460"/>
                <a:chOff x="4914411" y="2186940"/>
                <a:chExt cx="1714500" cy="2537460"/>
              </a:xfrm>
            </p:grpSpPr>
            <p:pic>
              <p:nvPicPr>
                <p:cNvPr id="74" name="Picture 73" descr="CycloneVSoC-device.png"/>
                <p:cNvPicPr>
                  <a:picLocks noChangeAspect="1"/>
                </p:cNvPicPr>
                <p:nvPr/>
              </p:nvPicPr>
              <p:blipFill>
                <a:blip r:embed="rId6" cstate="print"/>
                <a:stretch>
                  <a:fillRect/>
                </a:stretch>
              </p:blipFill>
              <p:spPr>
                <a:xfrm>
                  <a:off x="4914411" y="2186940"/>
                  <a:ext cx="1714500" cy="2537460"/>
                </a:xfrm>
                <a:prstGeom prst="rect">
                  <a:avLst/>
                </a:prstGeom>
              </p:spPr>
            </p:pic>
            <p:grpSp>
              <p:nvGrpSpPr>
                <p:cNvPr id="16" name="Group 15"/>
                <p:cNvGrpSpPr/>
                <p:nvPr/>
              </p:nvGrpSpPr>
              <p:grpSpPr>
                <a:xfrm>
                  <a:off x="5791200" y="2262187"/>
                  <a:ext cx="493776" cy="404813"/>
                  <a:chOff x="1600200" y="2033587"/>
                  <a:chExt cx="493776" cy="404813"/>
                </a:xfrm>
              </p:grpSpPr>
              <p:pic>
                <p:nvPicPr>
                  <p:cNvPr id="76" name="Picture 2"/>
                  <p:cNvPicPr>
                    <a:picLocks noChangeAspect="1" noChangeArrowheads="1"/>
                  </p:cNvPicPr>
                  <p:nvPr/>
                </p:nvPicPr>
                <p:blipFill>
                  <a:blip r:embed="rId7" cstate="print"/>
                  <a:srcRect/>
                  <a:stretch>
                    <a:fillRect/>
                  </a:stretch>
                </p:blipFill>
                <p:spPr bwMode="auto">
                  <a:xfrm>
                    <a:off x="1600200" y="2033587"/>
                    <a:ext cx="404813" cy="404813"/>
                  </a:xfrm>
                  <a:prstGeom prst="rect">
                    <a:avLst/>
                  </a:prstGeom>
                  <a:noFill/>
                  <a:ln>
                    <a:noFill/>
                  </a:ln>
                </p:spPr>
              </p:pic>
              <p:pic>
                <p:nvPicPr>
                  <p:cNvPr id="77" name="Picture 3"/>
                  <p:cNvPicPr>
                    <a:picLocks noChangeAspect="1" noChangeArrowheads="1"/>
                  </p:cNvPicPr>
                  <p:nvPr/>
                </p:nvPicPr>
                <p:blipFill>
                  <a:blip r:embed="rId8" cstate="print"/>
                  <a:srcRect/>
                  <a:stretch>
                    <a:fillRect/>
                  </a:stretch>
                </p:blipFill>
                <p:spPr bwMode="auto">
                  <a:xfrm>
                    <a:off x="2017776" y="2057400"/>
                    <a:ext cx="76200" cy="76200"/>
                  </a:xfrm>
                  <a:prstGeom prst="rect">
                    <a:avLst/>
                  </a:prstGeom>
                  <a:noFill/>
                  <a:ln>
                    <a:noFill/>
                  </a:ln>
                </p:spPr>
              </p:pic>
            </p:grpSp>
          </p:grpSp>
          <p:pic>
            <p:nvPicPr>
              <p:cNvPr id="73"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120380" y="2743200"/>
                <a:ext cx="1219200" cy="260852"/>
              </a:xfrm>
              <a:prstGeom prst="rect">
                <a:avLst/>
              </a:prstGeom>
              <a:noFill/>
              <a:ln>
                <a:noFill/>
              </a:ln>
            </p:spPr>
          </p:pic>
        </p:grpSp>
      </p:grpSp>
      <p:grpSp>
        <p:nvGrpSpPr>
          <p:cNvPr id="19" name="Group 70"/>
          <p:cNvGrpSpPr/>
          <p:nvPr>
            <p:custDataLst>
              <p:tags r:id="rId3"/>
            </p:custDataLst>
          </p:nvPr>
        </p:nvGrpSpPr>
        <p:grpSpPr>
          <a:xfrm>
            <a:off x="5105400" y="1676400"/>
            <a:ext cx="2133601" cy="2616055"/>
            <a:chOff x="4981575" y="1779651"/>
            <a:chExt cx="2266952" cy="2512804"/>
          </a:xfrm>
        </p:grpSpPr>
        <p:grpSp>
          <p:nvGrpSpPr>
            <p:cNvPr id="22" name="Group 21"/>
            <p:cNvGrpSpPr>
              <a:grpSpLocks noChangeAspect="1"/>
            </p:cNvGrpSpPr>
            <p:nvPr/>
          </p:nvGrpSpPr>
          <p:grpSpPr>
            <a:xfrm>
              <a:off x="4981575" y="1779651"/>
              <a:ext cx="1652939" cy="2082655"/>
              <a:chOff x="2743200" y="2186940"/>
              <a:chExt cx="1714500" cy="2537460"/>
            </a:xfrm>
          </p:grpSpPr>
          <p:grpSp>
            <p:nvGrpSpPr>
              <p:cNvPr id="23" name="Group 49"/>
              <p:cNvGrpSpPr/>
              <p:nvPr/>
            </p:nvGrpSpPr>
            <p:grpSpPr>
              <a:xfrm>
                <a:off x="2743200" y="2186940"/>
                <a:ext cx="1714500" cy="2537460"/>
                <a:chOff x="2743200" y="2186940"/>
                <a:chExt cx="1714500" cy="2537460"/>
              </a:xfrm>
            </p:grpSpPr>
            <p:pic>
              <p:nvPicPr>
                <p:cNvPr id="55" name="Picture 54" descr="ArriaVoC-device.png"/>
                <p:cNvPicPr>
                  <a:picLocks noChangeAspect="1"/>
                </p:cNvPicPr>
                <p:nvPr/>
              </p:nvPicPr>
              <p:blipFill>
                <a:blip r:embed="rId10" cstate="print"/>
                <a:stretch>
                  <a:fillRect/>
                </a:stretch>
              </p:blipFill>
              <p:spPr>
                <a:xfrm>
                  <a:off x="2743200" y="2186940"/>
                  <a:ext cx="1714500" cy="2537460"/>
                </a:xfrm>
                <a:prstGeom prst="rect">
                  <a:avLst/>
                </a:prstGeom>
              </p:spPr>
            </p:pic>
            <p:grpSp>
              <p:nvGrpSpPr>
                <p:cNvPr id="24" name="Group 15"/>
                <p:cNvGrpSpPr/>
                <p:nvPr/>
              </p:nvGrpSpPr>
              <p:grpSpPr>
                <a:xfrm>
                  <a:off x="3886200" y="2262187"/>
                  <a:ext cx="493776" cy="404813"/>
                  <a:chOff x="1600200" y="2033587"/>
                  <a:chExt cx="493776" cy="404813"/>
                </a:xfrm>
              </p:grpSpPr>
              <p:pic>
                <p:nvPicPr>
                  <p:cNvPr id="57" name="Picture 2"/>
                  <p:cNvPicPr>
                    <a:picLocks noChangeAspect="1" noChangeArrowheads="1"/>
                  </p:cNvPicPr>
                  <p:nvPr/>
                </p:nvPicPr>
                <p:blipFill>
                  <a:blip r:embed="rId7" cstate="print"/>
                  <a:srcRect/>
                  <a:stretch>
                    <a:fillRect/>
                  </a:stretch>
                </p:blipFill>
                <p:spPr bwMode="auto">
                  <a:xfrm>
                    <a:off x="1600200" y="2033587"/>
                    <a:ext cx="404813" cy="404813"/>
                  </a:xfrm>
                  <a:prstGeom prst="rect">
                    <a:avLst/>
                  </a:prstGeom>
                  <a:noFill/>
                  <a:ln>
                    <a:noFill/>
                  </a:ln>
                </p:spPr>
              </p:pic>
              <p:pic>
                <p:nvPicPr>
                  <p:cNvPr id="58" name="Picture 3"/>
                  <p:cNvPicPr>
                    <a:picLocks noChangeAspect="1" noChangeArrowheads="1"/>
                  </p:cNvPicPr>
                  <p:nvPr/>
                </p:nvPicPr>
                <p:blipFill>
                  <a:blip r:embed="rId11" cstate="print"/>
                  <a:srcRect/>
                  <a:stretch>
                    <a:fillRect/>
                  </a:stretch>
                </p:blipFill>
                <p:spPr bwMode="auto">
                  <a:xfrm>
                    <a:off x="2017776" y="2057400"/>
                    <a:ext cx="76200" cy="76200"/>
                  </a:xfrm>
                  <a:prstGeom prst="rect">
                    <a:avLst/>
                  </a:prstGeom>
                  <a:noFill/>
                  <a:ln>
                    <a:noFill/>
                  </a:ln>
                </p:spPr>
              </p:pic>
            </p:grpSp>
          </p:grpSp>
          <p:pic>
            <p:nvPicPr>
              <p:cNvPr id="54"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71800" y="2743200"/>
                <a:ext cx="1219200" cy="260852"/>
              </a:xfrm>
              <a:prstGeom prst="rect">
                <a:avLst/>
              </a:prstGeom>
              <a:noFill/>
              <a:ln>
                <a:noFill/>
              </a:ln>
            </p:spPr>
          </p:pic>
        </p:grpSp>
        <p:grpSp>
          <p:nvGrpSpPr>
            <p:cNvPr id="25" name="Group 78"/>
            <p:cNvGrpSpPr>
              <a:grpSpLocks noChangeAspect="1"/>
            </p:cNvGrpSpPr>
            <p:nvPr/>
          </p:nvGrpSpPr>
          <p:grpSpPr>
            <a:xfrm>
              <a:off x="5595588" y="2209800"/>
              <a:ext cx="1652939" cy="2082655"/>
              <a:chOff x="2911157" y="2186940"/>
              <a:chExt cx="1714500" cy="2537460"/>
            </a:xfrm>
          </p:grpSpPr>
          <p:grpSp>
            <p:nvGrpSpPr>
              <p:cNvPr id="26" name="Group 49"/>
              <p:cNvGrpSpPr/>
              <p:nvPr/>
            </p:nvGrpSpPr>
            <p:grpSpPr>
              <a:xfrm>
                <a:off x="2911157" y="2186940"/>
                <a:ext cx="1714500" cy="2537460"/>
                <a:chOff x="2911157" y="2186940"/>
                <a:chExt cx="1714500" cy="2537460"/>
              </a:xfrm>
            </p:grpSpPr>
            <p:pic>
              <p:nvPicPr>
                <p:cNvPr id="68" name="Picture 67" descr="ArriaVoC-device.png"/>
                <p:cNvPicPr>
                  <a:picLocks noChangeAspect="1"/>
                </p:cNvPicPr>
                <p:nvPr/>
              </p:nvPicPr>
              <p:blipFill>
                <a:blip r:embed="rId10" cstate="print"/>
                <a:stretch>
                  <a:fillRect/>
                </a:stretch>
              </p:blipFill>
              <p:spPr>
                <a:xfrm>
                  <a:off x="2911157" y="2186940"/>
                  <a:ext cx="1714500" cy="2537460"/>
                </a:xfrm>
                <a:prstGeom prst="rect">
                  <a:avLst/>
                </a:prstGeom>
              </p:spPr>
            </p:pic>
            <p:grpSp>
              <p:nvGrpSpPr>
                <p:cNvPr id="27" name="Group 15"/>
                <p:cNvGrpSpPr/>
                <p:nvPr/>
              </p:nvGrpSpPr>
              <p:grpSpPr>
                <a:xfrm>
                  <a:off x="3886200" y="2262187"/>
                  <a:ext cx="493776" cy="404813"/>
                  <a:chOff x="1600200" y="2033587"/>
                  <a:chExt cx="493776" cy="404813"/>
                </a:xfrm>
              </p:grpSpPr>
              <p:pic>
                <p:nvPicPr>
                  <p:cNvPr id="72" name="Picture 2"/>
                  <p:cNvPicPr>
                    <a:picLocks noChangeAspect="1" noChangeArrowheads="1"/>
                  </p:cNvPicPr>
                  <p:nvPr/>
                </p:nvPicPr>
                <p:blipFill>
                  <a:blip r:embed="rId7" cstate="print"/>
                  <a:srcRect/>
                  <a:stretch>
                    <a:fillRect/>
                  </a:stretch>
                </p:blipFill>
                <p:spPr bwMode="auto">
                  <a:xfrm>
                    <a:off x="1600200" y="2033587"/>
                    <a:ext cx="404813" cy="404813"/>
                  </a:xfrm>
                  <a:prstGeom prst="rect">
                    <a:avLst/>
                  </a:prstGeom>
                  <a:noFill/>
                  <a:ln>
                    <a:noFill/>
                  </a:ln>
                </p:spPr>
              </p:pic>
              <p:pic>
                <p:nvPicPr>
                  <p:cNvPr id="75" name="Picture 3"/>
                  <p:cNvPicPr>
                    <a:picLocks noChangeAspect="1" noChangeArrowheads="1"/>
                  </p:cNvPicPr>
                  <p:nvPr/>
                </p:nvPicPr>
                <p:blipFill>
                  <a:blip r:embed="rId11" cstate="print"/>
                  <a:srcRect/>
                  <a:stretch>
                    <a:fillRect/>
                  </a:stretch>
                </p:blipFill>
                <p:spPr bwMode="auto">
                  <a:xfrm>
                    <a:off x="2017776" y="2057400"/>
                    <a:ext cx="76200" cy="76200"/>
                  </a:xfrm>
                  <a:prstGeom prst="rect">
                    <a:avLst/>
                  </a:prstGeom>
                  <a:noFill/>
                  <a:ln>
                    <a:noFill/>
                  </a:ln>
                </p:spPr>
              </p:pic>
            </p:grpSp>
          </p:grpSp>
          <p:pic>
            <p:nvPicPr>
              <p:cNvPr id="65"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114055" y="2743200"/>
                <a:ext cx="1219201" cy="260852"/>
              </a:xfrm>
              <a:prstGeom prst="rect">
                <a:avLst/>
              </a:prstGeom>
              <a:noFill/>
              <a:ln>
                <a:noFill/>
              </a:ln>
            </p:spPr>
          </p:pic>
        </p:grpSp>
      </p:grpSp>
    </p:spTree>
    <p:custDataLst>
      <p:tags r:id="rId1"/>
    </p:custDataLst>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t>MityARM-5CSX </a:t>
            </a:r>
            <a:r>
              <a:rPr lang="en-US" dirty="0"/>
              <a:t>– </a:t>
            </a:r>
            <a:r>
              <a:rPr lang="en-US" dirty="0" smtClean="0"/>
              <a:t>ALTERA SoC FPGA</a:t>
            </a:r>
            <a:endParaRPr lang="en-US" dirty="0"/>
          </a:p>
        </p:txBody>
      </p:sp>
      <p:sp>
        <p:nvSpPr>
          <p:cNvPr id="132099" name="Rectangle 3"/>
          <p:cNvSpPr>
            <a:spLocks noChangeArrowheads="1"/>
          </p:cNvSpPr>
          <p:nvPr/>
        </p:nvSpPr>
        <p:spPr bwMode="auto">
          <a:xfrm>
            <a:off x="1061356" y="4223585"/>
            <a:ext cx="2734129"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lvl="0" defTabSz="914400"/>
            <a:r>
              <a:rPr lang="en-US" sz="1050" b="1" dirty="0">
                <a:solidFill>
                  <a:srgbClr val="000000"/>
                </a:solidFill>
              </a:rPr>
              <a:t>Memory</a:t>
            </a:r>
            <a:endParaRPr lang="en-US" sz="1050" dirty="0">
              <a:solidFill>
                <a:srgbClr val="000000"/>
              </a:solidFill>
            </a:endParaRPr>
          </a:p>
          <a:p>
            <a:pPr lvl="0" defTabSz="914400"/>
            <a:r>
              <a:rPr lang="en-US" sz="1050" dirty="0">
                <a:solidFill>
                  <a:srgbClr val="000000"/>
                </a:solidFill>
              </a:rPr>
              <a:t> 1GB DDR3 CPU RAM (x32 + ECC)</a:t>
            </a:r>
          </a:p>
          <a:p>
            <a:pPr lvl="0" defTabSz="914400"/>
            <a:r>
              <a:rPr lang="en-US" sz="1050" dirty="0">
                <a:solidFill>
                  <a:srgbClr val="000000"/>
                </a:solidFill>
              </a:rPr>
              <a:t> 256MB FPGA dedicated DDR3</a:t>
            </a:r>
          </a:p>
          <a:p>
            <a:pPr lvl="0" defTabSz="914400"/>
            <a:r>
              <a:rPr lang="en-US" sz="1050" dirty="0">
                <a:solidFill>
                  <a:srgbClr val="000000"/>
                </a:solidFill>
              </a:rPr>
              <a:t> 32MB QSPI NOR Flash</a:t>
            </a:r>
          </a:p>
        </p:txBody>
      </p:sp>
      <p:sp>
        <p:nvSpPr>
          <p:cNvPr id="132100" name="Rectangle 4"/>
          <p:cNvSpPr>
            <a:spLocks noChangeArrowheads="1"/>
          </p:cNvSpPr>
          <p:nvPr/>
        </p:nvSpPr>
        <p:spPr bwMode="auto">
          <a:xfrm>
            <a:off x="4953000" y="2937718"/>
            <a:ext cx="4191000" cy="3877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defTabSz="914400"/>
            <a:r>
              <a:rPr lang="en-US" sz="1100" b="1" dirty="0" smtClean="0">
                <a:solidFill>
                  <a:srgbClr val="000000"/>
                </a:solidFill>
              </a:rPr>
              <a:t>Input / Output</a:t>
            </a:r>
            <a:endParaRPr lang="en-US" sz="1100" b="1" dirty="0">
              <a:solidFill>
                <a:srgbClr val="000000"/>
              </a:solidFill>
            </a:endParaRPr>
          </a:p>
          <a:p>
            <a:pPr defTabSz="914400"/>
            <a:r>
              <a:rPr lang="en-US" sz="1050" dirty="0">
                <a:solidFill>
                  <a:srgbClr val="000000"/>
                </a:solidFill>
              </a:rPr>
              <a:t> Up to 145 FPGA I/O at card </a:t>
            </a:r>
            <a:r>
              <a:rPr lang="en-US" sz="1050" dirty="0" smtClean="0">
                <a:solidFill>
                  <a:srgbClr val="000000"/>
                </a:solidFill>
              </a:rPr>
              <a:t>edge</a:t>
            </a:r>
            <a:endParaRPr lang="en-US" sz="1050" dirty="0">
              <a:solidFill>
                <a:srgbClr val="000000"/>
              </a:solidFill>
            </a:endParaRPr>
          </a:p>
          <a:p>
            <a:pPr defTabSz="914400"/>
            <a:r>
              <a:rPr lang="en-US" sz="1050" dirty="0">
                <a:solidFill>
                  <a:srgbClr val="000000"/>
                </a:solidFill>
              </a:rPr>
              <a:t> 10/100/1000 Mbps RGMII (x2)</a:t>
            </a:r>
          </a:p>
          <a:p>
            <a:pPr defTabSz="914400"/>
            <a:r>
              <a:rPr lang="en-US" sz="1050" dirty="0">
                <a:solidFill>
                  <a:srgbClr val="000000"/>
                </a:solidFill>
              </a:rPr>
              <a:t> </a:t>
            </a:r>
            <a:r>
              <a:rPr lang="en-US" sz="1050" dirty="0" err="1" smtClean="0">
                <a:solidFill>
                  <a:srgbClr val="000000"/>
                </a:solidFill>
              </a:rPr>
              <a:t>PCIe</a:t>
            </a:r>
            <a:r>
              <a:rPr lang="en-US" sz="1050" dirty="0" smtClean="0">
                <a:solidFill>
                  <a:srgbClr val="000000"/>
                </a:solidFill>
              </a:rPr>
              <a:t> (Gen 1.1, x4)</a:t>
            </a:r>
          </a:p>
          <a:p>
            <a:pPr defTabSz="914400"/>
            <a:r>
              <a:rPr lang="en-US" sz="1050" dirty="0">
                <a:solidFill>
                  <a:srgbClr val="000000"/>
                </a:solidFill>
              </a:rPr>
              <a:t> </a:t>
            </a:r>
            <a:r>
              <a:rPr lang="en-US" sz="1050" dirty="0" smtClean="0">
                <a:solidFill>
                  <a:srgbClr val="000000"/>
                </a:solidFill>
              </a:rPr>
              <a:t>3.125Gbps Transceivers (x6)</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USB 2.0 OTG</a:t>
            </a:r>
          </a:p>
          <a:p>
            <a:pPr defTabSz="914400"/>
            <a:r>
              <a:rPr lang="en-US" sz="1050" dirty="0">
                <a:solidFill>
                  <a:srgbClr val="000000"/>
                </a:solidFill>
              </a:rPr>
              <a:t> </a:t>
            </a:r>
            <a:r>
              <a:rPr lang="en-US" sz="1050" dirty="0" smtClean="0">
                <a:solidFill>
                  <a:srgbClr val="000000"/>
                </a:solidFill>
              </a:rPr>
              <a:t>CAN Bus (x2), UART (x2)</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MMC/SD/SDIO</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I2C (x4), SPI Master (x2), SPI Slave (x2)</a:t>
            </a:r>
          </a:p>
          <a:p>
            <a:pPr marL="228600" lvl="1" defTabSz="914400"/>
            <a:endParaRPr lang="en-US" sz="1100" dirty="0">
              <a:solidFill>
                <a:srgbClr val="000000"/>
              </a:solidFill>
            </a:endParaRPr>
          </a:p>
          <a:p>
            <a:pPr defTabSz="914400"/>
            <a:r>
              <a:rPr lang="en-US" sz="1100" b="1" dirty="0">
                <a:solidFill>
                  <a:srgbClr val="000000"/>
                </a:solidFill>
              </a:rPr>
              <a:t>BENEFITS</a:t>
            </a:r>
          </a:p>
          <a:p>
            <a:pPr defTabSz="914400"/>
            <a:r>
              <a:rPr lang="en-US" sz="1050" dirty="0" smtClean="0">
                <a:solidFill>
                  <a:srgbClr val="000000"/>
                </a:solidFill>
              </a:rPr>
              <a:t> </a:t>
            </a:r>
            <a:r>
              <a:rPr lang="en-US" sz="1050" dirty="0">
                <a:solidFill>
                  <a:srgbClr val="000000"/>
                </a:solidFill>
              </a:rPr>
              <a:t>Rapid development, minimize </a:t>
            </a:r>
            <a:r>
              <a:rPr lang="en-US" sz="1050" dirty="0" smtClean="0">
                <a:solidFill>
                  <a:srgbClr val="000000"/>
                </a:solidFill>
              </a:rPr>
              <a:t>risk</a:t>
            </a:r>
          </a:p>
          <a:p>
            <a:pPr defTabSz="914400"/>
            <a:r>
              <a:rPr lang="en-US" sz="1050" dirty="0">
                <a:solidFill>
                  <a:srgbClr val="000000"/>
                </a:solidFill>
              </a:rPr>
              <a:t> Symmetric </a:t>
            </a:r>
            <a:r>
              <a:rPr lang="en-US" sz="1050" dirty="0" smtClean="0">
                <a:solidFill>
                  <a:srgbClr val="000000"/>
                </a:solidFill>
              </a:rPr>
              <a:t>Multiprocessing</a:t>
            </a:r>
          </a:p>
          <a:p>
            <a:pPr defTabSz="914400"/>
            <a:r>
              <a:rPr lang="en-US" sz="1050" dirty="0">
                <a:solidFill>
                  <a:srgbClr val="000000"/>
                </a:solidFill>
              </a:rPr>
              <a:t> </a:t>
            </a:r>
            <a:r>
              <a:rPr lang="en-US" sz="1050" dirty="0" smtClean="0">
                <a:solidFill>
                  <a:srgbClr val="000000"/>
                </a:solidFill>
              </a:rPr>
              <a:t>High speed interconnect between HPS and FPGA</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Proven design, Long term availability</a:t>
            </a:r>
          </a:p>
          <a:p>
            <a:pPr defTabSz="914400"/>
            <a:endParaRPr lang="en-US" sz="1050" dirty="0">
              <a:solidFill>
                <a:srgbClr val="000000"/>
              </a:solidFill>
            </a:endParaRPr>
          </a:p>
          <a:p>
            <a:pPr defTabSz="914400"/>
            <a:r>
              <a:rPr lang="en-US" sz="1050" dirty="0" smtClean="0">
                <a:solidFill>
                  <a:srgbClr val="000000"/>
                </a:solidFill>
              </a:rPr>
              <a:t> </a:t>
            </a:r>
            <a:r>
              <a:rPr lang="en-US" sz="1050" dirty="0">
                <a:solidFill>
                  <a:srgbClr val="000000"/>
                </a:solidFill>
              </a:rPr>
              <a:t>Advanced Operating System Support</a:t>
            </a:r>
          </a:p>
          <a:p>
            <a:pPr marL="228600" lvl="1" defTabSz="914400"/>
            <a:r>
              <a:rPr lang="en-US" sz="1050" dirty="0">
                <a:solidFill>
                  <a:srgbClr val="000000"/>
                </a:solidFill>
              </a:rPr>
              <a:t> </a:t>
            </a:r>
            <a:r>
              <a:rPr lang="en-US" sz="1050" dirty="0" smtClean="0">
                <a:solidFill>
                  <a:srgbClr val="000000"/>
                </a:solidFill>
              </a:rPr>
              <a:t>Linux</a:t>
            </a:r>
            <a:r>
              <a:rPr lang="en-US" sz="1050" dirty="0">
                <a:solidFill>
                  <a:srgbClr val="000000"/>
                </a:solidFill>
              </a:rPr>
              <a:t>, </a:t>
            </a:r>
            <a:r>
              <a:rPr lang="en-US" sz="1050" dirty="0" smtClean="0">
                <a:solidFill>
                  <a:srgbClr val="000000"/>
                </a:solidFill>
              </a:rPr>
              <a:t>Android, QNX</a:t>
            </a:r>
            <a:r>
              <a:rPr lang="en-US" sz="1050" dirty="0">
                <a:solidFill>
                  <a:srgbClr val="000000"/>
                </a:solidFill>
              </a:rPr>
              <a:t>, </a:t>
            </a:r>
          </a:p>
          <a:p>
            <a:pPr marL="228600" lvl="1" defTabSz="914400"/>
            <a:r>
              <a:rPr lang="en-US" sz="1050" dirty="0">
                <a:solidFill>
                  <a:srgbClr val="000000"/>
                </a:solidFill>
              </a:rPr>
              <a:t> Windows </a:t>
            </a:r>
            <a:r>
              <a:rPr lang="en-US" sz="1050" dirty="0" smtClean="0">
                <a:solidFill>
                  <a:srgbClr val="000000"/>
                </a:solidFill>
              </a:rPr>
              <a:t>Embedded</a:t>
            </a:r>
          </a:p>
          <a:p>
            <a:pPr marL="228600" lvl="1" defTabSz="914400"/>
            <a:endParaRPr lang="en-US" sz="1050" dirty="0">
              <a:solidFill>
                <a:srgbClr val="000000"/>
              </a:solidFill>
            </a:endParaRPr>
          </a:p>
          <a:p>
            <a:pPr defTabSz="914400"/>
            <a:r>
              <a:rPr lang="en-US" sz="1050" dirty="0">
                <a:solidFill>
                  <a:srgbClr val="000000"/>
                </a:solidFill>
              </a:rPr>
              <a:t> Industrial Temp Version Available</a:t>
            </a:r>
          </a:p>
          <a:p>
            <a:pPr defTabSz="914400"/>
            <a:endParaRPr lang="en-US" sz="1200" dirty="0">
              <a:solidFill>
                <a:srgbClr val="000000"/>
              </a:solidFill>
            </a:endParaRPr>
          </a:p>
          <a:p>
            <a:pPr defTabSz="914400"/>
            <a:endParaRPr lang="en-US" sz="1200" dirty="0">
              <a:solidFill>
                <a:srgbClr val="000000"/>
              </a:solidFill>
            </a:endParaRPr>
          </a:p>
        </p:txBody>
      </p:sp>
      <p:sp>
        <p:nvSpPr>
          <p:cNvPr id="7" name="Rectangle 3"/>
          <p:cNvSpPr>
            <a:spLocks noChangeArrowheads="1"/>
          </p:cNvSpPr>
          <p:nvPr/>
        </p:nvSpPr>
        <p:spPr bwMode="auto">
          <a:xfrm>
            <a:off x="1061356" y="1166358"/>
            <a:ext cx="3720193" cy="1231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defTabSz="914400"/>
            <a:r>
              <a:rPr lang="en-US" sz="1100" b="1" dirty="0" smtClean="0">
                <a:solidFill>
                  <a:srgbClr val="000000"/>
                </a:solidFill>
              </a:rPr>
              <a:t>HPS – Hard Processor Subsystem</a:t>
            </a:r>
            <a:endParaRPr lang="en-US" sz="1100" b="1" dirty="0">
              <a:solidFill>
                <a:srgbClr val="000000"/>
              </a:solidFill>
            </a:endParaRPr>
          </a:p>
          <a:p>
            <a:pPr defTabSz="914400"/>
            <a:r>
              <a:rPr lang="en-US" sz="1050" dirty="0">
                <a:solidFill>
                  <a:srgbClr val="000000"/>
                </a:solidFill>
              </a:rPr>
              <a:t> </a:t>
            </a:r>
            <a:r>
              <a:rPr lang="en-US" sz="1050" dirty="0" smtClean="0">
                <a:solidFill>
                  <a:srgbClr val="000000"/>
                </a:solidFill>
              </a:rPr>
              <a:t>Dual ARM Cortex-A9 MPUs, 800MHz</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Dual NEON SIMD Coprocessors</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32 KB L1 Program and Data Caches (per core)</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512 KB L2 Cache (shared)</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64 KB on-chip RAM</a:t>
            </a:r>
            <a:endParaRPr lang="en-US" sz="1050" dirty="0">
              <a:solidFill>
                <a:srgbClr val="000000"/>
              </a:solidFill>
            </a:endParaRPr>
          </a:p>
          <a:p>
            <a:pPr defTabSz="914400"/>
            <a:r>
              <a:rPr lang="en-US" sz="1050" dirty="0" smtClean="0">
                <a:solidFill>
                  <a:srgbClr val="000000"/>
                </a:solidFill>
              </a:rPr>
              <a:t> ECC Support</a:t>
            </a:r>
            <a:endParaRPr lang="en-US" sz="1050" dirty="0">
              <a:solidFill>
                <a:srgbClr val="000000"/>
              </a:solidFill>
            </a:endParaRPr>
          </a:p>
        </p:txBody>
      </p:sp>
      <p:sp>
        <p:nvSpPr>
          <p:cNvPr id="9" name="Rectangle 3"/>
          <p:cNvSpPr>
            <a:spLocks noChangeArrowheads="1"/>
          </p:cNvSpPr>
          <p:nvPr/>
        </p:nvSpPr>
        <p:spPr bwMode="auto">
          <a:xfrm>
            <a:off x="1061357" y="2515436"/>
            <a:ext cx="3720193" cy="1923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defTabSz="914400"/>
            <a:r>
              <a:rPr lang="en-US" sz="1100" b="1" dirty="0" smtClean="0">
                <a:solidFill>
                  <a:srgbClr val="000000"/>
                </a:solidFill>
              </a:rPr>
              <a:t>Cyclone-V FPGA</a:t>
            </a:r>
            <a:endParaRPr lang="en-US" sz="1100" b="1" dirty="0">
              <a:solidFill>
                <a:srgbClr val="000000"/>
              </a:solidFill>
            </a:endParaRPr>
          </a:p>
          <a:p>
            <a:pPr defTabSz="914400"/>
            <a:r>
              <a:rPr lang="en-US" sz="1050" dirty="0">
                <a:solidFill>
                  <a:srgbClr val="000000"/>
                </a:solidFill>
              </a:rPr>
              <a:t> </a:t>
            </a:r>
            <a:r>
              <a:rPr lang="en-US" sz="1050" dirty="0" smtClean="0">
                <a:solidFill>
                  <a:srgbClr val="000000"/>
                </a:solidFill>
              </a:rPr>
              <a:t>110K Logic Elements (LE)</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460MHz Global Clock</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M10K Memory: 41,509Kb (240MHz)</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MLAB Memory: 5,140Kb (330MHz)</a:t>
            </a:r>
            <a:endParaRPr lang="en-US" sz="1050" dirty="0">
              <a:solidFill>
                <a:srgbClr val="000000"/>
              </a:solidFill>
            </a:endParaRPr>
          </a:p>
          <a:p>
            <a:pPr defTabSz="914400"/>
            <a:r>
              <a:rPr lang="en-US" sz="1050" dirty="0">
                <a:solidFill>
                  <a:srgbClr val="000000"/>
                </a:solidFill>
              </a:rPr>
              <a:t> </a:t>
            </a:r>
            <a:r>
              <a:rPr lang="en-US" sz="1050" dirty="0" smtClean="0">
                <a:solidFill>
                  <a:srgbClr val="000000"/>
                </a:solidFill>
              </a:rPr>
              <a:t>112 DSP Blocks (200MHz)</a:t>
            </a:r>
            <a:endParaRPr lang="en-US" sz="1050" dirty="0">
              <a:solidFill>
                <a:srgbClr val="000000"/>
              </a:solidFill>
            </a:endParaRPr>
          </a:p>
          <a:p>
            <a:pPr defTabSz="914400"/>
            <a:r>
              <a:rPr lang="en-US" sz="1050" dirty="0" smtClean="0">
                <a:solidFill>
                  <a:srgbClr val="000000"/>
                </a:solidFill>
              </a:rPr>
              <a:t> 6 FPGA PLLs, each with fractional output</a:t>
            </a:r>
            <a:endParaRPr lang="en-US" sz="1050" dirty="0">
              <a:solidFill>
                <a:srgbClr val="000000"/>
              </a:solidFill>
            </a:endParaRPr>
          </a:p>
          <a:p>
            <a:pPr defTabSz="914400"/>
            <a:r>
              <a:rPr lang="en-US" sz="1050" dirty="0" smtClean="0">
                <a:solidFill>
                  <a:srgbClr val="000000"/>
                </a:solidFill>
              </a:rPr>
              <a:t> Differential I/</a:t>
            </a:r>
            <a:r>
              <a:rPr lang="en-US" sz="1050" dirty="0" err="1" smtClean="0">
                <a:solidFill>
                  <a:srgbClr val="000000"/>
                </a:solidFill>
              </a:rPr>
              <a:t>Os</a:t>
            </a:r>
            <a:r>
              <a:rPr lang="en-US" sz="1050" dirty="0" smtClean="0">
                <a:solidFill>
                  <a:srgbClr val="000000"/>
                </a:solidFill>
              </a:rPr>
              <a:t> up to 640Mbps</a:t>
            </a:r>
          </a:p>
          <a:p>
            <a:pPr defTabSz="914400"/>
            <a:r>
              <a:rPr lang="en-US" sz="1050" dirty="0">
                <a:solidFill>
                  <a:srgbClr val="000000"/>
                </a:solidFill>
              </a:rPr>
              <a:t> </a:t>
            </a:r>
            <a:r>
              <a:rPr lang="en-US" sz="1050" dirty="0" smtClean="0">
                <a:solidFill>
                  <a:srgbClr val="000000"/>
                </a:solidFill>
              </a:rPr>
              <a:t>256MB FPGA dedicated DDR3</a:t>
            </a:r>
            <a:endParaRPr lang="en-US" sz="1050" dirty="0">
              <a:solidFill>
                <a:srgbClr val="000000"/>
              </a:solidFill>
            </a:endParaRPr>
          </a:p>
          <a:p>
            <a:pPr defTabSz="914400"/>
            <a:endParaRPr lang="en-US" sz="1200" dirty="0">
              <a:solidFill>
                <a:srgbClr val="000000"/>
              </a:solidFill>
            </a:endParaRPr>
          </a:p>
          <a:p>
            <a:pPr defTabSz="914400"/>
            <a:endParaRPr lang="en-US" sz="1200" dirty="0">
              <a:solidFill>
                <a:srgbClr val="000000"/>
              </a:solidFill>
            </a:endParaRPr>
          </a:p>
        </p:txBody>
      </p:sp>
      <p:sp>
        <p:nvSpPr>
          <p:cNvPr id="8" name="Rectangle 3"/>
          <p:cNvSpPr>
            <a:spLocks noChangeArrowheads="1"/>
          </p:cNvSpPr>
          <p:nvPr/>
        </p:nvSpPr>
        <p:spPr bwMode="auto">
          <a:xfrm>
            <a:off x="5328549" y="6447670"/>
            <a:ext cx="1674585"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defTabSz="914400"/>
            <a:r>
              <a:rPr lang="en-US" sz="1000" i="1" dirty="0" smtClean="0"/>
              <a:t>PRELIMINARY</a:t>
            </a:r>
            <a:endParaRPr lang="en-US" sz="1000" i="1" dirty="0"/>
          </a:p>
          <a:p>
            <a:pPr defTabSz="914400"/>
            <a:endParaRPr lang="en-US" sz="1200" i="1" dirty="0">
              <a:solidFill>
                <a:srgbClr val="000000"/>
              </a:solidFill>
            </a:endParaRPr>
          </a:p>
        </p:txBody>
      </p:sp>
      <p:sp>
        <p:nvSpPr>
          <p:cNvPr id="3" name="Rectangle 2"/>
          <p:cNvSpPr/>
          <p:nvPr/>
        </p:nvSpPr>
        <p:spPr>
          <a:xfrm>
            <a:off x="1061356" y="5097933"/>
            <a:ext cx="4572000" cy="769441"/>
          </a:xfrm>
          <a:prstGeom prst="rect">
            <a:avLst/>
          </a:prstGeom>
        </p:spPr>
        <p:txBody>
          <a:bodyPr>
            <a:spAutoFit/>
          </a:bodyPr>
          <a:lstStyle/>
          <a:p>
            <a:pPr lvl="0" defTabSz="914400"/>
            <a:r>
              <a:rPr lang="en-US" sz="1100" b="1" dirty="0">
                <a:solidFill>
                  <a:srgbClr val="000000"/>
                </a:solidFill>
              </a:rPr>
              <a:t>Mechanical</a:t>
            </a:r>
            <a:endParaRPr lang="en-US" sz="1100" dirty="0">
              <a:solidFill>
                <a:srgbClr val="000000"/>
              </a:solidFill>
            </a:endParaRPr>
          </a:p>
          <a:p>
            <a:pPr lvl="0" defTabSz="914400"/>
            <a:r>
              <a:rPr lang="en-US" sz="1100" dirty="0">
                <a:solidFill>
                  <a:srgbClr val="000000"/>
                </a:solidFill>
              </a:rPr>
              <a:t> 3.5” x 1.5”</a:t>
            </a:r>
          </a:p>
          <a:p>
            <a:pPr lvl="0" defTabSz="914400"/>
            <a:r>
              <a:rPr lang="en-US" sz="1100" dirty="0">
                <a:solidFill>
                  <a:srgbClr val="000000"/>
                </a:solidFill>
              </a:rPr>
              <a:t> Card edge connector</a:t>
            </a:r>
          </a:p>
          <a:p>
            <a:pPr lvl="0" defTabSz="914400"/>
            <a:r>
              <a:rPr lang="en-US" sz="1100" dirty="0">
                <a:solidFill>
                  <a:srgbClr val="000000"/>
                </a:solidFill>
              </a:rPr>
              <a:t> MIL-STD-810F</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65287" y="1240589"/>
            <a:ext cx="3414411" cy="1733881"/>
          </a:xfrm>
          <a:prstGeom prst="rect">
            <a:avLst/>
          </a:prstGeom>
        </p:spPr>
      </p:pic>
      <p:sp>
        <p:nvSpPr>
          <p:cNvPr id="6" name="TextBox 5"/>
          <p:cNvSpPr txBox="1"/>
          <p:nvPr/>
        </p:nvSpPr>
        <p:spPr>
          <a:xfrm>
            <a:off x="6111543" y="1776586"/>
            <a:ext cx="891591" cy="261610"/>
          </a:xfrm>
          <a:prstGeom prst="rect">
            <a:avLst/>
          </a:prstGeom>
          <a:noFill/>
        </p:spPr>
        <p:txBody>
          <a:bodyPr wrap="none" rtlCol="0">
            <a:spAutoFit/>
          </a:bodyPr>
          <a:lstStyle/>
          <a:p>
            <a:r>
              <a:rPr lang="en-US" sz="1100" dirty="0" smtClean="0"/>
              <a:t>Actual Size</a:t>
            </a:r>
            <a:endParaRPr lang="en-US" sz="1100" dirty="0"/>
          </a:p>
        </p:txBody>
      </p:sp>
    </p:spTree>
    <p:extLst>
      <p:ext uri="{BB962C8B-B14F-4D97-AF65-F5344CB8AC3E}">
        <p14:creationId xmlns:p14="http://schemas.microsoft.com/office/powerpoint/2010/main" xmlns="" val="2112325118"/>
      </p:ext>
    </p:extLst>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t>MityARM-5CSX – ALTERA SoC </a:t>
            </a:r>
            <a:r>
              <a:rPr lang="en-US" dirty="0" smtClean="0"/>
              <a:t>FPGA</a:t>
            </a: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9693" y="1251678"/>
            <a:ext cx="7070860" cy="48568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a:spLocks noChangeArrowheads="1"/>
          </p:cNvSpPr>
          <p:nvPr/>
        </p:nvSpPr>
        <p:spPr bwMode="auto">
          <a:xfrm>
            <a:off x="5328549" y="6447670"/>
            <a:ext cx="1674585"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defTabSz="914400"/>
            <a:r>
              <a:rPr lang="en-US" sz="1000" i="1" dirty="0" smtClean="0"/>
              <a:t>PRELIMINARY</a:t>
            </a:r>
            <a:endParaRPr lang="en-US" sz="1000" i="1" dirty="0"/>
          </a:p>
          <a:p>
            <a:pPr defTabSz="914400"/>
            <a:endParaRPr lang="en-US" sz="1200" i="1" dirty="0">
              <a:solidFill>
                <a:srgbClr val="000000"/>
              </a:solidFill>
            </a:endParaRPr>
          </a:p>
        </p:txBody>
      </p:sp>
    </p:spTree>
    <p:extLst>
      <p:ext uri="{BB962C8B-B14F-4D97-AF65-F5344CB8AC3E}">
        <p14:creationId xmlns:p14="http://schemas.microsoft.com/office/powerpoint/2010/main" xmlns="" val="91555902"/>
      </p:ext>
    </p:extLst>
  </p:cSld>
  <p:clrMapOvr>
    <a:masterClrMapping/>
  </p:clrMapOvr>
  <p:transition spd="med">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sz="half" idx="1"/>
          </p:nvPr>
        </p:nvSpPr>
        <p:spPr>
          <a:xfrm>
            <a:off x="699811" y="1252800"/>
            <a:ext cx="4952844" cy="4873363"/>
          </a:xfrm>
        </p:spPr>
        <p:txBody>
          <a:bodyPr/>
          <a:lstStyle/>
          <a:p>
            <a:r>
              <a:rPr lang="en-US" dirty="0" smtClean="0"/>
              <a:t>Website: </a:t>
            </a:r>
          </a:p>
          <a:p>
            <a:pPr lvl="1"/>
            <a:r>
              <a:rPr lang="en-US" dirty="0" smtClean="0">
                <a:hlinkClick r:id="rId2"/>
              </a:rPr>
              <a:t>http://www.mitydsp.com</a:t>
            </a:r>
            <a:endParaRPr lang="en-US" dirty="0" smtClean="0"/>
          </a:p>
          <a:p>
            <a:pPr lvl="1"/>
            <a:r>
              <a:rPr lang="en-US" dirty="0" smtClean="0">
                <a:hlinkClick r:id="rId3"/>
              </a:rPr>
              <a:t>http://www.criticallink.com</a:t>
            </a:r>
            <a:endParaRPr lang="en-US" dirty="0" smtClean="0"/>
          </a:p>
          <a:p>
            <a:pPr lvl="1"/>
            <a:endParaRPr lang="en-US" dirty="0"/>
          </a:p>
          <a:p>
            <a:r>
              <a:rPr lang="en-US" dirty="0" smtClean="0"/>
              <a:t>E-Mail:</a:t>
            </a:r>
          </a:p>
          <a:p>
            <a:pPr lvl="1"/>
            <a:r>
              <a:rPr lang="en-US" dirty="0" smtClean="0">
                <a:hlinkClick r:id="rId4"/>
              </a:rPr>
              <a:t>tom.catalino@criticallink.com</a:t>
            </a:r>
            <a:endParaRPr lang="en-US" dirty="0" smtClean="0"/>
          </a:p>
          <a:p>
            <a:pPr lvl="1"/>
            <a:endParaRPr lang="en-US" dirty="0"/>
          </a:p>
          <a:p>
            <a:r>
              <a:rPr lang="en-US" dirty="0" smtClean="0"/>
              <a:t>Telephone: </a:t>
            </a:r>
          </a:p>
          <a:p>
            <a:pPr lvl="1"/>
            <a:r>
              <a:rPr lang="en-US" dirty="0" smtClean="0"/>
              <a:t>315-425-4045</a:t>
            </a:r>
          </a:p>
          <a:p>
            <a:pPr lvl="1"/>
            <a:endParaRPr lang="en-US" dirty="0" smtClean="0"/>
          </a:p>
          <a:p>
            <a:pPr marL="457200" lvl="1" indent="0">
              <a:buNone/>
            </a:pPr>
            <a:endParaRPr lang="en-US" dirty="0"/>
          </a:p>
        </p:txBody>
      </p:sp>
    </p:spTree>
    <p:extLst>
      <p:ext uri="{BB962C8B-B14F-4D97-AF65-F5344CB8AC3E}">
        <p14:creationId xmlns:p14="http://schemas.microsoft.com/office/powerpoint/2010/main" xmlns="" val="2024081833"/>
      </p:ext>
    </p:extLst>
  </p:cSld>
  <p:clrMapOvr>
    <a:masterClrMapping/>
  </p:clrMapOvr>
  <p:transition spd="med">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20565" y="169480"/>
            <a:ext cx="8534400" cy="915988"/>
            <a:chOff x="320565" y="283780"/>
            <a:chExt cx="8534400" cy="915988"/>
          </a:xfrm>
        </p:grpSpPr>
        <p:pic>
          <p:nvPicPr>
            <p:cNvPr id="6" name="Picture 9" descr="NovTech_Logo"/>
            <p:cNvPicPr>
              <a:picLocks noChangeAspect="1" noChangeArrowheads="1"/>
            </p:cNvPicPr>
            <p:nvPr/>
          </p:nvPicPr>
          <p:blipFill>
            <a:blip r:embed="rId3" cstate="print"/>
            <a:srcRect/>
            <a:stretch>
              <a:fillRect/>
            </a:stretch>
          </p:blipFill>
          <p:spPr bwMode="auto">
            <a:xfrm>
              <a:off x="320565" y="283780"/>
              <a:ext cx="2635250" cy="914400"/>
            </a:xfrm>
            <a:prstGeom prst="rect">
              <a:avLst/>
            </a:prstGeom>
            <a:noFill/>
            <a:ln w="9525">
              <a:noFill/>
              <a:miter lim="800000"/>
              <a:headEnd/>
              <a:tailEnd/>
            </a:ln>
          </p:spPr>
        </p:pic>
        <p:pic>
          <p:nvPicPr>
            <p:cNvPr id="7" name="Picture 10" descr="NovTech_Can_Do"/>
            <p:cNvPicPr>
              <a:picLocks noChangeAspect="1" noChangeArrowheads="1"/>
            </p:cNvPicPr>
            <p:nvPr/>
          </p:nvPicPr>
          <p:blipFill>
            <a:blip r:embed="rId4" cstate="print"/>
            <a:srcRect/>
            <a:stretch>
              <a:fillRect/>
            </a:stretch>
          </p:blipFill>
          <p:spPr bwMode="auto">
            <a:xfrm>
              <a:off x="6187965" y="283780"/>
              <a:ext cx="2667000" cy="915988"/>
            </a:xfrm>
            <a:prstGeom prst="rect">
              <a:avLst/>
            </a:prstGeom>
            <a:noFill/>
            <a:ln w="9525">
              <a:noFill/>
              <a:miter lim="800000"/>
              <a:headEnd/>
              <a:tailEnd/>
            </a:ln>
          </p:spPr>
        </p:pic>
        <p:pic>
          <p:nvPicPr>
            <p:cNvPr id="8" name="Picture 11" descr="Blue"/>
            <p:cNvPicPr>
              <a:picLocks noChangeAspect="1" noChangeArrowheads="1"/>
            </p:cNvPicPr>
            <p:nvPr/>
          </p:nvPicPr>
          <p:blipFill>
            <a:blip r:embed="rId5" cstate="print"/>
            <a:srcRect/>
            <a:stretch>
              <a:fillRect/>
            </a:stretch>
          </p:blipFill>
          <p:spPr bwMode="auto">
            <a:xfrm>
              <a:off x="2911365" y="283780"/>
              <a:ext cx="3276600" cy="914400"/>
            </a:xfrm>
            <a:prstGeom prst="rect">
              <a:avLst/>
            </a:prstGeom>
            <a:noFill/>
            <a:ln w="9525">
              <a:noFill/>
              <a:miter lim="800000"/>
              <a:headEnd/>
              <a:tailEnd/>
            </a:ln>
          </p:spPr>
        </p:pic>
      </p:grpSp>
      <p:pic>
        <p:nvPicPr>
          <p:cNvPr id="12" name="Picture 11" descr="NOVSOMCV_LATEST_CLEAN.jpg"/>
          <p:cNvPicPr>
            <a:picLocks noChangeAspect="1"/>
          </p:cNvPicPr>
          <p:nvPr/>
        </p:nvPicPr>
        <p:blipFill>
          <a:blip r:embed="rId6" cstate="print"/>
          <a:stretch>
            <a:fillRect/>
          </a:stretch>
        </p:blipFill>
        <p:spPr>
          <a:xfrm>
            <a:off x="788099" y="4295775"/>
            <a:ext cx="2014893" cy="1752599"/>
          </a:xfrm>
          <a:prstGeom prst="rect">
            <a:avLst/>
          </a:prstGeom>
        </p:spPr>
      </p:pic>
      <p:pic>
        <p:nvPicPr>
          <p:cNvPr id="13" name="Picture 12" descr="NOVPEK_CV.jpg"/>
          <p:cNvPicPr>
            <a:picLocks noChangeAspect="1"/>
          </p:cNvPicPr>
          <p:nvPr/>
        </p:nvPicPr>
        <p:blipFill>
          <a:blip r:embed="rId7" cstate="print"/>
          <a:stretch>
            <a:fillRect/>
          </a:stretch>
        </p:blipFill>
        <p:spPr>
          <a:xfrm>
            <a:off x="5371529" y="4296539"/>
            <a:ext cx="3160966" cy="2220466"/>
          </a:xfrm>
          <a:prstGeom prst="rect">
            <a:avLst/>
          </a:prstGeom>
        </p:spPr>
      </p:pic>
      <p:sp>
        <p:nvSpPr>
          <p:cNvPr id="9" name="Title 8"/>
          <p:cNvSpPr>
            <a:spLocks noGrp="1"/>
          </p:cNvSpPr>
          <p:nvPr>
            <p:ph type="ctrTitle"/>
          </p:nvPr>
        </p:nvSpPr>
        <p:spPr>
          <a:xfrm>
            <a:off x="533400" y="1074420"/>
            <a:ext cx="7614920" cy="3121660"/>
          </a:xfrm>
        </p:spPr>
        <p:txBody>
          <a:bodyPr/>
          <a:lstStyle/>
          <a:p>
            <a:pPr algn="ctr"/>
            <a:r>
              <a:rPr lang="en-US" sz="3200" b="1" dirty="0" smtClean="0"/>
              <a:t/>
            </a:r>
            <a:br>
              <a:rPr lang="en-US" sz="3200" b="1" dirty="0" smtClean="0"/>
            </a:br>
            <a:r>
              <a:rPr lang="en-US" sz="3200" b="1" dirty="0" smtClean="0"/>
              <a:t>Module Solutions from </a:t>
            </a:r>
            <a:r>
              <a:rPr lang="en-US" sz="3200" b="1" dirty="0" err="1" smtClean="0"/>
              <a:t>Novtech</a:t>
            </a:r>
            <a:r>
              <a:rPr lang="en-US" sz="3200" b="1" dirty="0" smtClean="0"/>
              <a:t/>
            </a:r>
            <a:br>
              <a:rPr lang="en-US" sz="3200" b="1" dirty="0" smtClean="0"/>
            </a:br>
            <a:r>
              <a:rPr lang="en-US" sz="1600" b="1" dirty="0" smtClean="0"/>
              <a:t/>
            </a:r>
            <a:br>
              <a:rPr lang="en-US" sz="1600" b="1" dirty="0" smtClean="0"/>
            </a:br>
            <a:r>
              <a:rPr lang="en-US" sz="2800" b="1" dirty="0" smtClean="0"/>
              <a:t>NOVPEK™CV</a:t>
            </a:r>
            <a:r>
              <a:rPr lang="en-US" sz="2800" dirty="0" smtClean="0"/>
              <a:t/>
            </a:r>
            <a:br>
              <a:rPr lang="en-US" sz="2800" dirty="0" smtClean="0"/>
            </a:br>
            <a:r>
              <a:rPr lang="en-US" sz="2800" b="1" dirty="0" smtClean="0"/>
              <a:t>(Platform Evaluation Kit)</a:t>
            </a:r>
            <a:br>
              <a:rPr lang="en-US" sz="2800" b="1" dirty="0" smtClean="0"/>
            </a:br>
            <a:r>
              <a:rPr lang="en-US" sz="1200" b="1" dirty="0" smtClean="0"/>
              <a:t/>
            </a:r>
            <a:br>
              <a:rPr lang="en-US" sz="1200" b="1" dirty="0" smtClean="0"/>
            </a:br>
            <a:r>
              <a:rPr lang="en-US" sz="2800" b="1" dirty="0" smtClean="0"/>
              <a:t>NOVSOM™CV</a:t>
            </a:r>
            <a:br>
              <a:rPr lang="en-US" sz="2800" b="1" dirty="0" smtClean="0"/>
            </a:br>
            <a:r>
              <a:rPr lang="en-US" sz="2800" b="1" dirty="0" smtClean="0"/>
              <a:t>(System On Module)</a:t>
            </a:r>
            <a:r>
              <a:rPr lang="en-US" sz="2400" b="1" i="1" dirty="0" smtClean="0"/>
              <a:t/>
            </a:r>
            <a:br>
              <a:rPr lang="en-US" sz="2400" b="1" i="1" dirty="0" smtClean="0"/>
            </a:br>
            <a:r>
              <a:rPr lang="en-US" sz="1100" b="1" i="1" dirty="0" smtClean="0"/>
              <a:t/>
            </a:r>
            <a:br>
              <a:rPr lang="en-US" sz="1100" b="1" i="1" dirty="0" smtClean="0"/>
            </a:br>
            <a:r>
              <a:rPr lang="en-US" sz="2000" b="1" i="1" dirty="0" smtClean="0"/>
              <a:t>Unleash the power of the Altera Cyclone V SoC </a:t>
            </a:r>
            <a:r>
              <a:rPr lang="en-US" sz="2000" dirty="0" smtClean="0"/>
              <a:t/>
            </a:r>
            <a:br>
              <a:rPr lang="en-US" sz="2000" dirty="0" smtClean="0"/>
            </a:br>
            <a:endParaRPr lang="en-US" sz="2400" dirty="0"/>
          </a:p>
        </p:txBody>
      </p:sp>
      <p:sp>
        <p:nvSpPr>
          <p:cNvPr id="10" name="Subtitle 9"/>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2024081833"/>
      </p:ext>
    </p:extLst>
  </p:cSld>
  <p:clrMapOvr>
    <a:masterClrMapping/>
  </p:clrMapOvr>
  <p:transition spd="med">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NovTech_Logo"/>
          <p:cNvPicPr>
            <a:picLocks noChangeAspect="1" noChangeArrowheads="1"/>
          </p:cNvPicPr>
          <p:nvPr/>
        </p:nvPicPr>
        <p:blipFill>
          <a:blip r:embed="rId3" cstate="print"/>
          <a:srcRect/>
          <a:stretch>
            <a:fillRect/>
          </a:stretch>
        </p:blipFill>
        <p:spPr bwMode="auto">
          <a:xfrm>
            <a:off x="320565" y="283780"/>
            <a:ext cx="2635250" cy="914400"/>
          </a:xfrm>
          <a:prstGeom prst="rect">
            <a:avLst/>
          </a:prstGeom>
          <a:noFill/>
          <a:ln w="9525">
            <a:noFill/>
            <a:miter lim="800000"/>
            <a:headEnd/>
            <a:tailEnd/>
          </a:ln>
        </p:spPr>
      </p:pic>
      <p:pic>
        <p:nvPicPr>
          <p:cNvPr id="7" name="Picture 10" descr="NovTech_Can_Do"/>
          <p:cNvPicPr>
            <a:picLocks noChangeAspect="1" noChangeArrowheads="1"/>
          </p:cNvPicPr>
          <p:nvPr/>
        </p:nvPicPr>
        <p:blipFill>
          <a:blip r:embed="rId4" cstate="print"/>
          <a:srcRect/>
          <a:stretch>
            <a:fillRect/>
          </a:stretch>
        </p:blipFill>
        <p:spPr bwMode="auto">
          <a:xfrm>
            <a:off x="6187965" y="283780"/>
            <a:ext cx="2667000" cy="915988"/>
          </a:xfrm>
          <a:prstGeom prst="rect">
            <a:avLst/>
          </a:prstGeom>
          <a:noFill/>
          <a:ln w="9525">
            <a:noFill/>
            <a:miter lim="800000"/>
            <a:headEnd/>
            <a:tailEnd/>
          </a:ln>
        </p:spPr>
      </p:pic>
      <p:pic>
        <p:nvPicPr>
          <p:cNvPr id="8" name="Picture 11" descr="Blue"/>
          <p:cNvPicPr>
            <a:picLocks noChangeAspect="1" noChangeArrowheads="1"/>
          </p:cNvPicPr>
          <p:nvPr/>
        </p:nvPicPr>
        <p:blipFill>
          <a:blip r:embed="rId5" cstate="print"/>
          <a:srcRect/>
          <a:stretch>
            <a:fillRect/>
          </a:stretch>
        </p:blipFill>
        <p:spPr bwMode="auto">
          <a:xfrm>
            <a:off x="2911365" y="283780"/>
            <a:ext cx="3276600" cy="914400"/>
          </a:xfrm>
          <a:prstGeom prst="rect">
            <a:avLst/>
          </a:prstGeom>
          <a:noFill/>
          <a:ln w="9525">
            <a:noFill/>
            <a:miter lim="800000"/>
            <a:headEnd/>
            <a:tailEnd/>
          </a:ln>
        </p:spPr>
      </p:pic>
      <p:sp>
        <p:nvSpPr>
          <p:cNvPr id="11" name="TextBox 10"/>
          <p:cNvSpPr txBox="1"/>
          <p:nvPr/>
        </p:nvSpPr>
        <p:spPr>
          <a:xfrm>
            <a:off x="180975" y="1876425"/>
            <a:ext cx="7038975" cy="3508653"/>
          </a:xfrm>
          <a:prstGeom prst="rect">
            <a:avLst/>
          </a:prstGeom>
          <a:noFill/>
        </p:spPr>
        <p:txBody>
          <a:bodyPr wrap="square" rtlCol="0">
            <a:spAutoFit/>
          </a:bodyPr>
          <a:lstStyle/>
          <a:p>
            <a:r>
              <a:rPr lang="en-US" b="1" i="1" dirty="0" smtClean="0"/>
              <a:t>NOVSOM™CV Features:</a:t>
            </a:r>
            <a:endParaRPr lang="en-US" sz="1200" dirty="0" smtClean="0"/>
          </a:p>
          <a:p>
            <a:pPr lvl="0">
              <a:buFont typeface="Arial" pitchFamily="34" charset="0"/>
              <a:buChar char="•"/>
            </a:pPr>
            <a:r>
              <a:rPr lang="en-US" sz="1200" dirty="0" smtClean="0"/>
              <a:t> Cyclone V 896 BGA (F31)  part and 672 BGA (U23)</a:t>
            </a:r>
          </a:p>
          <a:p>
            <a:pPr lvl="0">
              <a:buFont typeface="Arial" pitchFamily="34" charset="0"/>
              <a:buChar char="•"/>
            </a:pPr>
            <a:r>
              <a:rPr lang="en-US" sz="1200" dirty="0" smtClean="0"/>
              <a:t> Up to 2 GByte DDR3 with ECC</a:t>
            </a:r>
          </a:p>
          <a:p>
            <a:pPr lvl="0">
              <a:buFont typeface="Arial" pitchFamily="34" charset="0"/>
              <a:buChar char="•"/>
            </a:pPr>
            <a:r>
              <a:rPr lang="en-US" sz="1200" dirty="0" smtClean="0"/>
              <a:t> On board Solid state storage/boot options (HPS)</a:t>
            </a:r>
          </a:p>
          <a:p>
            <a:pPr lvl="1">
              <a:buFont typeface="Arial" pitchFamily="34" charset="0"/>
              <a:buChar char="•"/>
            </a:pPr>
            <a:r>
              <a:rPr lang="en-US" sz="1200" dirty="0" smtClean="0"/>
              <a:t> MicroSD </a:t>
            </a:r>
          </a:p>
          <a:p>
            <a:pPr lvl="1">
              <a:buFont typeface="Arial" pitchFamily="34" charset="0"/>
              <a:buChar char="•"/>
            </a:pPr>
            <a:r>
              <a:rPr lang="en-US" sz="1200" dirty="0" smtClean="0"/>
              <a:t> NAND FLASH</a:t>
            </a:r>
          </a:p>
          <a:p>
            <a:pPr lvl="1">
              <a:buFont typeface="Arial" pitchFamily="34" charset="0"/>
              <a:buChar char="•"/>
            </a:pPr>
            <a:r>
              <a:rPr lang="en-US" sz="1200" dirty="0" smtClean="0"/>
              <a:t> QSPI serial FLASH</a:t>
            </a:r>
          </a:p>
          <a:p>
            <a:pPr lvl="1">
              <a:buFont typeface="Arial" pitchFamily="34" charset="0"/>
              <a:buChar char="•"/>
            </a:pPr>
            <a:r>
              <a:rPr lang="en-US" sz="1200" dirty="0" smtClean="0"/>
              <a:t> FPGA</a:t>
            </a:r>
          </a:p>
          <a:p>
            <a:pPr lvl="0">
              <a:buFont typeface="Arial" pitchFamily="34" charset="0"/>
              <a:buChar char="•"/>
            </a:pPr>
            <a:r>
              <a:rPr lang="en-US" sz="1200" dirty="0" smtClean="0"/>
              <a:t> On Board FPGA configuration device (QSPI)</a:t>
            </a:r>
          </a:p>
          <a:p>
            <a:pPr lvl="0">
              <a:buFont typeface="Arial" pitchFamily="34" charset="0"/>
              <a:buChar char="•"/>
            </a:pPr>
            <a:r>
              <a:rPr lang="en-US" sz="1200" dirty="0" smtClean="0"/>
              <a:t> On-board clocks</a:t>
            </a:r>
          </a:p>
          <a:p>
            <a:pPr lvl="0">
              <a:buFont typeface="Arial" pitchFamily="34" charset="0"/>
              <a:buChar char="•"/>
            </a:pPr>
            <a:r>
              <a:rPr lang="en-US" sz="1200" dirty="0" smtClean="0"/>
              <a:t> All FPGA signals are routed B2B (excluding HPS DDR3)</a:t>
            </a:r>
          </a:p>
          <a:p>
            <a:pPr lvl="0"/>
            <a:r>
              <a:rPr lang="en-US" sz="1200" dirty="0" smtClean="0"/>
              <a:t>  Allows any voltage assignment to each bank (VCCIO, VREF) </a:t>
            </a:r>
          </a:p>
          <a:p>
            <a:pPr lvl="0"/>
            <a:r>
              <a:rPr lang="en-US" sz="1200" dirty="0" smtClean="0"/>
              <a:t>  Board to board height - 5mm or 8mm </a:t>
            </a:r>
            <a:endParaRPr lang="en-US" sz="1200" b="1" dirty="0" smtClean="0"/>
          </a:p>
          <a:p>
            <a:pPr lvl="0">
              <a:buFont typeface="Arial" pitchFamily="34" charset="0"/>
              <a:buChar char="•"/>
            </a:pPr>
            <a:r>
              <a:rPr lang="en-US" sz="1200" dirty="0" smtClean="0"/>
              <a:t> SoM dimensions 2.89’’ (73.4mm) by 2.52’’ (64m)</a:t>
            </a:r>
          </a:p>
          <a:p>
            <a:pPr lvl="0">
              <a:buFont typeface="Arial" pitchFamily="34" charset="0"/>
              <a:buChar char="•"/>
            </a:pPr>
            <a:r>
              <a:rPr lang="en-US" sz="1200" dirty="0" smtClean="0"/>
              <a:t>Available in Commercial, Industrial and Automotive temperature ranges</a:t>
            </a:r>
          </a:p>
          <a:p>
            <a:r>
              <a:rPr lang="en-US" dirty="0" smtClean="0"/>
              <a:t> </a:t>
            </a:r>
          </a:p>
          <a:p>
            <a:endParaRPr lang="en-US" dirty="0"/>
          </a:p>
        </p:txBody>
      </p:sp>
      <p:pic>
        <p:nvPicPr>
          <p:cNvPr id="9" name="Picture 8" descr="NOVSOM_BD_03.jpg"/>
          <p:cNvPicPr>
            <a:picLocks noChangeAspect="1"/>
          </p:cNvPicPr>
          <p:nvPr/>
        </p:nvPicPr>
        <p:blipFill>
          <a:blip r:embed="rId6" cstate="print"/>
          <a:stretch>
            <a:fillRect/>
          </a:stretch>
        </p:blipFill>
        <p:spPr>
          <a:xfrm>
            <a:off x="3930946" y="1476374"/>
            <a:ext cx="5022554" cy="3038475"/>
          </a:xfrm>
          <a:prstGeom prst="rect">
            <a:avLst/>
          </a:prstGeom>
        </p:spPr>
      </p:pic>
      <p:pic>
        <p:nvPicPr>
          <p:cNvPr id="10" name="Picture 9" descr="NOVSOM_Assembly_TOP.jpg"/>
          <p:cNvPicPr>
            <a:picLocks noChangeAspect="1"/>
          </p:cNvPicPr>
          <p:nvPr/>
        </p:nvPicPr>
        <p:blipFill>
          <a:blip r:embed="rId7" cstate="print"/>
          <a:stretch>
            <a:fillRect/>
          </a:stretch>
        </p:blipFill>
        <p:spPr>
          <a:xfrm>
            <a:off x="5187338" y="4562475"/>
            <a:ext cx="2032611" cy="1757362"/>
          </a:xfrm>
          <a:prstGeom prst="rect">
            <a:avLst/>
          </a:prstGeom>
        </p:spPr>
      </p:pic>
    </p:spTree>
    <p:extLst>
      <p:ext uri="{BB962C8B-B14F-4D97-AF65-F5344CB8AC3E}">
        <p14:creationId xmlns:p14="http://schemas.microsoft.com/office/powerpoint/2010/main" xmlns="" val="2024081833"/>
      </p:ext>
    </p:extLst>
  </p:cSld>
  <p:clrMapOvr>
    <a:masterClrMapping/>
  </p:clrMapOvr>
  <p:transition spd="med">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NovTech_Logo"/>
          <p:cNvPicPr>
            <a:picLocks noChangeAspect="1" noChangeArrowheads="1"/>
          </p:cNvPicPr>
          <p:nvPr/>
        </p:nvPicPr>
        <p:blipFill>
          <a:blip r:embed="rId3" cstate="print"/>
          <a:srcRect/>
          <a:stretch>
            <a:fillRect/>
          </a:stretch>
        </p:blipFill>
        <p:spPr bwMode="auto">
          <a:xfrm>
            <a:off x="320565" y="283780"/>
            <a:ext cx="2635250" cy="914400"/>
          </a:xfrm>
          <a:prstGeom prst="rect">
            <a:avLst/>
          </a:prstGeom>
          <a:noFill/>
          <a:ln w="9525">
            <a:noFill/>
            <a:miter lim="800000"/>
            <a:headEnd/>
            <a:tailEnd/>
          </a:ln>
        </p:spPr>
      </p:pic>
      <p:pic>
        <p:nvPicPr>
          <p:cNvPr id="7" name="Picture 10" descr="NovTech_Can_Do"/>
          <p:cNvPicPr>
            <a:picLocks noChangeAspect="1" noChangeArrowheads="1"/>
          </p:cNvPicPr>
          <p:nvPr/>
        </p:nvPicPr>
        <p:blipFill>
          <a:blip r:embed="rId4" cstate="print"/>
          <a:srcRect/>
          <a:stretch>
            <a:fillRect/>
          </a:stretch>
        </p:blipFill>
        <p:spPr bwMode="auto">
          <a:xfrm>
            <a:off x="6187965" y="283780"/>
            <a:ext cx="2667000" cy="915988"/>
          </a:xfrm>
          <a:prstGeom prst="rect">
            <a:avLst/>
          </a:prstGeom>
          <a:noFill/>
          <a:ln w="9525">
            <a:noFill/>
            <a:miter lim="800000"/>
            <a:headEnd/>
            <a:tailEnd/>
          </a:ln>
        </p:spPr>
      </p:pic>
      <p:pic>
        <p:nvPicPr>
          <p:cNvPr id="8" name="Picture 11" descr="Blue"/>
          <p:cNvPicPr>
            <a:picLocks noChangeAspect="1" noChangeArrowheads="1"/>
          </p:cNvPicPr>
          <p:nvPr/>
        </p:nvPicPr>
        <p:blipFill>
          <a:blip r:embed="rId5" cstate="print"/>
          <a:srcRect/>
          <a:stretch>
            <a:fillRect/>
          </a:stretch>
        </p:blipFill>
        <p:spPr bwMode="auto">
          <a:xfrm>
            <a:off x="2911365" y="283780"/>
            <a:ext cx="3276600" cy="914400"/>
          </a:xfrm>
          <a:prstGeom prst="rect">
            <a:avLst/>
          </a:prstGeom>
          <a:noFill/>
          <a:ln w="9525">
            <a:noFill/>
            <a:miter lim="800000"/>
            <a:headEnd/>
            <a:tailEnd/>
          </a:ln>
        </p:spPr>
      </p:pic>
      <p:sp>
        <p:nvSpPr>
          <p:cNvPr id="11" name="TextBox 10"/>
          <p:cNvSpPr txBox="1"/>
          <p:nvPr/>
        </p:nvSpPr>
        <p:spPr>
          <a:xfrm>
            <a:off x="219075" y="1276350"/>
            <a:ext cx="3743325" cy="4324261"/>
          </a:xfrm>
          <a:prstGeom prst="rect">
            <a:avLst/>
          </a:prstGeom>
          <a:noFill/>
        </p:spPr>
        <p:txBody>
          <a:bodyPr wrap="square" rtlCol="0">
            <a:spAutoFit/>
          </a:bodyPr>
          <a:lstStyle/>
          <a:p>
            <a:r>
              <a:rPr lang="en-US" b="1" i="1" dirty="0" smtClean="0"/>
              <a:t>NOVPEK™CV Features:</a:t>
            </a:r>
          </a:p>
          <a:p>
            <a:endParaRPr lang="en-US" sz="1100" dirty="0" smtClean="0"/>
          </a:p>
          <a:p>
            <a:r>
              <a:rPr lang="en-US" sz="1200" b="1" i="1" dirty="0" smtClean="0"/>
              <a:t>Connectivity</a:t>
            </a:r>
            <a:r>
              <a:rPr lang="en-US" sz="1200" i="1" dirty="0" smtClean="0"/>
              <a:t>:</a:t>
            </a:r>
          </a:p>
          <a:p>
            <a:pPr>
              <a:buFont typeface="Arial" pitchFamily="34" charset="0"/>
              <a:buChar char="•"/>
            </a:pPr>
            <a:r>
              <a:rPr lang="en-US" sz="1200" dirty="0" smtClean="0"/>
              <a:t> PCIe slot (FPGA)</a:t>
            </a:r>
          </a:p>
          <a:p>
            <a:pPr lvl="0">
              <a:buFont typeface="Arial" pitchFamily="34" charset="0"/>
              <a:buChar char="•"/>
            </a:pPr>
            <a:r>
              <a:rPr lang="en-US" sz="1200" dirty="0" smtClean="0"/>
              <a:t> </a:t>
            </a:r>
            <a:r>
              <a:rPr lang="en-US" sz="1200" dirty="0" err="1" smtClean="0"/>
              <a:t>miniPCIe</a:t>
            </a:r>
            <a:r>
              <a:rPr lang="en-US" sz="1200" dirty="0" smtClean="0"/>
              <a:t> slot with SIM, USB &amp; </a:t>
            </a:r>
            <a:r>
              <a:rPr lang="en-US" sz="1200" dirty="0" err="1" smtClean="0"/>
              <a:t>SMBus</a:t>
            </a:r>
            <a:r>
              <a:rPr lang="en-US" sz="1200" dirty="0" smtClean="0"/>
              <a:t> (FPGA)</a:t>
            </a:r>
          </a:p>
          <a:p>
            <a:pPr lvl="0">
              <a:buFont typeface="Arial" pitchFamily="34" charset="0"/>
              <a:buChar char="•"/>
            </a:pPr>
            <a:r>
              <a:rPr lang="en-US" sz="1200" dirty="0" smtClean="0"/>
              <a:t> 1G Ethernet (HPS) </a:t>
            </a:r>
          </a:p>
          <a:p>
            <a:pPr lvl="0">
              <a:buFont typeface="Arial" pitchFamily="34" charset="0"/>
              <a:buChar char="•"/>
            </a:pPr>
            <a:r>
              <a:rPr lang="en-US" sz="1200" dirty="0" smtClean="0"/>
              <a:t> 10/100 Dual Ethernet i.EEE1588 L2 Switch (FPGA)</a:t>
            </a:r>
          </a:p>
          <a:p>
            <a:pPr lvl="0">
              <a:buFont typeface="Arial" pitchFamily="34" charset="0"/>
              <a:buChar char="•"/>
            </a:pPr>
            <a:r>
              <a:rPr lang="en-US" sz="1200" dirty="0" smtClean="0"/>
              <a:t> USBOTG (HPS)</a:t>
            </a:r>
          </a:p>
          <a:p>
            <a:pPr lvl="0">
              <a:buFont typeface="Arial" pitchFamily="34" charset="0"/>
              <a:buChar char="•"/>
            </a:pPr>
            <a:r>
              <a:rPr lang="en-US" sz="1200" dirty="0" smtClean="0"/>
              <a:t> SD slot (HPS)</a:t>
            </a:r>
          </a:p>
          <a:p>
            <a:pPr lvl="0">
              <a:buFont typeface="Arial" pitchFamily="34" charset="0"/>
              <a:buChar char="•"/>
            </a:pPr>
            <a:r>
              <a:rPr lang="en-US" sz="1200" dirty="0" smtClean="0"/>
              <a:t> CAN (HPS)</a:t>
            </a:r>
          </a:p>
          <a:p>
            <a:pPr>
              <a:buFont typeface="Arial" pitchFamily="34" charset="0"/>
              <a:buChar char="•"/>
            </a:pPr>
            <a:r>
              <a:rPr lang="en-US" sz="1200" dirty="0" smtClean="0"/>
              <a:t> UART (HPS Terminal) </a:t>
            </a:r>
          </a:p>
          <a:p>
            <a:pPr lvl="0">
              <a:buFont typeface="Arial" pitchFamily="34" charset="0"/>
              <a:buChar char="•"/>
            </a:pPr>
            <a:r>
              <a:rPr lang="en-US" sz="1200" dirty="0" smtClean="0"/>
              <a:t>USB 2.0 HOST (FPGA)</a:t>
            </a:r>
          </a:p>
          <a:p>
            <a:pPr lvl="0">
              <a:buFont typeface="Arial" pitchFamily="34" charset="0"/>
              <a:buChar char="•"/>
            </a:pPr>
            <a:r>
              <a:rPr lang="en-US" sz="1200" dirty="0" smtClean="0"/>
              <a:t> USB 3.0 Device (FPGA)</a:t>
            </a:r>
          </a:p>
          <a:p>
            <a:endParaRPr lang="en-US" sz="1200" dirty="0" smtClean="0"/>
          </a:p>
          <a:p>
            <a:pPr lvl="0"/>
            <a:endParaRPr lang="en-US" sz="1200" dirty="0" smtClean="0"/>
          </a:p>
          <a:p>
            <a:r>
              <a:rPr lang="en-US" dirty="0" smtClean="0"/>
              <a:t/>
            </a:r>
            <a:br>
              <a:rPr lang="en-US" dirty="0" smtClean="0"/>
            </a:br>
            <a:endParaRPr lang="en-US" dirty="0" smtClean="0"/>
          </a:p>
          <a:p>
            <a:r>
              <a:rPr lang="en-US" b="1" i="1" dirty="0" smtClean="0"/>
              <a:t/>
            </a:r>
            <a:br>
              <a:rPr lang="en-US" b="1" i="1" dirty="0" smtClean="0"/>
            </a:br>
            <a:r>
              <a:rPr lang="en-US" dirty="0" smtClean="0"/>
              <a:t> </a:t>
            </a:r>
          </a:p>
          <a:p>
            <a:endParaRPr lang="en-US" dirty="0"/>
          </a:p>
        </p:txBody>
      </p:sp>
      <p:sp>
        <p:nvSpPr>
          <p:cNvPr id="12" name="TextBox 11"/>
          <p:cNvSpPr txBox="1"/>
          <p:nvPr/>
        </p:nvSpPr>
        <p:spPr>
          <a:xfrm>
            <a:off x="7219950" y="1790700"/>
            <a:ext cx="1724025" cy="4154984"/>
          </a:xfrm>
          <a:prstGeom prst="rect">
            <a:avLst/>
          </a:prstGeom>
          <a:noFill/>
        </p:spPr>
        <p:txBody>
          <a:bodyPr wrap="square" rtlCol="0">
            <a:spAutoFit/>
          </a:bodyPr>
          <a:lstStyle/>
          <a:p>
            <a:r>
              <a:rPr lang="en-US" sz="1200" b="1" i="1" dirty="0" smtClean="0"/>
              <a:t>Multimedia:</a:t>
            </a:r>
            <a:endParaRPr lang="en-US" sz="1200" dirty="0" smtClean="0"/>
          </a:p>
          <a:p>
            <a:pPr lvl="0"/>
            <a:r>
              <a:rPr lang="en-US" sz="1200" dirty="0" smtClean="0"/>
              <a:t>Video Out:</a:t>
            </a:r>
          </a:p>
          <a:p>
            <a:pPr lvl="1"/>
            <a:r>
              <a:rPr lang="en-US" sz="1200" dirty="0" smtClean="0"/>
              <a:t> HDMI</a:t>
            </a:r>
          </a:p>
          <a:p>
            <a:pPr lvl="1"/>
            <a:r>
              <a:rPr lang="en-US" sz="1200" dirty="0" smtClean="0"/>
              <a:t> LVDS</a:t>
            </a:r>
          </a:p>
          <a:p>
            <a:pPr lvl="1"/>
            <a:r>
              <a:rPr lang="en-US" sz="1200" dirty="0" smtClean="0"/>
              <a:t> TTL</a:t>
            </a:r>
          </a:p>
          <a:p>
            <a:pPr lvl="0"/>
            <a:r>
              <a:rPr lang="en-US" sz="1200" dirty="0" smtClean="0"/>
              <a:t> Video In:</a:t>
            </a:r>
          </a:p>
          <a:p>
            <a:pPr lvl="1"/>
            <a:r>
              <a:rPr lang="en-US" sz="1200" dirty="0" smtClean="0"/>
              <a:t> HDMI</a:t>
            </a:r>
          </a:p>
          <a:p>
            <a:pPr lvl="1"/>
            <a:r>
              <a:rPr lang="en-US" sz="1200" dirty="0" smtClean="0"/>
              <a:t> Composite</a:t>
            </a:r>
          </a:p>
          <a:p>
            <a:pPr lvl="1"/>
            <a:r>
              <a:rPr lang="en-US" sz="1200" dirty="0" smtClean="0"/>
              <a:t> TTL</a:t>
            </a:r>
          </a:p>
          <a:p>
            <a:pPr lvl="0"/>
            <a:r>
              <a:rPr lang="en-US" sz="1200" dirty="0" smtClean="0"/>
              <a:t> Audio In/Out</a:t>
            </a:r>
          </a:p>
          <a:p>
            <a:r>
              <a:rPr lang="en-US" sz="1200" b="1" i="1" dirty="0" smtClean="0"/>
              <a:t>Debug:</a:t>
            </a:r>
            <a:endParaRPr lang="en-US" sz="1200" dirty="0" smtClean="0"/>
          </a:p>
          <a:p>
            <a:pPr lvl="0"/>
            <a:r>
              <a:rPr lang="en-US" sz="1200" dirty="0" smtClean="0"/>
              <a:t>HPS:</a:t>
            </a:r>
          </a:p>
          <a:p>
            <a:pPr lvl="1"/>
            <a:r>
              <a:rPr lang="en-US" sz="1200" dirty="0" smtClean="0"/>
              <a:t>JTAG</a:t>
            </a:r>
          </a:p>
          <a:p>
            <a:pPr lvl="1"/>
            <a:r>
              <a:rPr lang="en-US" sz="1200" dirty="0" smtClean="0"/>
              <a:t>ETM</a:t>
            </a:r>
          </a:p>
          <a:p>
            <a:pPr lvl="1"/>
            <a:r>
              <a:rPr lang="en-US" sz="1200" dirty="0" smtClean="0"/>
              <a:t>TERMINAL</a:t>
            </a:r>
          </a:p>
          <a:p>
            <a:pPr lvl="0"/>
            <a:r>
              <a:rPr lang="en-US" sz="1200" dirty="0" smtClean="0"/>
              <a:t>FPGA:</a:t>
            </a:r>
          </a:p>
          <a:p>
            <a:pPr lvl="1"/>
            <a:r>
              <a:rPr lang="en-US" sz="1200" dirty="0" smtClean="0"/>
              <a:t>JTAG</a:t>
            </a:r>
          </a:p>
          <a:p>
            <a:pPr lvl="1"/>
            <a:r>
              <a:rPr lang="en-US" sz="1200" dirty="0" smtClean="0"/>
              <a:t>System Console</a:t>
            </a:r>
          </a:p>
          <a:p>
            <a:r>
              <a:rPr lang="en-US" dirty="0" smtClean="0"/>
              <a:t> </a:t>
            </a:r>
          </a:p>
          <a:p>
            <a:endParaRPr lang="en-US" dirty="0"/>
          </a:p>
        </p:txBody>
      </p:sp>
      <p:sp>
        <p:nvSpPr>
          <p:cNvPr id="14" name="TextBox 13"/>
          <p:cNvSpPr txBox="1"/>
          <p:nvPr/>
        </p:nvSpPr>
        <p:spPr>
          <a:xfrm>
            <a:off x="4067175" y="1866900"/>
            <a:ext cx="2352675" cy="1661993"/>
          </a:xfrm>
          <a:prstGeom prst="rect">
            <a:avLst/>
          </a:prstGeom>
          <a:noFill/>
        </p:spPr>
        <p:txBody>
          <a:bodyPr wrap="square" rtlCol="0">
            <a:spAutoFit/>
          </a:bodyPr>
          <a:lstStyle/>
          <a:p>
            <a:pPr lvl="0">
              <a:buFont typeface="Arial" pitchFamily="34" charset="0"/>
              <a:buChar char="•"/>
            </a:pPr>
            <a:r>
              <a:rPr lang="en-US" sz="1200" dirty="0" smtClean="0"/>
              <a:t>USB 3.0 HOST (FPGA PCIe Bridge)</a:t>
            </a:r>
          </a:p>
          <a:p>
            <a:pPr lvl="0">
              <a:buFont typeface="Arial" pitchFamily="34" charset="0"/>
              <a:buChar char="•"/>
            </a:pPr>
            <a:r>
              <a:rPr lang="en-US" sz="1200" dirty="0" smtClean="0"/>
              <a:t> Keypad (HPS &amp; FPGA)</a:t>
            </a:r>
          </a:p>
          <a:p>
            <a:pPr lvl="0">
              <a:buFont typeface="Arial" pitchFamily="34" charset="0"/>
              <a:buChar char="•"/>
            </a:pPr>
            <a:r>
              <a:rPr lang="en-US" sz="1200" dirty="0" smtClean="0"/>
              <a:t> FPGA pins accessible via</a:t>
            </a:r>
          </a:p>
          <a:p>
            <a:pPr lvl="1">
              <a:buFont typeface="Arial" pitchFamily="34" charset="0"/>
              <a:buChar char="•"/>
            </a:pPr>
            <a:r>
              <a:rPr lang="en-US" sz="1200" dirty="0" smtClean="0"/>
              <a:t> 32x3 &amp; 16x3  100mil pin headers</a:t>
            </a:r>
          </a:p>
          <a:p>
            <a:pPr lvl="1">
              <a:buFont typeface="Arial" pitchFamily="34" charset="0"/>
              <a:buChar char="•"/>
            </a:pPr>
            <a:r>
              <a:rPr lang="en-US" sz="1200" dirty="0" smtClean="0"/>
              <a:t> HSMC (Type I, II and III</a:t>
            </a:r>
          </a:p>
          <a:p>
            <a:endParaRPr lang="en-US" dirty="0"/>
          </a:p>
        </p:txBody>
      </p:sp>
      <p:pic>
        <p:nvPicPr>
          <p:cNvPr id="15" name="Picture 14" descr="NOVPEK_BD_02.jpg"/>
          <p:cNvPicPr>
            <a:picLocks noChangeAspect="1"/>
          </p:cNvPicPr>
          <p:nvPr/>
        </p:nvPicPr>
        <p:blipFill>
          <a:blip r:embed="rId6" cstate="print"/>
          <a:stretch>
            <a:fillRect/>
          </a:stretch>
        </p:blipFill>
        <p:spPr>
          <a:xfrm>
            <a:off x="2324100" y="3252651"/>
            <a:ext cx="4819650" cy="3167199"/>
          </a:xfrm>
          <a:prstGeom prst="rect">
            <a:avLst/>
          </a:prstGeom>
        </p:spPr>
      </p:pic>
    </p:spTree>
    <p:extLst>
      <p:ext uri="{BB962C8B-B14F-4D97-AF65-F5344CB8AC3E}">
        <p14:creationId xmlns:p14="http://schemas.microsoft.com/office/powerpoint/2010/main" xmlns="" val="2024081833"/>
      </p:ext>
    </p:extLst>
  </p:cSld>
  <p:clrMapOvr>
    <a:masterClrMapping/>
  </p:clrMapOvr>
  <p:transition spd="med">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NovTech_Logo"/>
          <p:cNvPicPr>
            <a:picLocks noChangeAspect="1" noChangeArrowheads="1"/>
          </p:cNvPicPr>
          <p:nvPr/>
        </p:nvPicPr>
        <p:blipFill>
          <a:blip r:embed="rId3" cstate="print"/>
          <a:srcRect/>
          <a:stretch>
            <a:fillRect/>
          </a:stretch>
        </p:blipFill>
        <p:spPr bwMode="auto">
          <a:xfrm>
            <a:off x="320565" y="283780"/>
            <a:ext cx="2635250" cy="914400"/>
          </a:xfrm>
          <a:prstGeom prst="rect">
            <a:avLst/>
          </a:prstGeom>
          <a:noFill/>
          <a:ln w="9525">
            <a:noFill/>
            <a:miter lim="800000"/>
            <a:headEnd/>
            <a:tailEnd/>
          </a:ln>
        </p:spPr>
      </p:pic>
      <p:pic>
        <p:nvPicPr>
          <p:cNvPr id="7" name="Picture 10" descr="NovTech_Can_Do"/>
          <p:cNvPicPr>
            <a:picLocks noChangeAspect="1" noChangeArrowheads="1"/>
          </p:cNvPicPr>
          <p:nvPr/>
        </p:nvPicPr>
        <p:blipFill>
          <a:blip r:embed="rId4" cstate="print"/>
          <a:srcRect/>
          <a:stretch>
            <a:fillRect/>
          </a:stretch>
        </p:blipFill>
        <p:spPr bwMode="auto">
          <a:xfrm>
            <a:off x="6187965" y="283780"/>
            <a:ext cx="2667000" cy="915988"/>
          </a:xfrm>
          <a:prstGeom prst="rect">
            <a:avLst/>
          </a:prstGeom>
          <a:noFill/>
          <a:ln w="9525">
            <a:noFill/>
            <a:miter lim="800000"/>
            <a:headEnd/>
            <a:tailEnd/>
          </a:ln>
        </p:spPr>
      </p:pic>
      <p:pic>
        <p:nvPicPr>
          <p:cNvPr id="8" name="Picture 11" descr="Blue"/>
          <p:cNvPicPr>
            <a:picLocks noChangeAspect="1" noChangeArrowheads="1"/>
          </p:cNvPicPr>
          <p:nvPr/>
        </p:nvPicPr>
        <p:blipFill>
          <a:blip r:embed="rId5" cstate="print"/>
          <a:srcRect/>
          <a:stretch>
            <a:fillRect/>
          </a:stretch>
        </p:blipFill>
        <p:spPr bwMode="auto">
          <a:xfrm>
            <a:off x="2911365" y="283780"/>
            <a:ext cx="3276600" cy="914400"/>
          </a:xfrm>
          <a:prstGeom prst="rect">
            <a:avLst/>
          </a:prstGeom>
          <a:noFill/>
          <a:ln w="9525">
            <a:noFill/>
            <a:miter lim="800000"/>
            <a:headEnd/>
            <a:tailEnd/>
          </a:ln>
        </p:spPr>
      </p:pic>
      <p:sp>
        <p:nvSpPr>
          <p:cNvPr id="17" name="Text Box 11"/>
          <p:cNvSpPr txBox="1">
            <a:spLocks noChangeArrowheads="1"/>
          </p:cNvSpPr>
          <p:nvPr/>
        </p:nvSpPr>
        <p:spPr bwMode="auto">
          <a:xfrm>
            <a:off x="381000" y="4343400"/>
            <a:ext cx="7620000" cy="830263"/>
          </a:xfrm>
          <a:prstGeom prst="rect">
            <a:avLst/>
          </a:prstGeom>
          <a:noFill/>
          <a:ln w="9525">
            <a:noFill/>
            <a:miter lim="800000"/>
            <a:headEnd/>
            <a:tailEnd/>
          </a:ln>
        </p:spPr>
        <p:txBody>
          <a:bodyPr>
            <a:spAutoFit/>
          </a:bodyPr>
          <a:lstStyle/>
          <a:p>
            <a:pPr algn="ctr">
              <a:spcBef>
                <a:spcPct val="50000"/>
              </a:spcBef>
            </a:pPr>
            <a:r>
              <a:rPr lang="en-US" sz="1200" dirty="0">
                <a:latin typeface="Tahoma" pitchFamily="34" charset="0"/>
                <a:cs typeface="Tahoma" pitchFamily="34" charset="0"/>
              </a:rPr>
              <a:t>NovTech is a recognized third party and partner </a:t>
            </a:r>
          </a:p>
          <a:p>
            <a:pPr algn="ctr">
              <a:spcBef>
                <a:spcPct val="50000"/>
              </a:spcBef>
            </a:pPr>
            <a:r>
              <a:rPr lang="en-US" sz="1200" dirty="0">
                <a:latin typeface="Tahoma" pitchFamily="34" charset="0"/>
                <a:cs typeface="Tahoma" pitchFamily="34" charset="0"/>
              </a:rPr>
              <a:t>with some of the leading IC </a:t>
            </a:r>
            <a:r>
              <a:rPr lang="en-US" sz="1200" dirty="0" smtClean="0">
                <a:latin typeface="Tahoma" pitchFamily="34" charset="0"/>
                <a:cs typeface="Tahoma" pitchFamily="34" charset="0"/>
              </a:rPr>
              <a:t>manufacturers </a:t>
            </a:r>
            <a:r>
              <a:rPr lang="en-US" sz="1200" dirty="0">
                <a:latin typeface="Tahoma" pitchFamily="34" charset="0"/>
                <a:cs typeface="Tahoma" pitchFamily="34" charset="0"/>
              </a:rPr>
              <a:t>and CAD companies:</a:t>
            </a:r>
          </a:p>
          <a:p>
            <a:pPr algn="ctr">
              <a:spcBef>
                <a:spcPct val="50000"/>
              </a:spcBef>
            </a:pPr>
            <a:endParaRPr lang="en-US" sz="1200" dirty="0">
              <a:latin typeface="Tahoma" pitchFamily="34" charset="0"/>
              <a:cs typeface="Tahoma" pitchFamily="34" charset="0"/>
            </a:endParaRPr>
          </a:p>
        </p:txBody>
      </p:sp>
      <p:pic>
        <p:nvPicPr>
          <p:cNvPr id="20" name="Picture 13" descr="Altium-Premier Partner.jpg"/>
          <p:cNvPicPr>
            <a:picLocks noChangeAspect="1"/>
          </p:cNvPicPr>
          <p:nvPr/>
        </p:nvPicPr>
        <p:blipFill>
          <a:blip r:embed="rId6" cstate="print"/>
          <a:srcRect/>
          <a:stretch>
            <a:fillRect/>
          </a:stretch>
        </p:blipFill>
        <p:spPr bwMode="auto">
          <a:xfrm>
            <a:off x="6553200" y="5095875"/>
            <a:ext cx="1371600" cy="822325"/>
          </a:xfrm>
          <a:prstGeom prst="rect">
            <a:avLst/>
          </a:prstGeom>
          <a:noFill/>
          <a:ln w="9525">
            <a:noFill/>
            <a:miter lim="800000"/>
            <a:headEnd/>
            <a:tailEnd/>
          </a:ln>
        </p:spPr>
      </p:pic>
      <p:sp>
        <p:nvSpPr>
          <p:cNvPr id="21" name="TextBox 14"/>
          <p:cNvSpPr txBox="1">
            <a:spLocks noChangeArrowheads="1"/>
          </p:cNvSpPr>
          <p:nvPr/>
        </p:nvSpPr>
        <p:spPr bwMode="auto">
          <a:xfrm>
            <a:off x="990600" y="1676400"/>
            <a:ext cx="6781800" cy="1538288"/>
          </a:xfrm>
          <a:prstGeom prst="rect">
            <a:avLst/>
          </a:prstGeom>
          <a:noFill/>
          <a:ln w="9525">
            <a:noFill/>
            <a:miter lim="800000"/>
            <a:headEnd/>
            <a:tailEnd/>
          </a:ln>
        </p:spPr>
        <p:txBody>
          <a:bodyPr>
            <a:spAutoFit/>
          </a:bodyPr>
          <a:lstStyle/>
          <a:p>
            <a:pPr>
              <a:buFont typeface="Arial" charset="0"/>
              <a:buChar char="•"/>
            </a:pPr>
            <a:r>
              <a:rPr lang="en-US" sz="1400" dirty="0">
                <a:latin typeface="Tahoma Small Cap" pitchFamily="34" charset="0"/>
              </a:rPr>
              <a:t>  Design and prototype of add-on boards with four to six week lead time</a:t>
            </a:r>
          </a:p>
          <a:p>
            <a:pPr>
              <a:buFont typeface="Arial" charset="0"/>
              <a:buChar char="•"/>
            </a:pPr>
            <a:r>
              <a:rPr lang="en-US" sz="1400" dirty="0">
                <a:latin typeface="Tahoma Small Cap" pitchFamily="34" charset="0"/>
              </a:rPr>
              <a:t>  Customizing the base board to customer requirement</a:t>
            </a:r>
          </a:p>
          <a:p>
            <a:pPr>
              <a:buFont typeface="Arial" charset="0"/>
              <a:buChar char="•"/>
            </a:pPr>
            <a:r>
              <a:rPr lang="en-US" sz="1400" dirty="0">
                <a:latin typeface="Tahoma Small Cap" pitchFamily="34" charset="0"/>
              </a:rPr>
              <a:t>  Design and prototype a single board solution</a:t>
            </a:r>
          </a:p>
          <a:p>
            <a:pPr>
              <a:buFont typeface="Arial" charset="0"/>
              <a:buChar char="•"/>
            </a:pPr>
            <a:r>
              <a:rPr lang="en-US" sz="1400" dirty="0">
                <a:latin typeface="Tahoma Small Cap" pitchFamily="34" charset="0"/>
              </a:rPr>
              <a:t>  OS porting and device driver development </a:t>
            </a:r>
          </a:p>
          <a:p>
            <a:pPr>
              <a:buFont typeface="Arial" charset="0"/>
              <a:buChar char="•"/>
            </a:pPr>
            <a:r>
              <a:rPr lang="en-US" sz="1400" dirty="0">
                <a:latin typeface="Tahoma Small Cap" pitchFamily="34" charset="0"/>
              </a:rPr>
              <a:t>  Customization of NovTech highly integrated Power Management solution </a:t>
            </a:r>
          </a:p>
          <a:p>
            <a:endParaRPr lang="en-US" dirty="0"/>
          </a:p>
        </p:txBody>
      </p:sp>
      <p:sp>
        <p:nvSpPr>
          <p:cNvPr id="22" name="TextBox 15"/>
          <p:cNvSpPr txBox="1">
            <a:spLocks noChangeArrowheads="1"/>
          </p:cNvSpPr>
          <p:nvPr/>
        </p:nvSpPr>
        <p:spPr bwMode="auto">
          <a:xfrm>
            <a:off x="533400" y="1295400"/>
            <a:ext cx="4114800" cy="338138"/>
          </a:xfrm>
          <a:prstGeom prst="rect">
            <a:avLst/>
          </a:prstGeom>
          <a:noFill/>
          <a:ln w="9525">
            <a:noFill/>
            <a:miter lim="800000"/>
            <a:headEnd/>
            <a:tailEnd/>
          </a:ln>
        </p:spPr>
        <p:txBody>
          <a:bodyPr>
            <a:spAutoFit/>
          </a:bodyPr>
          <a:lstStyle/>
          <a:p>
            <a:r>
              <a:rPr lang="en-US" sz="1600" i="1">
                <a:latin typeface="Tahoma" pitchFamily="34" charset="0"/>
                <a:cs typeface="Tahoma" pitchFamily="34" charset="0"/>
              </a:rPr>
              <a:t>Available Services: </a:t>
            </a:r>
          </a:p>
        </p:txBody>
      </p:sp>
      <p:sp>
        <p:nvSpPr>
          <p:cNvPr id="23" name="TextBox 16"/>
          <p:cNvSpPr txBox="1">
            <a:spLocks noChangeArrowheads="1"/>
          </p:cNvSpPr>
          <p:nvPr/>
        </p:nvSpPr>
        <p:spPr bwMode="auto">
          <a:xfrm>
            <a:off x="1066800" y="3352800"/>
            <a:ext cx="6172200" cy="708025"/>
          </a:xfrm>
          <a:prstGeom prst="rect">
            <a:avLst/>
          </a:prstGeom>
          <a:noFill/>
          <a:ln w="9525">
            <a:noFill/>
            <a:miter lim="800000"/>
            <a:headEnd/>
            <a:tailEnd/>
          </a:ln>
        </p:spPr>
        <p:txBody>
          <a:bodyPr>
            <a:spAutoFit/>
          </a:bodyPr>
          <a:lstStyle/>
          <a:p>
            <a:pPr algn="ctr"/>
            <a:r>
              <a:rPr lang="en-US" sz="1600">
                <a:latin typeface="Tahoma" pitchFamily="34" charset="0"/>
                <a:cs typeface="Tahoma" pitchFamily="34" charset="0"/>
              </a:rPr>
              <a:t>For NOVPED or module pricing and availability contact NovTech at (888) 701-7466, info@novtech.com   </a:t>
            </a:r>
            <a:r>
              <a:rPr lang="en-US"/>
              <a:t> </a:t>
            </a:r>
          </a:p>
        </p:txBody>
      </p:sp>
      <p:pic>
        <p:nvPicPr>
          <p:cNvPr id="24" name="Picture 14" descr="COR-P23968_FC_Proven.jpg"/>
          <p:cNvPicPr>
            <a:picLocks noChangeAspect="1"/>
          </p:cNvPicPr>
          <p:nvPr/>
        </p:nvPicPr>
        <p:blipFill>
          <a:blip r:embed="rId7" cstate="print"/>
          <a:srcRect/>
          <a:stretch>
            <a:fillRect/>
          </a:stretch>
        </p:blipFill>
        <p:spPr bwMode="auto">
          <a:xfrm>
            <a:off x="4913610" y="5086349"/>
            <a:ext cx="1487190" cy="866775"/>
          </a:xfrm>
          <a:prstGeom prst="rect">
            <a:avLst/>
          </a:prstGeom>
          <a:noFill/>
          <a:ln w="9525">
            <a:noFill/>
            <a:miter lim="800000"/>
            <a:headEnd/>
            <a:tailEnd/>
          </a:ln>
        </p:spPr>
      </p:pic>
      <p:pic>
        <p:nvPicPr>
          <p:cNvPr id="25" name="Picture 14" descr="altera_logo.png"/>
          <p:cNvPicPr>
            <a:picLocks noChangeAspect="1"/>
          </p:cNvPicPr>
          <p:nvPr/>
        </p:nvPicPr>
        <p:blipFill>
          <a:blip r:embed="rId8" cstate="print"/>
          <a:srcRect/>
          <a:stretch>
            <a:fillRect/>
          </a:stretch>
        </p:blipFill>
        <p:spPr bwMode="auto">
          <a:xfrm>
            <a:off x="1228725" y="5114925"/>
            <a:ext cx="2152650" cy="861444"/>
          </a:xfrm>
          <a:prstGeom prst="rect">
            <a:avLst/>
          </a:prstGeom>
          <a:noFill/>
          <a:ln w="9525">
            <a:noFill/>
            <a:miter lim="800000"/>
            <a:headEnd/>
            <a:tailEnd/>
          </a:ln>
        </p:spPr>
      </p:pic>
      <p:pic>
        <p:nvPicPr>
          <p:cNvPr id="26" name="Picture 7" descr="ACES_LOGO.jpg"/>
          <p:cNvPicPr>
            <a:picLocks noChangeAspect="1"/>
          </p:cNvPicPr>
          <p:nvPr/>
        </p:nvPicPr>
        <p:blipFill>
          <a:blip r:embed="rId9" cstate="print"/>
          <a:srcRect/>
          <a:stretch>
            <a:fillRect/>
          </a:stretch>
        </p:blipFill>
        <p:spPr bwMode="auto">
          <a:xfrm>
            <a:off x="3499105" y="5057774"/>
            <a:ext cx="1063370" cy="1033463"/>
          </a:xfrm>
          <a:prstGeom prst="rect">
            <a:avLst/>
          </a:prstGeom>
          <a:noFill/>
          <a:ln w="9525">
            <a:noFill/>
            <a:miter lim="800000"/>
            <a:headEnd/>
            <a:tailEnd/>
          </a:ln>
        </p:spPr>
      </p:pic>
    </p:spTree>
    <p:extLst>
      <p:ext uri="{BB962C8B-B14F-4D97-AF65-F5344CB8AC3E}">
        <p14:creationId xmlns:p14="http://schemas.microsoft.com/office/powerpoint/2010/main" xmlns="" val="2024081833"/>
      </p:ext>
    </p:extLst>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COM Express Single Board Computer solution from </a:t>
            </a:r>
            <a:br>
              <a:rPr lang="en-US" dirty="0" smtClean="0"/>
            </a:br>
            <a:r>
              <a:rPr lang="en-US" dirty="0" smtClean="0"/>
              <a:t>Orion Technologies</a:t>
            </a:r>
            <a:endParaRPr lang="en-US" dirty="0"/>
          </a:p>
        </p:txBody>
      </p:sp>
      <p:sp>
        <p:nvSpPr>
          <p:cNvPr id="6" name="Subtitle 5"/>
          <p:cNvSpPr>
            <a:spLocks noGrp="1"/>
          </p:cNvSpPr>
          <p:nvPr>
            <p:ph type="subTitle" idx="1"/>
          </p:nvPr>
        </p:nvSpPr>
        <p:spPr/>
        <p:txBody>
          <a:bodyPr/>
          <a:lstStyle/>
          <a:p>
            <a:r>
              <a:rPr lang="en-US" dirty="0" smtClean="0"/>
              <a:t>SOC COM Express SBC</a:t>
            </a:r>
            <a:endParaRPr lang="en-US" dirty="0"/>
          </a:p>
        </p:txBody>
      </p:sp>
    </p:spTree>
  </p:cSld>
  <p:clrMapOvr>
    <a:masterClrMapping/>
  </p:clrMapOvr>
  <p:transition spd="med">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SOC COM Express SBC</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740958" y="304801"/>
            <a:ext cx="1169870" cy="7620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81400" y="1295400"/>
            <a:ext cx="5029200" cy="30585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381000" y="1311057"/>
            <a:ext cx="3124199" cy="3539430"/>
          </a:xfrm>
          <a:prstGeom prst="rect">
            <a:avLst/>
          </a:prstGeom>
          <a:noFill/>
        </p:spPr>
        <p:txBody>
          <a:bodyPr wrap="square" rtlCol="0">
            <a:spAutoFit/>
          </a:bodyPr>
          <a:lstStyle/>
          <a:p>
            <a:pPr marL="285750" indent="-285750">
              <a:buFont typeface="Arial" pitchFamily="34" charset="0"/>
              <a:buChar char="•"/>
            </a:pPr>
            <a:r>
              <a:rPr lang="en-US" sz="1400" dirty="0" smtClean="0"/>
              <a:t>Small Form Factor 55mm x 84mm</a:t>
            </a:r>
            <a:br>
              <a:rPr lang="en-US" sz="1400" dirty="0" smtClean="0"/>
            </a:br>
            <a:endParaRPr lang="en-US" sz="1400" dirty="0" smtClean="0"/>
          </a:p>
          <a:p>
            <a:pPr marL="285750" indent="-285750">
              <a:buFont typeface="Arial" pitchFamily="34" charset="0"/>
              <a:buChar char="•"/>
            </a:pPr>
            <a:r>
              <a:rPr lang="en-US" sz="1400" dirty="0" smtClean="0"/>
              <a:t>Re-Configurable SBC – All I/O that is routed to connector can be reconfigured</a:t>
            </a:r>
            <a:br>
              <a:rPr lang="en-US" sz="1400" dirty="0" smtClean="0"/>
            </a:br>
            <a:endParaRPr lang="en-US" sz="1400" dirty="0" smtClean="0"/>
          </a:p>
          <a:p>
            <a:pPr marL="285750" indent="-285750">
              <a:buFont typeface="Arial" pitchFamily="34" charset="0"/>
              <a:buChar char="•"/>
            </a:pPr>
            <a:r>
              <a:rPr lang="en-US" sz="1400" dirty="0" smtClean="0"/>
              <a:t>Customize base card for particular application </a:t>
            </a:r>
            <a:br>
              <a:rPr lang="en-US" sz="1400" dirty="0" smtClean="0"/>
            </a:br>
            <a:endParaRPr lang="en-US" sz="1400" dirty="0" smtClean="0"/>
          </a:p>
          <a:p>
            <a:pPr marL="285750" indent="-285750">
              <a:buFont typeface="Arial" pitchFamily="34" charset="0"/>
              <a:buChar char="•"/>
            </a:pPr>
            <a:r>
              <a:rPr lang="en-US" sz="1400" dirty="0" smtClean="0"/>
              <a:t>On-board temperature monitoring</a:t>
            </a:r>
            <a:br>
              <a:rPr lang="en-US" sz="1400" dirty="0" smtClean="0"/>
            </a:br>
            <a:endParaRPr lang="en-US" sz="1400" dirty="0" smtClean="0"/>
          </a:p>
          <a:p>
            <a:pPr marL="285750" indent="-285750">
              <a:buFont typeface="Arial" pitchFamily="34" charset="0"/>
              <a:buChar char="•"/>
            </a:pPr>
            <a:r>
              <a:rPr lang="en-US" sz="1400" dirty="0" smtClean="0"/>
              <a:t>COM Express Type 10 Connector</a:t>
            </a:r>
            <a:br>
              <a:rPr lang="en-US" sz="1400" dirty="0" smtClean="0"/>
            </a:br>
            <a:endParaRPr lang="en-US" sz="1400" dirty="0" smtClean="0"/>
          </a:p>
          <a:p>
            <a:pPr marL="285750" indent="-285750">
              <a:buFont typeface="Arial" pitchFamily="34" charset="0"/>
              <a:buChar char="•"/>
            </a:pPr>
            <a:r>
              <a:rPr lang="en-US" sz="1400" dirty="0" smtClean="0"/>
              <a:t>Extended Temperature (-40C - +85C)</a:t>
            </a:r>
          </a:p>
          <a:p>
            <a:pPr marL="285750" indent="-285750">
              <a:buFont typeface="Arial" pitchFamily="34" charset="0"/>
              <a:buChar char="•"/>
            </a:pPr>
            <a:endParaRPr lang="en-US" sz="1400" dirty="0"/>
          </a:p>
        </p:txBody>
      </p:sp>
    </p:spTree>
    <p:extLst>
      <p:ext uri="{BB962C8B-B14F-4D97-AF65-F5344CB8AC3E}">
        <p14:creationId xmlns="" xmlns:p14="http://schemas.microsoft.com/office/powerpoint/2010/main" val="730158064"/>
      </p:ext>
    </p:extLst>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ctrTitle"/>
          </p:nvPr>
        </p:nvSpPr>
        <p:spPr/>
        <p:txBody>
          <a:bodyPr/>
          <a:lstStyle/>
          <a:p>
            <a:pPr eaLnBrk="1" hangingPunct="1"/>
            <a:r>
              <a:rPr lang="en-US" dirty="0" smtClean="0"/>
              <a:t>Thank You</a:t>
            </a:r>
          </a:p>
        </p:txBody>
      </p:sp>
    </p:spTree>
    <p:custDataLst>
      <p:tags r:id="rId1"/>
    </p:custData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SoC FPGA Device Family Package Plan</a:t>
            </a:r>
            <a:endParaRPr lang="en-US" dirty="0"/>
          </a:p>
        </p:txBody>
      </p:sp>
      <p:sp>
        <p:nvSpPr>
          <p:cNvPr id="4" name="AutoShape 5"/>
          <p:cNvSpPr>
            <a:spLocks noChangeArrowheads="1"/>
          </p:cNvSpPr>
          <p:nvPr/>
        </p:nvSpPr>
        <p:spPr bwMode="auto">
          <a:xfrm>
            <a:off x="8034773" y="4481659"/>
            <a:ext cx="296002" cy="628404"/>
          </a:xfrm>
          <a:prstGeom prst="upDownArrow">
            <a:avLst>
              <a:gd name="adj1" fmla="val 50000"/>
              <a:gd name="adj2" fmla="val 34456"/>
            </a:avLst>
          </a:prstGeom>
          <a:solidFill>
            <a:srgbClr val="00B0F0">
              <a:alpha val="27000"/>
            </a:srgbClr>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latin typeface="Arial" pitchFamily="34" charset="0"/>
              <a:cs typeface="+mn-cs"/>
            </a:endParaRPr>
          </a:p>
        </p:txBody>
      </p:sp>
      <p:sp>
        <p:nvSpPr>
          <p:cNvPr id="5" name="AutoShape 4"/>
          <p:cNvSpPr>
            <a:spLocks noChangeArrowheads="1"/>
          </p:cNvSpPr>
          <p:nvPr/>
        </p:nvSpPr>
        <p:spPr bwMode="auto">
          <a:xfrm>
            <a:off x="7186018" y="4481659"/>
            <a:ext cx="296002" cy="628404"/>
          </a:xfrm>
          <a:prstGeom prst="upDownArrow">
            <a:avLst>
              <a:gd name="adj1" fmla="val 50000"/>
              <a:gd name="adj2" fmla="val 34456"/>
            </a:avLst>
          </a:prstGeom>
          <a:solidFill>
            <a:srgbClr val="00B0F0">
              <a:alpha val="27000"/>
            </a:srgbClr>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latin typeface="Arial" pitchFamily="34" charset="0"/>
              <a:cs typeface="+mn-cs"/>
            </a:endParaRPr>
          </a:p>
        </p:txBody>
      </p:sp>
      <p:sp>
        <p:nvSpPr>
          <p:cNvPr id="7" name="AutoShape 6"/>
          <p:cNvSpPr>
            <a:spLocks noChangeArrowheads="1"/>
          </p:cNvSpPr>
          <p:nvPr/>
        </p:nvSpPr>
        <p:spPr bwMode="auto">
          <a:xfrm>
            <a:off x="2520034" y="3080479"/>
            <a:ext cx="366308" cy="1334603"/>
          </a:xfrm>
          <a:prstGeom prst="upDownArrow">
            <a:avLst>
              <a:gd name="adj1" fmla="val 50000"/>
              <a:gd name="adj2" fmla="val 72174"/>
            </a:avLst>
          </a:prstGeom>
          <a:solidFill>
            <a:srgbClr val="00B0F0">
              <a:alpha val="27000"/>
            </a:srgbClr>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latin typeface="Arial" pitchFamily="34" charset="0"/>
              <a:cs typeface="+mn-cs"/>
            </a:endParaRPr>
          </a:p>
        </p:txBody>
      </p:sp>
      <p:sp>
        <p:nvSpPr>
          <p:cNvPr id="8" name="AutoShape 3"/>
          <p:cNvSpPr>
            <a:spLocks noChangeArrowheads="1"/>
          </p:cNvSpPr>
          <p:nvPr/>
        </p:nvSpPr>
        <p:spPr bwMode="auto">
          <a:xfrm>
            <a:off x="6390803" y="4481659"/>
            <a:ext cx="296002" cy="628404"/>
          </a:xfrm>
          <a:prstGeom prst="upDownArrow">
            <a:avLst>
              <a:gd name="adj1" fmla="val 50000"/>
              <a:gd name="adj2" fmla="val 34457"/>
            </a:avLst>
          </a:prstGeom>
          <a:solidFill>
            <a:srgbClr val="00B0F0">
              <a:alpha val="27000"/>
            </a:srgbClr>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latin typeface="Arial" pitchFamily="34" charset="0"/>
              <a:cs typeface="+mn-cs"/>
            </a:endParaRPr>
          </a:p>
        </p:txBody>
      </p:sp>
      <p:sp>
        <p:nvSpPr>
          <p:cNvPr id="9" name="AutoShape 2"/>
          <p:cNvSpPr>
            <a:spLocks noChangeArrowheads="1"/>
          </p:cNvSpPr>
          <p:nvPr/>
        </p:nvSpPr>
        <p:spPr bwMode="auto">
          <a:xfrm>
            <a:off x="5496299" y="3785016"/>
            <a:ext cx="333630" cy="630066"/>
          </a:xfrm>
          <a:prstGeom prst="upDownArrow">
            <a:avLst>
              <a:gd name="adj1" fmla="val 50000"/>
              <a:gd name="adj2" fmla="val 34457"/>
            </a:avLst>
          </a:prstGeom>
          <a:solidFill>
            <a:srgbClr val="00B0F0">
              <a:alpha val="27000"/>
            </a:srgbClr>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latin typeface="Arial" pitchFamily="34" charset="0"/>
              <a:cs typeface="+mn-cs"/>
            </a:endParaRPr>
          </a:p>
        </p:txBody>
      </p:sp>
      <p:sp>
        <p:nvSpPr>
          <p:cNvPr id="10" name="AutoShape 1"/>
          <p:cNvSpPr>
            <a:spLocks noChangeArrowheads="1"/>
          </p:cNvSpPr>
          <p:nvPr/>
        </p:nvSpPr>
        <p:spPr bwMode="auto">
          <a:xfrm>
            <a:off x="4019307" y="3785016"/>
            <a:ext cx="333630" cy="630066"/>
          </a:xfrm>
          <a:prstGeom prst="upDownArrow">
            <a:avLst>
              <a:gd name="adj1" fmla="val 50000"/>
              <a:gd name="adj2" fmla="val 34457"/>
            </a:avLst>
          </a:prstGeom>
          <a:solidFill>
            <a:srgbClr val="00B0F0">
              <a:alpha val="27000"/>
            </a:srgbClr>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latin typeface="Arial" pitchFamily="34" charset="0"/>
              <a:cs typeface="+mn-cs"/>
            </a:endParaRPr>
          </a:p>
        </p:txBody>
      </p:sp>
      <p:graphicFrame>
        <p:nvGraphicFramePr>
          <p:cNvPr id="11" name="Table 10"/>
          <p:cNvGraphicFramePr>
            <a:graphicFrameLocks noGrp="1"/>
          </p:cNvGraphicFramePr>
          <p:nvPr/>
        </p:nvGraphicFramePr>
        <p:xfrm>
          <a:off x="569022" y="1184225"/>
          <a:ext cx="8017982" cy="4302176"/>
        </p:xfrm>
        <a:graphic>
          <a:graphicData uri="http://schemas.openxmlformats.org/drawingml/2006/table">
            <a:tbl>
              <a:tblPr/>
              <a:tblGrid>
                <a:gridCol w="937675"/>
                <a:gridCol w="811239"/>
                <a:gridCol w="749944"/>
                <a:gridCol w="750845"/>
                <a:gridCol w="750845"/>
                <a:gridCol w="749944"/>
                <a:gridCol w="750845"/>
                <a:gridCol w="852703"/>
                <a:gridCol w="852703"/>
                <a:gridCol w="811239"/>
              </a:tblGrid>
              <a:tr h="634306">
                <a:tc gridSpan="2">
                  <a:txBody>
                    <a:bodyPr/>
                    <a:lstStyle/>
                    <a:p>
                      <a:endParaRPr lang="en-US" sz="1200" b="1" dirty="0">
                        <a:latin typeface="Calibri"/>
                        <a:ea typeface="Calibri"/>
                      </a:endParaRPr>
                    </a:p>
                  </a:txBody>
                  <a:tcPr marL="9049" marR="9049" marT="9049" marB="0" anchor="ctr">
                    <a:lnL w="28575"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tcPr>
                </a:tc>
                <a:tc hMerge="1">
                  <a:txBody>
                    <a:bodyPr/>
                    <a:lstStyle/>
                    <a:p>
                      <a:endParaRPr lang="en-US" sz="1200" b="1" dirty="0">
                        <a:solidFill>
                          <a:schemeClr val="bg1"/>
                        </a:solidFill>
                        <a:latin typeface="Calibri"/>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gridSpan="3">
                  <a:txBody>
                    <a:bodyPr/>
                    <a:lstStyle/>
                    <a:p>
                      <a:pPr marL="0" marR="0" algn="ctr">
                        <a:spcBef>
                          <a:spcPts val="0"/>
                        </a:spcBef>
                        <a:spcAft>
                          <a:spcPts val="0"/>
                        </a:spcAft>
                      </a:pPr>
                      <a:r>
                        <a:rPr lang="en-US" sz="1100" b="1" dirty="0">
                          <a:solidFill>
                            <a:schemeClr val="bg1"/>
                          </a:solidFill>
                          <a:latin typeface="Arial"/>
                          <a:ea typeface="Times New Roman"/>
                        </a:rPr>
                        <a:t>Non-XCVR </a:t>
                      </a:r>
                      <a:r>
                        <a:rPr lang="en-US" sz="1100" b="1" dirty="0" smtClean="0">
                          <a:solidFill>
                            <a:schemeClr val="bg1"/>
                          </a:solidFill>
                          <a:latin typeface="Arial"/>
                          <a:ea typeface="Times New Roman"/>
                        </a:rPr>
                        <a:t>Devices</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a:solidFill>
                            <a:schemeClr val="bg1"/>
                          </a:solidFill>
                          <a:latin typeface="Arial"/>
                          <a:ea typeface="Times New Roman"/>
                        </a:rPr>
                        <a:t>(FPGA </a:t>
                      </a:r>
                      <a:r>
                        <a:rPr lang="en-US" sz="1100" b="1" dirty="0" smtClean="0">
                          <a:solidFill>
                            <a:schemeClr val="bg1"/>
                          </a:solidFill>
                          <a:latin typeface="Arial"/>
                          <a:ea typeface="Times New Roman"/>
                        </a:rPr>
                        <a:t>User</a:t>
                      </a:r>
                      <a:r>
                        <a:rPr lang="en-US" sz="1100" b="1" baseline="0" dirty="0" smtClean="0">
                          <a:solidFill>
                            <a:schemeClr val="bg1"/>
                          </a:solidFill>
                          <a:latin typeface="Arial"/>
                          <a:ea typeface="Times New Roman"/>
                        </a:rPr>
                        <a:t> </a:t>
                      </a:r>
                      <a:r>
                        <a:rPr lang="en-US" sz="1100" b="1" dirty="0" smtClean="0">
                          <a:solidFill>
                            <a:schemeClr val="bg1"/>
                          </a:solidFill>
                          <a:latin typeface="Arial"/>
                          <a:ea typeface="Times New Roman"/>
                        </a:rPr>
                        <a:t>I/Os)</a:t>
                      </a:r>
                      <a:endParaRPr lang="en-US" sz="1600" b="1" dirty="0">
                        <a:solidFill>
                          <a:schemeClr val="bg1"/>
                        </a:solidFill>
                        <a:latin typeface="Times New Roman"/>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c gridSpan="5">
                  <a:txBody>
                    <a:bodyPr/>
                    <a:lstStyle/>
                    <a:p>
                      <a:pPr marL="0" marR="0" algn="ctr">
                        <a:spcBef>
                          <a:spcPts val="0"/>
                        </a:spcBef>
                        <a:spcAft>
                          <a:spcPts val="0"/>
                        </a:spcAft>
                      </a:pPr>
                      <a:r>
                        <a:rPr lang="en-US" sz="1100" b="1" dirty="0">
                          <a:solidFill>
                            <a:schemeClr val="bg1"/>
                          </a:solidFill>
                          <a:latin typeface="Arial"/>
                          <a:ea typeface="Times New Roman"/>
                        </a:rPr>
                        <a:t>XCVR Devices</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a:solidFill>
                            <a:schemeClr val="bg1"/>
                          </a:solidFill>
                          <a:latin typeface="Arial"/>
                          <a:ea typeface="Times New Roman"/>
                        </a:rPr>
                        <a:t>(FPGA User </a:t>
                      </a:r>
                      <a:r>
                        <a:rPr lang="en-US" sz="1100" b="1" dirty="0" smtClean="0">
                          <a:solidFill>
                            <a:schemeClr val="bg1"/>
                          </a:solidFill>
                          <a:latin typeface="Arial"/>
                          <a:ea typeface="Times New Roman"/>
                        </a:rPr>
                        <a:t>I/Os,XCVRs</a:t>
                      </a:r>
                      <a:r>
                        <a:rPr lang="en-US" sz="1100" b="1" dirty="0">
                          <a:solidFill>
                            <a:schemeClr val="bg1"/>
                          </a:solidFill>
                          <a:latin typeface="Arial"/>
                          <a:ea typeface="Times New Roman"/>
                        </a:rPr>
                        <a:t>)</a:t>
                      </a:r>
                      <a:endParaRPr lang="en-US" sz="1600" b="1" dirty="0">
                        <a:solidFill>
                          <a:schemeClr val="bg1"/>
                        </a:solidFill>
                        <a:latin typeface="Times New Roman"/>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44316">
                <a:tc>
                  <a:txBody>
                    <a:bodyPr/>
                    <a:lstStyle/>
                    <a:p>
                      <a:pPr algn="ctr"/>
                      <a:r>
                        <a:rPr lang="en-US" sz="1200" b="1" dirty="0" smtClean="0">
                          <a:solidFill>
                            <a:schemeClr val="bg1"/>
                          </a:solidFill>
                          <a:latin typeface="Calibri"/>
                          <a:ea typeface="Calibri"/>
                        </a:rPr>
                        <a:t>Family</a:t>
                      </a:r>
                      <a:endParaRPr lang="en-US" sz="1200" b="1" dirty="0">
                        <a:solidFill>
                          <a:schemeClr val="bg1"/>
                        </a:solidFill>
                        <a:latin typeface="Calibri"/>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100" b="1" dirty="0">
                          <a:solidFill>
                            <a:schemeClr val="bg1"/>
                          </a:solidFill>
                          <a:latin typeface="Arial"/>
                          <a:ea typeface="Times New Roman"/>
                        </a:rPr>
                        <a:t>KLE</a:t>
                      </a:r>
                      <a:endParaRPr lang="en-US" sz="1600" b="1" dirty="0">
                        <a:solidFill>
                          <a:schemeClr val="bg1"/>
                        </a:solidFill>
                        <a:latin typeface="Times New Roman"/>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100" b="1" dirty="0">
                          <a:solidFill>
                            <a:schemeClr val="bg1"/>
                          </a:solidFill>
                          <a:latin typeface="Arial"/>
                          <a:ea typeface="Times New Roman"/>
                        </a:rPr>
                        <a:t>U484-WB</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a:solidFill>
                            <a:schemeClr val="bg1"/>
                          </a:solidFill>
                          <a:latin typeface="Arial"/>
                          <a:ea typeface="Times New Roman"/>
                        </a:rPr>
                        <a:t>19x19</a:t>
                      </a:r>
                      <a:endParaRPr lang="en-US" sz="1600" b="1" dirty="0">
                        <a:solidFill>
                          <a:schemeClr val="bg1"/>
                        </a:solidFill>
                        <a:latin typeface="Times New Roman"/>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100" b="1" dirty="0">
                          <a:solidFill>
                            <a:schemeClr val="bg1"/>
                          </a:solidFill>
                          <a:latin typeface="Arial"/>
                          <a:ea typeface="Times New Roman"/>
                        </a:rPr>
                        <a:t>U</a:t>
                      </a:r>
                      <a:r>
                        <a:rPr lang="en-US" sz="1100" b="1" dirty="0" smtClean="0">
                          <a:solidFill>
                            <a:schemeClr val="bg1"/>
                          </a:solidFill>
                          <a:latin typeface="Arial"/>
                          <a:ea typeface="Times New Roman"/>
                        </a:rPr>
                        <a:t>672-WB</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smtClean="0">
                          <a:solidFill>
                            <a:schemeClr val="bg1"/>
                          </a:solidFill>
                          <a:latin typeface="Arial"/>
                          <a:ea typeface="Times New Roman"/>
                        </a:rPr>
                        <a:t>23x23</a:t>
                      </a: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100" b="1" dirty="0">
                          <a:solidFill>
                            <a:schemeClr val="bg1"/>
                          </a:solidFill>
                          <a:latin typeface="Arial"/>
                          <a:ea typeface="Times New Roman"/>
                        </a:rPr>
                        <a:t>F896-WB</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a:solidFill>
                            <a:schemeClr val="bg1"/>
                          </a:solidFill>
                          <a:latin typeface="Arial"/>
                          <a:ea typeface="Times New Roman"/>
                        </a:rPr>
                        <a:t>31x31</a:t>
                      </a:r>
                      <a:endParaRPr lang="en-US" sz="1600" b="1" dirty="0">
                        <a:solidFill>
                          <a:schemeClr val="bg1"/>
                        </a:solidFill>
                        <a:latin typeface="Times New Roman"/>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100" b="1" dirty="0">
                          <a:solidFill>
                            <a:schemeClr val="bg1"/>
                          </a:solidFill>
                          <a:latin typeface="Arial"/>
                          <a:ea typeface="Times New Roman"/>
                        </a:rPr>
                        <a:t>U</a:t>
                      </a:r>
                      <a:r>
                        <a:rPr lang="en-US" sz="1100" b="1" dirty="0" smtClean="0">
                          <a:solidFill>
                            <a:schemeClr val="bg1"/>
                          </a:solidFill>
                          <a:latin typeface="Arial"/>
                          <a:ea typeface="Times New Roman"/>
                        </a:rPr>
                        <a:t>672-WB</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smtClean="0">
                          <a:solidFill>
                            <a:schemeClr val="bg1"/>
                          </a:solidFill>
                          <a:latin typeface="Arial"/>
                          <a:ea typeface="Times New Roman"/>
                        </a:rPr>
                        <a:t>23x23</a:t>
                      </a:r>
                    </a:p>
                    <a:p>
                      <a:pPr marL="0" marR="0" algn="ctr">
                        <a:spcBef>
                          <a:spcPts val="0"/>
                        </a:spcBef>
                        <a:spcAft>
                          <a:spcPts val="0"/>
                        </a:spcAft>
                      </a:pPr>
                      <a:r>
                        <a:rPr lang="en-US" sz="1100" b="1" dirty="0" smtClean="0">
                          <a:solidFill>
                            <a:schemeClr val="bg1"/>
                          </a:solidFill>
                          <a:latin typeface="Arial"/>
                          <a:ea typeface="Times New Roman"/>
                        </a:rPr>
                        <a:t>(IO,3G)</a:t>
                      </a:r>
                      <a:endParaRPr lang="en-US" sz="1600" b="1" dirty="0">
                        <a:solidFill>
                          <a:schemeClr val="bg1"/>
                        </a:solidFill>
                        <a:latin typeface="Times New Roman"/>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100" b="1" dirty="0">
                          <a:solidFill>
                            <a:schemeClr val="bg1"/>
                          </a:solidFill>
                          <a:latin typeface="Arial"/>
                          <a:ea typeface="Times New Roman"/>
                        </a:rPr>
                        <a:t>F896-WB</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smtClean="0">
                          <a:solidFill>
                            <a:schemeClr val="bg1"/>
                          </a:solidFill>
                          <a:latin typeface="Arial"/>
                          <a:ea typeface="Times New Roman"/>
                        </a:rPr>
                        <a:t>31x31</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mn-lt"/>
                          <a:ea typeface="Times New Roman"/>
                          <a:cs typeface="+mn-cs"/>
                        </a:rPr>
                        <a:t>(IO,3G/5G)</a:t>
                      </a:r>
                      <a:endParaRPr lang="en-US" sz="1600" b="1" dirty="0">
                        <a:solidFill>
                          <a:schemeClr val="bg1"/>
                        </a:solidFill>
                        <a:latin typeface="Times New Roman"/>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100" b="1" dirty="0">
                          <a:solidFill>
                            <a:schemeClr val="bg1"/>
                          </a:solidFill>
                          <a:latin typeface="Arial"/>
                          <a:ea typeface="Times New Roman"/>
                        </a:rPr>
                        <a:t>F896-FC</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smtClean="0">
                          <a:solidFill>
                            <a:schemeClr val="bg1"/>
                          </a:solidFill>
                          <a:latin typeface="Arial"/>
                          <a:ea typeface="Times New Roman"/>
                        </a:rPr>
                        <a:t>31x31</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mn-lt"/>
                          <a:ea typeface="Times New Roman"/>
                          <a:cs typeface="+mn-cs"/>
                        </a:rPr>
                        <a:t>(IO, 6G, 10G)</a:t>
                      </a:r>
                      <a:endParaRPr lang="en-US" sz="1600" b="1" dirty="0">
                        <a:solidFill>
                          <a:schemeClr val="bg1"/>
                        </a:solidFill>
                        <a:latin typeface="Times New Roman"/>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100" b="1" dirty="0">
                          <a:solidFill>
                            <a:schemeClr val="bg1"/>
                          </a:solidFill>
                          <a:latin typeface="Arial"/>
                          <a:ea typeface="Times New Roman"/>
                        </a:rPr>
                        <a:t>F1152-FC</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smtClean="0">
                          <a:solidFill>
                            <a:schemeClr val="bg1"/>
                          </a:solidFill>
                          <a:latin typeface="Arial"/>
                          <a:ea typeface="Times New Roman"/>
                        </a:rPr>
                        <a:t>35x35</a:t>
                      </a:r>
                    </a:p>
                    <a:p>
                      <a:pPr marL="0" marR="0" algn="ctr">
                        <a:spcBef>
                          <a:spcPts val="0"/>
                        </a:spcBef>
                        <a:spcAft>
                          <a:spcPts val="0"/>
                        </a:spcAft>
                      </a:pPr>
                      <a:r>
                        <a:rPr lang="en-US" sz="1100" b="1" dirty="0" smtClean="0">
                          <a:solidFill>
                            <a:schemeClr val="bg1"/>
                          </a:solidFill>
                          <a:latin typeface="Arial"/>
                          <a:ea typeface="Times New Roman"/>
                        </a:rPr>
                        <a:t>(IO, 6G, 10G)</a:t>
                      </a:r>
                      <a:endParaRPr lang="en-US" sz="1600" b="1" dirty="0">
                        <a:solidFill>
                          <a:schemeClr val="bg1"/>
                        </a:solidFill>
                        <a:latin typeface="Times New Roman"/>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100" b="1" dirty="0">
                          <a:solidFill>
                            <a:schemeClr val="bg1"/>
                          </a:solidFill>
                          <a:latin typeface="Arial"/>
                          <a:ea typeface="Times New Roman"/>
                        </a:rPr>
                        <a:t>F1517-FC</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smtClean="0">
                          <a:solidFill>
                            <a:schemeClr val="bg1"/>
                          </a:solidFill>
                          <a:latin typeface="Arial"/>
                          <a:ea typeface="Times New Roman"/>
                        </a:rPr>
                        <a:t>40x40</a:t>
                      </a:r>
                      <a:endParaRPr lang="en-US" sz="1600" b="1" dirty="0">
                        <a:solidFill>
                          <a:schemeClr val="bg1"/>
                        </a:solidFill>
                        <a:latin typeface="Times New Roman"/>
                        <a:ea typeface="Times New Roman"/>
                      </a:endParaRPr>
                    </a:p>
                    <a:p>
                      <a:pPr marL="0" marR="0" algn="ctr">
                        <a:spcBef>
                          <a:spcPts val="0"/>
                        </a:spcBef>
                        <a:spcAft>
                          <a:spcPts val="0"/>
                        </a:spcAft>
                      </a:pPr>
                      <a:r>
                        <a:rPr lang="en-US" sz="1100" b="1" dirty="0" smtClean="0">
                          <a:solidFill>
                            <a:schemeClr val="bg1"/>
                          </a:solidFill>
                          <a:latin typeface="Arial"/>
                          <a:ea typeface="Times New Roman"/>
                        </a:rPr>
                        <a:t>(IO,</a:t>
                      </a:r>
                      <a:r>
                        <a:rPr lang="en-US" sz="1100" b="1" baseline="0" dirty="0" smtClean="0">
                          <a:solidFill>
                            <a:schemeClr val="bg1"/>
                          </a:solidFill>
                          <a:latin typeface="Arial"/>
                          <a:ea typeface="Times New Roman"/>
                        </a:rPr>
                        <a:t> 6G, 10G)</a:t>
                      </a:r>
                      <a:endParaRPr lang="en-US" sz="1100" b="1" dirty="0" smtClean="0">
                        <a:solidFill>
                          <a:schemeClr val="bg1"/>
                        </a:solidFill>
                        <a:latin typeface="Arial"/>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r>
              <a:tr h="346222">
                <a:tc rowSpan="4">
                  <a:txBody>
                    <a:bodyPr/>
                    <a:lstStyle/>
                    <a:p>
                      <a:pPr marL="71755" marR="71755" algn="ctr">
                        <a:spcBef>
                          <a:spcPts val="0"/>
                        </a:spcBef>
                        <a:spcAft>
                          <a:spcPts val="0"/>
                        </a:spcAft>
                      </a:pPr>
                      <a:r>
                        <a:rPr lang="en-US" sz="1100" b="1" dirty="0">
                          <a:latin typeface="+mj-lt"/>
                          <a:ea typeface="Times New Roman"/>
                        </a:rPr>
                        <a:t>Cyclone V </a:t>
                      </a:r>
                      <a:r>
                        <a:rPr lang="en-US" sz="1100" b="1" dirty="0" smtClean="0">
                          <a:latin typeface="+mj-lt"/>
                          <a:ea typeface="Times New Roman"/>
                        </a:rPr>
                        <a:t>SoC FPGA</a:t>
                      </a:r>
                      <a:endParaRPr lang="en-US" sz="16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25</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66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138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algn="l" defTabSz="914400" rtl="0" eaLnBrk="1" latinLnBrk="0" hangingPunct="1"/>
                      <a:endParaRPr lang="en-US" sz="1100" b="1" kern="1200" dirty="0">
                        <a:solidFill>
                          <a:schemeClr val="tx1"/>
                        </a:solidFill>
                        <a:latin typeface="+mj-lt"/>
                        <a:ea typeface="Calibri"/>
                        <a:cs typeface="+mn-cs"/>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100" b="1" dirty="0" smtClean="0">
                          <a:latin typeface="+mj-lt"/>
                          <a:ea typeface="Times New Roman"/>
                        </a:rPr>
                        <a:t>138,6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endParaRPr lang="en-US" b="1" dirty="0"/>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lumMod val="75000"/>
                      </a:schemeClr>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r>
              <a:tr h="346222">
                <a:tc vMerge="1">
                  <a:txBody>
                    <a:bodyPr/>
                    <a:lstStyle/>
                    <a:p>
                      <a:endParaRPr lang="en-US"/>
                    </a:p>
                  </a:txBody>
                  <a:tcPr/>
                </a:tc>
                <a:tc>
                  <a:txBody>
                    <a:bodyPr/>
                    <a:lstStyle/>
                    <a:p>
                      <a:pPr marL="0" marR="0" algn="ctr">
                        <a:spcBef>
                          <a:spcPts val="0"/>
                        </a:spcBef>
                        <a:spcAft>
                          <a:spcPts val="0"/>
                        </a:spcAft>
                      </a:pPr>
                      <a:r>
                        <a:rPr lang="en-US" sz="1100" b="1" dirty="0">
                          <a:latin typeface="+mj-lt"/>
                          <a:ea typeface="Times New Roman"/>
                        </a:rPr>
                        <a:t>4</a:t>
                      </a:r>
                      <a:r>
                        <a:rPr lang="en-US" sz="1100" b="1" dirty="0" smtClean="0">
                          <a:latin typeface="+mj-lt"/>
                          <a:ea typeface="Times New Roman"/>
                        </a:rPr>
                        <a:t>0</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66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138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100" b="1" dirty="0" smtClean="0">
                          <a:latin typeface="+mj-lt"/>
                          <a:ea typeface="Times New Roman"/>
                        </a:rPr>
                        <a:t>138,6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lumMod val="75000"/>
                      </a:schemeClr>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r>
              <a:tr h="346222">
                <a:tc vMerge="1">
                  <a:txBody>
                    <a:bodyPr/>
                    <a:lstStyle/>
                    <a:p>
                      <a:endParaRPr lang="en-US"/>
                    </a:p>
                  </a:txBody>
                  <a:tcPr/>
                </a:tc>
                <a:tc>
                  <a:txBody>
                    <a:bodyPr/>
                    <a:lstStyle/>
                    <a:p>
                      <a:pPr marL="0" marR="0" algn="ctr">
                        <a:spcBef>
                          <a:spcPts val="0"/>
                        </a:spcBef>
                        <a:spcAft>
                          <a:spcPts val="0"/>
                        </a:spcAft>
                      </a:pPr>
                      <a:r>
                        <a:rPr lang="en-US" sz="1100" b="1" dirty="0" smtClean="0">
                          <a:latin typeface="+mj-lt"/>
                          <a:ea typeface="Times New Roman"/>
                        </a:rPr>
                        <a:t>85</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66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138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288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138,6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288,9</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r>
              <a:tr h="346222">
                <a:tc vMerge="1">
                  <a:txBody>
                    <a:bodyPr/>
                    <a:lstStyle/>
                    <a:p>
                      <a:endParaRPr lang="en-US"/>
                    </a:p>
                  </a:txBody>
                  <a:tcPr/>
                </a:tc>
                <a:tc>
                  <a:txBody>
                    <a:bodyPr/>
                    <a:lstStyle/>
                    <a:p>
                      <a:pPr marL="0" marR="0" algn="ctr">
                        <a:spcBef>
                          <a:spcPts val="0"/>
                        </a:spcBef>
                        <a:spcAft>
                          <a:spcPts val="0"/>
                        </a:spcAft>
                      </a:pPr>
                      <a:r>
                        <a:rPr lang="en-US" sz="1100" b="1" dirty="0" smtClean="0">
                          <a:latin typeface="+mj-lt"/>
                          <a:ea typeface="Times New Roman"/>
                        </a:rPr>
                        <a:t>110</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66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138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288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138,6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288,9</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r>
              <a:tr h="346222">
                <a:tc rowSpan="2">
                  <a:txBody>
                    <a:bodyPr/>
                    <a:lstStyle/>
                    <a:p>
                      <a:pPr marL="71755" marR="71755" algn="ctr">
                        <a:spcBef>
                          <a:spcPts val="0"/>
                        </a:spcBef>
                        <a:spcAft>
                          <a:spcPts val="0"/>
                        </a:spcAft>
                      </a:pPr>
                      <a:r>
                        <a:rPr lang="en-US" sz="1100" b="1" dirty="0">
                          <a:latin typeface="+mj-lt"/>
                          <a:ea typeface="Times New Roman"/>
                        </a:rPr>
                        <a:t>Arria V </a:t>
                      </a:r>
                      <a:r>
                        <a:rPr lang="en-US" sz="1100" b="1" dirty="0" smtClean="0">
                          <a:latin typeface="+mj-lt"/>
                          <a:ea typeface="Times New Roman"/>
                        </a:rPr>
                        <a:t>SoC FPGA</a:t>
                      </a:r>
                      <a:endParaRPr lang="en-US" sz="16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350</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1100" b="1" dirty="0" smtClean="0">
                          <a:latin typeface="+mj-lt"/>
                          <a:ea typeface="Times New Roman"/>
                        </a:rPr>
                        <a:t>170,12,4</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350,18,8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528,30,16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r>
              <a:tr h="346222">
                <a:tc vMerge="1">
                  <a:txBody>
                    <a:bodyPr/>
                    <a:lstStyle/>
                    <a:p>
                      <a:endParaRPr lang="en-US"/>
                    </a:p>
                  </a:txBody>
                  <a:tcPr/>
                </a:tc>
                <a:tc>
                  <a:txBody>
                    <a:bodyPr/>
                    <a:lstStyle/>
                    <a:p>
                      <a:pPr marL="0" marR="0" algn="ctr">
                        <a:spcBef>
                          <a:spcPts val="0"/>
                        </a:spcBef>
                        <a:spcAft>
                          <a:spcPts val="0"/>
                        </a:spcAft>
                      </a:pPr>
                      <a:r>
                        <a:rPr lang="en-US" sz="1100" b="1" dirty="0" smtClean="0">
                          <a:latin typeface="+mj-lt"/>
                          <a:ea typeface="Times New Roman"/>
                        </a:rPr>
                        <a:t>460</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endParaRPr lang="en-US" sz="1100" b="1" dirty="0">
                        <a:latin typeface="+mj-lt"/>
                        <a:ea typeface="Calibri"/>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1100" b="1" dirty="0" smtClean="0">
                          <a:latin typeface="+mj-lt"/>
                          <a:ea typeface="Times New Roman"/>
                        </a:rPr>
                        <a:t>170,12,4</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Times New Roman"/>
                          <a:cs typeface="+mn-cs"/>
                        </a:rPr>
                        <a:t>350,18,8</a:t>
                      </a: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1100" b="1" dirty="0" smtClean="0">
                          <a:latin typeface="+mj-lt"/>
                          <a:ea typeface="Times New Roman"/>
                        </a:rPr>
                        <a:t>528,30,16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r>
              <a:tr h="346222">
                <a:tc gridSpan="2">
                  <a:txBody>
                    <a:bodyPr/>
                    <a:lstStyle/>
                    <a:p>
                      <a:pPr marL="0" marR="0" algn="ctr">
                        <a:spcBef>
                          <a:spcPts val="0"/>
                        </a:spcBef>
                        <a:spcAft>
                          <a:spcPts val="0"/>
                        </a:spcAft>
                      </a:pPr>
                      <a:r>
                        <a:rPr lang="en-US" sz="1100" b="1" dirty="0" smtClean="0">
                          <a:latin typeface="+mj-lt"/>
                          <a:ea typeface="Times New Roman"/>
                        </a:rPr>
                        <a:t>HPS</a:t>
                      </a:r>
                      <a:r>
                        <a:rPr lang="en-US" sz="1100" b="1" baseline="0" dirty="0" smtClean="0">
                          <a:latin typeface="+mj-lt"/>
                          <a:ea typeface="Times New Roman"/>
                        </a:rPr>
                        <a:t> I/O</a:t>
                      </a:r>
                      <a:endParaRPr lang="en-US" sz="1100" b="1" dirty="0">
                        <a:latin typeface="+mj-lt"/>
                        <a:ea typeface="Times New Roman"/>
                      </a:endParaRP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hMerge="1">
                  <a:txBody>
                    <a:bodyPr/>
                    <a:lstStyle/>
                    <a:p>
                      <a:endParaRPr lang="en-US" dirty="0"/>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dirty="0" smtClean="0">
                          <a:latin typeface="+mj-lt"/>
                          <a:ea typeface="Times New Roman"/>
                        </a:rPr>
                        <a:t>161</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dirty="0" smtClean="0">
                          <a:latin typeface="+mj-lt"/>
                          <a:ea typeface="Times New Roman"/>
                        </a:rPr>
                        <a:t>188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dirty="0" smtClean="0">
                          <a:latin typeface="+mj-lt"/>
                          <a:ea typeface="Times New Roman"/>
                        </a:rPr>
                        <a:t>188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dirty="0" smtClean="0">
                          <a:latin typeface="+mj-lt"/>
                          <a:ea typeface="Times New Roman"/>
                        </a:rPr>
                        <a:t>188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dirty="0" smtClean="0">
                          <a:latin typeface="+mj-lt"/>
                          <a:ea typeface="Times New Roman"/>
                        </a:rPr>
                        <a:t>188</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dirty="0" smtClean="0">
                          <a:latin typeface="+mj-lt"/>
                          <a:ea typeface="Times New Roman"/>
                        </a:rPr>
                        <a:t>216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dirty="0" smtClean="0">
                          <a:latin typeface="+mj-lt"/>
                          <a:ea typeface="Times New Roman"/>
                        </a:rPr>
                        <a:t>216</a:t>
                      </a:r>
                      <a:endParaRPr lang="en-US" sz="1100" b="1" dirty="0">
                        <a:latin typeface="+mj-lt"/>
                        <a:ea typeface="Times New Roman"/>
                      </a:endParaRP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100" b="1" dirty="0" smtClean="0">
                          <a:latin typeface="+mj-lt"/>
                          <a:ea typeface="Times New Roman"/>
                        </a:rPr>
                        <a:t>216</a:t>
                      </a:r>
                      <a:endParaRPr lang="en-US" sz="1100" b="1" dirty="0">
                        <a:latin typeface="+mj-lt"/>
                        <a:ea typeface="Times New Roman"/>
                      </a:endParaRPr>
                    </a:p>
                  </a:txBody>
                  <a:tcPr marL="9049" marR="9049" marT="9049"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r>
            </a:tbl>
          </a:graphicData>
        </a:graphic>
      </p:graphicFrame>
      <p:sp>
        <p:nvSpPr>
          <p:cNvPr id="12" name="PPTShape_0"/>
          <p:cNvSpPr>
            <a:spLocks noChangeArrowheads="1"/>
          </p:cNvSpPr>
          <p:nvPr/>
        </p:nvSpPr>
        <p:spPr bwMode="auto">
          <a:xfrm>
            <a:off x="3275938" y="3080479"/>
            <a:ext cx="366308" cy="1334603"/>
          </a:xfrm>
          <a:prstGeom prst="upDownArrow">
            <a:avLst>
              <a:gd name="adj1" fmla="val 50000"/>
              <a:gd name="adj2" fmla="val 72174"/>
            </a:avLst>
          </a:prstGeom>
          <a:solidFill>
            <a:srgbClr val="00B0F0">
              <a:alpha val="27000"/>
            </a:srgbClr>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latin typeface="Arial" pitchFamily="34" charset="0"/>
              <a:cs typeface="+mn-cs"/>
            </a:endParaRPr>
          </a:p>
        </p:txBody>
      </p:sp>
      <p:sp>
        <p:nvSpPr>
          <p:cNvPr id="13" name="AutoShape 8"/>
          <p:cNvSpPr>
            <a:spLocks noChangeArrowheads="1"/>
          </p:cNvSpPr>
          <p:nvPr/>
        </p:nvSpPr>
        <p:spPr bwMode="auto">
          <a:xfrm>
            <a:off x="4801251" y="3048000"/>
            <a:ext cx="333630" cy="1367082"/>
          </a:xfrm>
          <a:prstGeom prst="upDownArrow">
            <a:avLst>
              <a:gd name="adj1" fmla="val 50000"/>
              <a:gd name="adj2" fmla="val 72174"/>
            </a:avLst>
          </a:prstGeom>
          <a:solidFill>
            <a:srgbClr val="00B0F0">
              <a:alpha val="27000"/>
            </a:srgbClr>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rgbClr val="000000"/>
              </a:solidFill>
              <a:latin typeface="Arial" pitchFamily="34" charset="0"/>
              <a:cs typeface="+mn-cs"/>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APPENDIX</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System Validation</a:t>
            </a:r>
            <a:endParaRPr lang="en-US" dirty="0"/>
          </a:p>
        </p:txBody>
      </p:sp>
      <p:sp>
        <p:nvSpPr>
          <p:cNvPr id="4" name="Subtitle 3"/>
          <p:cNvSpPr>
            <a:spLocks noGrp="1"/>
          </p:cNvSpPr>
          <p:nvPr>
            <p:ph type="subTitle" idx="1"/>
          </p:nvPr>
        </p:nvSpPr>
        <p:spPr/>
        <p:txBody>
          <a:bodyPr/>
          <a:lstStyle/>
          <a:p>
            <a:r>
              <a:rPr lang="en-US" dirty="0" smtClean="0"/>
              <a:t>Simulation using </a:t>
            </a:r>
            <a:r>
              <a:rPr lang="en-US" dirty="0" err="1" smtClean="0"/>
              <a:t>ModelSim</a:t>
            </a:r>
            <a:r>
              <a:rPr lang="en-US" dirty="0" smtClean="0"/>
              <a:t>-Altera</a:t>
            </a:r>
            <a:endParaRPr lang="en-US" dirty="0"/>
          </a:p>
        </p:txBody>
      </p:sp>
    </p:spTree>
  </p:cSld>
  <p:clrMapOvr>
    <a:masterClrMapping/>
  </p:clrMapOvr>
  <p:transition spd="med">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RTL Simulation Support</a:t>
            </a:r>
            <a:endParaRPr lang="en-US" dirty="0"/>
          </a:p>
        </p:txBody>
      </p:sp>
      <p:sp>
        <p:nvSpPr>
          <p:cNvPr id="3" name="Content Placeholder 2"/>
          <p:cNvSpPr>
            <a:spLocks noGrp="1"/>
          </p:cNvSpPr>
          <p:nvPr>
            <p:ph idx="1"/>
          </p:nvPr>
        </p:nvSpPr>
        <p:spPr/>
        <p:txBody>
          <a:bodyPr/>
          <a:lstStyle/>
          <a:p>
            <a:r>
              <a:rPr lang="en-US" dirty="0" smtClean="0"/>
              <a:t>Bus Functional Models of HPS-FPGA interface</a:t>
            </a:r>
          </a:p>
          <a:p>
            <a:r>
              <a:rPr lang="en-US" dirty="0" smtClean="0"/>
              <a:t>Allows rapid verification of your FPGA IP</a:t>
            </a:r>
          </a:p>
          <a:p>
            <a:pPr lvl="1"/>
            <a:r>
              <a:rPr lang="en-US" dirty="0" smtClean="0"/>
              <a:t>Separate model for each interface</a:t>
            </a:r>
          </a:p>
          <a:p>
            <a:pPr lvl="2"/>
            <a:r>
              <a:rPr lang="en-US" dirty="0" smtClean="0"/>
              <a:t>Only instantiate interfaces required for your verification</a:t>
            </a:r>
          </a:p>
          <a:p>
            <a:pPr lvl="1"/>
            <a:r>
              <a:rPr lang="en-US" dirty="0" smtClean="0"/>
              <a:t>Simulates interface protocol</a:t>
            </a:r>
          </a:p>
          <a:p>
            <a:pPr lvl="2"/>
            <a:r>
              <a:rPr lang="en-US" dirty="0" smtClean="0"/>
              <a:t>Validate your IP will work when plugged into system</a:t>
            </a:r>
          </a:p>
          <a:p>
            <a:pPr lvl="2"/>
            <a:r>
              <a:rPr lang="en-US" dirty="0" smtClean="0"/>
              <a:t>Does not simulate entire HPS</a:t>
            </a:r>
          </a:p>
          <a:p>
            <a:pPr lvl="2"/>
            <a:endParaRPr lang="en-US" dirty="0" smtClean="0"/>
          </a:p>
          <a:p>
            <a:pPr lvl="2"/>
            <a:endParaRPr lang="en-US" dirty="0" smtClean="0"/>
          </a:p>
          <a:p>
            <a:pPr lvl="2"/>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3B257C86-65C1-4750-A9B7-9DC2A24C9E20}" type="slidenum">
              <a:rPr lang="en-US" smtClean="0"/>
              <a:pPr>
                <a:defRPr/>
              </a:pPr>
              <a:t>122</a:t>
            </a:fld>
            <a:endParaRPr lang="en-US" dirty="0"/>
          </a:p>
        </p:txBody>
      </p:sp>
    </p:spTree>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RTL Verification IP</a:t>
            </a:r>
            <a:endParaRPr lang="en-US" dirty="0"/>
          </a:p>
        </p:txBody>
      </p:sp>
      <p:sp>
        <p:nvSpPr>
          <p:cNvPr id="3" name="Content Placeholder 2"/>
          <p:cNvSpPr>
            <a:spLocks noGrp="1"/>
          </p:cNvSpPr>
          <p:nvPr>
            <p:ph idx="1"/>
          </p:nvPr>
        </p:nvSpPr>
        <p:spPr/>
        <p:txBody>
          <a:bodyPr>
            <a:normAutofit/>
          </a:bodyPr>
          <a:lstStyle/>
          <a:p>
            <a:r>
              <a:rPr lang="en-US" dirty="0" smtClean="0"/>
              <a:t>AXI3 Master/Slave BFMs &amp; Assertion Monitor</a:t>
            </a:r>
          </a:p>
          <a:p>
            <a:pPr lvl="1"/>
            <a:r>
              <a:rPr lang="en-US" dirty="0" smtClean="0"/>
              <a:t>Developed by Mentor Graphics, based on existing VIP.</a:t>
            </a:r>
          </a:p>
          <a:p>
            <a:pPr lvl="1"/>
            <a:r>
              <a:rPr lang="en-US" dirty="0" err="1" smtClean="0"/>
              <a:t>Verilog</a:t>
            </a:r>
            <a:r>
              <a:rPr lang="en-US" dirty="0" smtClean="0"/>
              <a:t> in v 12.0 (VHDL in future releases)</a:t>
            </a:r>
          </a:p>
          <a:p>
            <a:pPr lvl="1"/>
            <a:r>
              <a:rPr lang="en-US" dirty="0" smtClean="0"/>
              <a:t>Have </a:t>
            </a:r>
            <a:r>
              <a:rPr lang="en-US" dirty="0" err="1" smtClean="0"/>
              <a:t>verilog</a:t>
            </a:r>
            <a:r>
              <a:rPr lang="en-US" dirty="0" smtClean="0"/>
              <a:t> task-based API.</a:t>
            </a:r>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123</a:t>
            </a:fld>
            <a:endParaRPr lang="en-US" dirty="0"/>
          </a:p>
        </p:txBody>
      </p:sp>
      <p:pic>
        <p:nvPicPr>
          <p:cNvPr id="16386" name="Picture 2"/>
          <p:cNvPicPr>
            <a:picLocks noChangeAspect="1" noChangeArrowheads="1"/>
          </p:cNvPicPr>
          <p:nvPr/>
        </p:nvPicPr>
        <p:blipFill>
          <a:blip r:embed="rId3" cstate="print"/>
          <a:srcRect/>
          <a:stretch>
            <a:fillRect/>
          </a:stretch>
        </p:blipFill>
        <p:spPr bwMode="auto">
          <a:xfrm>
            <a:off x="1538333" y="2850713"/>
            <a:ext cx="5855154" cy="280589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r>
              <a:rPr lang="en-US" smtClean="0"/>
              <a:t>Simulation Support</a:t>
            </a:r>
          </a:p>
        </p:txBody>
      </p:sp>
      <p:sp>
        <p:nvSpPr>
          <p:cNvPr id="21509" name="Content Placeholder 2"/>
          <p:cNvSpPr>
            <a:spLocks noGrp="1"/>
          </p:cNvSpPr>
          <p:nvPr>
            <p:ph idx="1"/>
          </p:nvPr>
        </p:nvSpPr>
        <p:spPr/>
        <p:txBody>
          <a:bodyPr>
            <a:normAutofit/>
          </a:bodyPr>
          <a:lstStyle/>
          <a:p>
            <a:r>
              <a:rPr lang="en-US" sz="2400" dirty="0" smtClean="0"/>
              <a:t>Simulation Model Features</a:t>
            </a:r>
          </a:p>
          <a:p>
            <a:pPr lvl="1"/>
            <a:r>
              <a:rPr lang="en-US" sz="1600" dirty="0" smtClean="0"/>
              <a:t>Support people developing FPGA logic &amp; IP to interface to the </a:t>
            </a:r>
            <a:r>
              <a:rPr lang="en-US" sz="1600" dirty="0" err="1" smtClean="0"/>
              <a:t>SoC</a:t>
            </a:r>
            <a:endParaRPr lang="en-US" sz="1600" dirty="0" smtClean="0"/>
          </a:p>
          <a:p>
            <a:pPr lvl="1"/>
            <a:r>
              <a:rPr lang="en-US" sz="1600" dirty="0" smtClean="0"/>
              <a:t>Provides an interface-level simulation model only.</a:t>
            </a:r>
          </a:p>
          <a:p>
            <a:pPr lvl="1"/>
            <a:r>
              <a:rPr lang="en-US" sz="1600" dirty="0" smtClean="0"/>
              <a:t>Does not provide a model of the functioning of the chip.</a:t>
            </a:r>
          </a:p>
          <a:p>
            <a:endParaRPr lang="en-US" sz="2400" dirty="0"/>
          </a:p>
          <a:p>
            <a:r>
              <a:rPr lang="en-US" sz="2400" dirty="0" smtClean="0"/>
              <a:t>No VHDL Simulation Support</a:t>
            </a:r>
          </a:p>
          <a:p>
            <a:pPr lvl="1"/>
            <a:r>
              <a:rPr lang="en-US" sz="1600" dirty="0" smtClean="0"/>
              <a:t>The true barrier here is enabling Altera’s Avalon_* BFMs to be used in VHDL</a:t>
            </a:r>
          </a:p>
          <a:p>
            <a:pPr lvl="2"/>
            <a:r>
              <a:rPr lang="en-US" sz="1400" dirty="0" smtClean="0"/>
              <a:t>Designed to be used with cross-module referencing and functional calls in Verilog</a:t>
            </a:r>
          </a:p>
          <a:p>
            <a:endParaRPr lang="en-US" sz="2400" dirty="0"/>
          </a:p>
          <a:p>
            <a:r>
              <a:rPr lang="en-US" sz="2400" dirty="0" smtClean="0"/>
              <a:t>Post-Fit simulation uses the same BFM models.</a:t>
            </a:r>
          </a:p>
          <a:p>
            <a:pPr lvl="1"/>
            <a:endParaRPr lang="en-US" sz="1600" dirty="0" smtClean="0"/>
          </a:p>
        </p:txBody>
      </p:sp>
      <p:sp>
        <p:nvSpPr>
          <p:cNvPr id="40963"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DA5EF00F-3E74-4301-B8DB-181EFCBD4ADC}" type="slidenum">
              <a:rPr lang="en-US" smtClean="0"/>
              <a:pPr>
                <a:defRPr/>
              </a:pPr>
              <a:t>124</a:t>
            </a:fld>
            <a:endParaRPr lang="en-US" smtClean="0"/>
          </a:p>
        </p:txBody>
      </p:sp>
    </p:spTree>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r>
              <a:rPr lang="en-US" dirty="0" smtClean="0"/>
              <a:t>Simulation Support - Interfaces</a:t>
            </a:r>
          </a:p>
        </p:txBody>
      </p:sp>
      <p:sp>
        <p:nvSpPr>
          <p:cNvPr id="12" name="Content Placeholder 2"/>
          <p:cNvSpPr>
            <a:spLocks noGrp="1"/>
          </p:cNvSpPr>
          <p:nvPr>
            <p:ph idx="1"/>
          </p:nvPr>
        </p:nvSpPr>
        <p:spPr>
          <a:xfrm>
            <a:off x="350838" y="998027"/>
            <a:ext cx="3839325" cy="5313418"/>
          </a:xfrm>
        </p:spPr>
        <p:txBody>
          <a:bodyPr>
            <a:normAutofit/>
          </a:bodyPr>
          <a:lstStyle/>
          <a:p>
            <a:pPr eaLnBrk="1" hangingPunct="1"/>
            <a:r>
              <a:rPr lang="en-US" sz="2000" dirty="0" smtClean="0"/>
              <a:t>Each interface will be supported by an interface BFM</a:t>
            </a:r>
          </a:p>
          <a:p>
            <a:pPr lvl="1" eaLnBrk="1" hangingPunct="1"/>
            <a:endParaRPr lang="en-US" dirty="0" smtClean="0">
              <a:ea typeface="+mn-ea"/>
              <a:cs typeface="+mn-cs"/>
            </a:endParaRPr>
          </a:p>
          <a:p>
            <a:r>
              <a:rPr lang="en-US" sz="2000" dirty="0" smtClean="0"/>
              <a:t>Clock input interfaces will be connected to the appropriate BFM</a:t>
            </a:r>
          </a:p>
          <a:p>
            <a:endParaRPr lang="en-US" sz="2000" dirty="0" smtClean="0"/>
          </a:p>
          <a:p>
            <a:r>
              <a:rPr lang="en-US" sz="2000" dirty="0" smtClean="0"/>
              <a:t>Clock output interfaces will be driven by Clock Master BFMs</a:t>
            </a:r>
          </a:p>
          <a:p>
            <a:endParaRPr lang="en-US" sz="2000" dirty="0" smtClean="0"/>
          </a:p>
          <a:p>
            <a:r>
              <a:rPr lang="en-US" sz="2000" dirty="0" smtClean="0"/>
              <a:t>Pin-side interfaces will be unconnected within the HPS simulation model.</a:t>
            </a:r>
          </a:p>
          <a:p>
            <a:endParaRPr lang="en-US" sz="2000" dirty="0" smtClean="0"/>
          </a:p>
          <a:p>
            <a:pPr lvl="1" eaLnBrk="1" hangingPunct="1">
              <a:buFont typeface="Symbol" pitchFamily="18" charset="2"/>
              <a:buNone/>
            </a:pPr>
            <a:endParaRPr lang="en-US" sz="1400" dirty="0" smtClean="0"/>
          </a:p>
        </p:txBody>
      </p:sp>
      <p:sp>
        <p:nvSpPr>
          <p:cNvPr id="40963"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DA5EF00F-3E74-4301-B8DB-181EFCBD4ADC}" type="slidenum">
              <a:rPr lang="en-US" smtClean="0"/>
              <a:pPr>
                <a:defRPr/>
              </a:pPr>
              <a:t>125</a:t>
            </a:fld>
            <a:endParaRPr lang="en-US" smtClean="0"/>
          </a:p>
        </p:txBody>
      </p:sp>
      <p:pic>
        <p:nvPicPr>
          <p:cNvPr id="1028" name="Picture 4"/>
          <p:cNvPicPr>
            <a:picLocks noChangeAspect="1" noChangeArrowheads="1"/>
          </p:cNvPicPr>
          <p:nvPr/>
        </p:nvPicPr>
        <p:blipFill>
          <a:blip r:embed="rId3" cstate="print"/>
          <a:srcRect/>
          <a:stretch>
            <a:fillRect/>
          </a:stretch>
        </p:blipFill>
        <p:spPr bwMode="auto">
          <a:xfrm>
            <a:off x="4180114" y="971423"/>
            <a:ext cx="4822843" cy="5759106"/>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335540" y="2539552"/>
            <a:ext cx="3636193" cy="3824656"/>
          </a:xfrm>
          <a:prstGeom prst="rect">
            <a:avLst/>
          </a:prstGeom>
          <a:noFill/>
          <a:ln w="9525">
            <a:noFill/>
            <a:miter lim="800000"/>
            <a:headEnd/>
            <a:tailEnd/>
          </a:ln>
          <a:effectLst/>
        </p:spPr>
      </p:pic>
      <p:sp>
        <p:nvSpPr>
          <p:cNvPr id="6" name="Content Placeholder 2"/>
          <p:cNvSpPr txBox="1">
            <a:spLocks/>
          </p:cNvSpPr>
          <p:nvPr/>
        </p:nvSpPr>
        <p:spPr bwMode="auto">
          <a:xfrm>
            <a:off x="350838" y="923925"/>
            <a:ext cx="8331200" cy="1689100"/>
          </a:xfrm>
          <a:prstGeom prst="rect">
            <a:avLst/>
          </a:prstGeom>
          <a:noFill/>
          <a:ln w="9525">
            <a:noFill/>
            <a:miter lim="800000"/>
            <a:headEnd/>
            <a:tailEnd/>
          </a:ln>
        </p:spPr>
        <p:txBody>
          <a:bodyPr>
            <a:normAutofit/>
          </a:bodyPr>
          <a:lstStyle/>
          <a:p>
            <a:pPr marL="457200" indent="-457200">
              <a:spcBef>
                <a:spcPct val="20000"/>
              </a:spcBef>
              <a:buClr>
                <a:srgbClr val="003399"/>
              </a:buClr>
              <a:buSzPct val="75000"/>
              <a:buFont typeface="+mj-lt"/>
              <a:buAutoNum type="arabicPeriod"/>
              <a:defRPr/>
            </a:pPr>
            <a:r>
              <a:rPr lang="en-US" sz="2400" kern="0" dirty="0" smtClean="0">
                <a:latin typeface="+mn-lt"/>
                <a:cs typeface="+mn-cs"/>
              </a:rPr>
              <a:t>Create HPS System in Qsys</a:t>
            </a:r>
          </a:p>
          <a:p>
            <a:pPr marL="457200" indent="-457200">
              <a:spcBef>
                <a:spcPct val="20000"/>
              </a:spcBef>
              <a:buClr>
                <a:srgbClr val="003399"/>
              </a:buClr>
              <a:buSzPct val="75000"/>
              <a:buFont typeface="+mj-lt"/>
              <a:buAutoNum type="arabicPeriod"/>
              <a:defRPr/>
            </a:pPr>
            <a:r>
              <a:rPr lang="en-US" sz="2400" kern="0" dirty="0" smtClean="0">
                <a:latin typeface="+mn-lt"/>
                <a:cs typeface="+mn-cs"/>
              </a:rPr>
              <a:t>Generate </a:t>
            </a:r>
            <a:r>
              <a:rPr lang="en-US" sz="2400" kern="0" dirty="0">
                <a:latin typeface="+mn-lt"/>
                <a:cs typeface="+mn-cs"/>
              </a:rPr>
              <a:t>Simulation Model</a:t>
            </a:r>
          </a:p>
          <a:p>
            <a:pPr marL="457200" indent="-457200">
              <a:spcBef>
                <a:spcPct val="20000"/>
              </a:spcBef>
              <a:buClr>
                <a:srgbClr val="003399"/>
              </a:buClr>
              <a:buSzPct val="75000"/>
              <a:buFont typeface="+mj-lt"/>
              <a:buAutoNum type="arabicPeriod"/>
              <a:defRPr/>
            </a:pPr>
            <a:r>
              <a:rPr lang="en-US" sz="2400" kern="0" dirty="0" smtClean="0">
                <a:latin typeface="+mn-lt"/>
                <a:cs typeface="+mn-cs"/>
              </a:rPr>
              <a:t>Write Top Level Test</a:t>
            </a:r>
            <a:endParaRPr lang="en-US" sz="2400" kern="0" dirty="0">
              <a:latin typeface="+mn-lt"/>
              <a:cs typeface="+mn-cs"/>
            </a:endParaRPr>
          </a:p>
          <a:p>
            <a:pPr marL="457200" indent="-457200">
              <a:spcBef>
                <a:spcPct val="20000"/>
              </a:spcBef>
              <a:buClr>
                <a:srgbClr val="003399"/>
              </a:buClr>
              <a:buSzPct val="75000"/>
              <a:buFont typeface="Wingdings" pitchFamily="2" charset="2"/>
              <a:buNone/>
              <a:defRPr/>
            </a:pPr>
            <a:endParaRPr lang="en-US" sz="1600" kern="0" dirty="0">
              <a:latin typeface="+mn-lt"/>
              <a:cs typeface="+mn-cs"/>
            </a:endParaRPr>
          </a:p>
        </p:txBody>
      </p:sp>
      <p:sp>
        <p:nvSpPr>
          <p:cNvPr id="21508" name="Rectangle 2"/>
          <p:cNvSpPr>
            <a:spLocks noGrp="1" noChangeArrowheads="1"/>
          </p:cNvSpPr>
          <p:nvPr>
            <p:ph type="title"/>
          </p:nvPr>
        </p:nvSpPr>
        <p:spPr/>
        <p:txBody>
          <a:bodyPr/>
          <a:lstStyle/>
          <a:p>
            <a:pPr eaLnBrk="1" hangingPunct="1"/>
            <a:r>
              <a:rPr lang="en-US" dirty="0" smtClean="0"/>
              <a:t>HPS Simulation – Obtaining Test System</a:t>
            </a:r>
          </a:p>
        </p:txBody>
      </p:sp>
      <p:sp>
        <p:nvSpPr>
          <p:cNvPr id="40963"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DA5EF00F-3E74-4301-B8DB-181EFCBD4ADC}" type="slidenum">
              <a:rPr lang="en-US" smtClean="0"/>
              <a:pPr>
                <a:defRPr/>
              </a:pPr>
              <a:t>126</a:t>
            </a:fld>
            <a:endParaRPr lang="en-US" smtClean="0"/>
          </a:p>
        </p:txBody>
      </p:sp>
      <p:pic>
        <p:nvPicPr>
          <p:cNvPr id="7" name="Picture 6"/>
          <p:cNvPicPr>
            <a:picLocks noChangeAspect="1" noChangeArrowheads="1"/>
          </p:cNvPicPr>
          <p:nvPr/>
        </p:nvPicPr>
        <p:blipFill>
          <a:blip r:embed="rId4" cstate="print"/>
          <a:srcRect/>
          <a:stretch>
            <a:fillRect/>
          </a:stretch>
        </p:blipFill>
        <p:spPr bwMode="auto">
          <a:xfrm>
            <a:off x="3996941" y="1925924"/>
            <a:ext cx="5334322" cy="2490068"/>
          </a:xfrm>
          <a:prstGeom prst="rect">
            <a:avLst/>
          </a:prstGeom>
          <a:noFill/>
          <a:ln w="9525">
            <a:noFill/>
            <a:miter lim="800000"/>
            <a:headEnd/>
            <a:tailEnd/>
          </a:ln>
          <a:effectLst/>
        </p:spPr>
      </p:pic>
      <p:sp>
        <p:nvSpPr>
          <p:cNvPr id="9" name="Oval 5"/>
          <p:cNvSpPr>
            <a:spLocks noChangeArrowheads="1"/>
          </p:cNvSpPr>
          <p:nvPr/>
        </p:nvSpPr>
        <p:spPr bwMode="auto">
          <a:xfrm>
            <a:off x="3842951" y="2261287"/>
            <a:ext cx="3892379" cy="1052842"/>
          </a:xfrm>
          <a:prstGeom prst="ellipse">
            <a:avLst/>
          </a:prstGeom>
          <a:noFill/>
          <a:ln w="28575" algn="ctr">
            <a:solidFill>
              <a:srgbClr val="FF0000"/>
            </a:solidFill>
            <a:round/>
            <a:headEnd/>
            <a:tailEnd/>
          </a:ln>
        </p:spPr>
        <p:txBody>
          <a:bodyPr/>
          <a:lstStyle/>
          <a:p>
            <a:pPr eaLnBrk="0" hangingPunct="0"/>
            <a:endParaRPr lang="en-US"/>
          </a:p>
        </p:txBody>
      </p:sp>
      <p:grpSp>
        <p:nvGrpSpPr>
          <p:cNvPr id="2" name="Group 18"/>
          <p:cNvGrpSpPr>
            <a:grpSpLocks/>
          </p:cNvGrpSpPr>
          <p:nvPr/>
        </p:nvGrpSpPr>
        <p:grpSpPr bwMode="auto">
          <a:xfrm>
            <a:off x="535847" y="3937528"/>
            <a:ext cx="3231125" cy="2200864"/>
            <a:chOff x="3712254" y="3899739"/>
            <a:chExt cx="3329011" cy="2289545"/>
          </a:xfrm>
          <a:effectLst/>
        </p:grpSpPr>
        <p:pic>
          <p:nvPicPr>
            <p:cNvPr id="11" name="Picture 9"/>
            <p:cNvPicPr>
              <a:picLocks noChangeAspect="1" noChangeArrowheads="1"/>
            </p:cNvPicPr>
            <p:nvPr/>
          </p:nvPicPr>
          <p:blipFill>
            <a:blip r:embed="rId5" cstate="print"/>
            <a:srcRect/>
            <a:stretch>
              <a:fillRect/>
            </a:stretch>
          </p:blipFill>
          <p:spPr bwMode="auto">
            <a:xfrm>
              <a:off x="3712254" y="3899739"/>
              <a:ext cx="3329011" cy="2289545"/>
            </a:xfrm>
            <a:prstGeom prst="rect">
              <a:avLst/>
            </a:prstGeom>
            <a:noFill/>
            <a:ln w="9525">
              <a:noFill/>
              <a:miter lim="800000"/>
              <a:headEnd/>
              <a:tailEnd/>
            </a:ln>
          </p:spPr>
        </p:pic>
        <p:pic>
          <p:nvPicPr>
            <p:cNvPr id="12" name="Picture 7"/>
            <p:cNvPicPr>
              <a:picLocks noChangeAspect="1" noChangeArrowheads="1"/>
            </p:cNvPicPr>
            <p:nvPr/>
          </p:nvPicPr>
          <p:blipFill>
            <a:blip r:embed="rId6" cstate="print"/>
            <a:srcRect/>
            <a:stretch>
              <a:fillRect/>
            </a:stretch>
          </p:blipFill>
          <p:spPr bwMode="auto">
            <a:xfrm>
              <a:off x="4016828" y="4776790"/>
              <a:ext cx="475146" cy="219755"/>
            </a:xfrm>
            <a:prstGeom prst="rect">
              <a:avLst/>
            </a:prstGeom>
            <a:noFill/>
            <a:ln w="9525">
              <a:noFill/>
              <a:miter lim="800000"/>
              <a:headEnd/>
              <a:tailEnd/>
            </a:ln>
          </p:spPr>
        </p:pic>
        <p:pic>
          <p:nvPicPr>
            <p:cNvPr id="13" name="Picture 7"/>
            <p:cNvPicPr>
              <a:picLocks noChangeAspect="1" noChangeArrowheads="1"/>
            </p:cNvPicPr>
            <p:nvPr/>
          </p:nvPicPr>
          <p:blipFill>
            <a:blip r:embed="rId6" cstate="print"/>
            <a:srcRect/>
            <a:stretch>
              <a:fillRect/>
            </a:stretch>
          </p:blipFill>
          <p:spPr bwMode="auto">
            <a:xfrm>
              <a:off x="4016824" y="4395776"/>
              <a:ext cx="475146" cy="219755"/>
            </a:xfrm>
            <a:prstGeom prst="rect">
              <a:avLst/>
            </a:prstGeom>
            <a:noFill/>
            <a:ln w="9525">
              <a:noFill/>
              <a:miter lim="800000"/>
              <a:headEnd/>
              <a:tailEnd/>
            </a:ln>
          </p:spPr>
        </p:pic>
        <p:pic>
          <p:nvPicPr>
            <p:cNvPr id="14" name="Picture 7"/>
            <p:cNvPicPr>
              <a:picLocks noChangeAspect="1" noChangeArrowheads="1"/>
            </p:cNvPicPr>
            <p:nvPr/>
          </p:nvPicPr>
          <p:blipFill>
            <a:blip r:embed="rId6" cstate="print"/>
            <a:srcRect/>
            <a:stretch>
              <a:fillRect/>
            </a:stretch>
          </p:blipFill>
          <p:spPr bwMode="auto">
            <a:xfrm>
              <a:off x="4016824" y="5745640"/>
              <a:ext cx="475146" cy="219755"/>
            </a:xfrm>
            <a:prstGeom prst="rect">
              <a:avLst/>
            </a:prstGeom>
            <a:noFill/>
            <a:ln w="9525">
              <a:noFill/>
              <a:miter lim="800000"/>
              <a:headEnd/>
              <a:tailEnd/>
            </a:ln>
          </p:spPr>
        </p:pic>
        <p:pic>
          <p:nvPicPr>
            <p:cNvPr id="15" name="Picture 9"/>
            <p:cNvPicPr>
              <a:picLocks noChangeAspect="1" noChangeArrowheads="1"/>
            </p:cNvPicPr>
            <p:nvPr/>
          </p:nvPicPr>
          <p:blipFill>
            <a:blip r:embed="rId7" cstate="print"/>
            <a:srcRect/>
            <a:stretch>
              <a:fillRect/>
            </a:stretch>
          </p:blipFill>
          <p:spPr bwMode="auto">
            <a:xfrm>
              <a:off x="4005941" y="5366658"/>
              <a:ext cx="507159" cy="21654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t>HPS Simulation – Writing the Test</a:t>
            </a:r>
          </a:p>
        </p:txBody>
      </p:sp>
      <p:sp>
        <p:nvSpPr>
          <p:cNvPr id="21507" name="Content Placeholder 2"/>
          <p:cNvSpPr>
            <a:spLocks noGrp="1"/>
          </p:cNvSpPr>
          <p:nvPr>
            <p:ph idx="1"/>
          </p:nvPr>
        </p:nvSpPr>
        <p:spPr>
          <a:xfrm>
            <a:off x="415925" y="923925"/>
            <a:ext cx="8331200" cy="4943475"/>
          </a:xfrm>
        </p:spPr>
        <p:txBody>
          <a:bodyPr/>
          <a:lstStyle/>
          <a:p>
            <a:pPr eaLnBrk="1" hangingPunct="1"/>
            <a:r>
              <a:rPr lang="en-US" sz="2400" dirty="0" smtClean="0"/>
              <a:t>How do I write a test?</a:t>
            </a:r>
          </a:p>
          <a:p>
            <a:pPr lvl="1" eaLnBrk="1" hangingPunct="1"/>
            <a:r>
              <a:rPr lang="en-US" sz="1600" dirty="0" smtClean="0"/>
              <a:t>Instantiate Qsys </a:t>
            </a:r>
            <a:r>
              <a:rPr lang="en-US" sz="1600" dirty="0" err="1" smtClean="0"/>
              <a:t>Testbench</a:t>
            </a:r>
            <a:r>
              <a:rPr lang="en-US" sz="1600" dirty="0" smtClean="0"/>
              <a:t> System</a:t>
            </a:r>
          </a:p>
          <a:p>
            <a:pPr lvl="1" eaLnBrk="1" hangingPunct="1"/>
            <a:r>
              <a:rPr lang="en-US" sz="1600" dirty="0" smtClean="0"/>
              <a:t>Control BFMs using </a:t>
            </a:r>
            <a:r>
              <a:rPr lang="en-US" sz="1600" dirty="0" err="1" smtClean="0"/>
              <a:t>verilog</a:t>
            </a:r>
            <a:r>
              <a:rPr lang="en-US" sz="1600" dirty="0" smtClean="0"/>
              <a:t> cross-module references.</a:t>
            </a:r>
          </a:p>
        </p:txBody>
      </p:sp>
      <p:sp>
        <p:nvSpPr>
          <p:cNvPr id="44036"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8F0D9E6C-73E0-4673-92B7-17175F6F7856}" type="slidenum">
              <a:rPr lang="en-US" smtClean="0"/>
              <a:pPr>
                <a:defRPr/>
              </a:pPr>
              <a:t>127</a:t>
            </a:fld>
            <a:endParaRPr lang="en-US" smtClean="0"/>
          </a:p>
        </p:txBody>
      </p:sp>
      <p:grpSp>
        <p:nvGrpSpPr>
          <p:cNvPr id="2" name="Group 7"/>
          <p:cNvGrpSpPr/>
          <p:nvPr/>
        </p:nvGrpSpPr>
        <p:grpSpPr>
          <a:xfrm>
            <a:off x="2374873" y="2137008"/>
            <a:ext cx="4193931" cy="4431323"/>
            <a:chOff x="2111375" y="1825625"/>
            <a:chExt cx="4473575" cy="4751388"/>
          </a:xfrm>
        </p:grpSpPr>
        <p:pic>
          <p:nvPicPr>
            <p:cNvPr id="18437" name="Picture 3"/>
            <p:cNvPicPr>
              <a:picLocks noChangeAspect="1" noChangeArrowheads="1"/>
            </p:cNvPicPr>
            <p:nvPr/>
          </p:nvPicPr>
          <p:blipFill>
            <a:blip r:embed="rId3" cstate="print"/>
            <a:srcRect/>
            <a:stretch>
              <a:fillRect/>
            </a:stretch>
          </p:blipFill>
          <p:spPr bwMode="auto">
            <a:xfrm>
              <a:off x="2111375" y="1825625"/>
              <a:ext cx="4473575" cy="4751388"/>
            </a:xfrm>
            <a:prstGeom prst="rect">
              <a:avLst/>
            </a:prstGeom>
            <a:noFill/>
            <a:ln w="9525">
              <a:noFill/>
              <a:miter lim="800000"/>
              <a:headEnd/>
              <a:tailEnd/>
            </a:ln>
            <a:effectLst>
              <a:outerShdw blurRad="50800" dist="88900" dir="2700000" algn="tl" rotWithShape="0">
                <a:prstClr val="black">
                  <a:alpha val="40000"/>
                </a:prstClr>
              </a:outerShdw>
            </a:effectLst>
          </p:spPr>
        </p:pic>
        <p:pic>
          <p:nvPicPr>
            <p:cNvPr id="21510" name="Picture 8"/>
            <p:cNvPicPr>
              <a:picLocks noChangeAspect="1" noChangeArrowheads="1"/>
            </p:cNvPicPr>
            <p:nvPr/>
          </p:nvPicPr>
          <p:blipFill>
            <a:blip r:embed="rId4" cstate="print"/>
            <a:srcRect/>
            <a:stretch>
              <a:fillRect/>
            </a:stretch>
          </p:blipFill>
          <p:spPr bwMode="auto">
            <a:xfrm>
              <a:off x="2405063" y="3508375"/>
              <a:ext cx="3973512" cy="2844800"/>
            </a:xfrm>
            <a:prstGeom prst="rect">
              <a:avLst/>
            </a:prstGeom>
            <a:noFill/>
            <a:ln w="9525">
              <a:noFill/>
              <a:miter lim="800000"/>
              <a:headEnd/>
              <a:tailEnd/>
            </a:ln>
          </p:spPr>
        </p:pic>
        <p:pic>
          <p:nvPicPr>
            <p:cNvPr id="21511" name="Picture 8"/>
            <p:cNvPicPr>
              <a:picLocks noChangeAspect="1" noChangeArrowheads="1"/>
            </p:cNvPicPr>
            <p:nvPr/>
          </p:nvPicPr>
          <p:blipFill>
            <a:blip r:embed="rId5" cstate="print"/>
            <a:srcRect/>
            <a:stretch>
              <a:fillRect/>
            </a:stretch>
          </p:blipFill>
          <p:spPr bwMode="auto">
            <a:xfrm>
              <a:off x="2339975" y="2251075"/>
              <a:ext cx="4098925" cy="1211263"/>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529582" y="2221370"/>
            <a:ext cx="3495515" cy="3907083"/>
          </a:xfrm>
          <a:prstGeom prst="rect">
            <a:avLst/>
          </a:prstGeom>
          <a:ln w="9525">
            <a:noFill/>
            <a:miter lim="800000"/>
            <a:headEnd/>
            <a:tailEnd/>
          </a:ln>
          <a:effectLst/>
        </p:spPr>
      </p:pic>
      <p:sp>
        <p:nvSpPr>
          <p:cNvPr id="10" name="Title 9"/>
          <p:cNvSpPr>
            <a:spLocks noGrp="1"/>
          </p:cNvSpPr>
          <p:nvPr>
            <p:ph type="title"/>
          </p:nvPr>
        </p:nvSpPr>
        <p:spPr/>
        <p:txBody>
          <a:bodyPr/>
          <a:lstStyle/>
          <a:p>
            <a:r>
              <a:rPr lang="en-US" dirty="0" smtClean="0"/>
              <a:t>HPS Simulation – Example Test Program</a:t>
            </a:r>
            <a:endParaRPr lang="en-US" dirty="0"/>
          </a:p>
        </p:txBody>
      </p:sp>
      <p:sp>
        <p:nvSpPr>
          <p:cNvPr id="11" name="Content Placeholder 10"/>
          <p:cNvSpPr>
            <a:spLocks noGrp="1"/>
          </p:cNvSpPr>
          <p:nvPr>
            <p:ph idx="1"/>
          </p:nvPr>
        </p:nvSpPr>
        <p:spPr>
          <a:xfrm>
            <a:off x="239628" y="1136822"/>
            <a:ext cx="4406514" cy="4730578"/>
          </a:xfrm>
        </p:spPr>
        <p:txBody>
          <a:bodyPr/>
          <a:lstStyle/>
          <a:p>
            <a:r>
              <a:rPr lang="en-US" dirty="0" smtClean="0"/>
              <a:t>HPS parameterized with the following interfaces</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128</a:t>
            </a:fld>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4658497" y="1000897"/>
            <a:ext cx="4287795" cy="5741537"/>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HPS Simulation – Example Test Program</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129</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331863" y="888954"/>
            <a:ext cx="4457701" cy="5969046"/>
          </a:xfrm>
          <a:prstGeom prst="rect">
            <a:avLst/>
          </a:prstGeom>
          <a:noFill/>
          <a:ln w="9525">
            <a:noFill/>
            <a:miter lim="800000"/>
            <a:headEnd/>
            <a:tailEnd/>
          </a:ln>
          <a:effectLst/>
        </p:spPr>
      </p:pic>
      <p:cxnSp>
        <p:nvCxnSpPr>
          <p:cNvPr id="7" name="Straight Arrow Connector 6"/>
          <p:cNvCxnSpPr/>
          <p:nvPr/>
        </p:nvCxnSpPr>
        <p:spPr bwMode="auto">
          <a:xfrm rot="10800000" flipV="1">
            <a:off x="3791387" y="1157021"/>
            <a:ext cx="3332284" cy="8794"/>
          </a:xfrm>
          <a:prstGeom prst="straightConnector1">
            <a:avLst/>
          </a:prstGeom>
          <a:ln>
            <a:solidFill>
              <a:srgbClr val="FF0000"/>
            </a:solidFill>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8" name="TextBox 7"/>
          <p:cNvSpPr txBox="1"/>
          <p:nvPr/>
        </p:nvSpPr>
        <p:spPr>
          <a:xfrm>
            <a:off x="6692849" y="981163"/>
            <a:ext cx="2664068" cy="646331"/>
          </a:xfrm>
          <a:prstGeom prst="rect">
            <a:avLst/>
          </a:prstGeom>
          <a:noFill/>
        </p:spPr>
        <p:txBody>
          <a:bodyPr wrap="square" rtlCol="0">
            <a:spAutoFit/>
          </a:bodyPr>
          <a:lstStyle/>
          <a:p>
            <a:pPr algn="ctr"/>
            <a:r>
              <a:rPr lang="en-US" dirty="0" smtClean="0">
                <a:solidFill>
                  <a:srgbClr val="FF0000"/>
                </a:solidFill>
              </a:rPr>
              <a:t>Import AXI BFM Package</a:t>
            </a:r>
            <a:endParaRPr lang="en-US" dirty="0">
              <a:solidFill>
                <a:srgbClr val="FF0000"/>
              </a:solidFill>
            </a:endParaRPr>
          </a:p>
        </p:txBody>
      </p:sp>
      <p:cxnSp>
        <p:nvCxnSpPr>
          <p:cNvPr id="9" name="Straight Arrow Connector 8"/>
          <p:cNvCxnSpPr/>
          <p:nvPr/>
        </p:nvCxnSpPr>
        <p:spPr bwMode="auto">
          <a:xfrm rot="10800000">
            <a:off x="3703465" y="1666980"/>
            <a:ext cx="3824652" cy="281349"/>
          </a:xfrm>
          <a:prstGeom prst="straightConnector1">
            <a:avLst/>
          </a:prstGeom>
          <a:ln>
            <a:solidFill>
              <a:srgbClr val="FF0000"/>
            </a:solidFill>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12" name="TextBox 11"/>
          <p:cNvSpPr txBox="1"/>
          <p:nvPr/>
        </p:nvSpPr>
        <p:spPr>
          <a:xfrm>
            <a:off x="7374530" y="1678510"/>
            <a:ext cx="1440050" cy="1200329"/>
          </a:xfrm>
          <a:prstGeom prst="rect">
            <a:avLst/>
          </a:prstGeom>
          <a:noFill/>
        </p:spPr>
        <p:txBody>
          <a:bodyPr wrap="square" rtlCol="0">
            <a:spAutoFit/>
          </a:bodyPr>
          <a:lstStyle/>
          <a:p>
            <a:pPr algn="ctr"/>
            <a:r>
              <a:rPr lang="en-US" dirty="0" smtClean="0">
                <a:solidFill>
                  <a:srgbClr val="FF0000"/>
                </a:solidFill>
              </a:rPr>
              <a:t>Instantiate Qsys </a:t>
            </a:r>
            <a:r>
              <a:rPr lang="en-US" dirty="0" err="1" smtClean="0">
                <a:solidFill>
                  <a:srgbClr val="FF0000"/>
                </a:solidFill>
              </a:rPr>
              <a:t>Testbench</a:t>
            </a:r>
            <a:r>
              <a:rPr lang="en-US" dirty="0" smtClean="0">
                <a:solidFill>
                  <a:srgbClr val="FF0000"/>
                </a:solidFill>
              </a:rPr>
              <a:t> System</a:t>
            </a:r>
            <a:endParaRPr lang="en-US" dirty="0">
              <a:solidFill>
                <a:srgbClr val="FF0000"/>
              </a:solidFill>
            </a:endParaRPr>
          </a:p>
        </p:txBody>
      </p:sp>
      <p:sp>
        <p:nvSpPr>
          <p:cNvPr id="22" name="TextBox 21"/>
          <p:cNvSpPr txBox="1"/>
          <p:nvPr/>
        </p:nvSpPr>
        <p:spPr>
          <a:xfrm>
            <a:off x="7676399" y="4196041"/>
            <a:ext cx="1440050" cy="369332"/>
          </a:xfrm>
          <a:prstGeom prst="rect">
            <a:avLst/>
          </a:prstGeom>
          <a:noFill/>
        </p:spPr>
        <p:txBody>
          <a:bodyPr wrap="square" rtlCol="0">
            <a:spAutoFit/>
          </a:bodyPr>
          <a:lstStyle/>
          <a:p>
            <a:pPr algn="ctr"/>
            <a:r>
              <a:rPr lang="en-US" dirty="0" smtClean="0">
                <a:solidFill>
                  <a:srgbClr val="FF0000"/>
                </a:solidFill>
              </a:rPr>
              <a:t>Do Stuff</a:t>
            </a:r>
            <a:endParaRPr lang="en-US" dirty="0">
              <a:solidFill>
                <a:srgbClr val="FF0000"/>
              </a:solidFill>
            </a:endParaRPr>
          </a:p>
        </p:txBody>
      </p:sp>
      <p:sp>
        <p:nvSpPr>
          <p:cNvPr id="24" name="Right Brace 23"/>
          <p:cNvSpPr/>
          <p:nvPr/>
        </p:nvSpPr>
        <p:spPr bwMode="auto">
          <a:xfrm>
            <a:off x="5637771" y="1974705"/>
            <a:ext cx="2198077" cy="4730262"/>
          </a:xfrm>
          <a:prstGeom prst="rightBrace">
            <a:avLst>
              <a:gd name="adj1" fmla="val 27600"/>
              <a:gd name="adj2" fmla="val 49814"/>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3" name="Picture 1">
            <a:hlinkClick r:id="" action="ppaction://noaction"/>
          </p:cNvPr>
          <p:cNvPicPr>
            <a:picLocks noChangeAspect="1" noChangeArrowheads="1"/>
          </p:cNvPicPr>
          <p:nvPr>
            <p:custDataLst>
              <p:tags r:id="rId2"/>
            </p:custDataLst>
          </p:nvPr>
        </p:nvPicPr>
        <p:blipFill>
          <a:blip r:embed="rId7" cstate="print"/>
          <a:srcRect/>
          <a:stretch>
            <a:fillRect/>
          </a:stretch>
        </p:blipFill>
        <p:spPr bwMode="auto">
          <a:xfrm>
            <a:off x="539750" y="2832100"/>
            <a:ext cx="2347913" cy="1042987"/>
          </a:xfrm>
          <a:prstGeom prst="rect">
            <a:avLst/>
          </a:prstGeom>
          <a:noFill/>
          <a:ln w="9525">
            <a:noFill/>
            <a:miter lim="800000"/>
            <a:headEnd/>
            <a:tailEnd/>
          </a:ln>
          <a:effectLst/>
        </p:spPr>
      </p:pic>
      <p:sp>
        <p:nvSpPr>
          <p:cNvPr id="27650" name="Rectangle 2"/>
          <p:cNvSpPr>
            <a:spLocks noGrp="1" noChangeArrowheads="1"/>
          </p:cNvSpPr>
          <p:nvPr>
            <p:ph type="title"/>
          </p:nvPr>
        </p:nvSpPr>
        <p:spPr/>
        <p:txBody>
          <a:bodyPr/>
          <a:lstStyle/>
          <a:p>
            <a:r>
              <a:rPr lang="en-US" sz="2800" dirty="0" smtClean="0"/>
              <a:t>Altera 28nm FPGA Core Architecture</a:t>
            </a:r>
          </a:p>
        </p:txBody>
      </p:sp>
      <p:sp>
        <p:nvSpPr>
          <p:cNvPr id="27651" name="Rectangle 4"/>
          <p:cNvSpPr>
            <a:spLocks noGrp="1" noChangeArrowheads="1"/>
          </p:cNvSpPr>
          <p:nvPr>
            <p:ph idx="1"/>
          </p:nvPr>
        </p:nvSpPr>
        <p:spPr>
          <a:xfrm>
            <a:off x="3113088" y="963614"/>
            <a:ext cx="6030912" cy="5160962"/>
          </a:xfrm>
        </p:spPr>
        <p:txBody>
          <a:bodyPr/>
          <a:lstStyle/>
          <a:p>
            <a:pPr marL="288925" indent="-288925"/>
            <a:r>
              <a:rPr lang="en-US" sz="2400" dirty="0" smtClean="0"/>
              <a:t>Enhanced ALM architecture</a:t>
            </a:r>
          </a:p>
          <a:p>
            <a:pPr marL="688975" lvl="1" indent="-288925"/>
            <a:r>
              <a:rPr lang="en-US" sz="1600" dirty="0" smtClean="0"/>
              <a:t>Up to 30% increase in logic packing efficiency vs. 4-LUT</a:t>
            </a:r>
          </a:p>
          <a:p>
            <a:pPr marL="688975" lvl="1" indent="-288925"/>
            <a:r>
              <a:rPr lang="en-US" sz="1600" dirty="0" smtClean="0"/>
              <a:t>2x registers in each ALM for easier timing closure</a:t>
            </a:r>
          </a:p>
          <a:p>
            <a:pPr marL="288925" indent="-288925"/>
            <a:endParaRPr lang="en-US" sz="1200" dirty="0" smtClean="0"/>
          </a:p>
          <a:p>
            <a:pPr marL="288925" indent="-288925"/>
            <a:r>
              <a:rPr lang="en-US" sz="2400" dirty="0" smtClean="0"/>
              <a:t>Variety of memory structures</a:t>
            </a:r>
          </a:p>
          <a:p>
            <a:pPr marL="688975" lvl="1" indent="-288925"/>
            <a:r>
              <a:rPr lang="en-US" sz="1600" dirty="0" smtClean="0"/>
              <a:t>10K blocks optimized for highest port count</a:t>
            </a:r>
          </a:p>
          <a:p>
            <a:pPr marL="688975" lvl="1" indent="-288925"/>
            <a:r>
              <a:rPr lang="en-US" sz="1600" dirty="0" smtClean="0"/>
              <a:t>640-bit MLABs for efficient data buffers</a:t>
            </a:r>
          </a:p>
          <a:p>
            <a:pPr marL="288925" indent="-288925"/>
            <a:endParaRPr lang="en-US" sz="1400" dirty="0" smtClean="0"/>
          </a:p>
          <a:p>
            <a:pPr marL="288925" indent="-288925"/>
            <a:r>
              <a:rPr lang="en-US" sz="2400" dirty="0" smtClean="0"/>
              <a:t>Variable precision DSP block </a:t>
            </a:r>
          </a:p>
          <a:p>
            <a:pPr marL="688975" lvl="1" indent="-288925"/>
            <a:r>
              <a:rPr lang="en-US" sz="1600" dirty="0" smtClean="0"/>
              <a:t>One block equals either : </a:t>
            </a:r>
          </a:p>
          <a:p>
            <a:pPr marL="1089025" lvl="2" indent="-288925"/>
            <a:r>
              <a:rPr lang="en-US" sz="1200" dirty="0" smtClean="0"/>
              <a:t>One 27x27 multiplication</a:t>
            </a:r>
          </a:p>
          <a:p>
            <a:pPr marL="1089025" lvl="2" indent="-288925"/>
            <a:r>
              <a:rPr lang="en-US" sz="1200" dirty="0" smtClean="0"/>
              <a:t>Two 18x19 multiplications</a:t>
            </a:r>
          </a:p>
          <a:p>
            <a:pPr marL="1089025" lvl="2" indent="-288925"/>
            <a:r>
              <a:rPr lang="en-US" sz="1200" dirty="0" smtClean="0"/>
              <a:t>Three 9x9 multiplications</a:t>
            </a:r>
          </a:p>
          <a:p>
            <a:pPr marL="688975" lvl="1" indent="-288925"/>
            <a:r>
              <a:rPr lang="en-US" sz="1600" dirty="0" smtClean="0"/>
              <a:t>Up to 1,600 GMACS, 300 GFLOPS in Arria V SoC</a:t>
            </a:r>
          </a:p>
          <a:p>
            <a:pPr marL="688975" lvl="1" indent="-288925"/>
            <a:r>
              <a:rPr lang="en-US" sz="1600" dirty="0" smtClean="0"/>
              <a:t>Up to 150 GMACS, 100 GFLOPS in Cyclone V SoC</a:t>
            </a:r>
          </a:p>
          <a:p>
            <a:pPr marL="688975" lvl="1" indent="-288925"/>
            <a:endParaRPr lang="en-US" sz="900" dirty="0" smtClean="0"/>
          </a:p>
        </p:txBody>
      </p:sp>
      <p:pic>
        <p:nvPicPr>
          <p:cNvPr id="27652" name="Picture 73" descr="Picture1">
            <a:hlinkClick r:id="" action="ppaction://noaction"/>
          </p:cNvPr>
          <p:cNvPicPr>
            <a:picLocks noChangeAspect="1" noChangeArrowheads="1"/>
          </p:cNvPicPr>
          <p:nvPr>
            <p:custDataLst>
              <p:tags r:id="rId3"/>
            </p:custDataLst>
          </p:nvPr>
        </p:nvPicPr>
        <p:blipFill>
          <a:blip r:embed="rId8" cstate="print"/>
          <a:srcRect/>
          <a:stretch>
            <a:fillRect/>
          </a:stretch>
        </p:blipFill>
        <p:spPr bwMode="auto">
          <a:xfrm>
            <a:off x="708025" y="1106488"/>
            <a:ext cx="1965325" cy="1389062"/>
          </a:xfrm>
          <a:prstGeom prst="rect">
            <a:avLst/>
          </a:prstGeom>
          <a:noFill/>
          <a:ln w="9525">
            <a:noFill/>
            <a:miter lim="800000"/>
            <a:headEnd/>
            <a:tailEnd/>
          </a:ln>
        </p:spPr>
      </p:pic>
      <p:sp>
        <p:nvSpPr>
          <p:cNvPr id="27655" name="Rounded Rectangle 26"/>
          <p:cNvSpPr>
            <a:spLocks noChangeArrowheads="1"/>
          </p:cNvSpPr>
          <p:nvPr/>
        </p:nvSpPr>
        <p:spPr bwMode="auto">
          <a:xfrm>
            <a:off x="542925" y="1031875"/>
            <a:ext cx="2273300" cy="1504950"/>
          </a:xfrm>
          <a:prstGeom prst="roundRect">
            <a:avLst>
              <a:gd name="adj" fmla="val 16667"/>
            </a:avLst>
          </a:prstGeom>
          <a:noFill/>
          <a:ln w="12700" algn="ctr">
            <a:solidFill>
              <a:schemeClr val="bg2"/>
            </a:solidFill>
            <a:prstDash val="dash"/>
            <a:round/>
            <a:headEnd/>
            <a:tailEnd/>
          </a:ln>
        </p:spPr>
        <p:txBody>
          <a:bodyPr/>
          <a:lstStyle/>
          <a:p>
            <a:pPr eaLnBrk="0" hangingPunct="0"/>
            <a:endParaRPr lang="en-US">
              <a:solidFill>
                <a:srgbClr val="000000"/>
              </a:solidFill>
            </a:endParaRPr>
          </a:p>
        </p:txBody>
      </p:sp>
      <p:sp>
        <p:nvSpPr>
          <p:cNvPr id="27658" name="Text Box 35"/>
          <p:cNvSpPr txBox="1">
            <a:spLocks noChangeArrowheads="1"/>
          </p:cNvSpPr>
          <p:nvPr/>
        </p:nvSpPr>
        <p:spPr bwMode="auto">
          <a:xfrm>
            <a:off x="206375" y="5791200"/>
            <a:ext cx="8137525" cy="400110"/>
          </a:xfrm>
          <a:prstGeom prst="rect">
            <a:avLst/>
          </a:prstGeom>
          <a:noFill/>
          <a:ln w="9525">
            <a:noFill/>
            <a:miter lim="800000"/>
            <a:headEnd/>
            <a:tailEnd/>
          </a:ln>
        </p:spPr>
        <p:txBody>
          <a:bodyPr>
            <a:spAutoFit/>
          </a:bodyPr>
          <a:lstStyle/>
          <a:p>
            <a:pPr algn="ctr"/>
            <a:r>
              <a:rPr lang="en-US" sz="2000" b="1" i="1" dirty="0" smtClean="0">
                <a:solidFill>
                  <a:srgbClr val="30C1BE"/>
                </a:solidFill>
                <a:latin typeface="Arial Black" pitchFamily="34" charset="0"/>
              </a:rPr>
              <a:t>Cyclone V has inherited a high-end FPGA architecture</a:t>
            </a:r>
            <a:endParaRPr lang="en-US" sz="2000" b="1" i="1" dirty="0">
              <a:solidFill>
                <a:srgbClr val="30C1BE"/>
              </a:solidFill>
              <a:latin typeface="Arial Black" pitchFamily="34" charset="0"/>
            </a:endParaRPr>
          </a:p>
        </p:txBody>
      </p:sp>
      <p:pic>
        <p:nvPicPr>
          <p:cNvPr id="709635" name="Picture 3">
            <a:hlinkClick r:id="" action="ppaction://noaction"/>
          </p:cNvPr>
          <p:cNvPicPr>
            <a:picLocks noChangeAspect="1" noChangeArrowheads="1"/>
          </p:cNvPicPr>
          <p:nvPr>
            <p:custDataLst>
              <p:tags r:id="rId4"/>
            </p:custDataLst>
          </p:nvPr>
        </p:nvPicPr>
        <p:blipFill>
          <a:blip r:embed="rId9" cstate="print"/>
          <a:srcRect/>
          <a:stretch>
            <a:fillRect/>
          </a:stretch>
        </p:blipFill>
        <p:spPr bwMode="auto">
          <a:xfrm>
            <a:off x="542131" y="4056856"/>
            <a:ext cx="2309813" cy="1401763"/>
          </a:xfrm>
          <a:prstGeom prst="rect">
            <a:avLst/>
          </a:prstGeom>
          <a:noFill/>
          <a:ln w="9525">
            <a:noFill/>
            <a:miter lim="800000"/>
            <a:headEnd/>
            <a:tailEnd/>
          </a:ln>
          <a:effectLst/>
        </p:spPr>
      </p:pic>
    </p:spTree>
    <p:custDataLst>
      <p:tags r:id="rId1"/>
    </p:custDataLst>
  </p:cSld>
  <p:clrMapOvr>
    <a:masterClrMapping/>
  </p:clrMapOvr>
  <p:transition spd="med">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533400" y="381000"/>
            <a:ext cx="7615238" cy="1235075"/>
          </a:xfrm>
        </p:spPr>
        <p:txBody>
          <a:bodyPr/>
          <a:lstStyle/>
          <a:p>
            <a:pPr eaLnBrk="1" hangingPunct="1"/>
            <a:r>
              <a:rPr lang="en-US" smtClean="0">
                <a:ea typeface="ＭＳ Ｐゴシック" pitchFamily="34" charset="-128"/>
              </a:rPr>
              <a:t>Power Supply Topologies</a:t>
            </a:r>
          </a:p>
        </p:txBody>
      </p:sp>
      <p:pic>
        <p:nvPicPr>
          <p:cNvPr id="6147" name="Picture 2"/>
          <p:cNvPicPr>
            <a:picLocks noChangeAspect="1" noChangeArrowheads="1"/>
          </p:cNvPicPr>
          <p:nvPr/>
        </p:nvPicPr>
        <p:blipFill>
          <a:blip r:embed="rId2" cstate="print"/>
          <a:srcRect l="6349" t="4066" r="6349" b="8485"/>
          <a:stretch>
            <a:fillRect/>
          </a:stretch>
        </p:blipFill>
        <p:spPr bwMode="auto">
          <a:xfrm>
            <a:off x="2441575" y="2438400"/>
            <a:ext cx="4191000" cy="3276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533400" y="304800"/>
            <a:ext cx="8077200" cy="1066800"/>
          </a:xfrm>
        </p:spPr>
        <p:txBody>
          <a:bodyPr rtlCol="0">
            <a:normAutofit fontScale="90000"/>
          </a:bodyPr>
          <a:lstStyle/>
          <a:p>
            <a:pPr eaLnBrk="1" fontAlgn="auto" hangingPunct="1">
              <a:spcAft>
                <a:spcPts val="0"/>
              </a:spcAft>
              <a:defRPr/>
            </a:pPr>
            <a:r>
              <a:rPr lang="en-US" sz="3600" dirty="0" smtClean="0"/>
              <a:t>Power Management Solution Options</a:t>
            </a:r>
          </a:p>
        </p:txBody>
      </p:sp>
      <p:sp>
        <p:nvSpPr>
          <p:cNvPr id="7171" name="Rectangle 3"/>
          <p:cNvSpPr>
            <a:spLocks noGrp="1" noChangeArrowheads="1"/>
          </p:cNvSpPr>
          <p:nvPr>
            <p:ph idx="1"/>
          </p:nvPr>
        </p:nvSpPr>
        <p:spPr>
          <a:xfrm>
            <a:off x="123825" y="1014413"/>
            <a:ext cx="4048125" cy="5157787"/>
          </a:xfrm>
          <a:ln>
            <a:solidFill>
              <a:schemeClr val="bg1"/>
            </a:solidFill>
          </a:ln>
        </p:spPr>
        <p:txBody>
          <a:bodyPr/>
          <a:lstStyle/>
          <a:p>
            <a:pPr eaLnBrk="1" hangingPunct="1">
              <a:lnSpc>
                <a:spcPct val="70000"/>
              </a:lnSpc>
              <a:buFont typeface="Wingdings" pitchFamily="2" charset="2"/>
              <a:buChar char="§"/>
            </a:pPr>
            <a:r>
              <a:rPr lang="en-US" sz="2000" b="1" smtClean="0">
                <a:ea typeface="ＭＳ Ｐゴシック" pitchFamily="34" charset="-128"/>
              </a:rPr>
              <a:t>Linear Regulators</a:t>
            </a:r>
          </a:p>
          <a:p>
            <a:pPr eaLnBrk="1" hangingPunct="1">
              <a:lnSpc>
                <a:spcPct val="70000"/>
              </a:lnSpc>
              <a:buFont typeface="Wingdings" pitchFamily="2" charset="2"/>
              <a:buChar char="§"/>
            </a:pPr>
            <a:endParaRPr lang="en-US" sz="2000" b="1" smtClean="0">
              <a:ea typeface="ＭＳ Ｐゴシック" pitchFamily="34" charset="-128"/>
            </a:endParaRPr>
          </a:p>
          <a:p>
            <a:pPr lvl="1" eaLnBrk="1" hangingPunct="1">
              <a:lnSpc>
                <a:spcPct val="70000"/>
              </a:lnSpc>
              <a:buSzPct val="75000"/>
              <a:buFont typeface="Wingdings" pitchFamily="2" charset="2"/>
              <a:buChar char="§"/>
            </a:pPr>
            <a:r>
              <a:rPr lang="en-US" sz="1600" smtClean="0">
                <a:ea typeface="ＭＳ Ｐゴシック" pitchFamily="34" charset="-128"/>
              </a:rPr>
              <a:t>Simple</a:t>
            </a:r>
          </a:p>
          <a:p>
            <a:pPr lvl="1" eaLnBrk="1" hangingPunct="1">
              <a:lnSpc>
                <a:spcPct val="70000"/>
              </a:lnSpc>
              <a:buSzPct val="75000"/>
              <a:buFont typeface="Wingdings" pitchFamily="2" charset="2"/>
              <a:buChar char="§"/>
            </a:pPr>
            <a:r>
              <a:rPr lang="en-US" sz="1600" smtClean="0">
                <a:ea typeface="ＭＳ Ｐゴシック" pitchFamily="34" charset="-128"/>
              </a:rPr>
              <a:t>Low noise</a:t>
            </a:r>
          </a:p>
          <a:p>
            <a:pPr lvl="1" eaLnBrk="1" hangingPunct="1">
              <a:lnSpc>
                <a:spcPct val="70000"/>
              </a:lnSpc>
              <a:buSzPct val="75000"/>
              <a:buFont typeface="Wingdings" pitchFamily="2" charset="2"/>
              <a:buChar char="§"/>
            </a:pPr>
            <a:r>
              <a:rPr lang="en-US" sz="1600" smtClean="0">
                <a:ea typeface="ＭＳ Ｐゴシック" pitchFamily="34" charset="-128"/>
              </a:rPr>
              <a:t>Few components</a:t>
            </a:r>
          </a:p>
          <a:p>
            <a:pPr lvl="1" eaLnBrk="1" hangingPunct="1">
              <a:lnSpc>
                <a:spcPct val="70000"/>
              </a:lnSpc>
              <a:buSzPct val="75000"/>
              <a:buFont typeface="Wingdings" pitchFamily="2" charset="2"/>
              <a:buChar char="§"/>
            </a:pPr>
            <a:r>
              <a:rPr lang="en-US" sz="1600" smtClean="0">
                <a:ea typeface="ＭＳ Ｐゴシック" pitchFamily="34" charset="-128"/>
              </a:rPr>
              <a:t>Low power</a:t>
            </a:r>
          </a:p>
          <a:p>
            <a:pPr lvl="1" eaLnBrk="1" hangingPunct="1">
              <a:lnSpc>
                <a:spcPct val="70000"/>
              </a:lnSpc>
            </a:pPr>
            <a:endParaRPr lang="en-US" smtClean="0">
              <a:ea typeface="ＭＳ Ｐゴシック" pitchFamily="34" charset="-128"/>
            </a:endParaRPr>
          </a:p>
          <a:p>
            <a:pPr eaLnBrk="1" hangingPunct="1">
              <a:lnSpc>
                <a:spcPct val="70000"/>
              </a:lnSpc>
              <a:buFontTx/>
              <a:buNone/>
            </a:pPr>
            <a:endParaRPr lang="en-US" sz="2000" b="1" smtClean="0">
              <a:ea typeface="ＭＳ Ｐゴシック" pitchFamily="34" charset="-128"/>
            </a:endParaRPr>
          </a:p>
          <a:p>
            <a:pPr eaLnBrk="1" hangingPunct="1">
              <a:lnSpc>
                <a:spcPct val="70000"/>
              </a:lnSpc>
              <a:buFontTx/>
              <a:buNone/>
            </a:pPr>
            <a:endParaRPr lang="en-US" sz="2000" b="1" smtClean="0">
              <a:ea typeface="ＭＳ Ｐゴシック" pitchFamily="34" charset="-128"/>
            </a:endParaRPr>
          </a:p>
          <a:p>
            <a:pPr eaLnBrk="1" hangingPunct="1">
              <a:lnSpc>
                <a:spcPct val="70000"/>
              </a:lnSpc>
              <a:buFont typeface="Wingdings" pitchFamily="2" charset="2"/>
              <a:buNone/>
            </a:pPr>
            <a:endParaRPr lang="en-US" sz="2000" b="1" smtClean="0">
              <a:ea typeface="ＭＳ Ｐゴシック" pitchFamily="34" charset="-128"/>
            </a:endParaRPr>
          </a:p>
          <a:p>
            <a:pPr eaLnBrk="1" hangingPunct="1">
              <a:buFont typeface="Wingdings" pitchFamily="2" charset="2"/>
              <a:buChar char="§"/>
            </a:pPr>
            <a:r>
              <a:rPr lang="en-US" sz="2000" b="1" smtClean="0">
                <a:ea typeface="ＭＳ Ｐゴシック" pitchFamily="34" charset="-128"/>
              </a:rPr>
              <a:t>Monolithic Switchmode Regulators</a:t>
            </a:r>
          </a:p>
          <a:p>
            <a:pPr eaLnBrk="1" hangingPunct="1">
              <a:lnSpc>
                <a:spcPct val="70000"/>
              </a:lnSpc>
              <a:buFont typeface="Wingdings" pitchFamily="2" charset="2"/>
              <a:buChar char="§"/>
            </a:pPr>
            <a:endParaRPr lang="en-US" sz="2000" smtClean="0">
              <a:ea typeface="ＭＳ Ｐゴシック" pitchFamily="34" charset="-128"/>
            </a:endParaRPr>
          </a:p>
          <a:p>
            <a:pPr lvl="1" eaLnBrk="1" hangingPunct="1">
              <a:lnSpc>
                <a:spcPct val="70000"/>
              </a:lnSpc>
              <a:buSzPct val="75000"/>
              <a:buFont typeface="Wingdings" pitchFamily="2" charset="2"/>
              <a:buChar char="§"/>
            </a:pPr>
            <a:r>
              <a:rPr lang="en-US" sz="1600" smtClean="0">
                <a:ea typeface="ＭＳ Ｐゴシック" pitchFamily="34" charset="-128"/>
              </a:rPr>
              <a:t>More components </a:t>
            </a:r>
            <a:br>
              <a:rPr lang="en-US" sz="1600" smtClean="0">
                <a:ea typeface="ＭＳ Ｐゴシック" pitchFamily="34" charset="-128"/>
              </a:rPr>
            </a:br>
            <a:r>
              <a:rPr lang="en-US" sz="1600" smtClean="0">
                <a:ea typeface="ＭＳ Ｐゴシック" pitchFamily="34" charset="-128"/>
              </a:rPr>
              <a:t>than linear reg.</a:t>
            </a:r>
          </a:p>
          <a:p>
            <a:pPr lvl="1" eaLnBrk="1" hangingPunct="1">
              <a:lnSpc>
                <a:spcPct val="70000"/>
              </a:lnSpc>
              <a:buSzPct val="75000"/>
              <a:buFont typeface="Wingdings" pitchFamily="2" charset="2"/>
              <a:buChar char="§"/>
            </a:pPr>
            <a:r>
              <a:rPr lang="en-US" sz="1600" smtClean="0">
                <a:ea typeface="ＭＳ Ｐゴシック" pitchFamily="34" charset="-128"/>
              </a:rPr>
              <a:t>Layout </a:t>
            </a:r>
            <a:br>
              <a:rPr lang="en-US" sz="1600" smtClean="0">
                <a:ea typeface="ＭＳ Ｐゴシック" pitchFamily="34" charset="-128"/>
              </a:rPr>
            </a:br>
            <a:r>
              <a:rPr lang="en-US" sz="1600" smtClean="0">
                <a:ea typeface="ＭＳ Ｐゴシック" pitchFamily="34" charset="-128"/>
              </a:rPr>
              <a:t>Consideration</a:t>
            </a:r>
          </a:p>
          <a:p>
            <a:pPr lvl="1" eaLnBrk="1" hangingPunct="1">
              <a:lnSpc>
                <a:spcPct val="70000"/>
              </a:lnSpc>
              <a:buSzPct val="75000"/>
              <a:buFont typeface="Wingdings" pitchFamily="2" charset="2"/>
              <a:buChar char="§"/>
            </a:pPr>
            <a:r>
              <a:rPr lang="en-US" sz="1600" smtClean="0">
                <a:ea typeface="ＭＳ Ｐゴシック" pitchFamily="34" charset="-128"/>
              </a:rPr>
              <a:t>Mid-to-high power</a:t>
            </a:r>
          </a:p>
          <a:p>
            <a:pPr lvl="1" eaLnBrk="1" hangingPunct="1">
              <a:lnSpc>
                <a:spcPct val="70000"/>
              </a:lnSpc>
              <a:buSzPct val="75000"/>
              <a:buFont typeface="Wingdings" pitchFamily="2" charset="2"/>
              <a:buChar char="§"/>
            </a:pPr>
            <a:r>
              <a:rPr lang="en-US" sz="1600" smtClean="0">
                <a:ea typeface="ＭＳ Ｐゴシック" pitchFamily="34" charset="-128"/>
              </a:rPr>
              <a:t>More efficient</a:t>
            </a:r>
          </a:p>
          <a:p>
            <a:pPr lvl="1" eaLnBrk="1" hangingPunct="1">
              <a:lnSpc>
                <a:spcPct val="70000"/>
              </a:lnSpc>
            </a:pPr>
            <a:endParaRPr lang="en-US" sz="1900" smtClean="0">
              <a:ea typeface="ＭＳ Ｐゴシック" pitchFamily="34" charset="-128"/>
            </a:endParaRPr>
          </a:p>
        </p:txBody>
      </p:sp>
      <p:sp>
        <p:nvSpPr>
          <p:cNvPr id="7172" name="Rectangle 4"/>
          <p:cNvSpPr>
            <a:spLocks noChangeArrowheads="1"/>
          </p:cNvSpPr>
          <p:nvPr/>
        </p:nvSpPr>
        <p:spPr bwMode="auto">
          <a:xfrm>
            <a:off x="4456113" y="938213"/>
            <a:ext cx="4510087" cy="5157787"/>
          </a:xfrm>
          <a:prstGeom prst="rect">
            <a:avLst/>
          </a:prstGeom>
          <a:noFill/>
          <a:ln w="9525">
            <a:solidFill>
              <a:schemeClr val="bg1"/>
            </a:solidFill>
            <a:miter lim="800000"/>
            <a:headEnd/>
            <a:tailEnd/>
          </a:ln>
        </p:spPr>
        <p:txBody>
          <a:bodyPr/>
          <a:lstStyle/>
          <a:p>
            <a:pPr marL="342900" indent="-342900" eaLnBrk="1" hangingPunct="1">
              <a:spcBef>
                <a:spcPct val="20000"/>
              </a:spcBef>
              <a:buSzPct val="75000"/>
              <a:buFont typeface="Wingdings" pitchFamily="2" charset="2"/>
              <a:buChar char="§"/>
            </a:pPr>
            <a:r>
              <a:rPr lang="en-US" sz="2000" b="1">
                <a:ea typeface="ＭＳ Ｐゴシック" pitchFamily="34" charset="-128"/>
              </a:rPr>
              <a:t>Switchmode Controller Regulators</a:t>
            </a:r>
          </a:p>
          <a:p>
            <a:pPr marL="342900" indent="-342900" eaLnBrk="1" hangingPunct="1">
              <a:lnSpc>
                <a:spcPct val="80000"/>
              </a:lnSpc>
              <a:spcBef>
                <a:spcPct val="20000"/>
              </a:spcBef>
              <a:buSzPct val="75000"/>
              <a:buFont typeface="Wingdings" pitchFamily="2" charset="2"/>
              <a:buChar char="§"/>
            </a:pPr>
            <a:endParaRPr lang="en-US" sz="2000" b="1">
              <a:ea typeface="ＭＳ Ｐゴシック" pitchFamily="34" charset="-128"/>
            </a:endParaRPr>
          </a:p>
          <a:p>
            <a:pPr marL="742950" lvl="1" indent="-285750" eaLnBrk="1" hangingPunct="1">
              <a:lnSpc>
                <a:spcPct val="80000"/>
              </a:lnSpc>
              <a:spcBef>
                <a:spcPct val="20000"/>
              </a:spcBef>
              <a:buSzPct val="75000"/>
              <a:buFont typeface="Wingdings" pitchFamily="2" charset="2"/>
              <a:buChar char="§"/>
            </a:pPr>
            <a:r>
              <a:rPr lang="en-US" sz="1600">
                <a:ea typeface="ＭＳ Ｐゴシック" pitchFamily="34" charset="-128"/>
              </a:rPr>
              <a:t>More components</a:t>
            </a:r>
            <a:br>
              <a:rPr lang="en-US" sz="1600">
                <a:ea typeface="ＭＳ Ｐゴシック" pitchFamily="34" charset="-128"/>
              </a:rPr>
            </a:br>
            <a:r>
              <a:rPr lang="en-US" sz="1600">
                <a:ea typeface="ＭＳ Ｐゴシック" pitchFamily="34" charset="-128"/>
              </a:rPr>
              <a:t>than monolithic</a:t>
            </a:r>
          </a:p>
          <a:p>
            <a:pPr marL="742950" lvl="1" indent="-285750" eaLnBrk="1" hangingPunct="1">
              <a:lnSpc>
                <a:spcPct val="80000"/>
              </a:lnSpc>
              <a:spcBef>
                <a:spcPct val="20000"/>
              </a:spcBef>
              <a:buSzPct val="75000"/>
              <a:buFont typeface="Wingdings" pitchFamily="2" charset="2"/>
              <a:buChar char="§"/>
            </a:pPr>
            <a:r>
              <a:rPr lang="en-US" sz="1600">
                <a:ea typeface="ＭＳ Ｐゴシック" pitchFamily="34" charset="-128"/>
              </a:rPr>
              <a:t>More Complex</a:t>
            </a:r>
            <a:br>
              <a:rPr lang="en-US" sz="1600">
                <a:ea typeface="ＭＳ Ｐゴシック" pitchFamily="34" charset="-128"/>
              </a:rPr>
            </a:br>
            <a:r>
              <a:rPr lang="en-US" sz="1600">
                <a:ea typeface="ＭＳ Ｐゴシック" pitchFamily="34" charset="-128"/>
              </a:rPr>
              <a:t>layout</a:t>
            </a:r>
          </a:p>
          <a:p>
            <a:pPr marL="742950" lvl="1" indent="-285750" eaLnBrk="1" hangingPunct="1">
              <a:lnSpc>
                <a:spcPct val="80000"/>
              </a:lnSpc>
              <a:spcBef>
                <a:spcPct val="20000"/>
              </a:spcBef>
              <a:buSzPct val="75000"/>
              <a:buFont typeface="Wingdings" pitchFamily="2" charset="2"/>
              <a:buChar char="§"/>
            </a:pPr>
            <a:r>
              <a:rPr lang="en-US" sz="1600">
                <a:ea typeface="ＭＳ Ｐゴシック" pitchFamily="34" charset="-128"/>
              </a:rPr>
              <a:t>Mid-to-very high </a:t>
            </a:r>
            <a:br>
              <a:rPr lang="en-US" sz="1600">
                <a:ea typeface="ＭＳ Ｐゴシック" pitchFamily="34" charset="-128"/>
              </a:rPr>
            </a:br>
            <a:r>
              <a:rPr lang="en-US" sz="1600">
                <a:ea typeface="ＭＳ Ｐゴシック" pitchFamily="34" charset="-128"/>
              </a:rPr>
              <a:t>power, efficient</a:t>
            </a:r>
          </a:p>
          <a:p>
            <a:pPr marL="742950" lvl="1" indent="-285750" eaLnBrk="1" hangingPunct="1">
              <a:lnSpc>
                <a:spcPct val="80000"/>
              </a:lnSpc>
              <a:spcBef>
                <a:spcPct val="20000"/>
              </a:spcBef>
              <a:buSzPct val="75000"/>
            </a:pPr>
            <a:endParaRPr lang="en-US" sz="1600">
              <a:ea typeface="ＭＳ Ｐゴシック" pitchFamily="34" charset="-128"/>
            </a:endParaRPr>
          </a:p>
          <a:p>
            <a:pPr marL="342900" indent="-342900" eaLnBrk="1" hangingPunct="1">
              <a:lnSpc>
                <a:spcPct val="80000"/>
              </a:lnSpc>
              <a:spcBef>
                <a:spcPct val="20000"/>
              </a:spcBef>
              <a:buSzPct val="75000"/>
            </a:pPr>
            <a:endParaRPr lang="en-US" sz="1200" b="1">
              <a:ea typeface="ＭＳ Ｐゴシック" pitchFamily="34" charset="-128"/>
            </a:endParaRPr>
          </a:p>
          <a:p>
            <a:pPr marL="342900" indent="-342900" eaLnBrk="1" hangingPunct="1">
              <a:spcBef>
                <a:spcPct val="20000"/>
              </a:spcBef>
              <a:buSzPct val="75000"/>
              <a:buFont typeface="Wingdings" pitchFamily="2" charset="2"/>
              <a:buChar char="§"/>
            </a:pPr>
            <a:r>
              <a:rPr lang="en-US" sz="2000" b="1">
                <a:ea typeface="ＭＳ Ｐゴシック" pitchFamily="34" charset="-128"/>
              </a:rPr>
              <a:t>µModule Regulator Systems</a:t>
            </a:r>
          </a:p>
          <a:p>
            <a:pPr marL="342900" indent="-342900" eaLnBrk="1" hangingPunct="1">
              <a:lnSpc>
                <a:spcPct val="80000"/>
              </a:lnSpc>
              <a:spcBef>
                <a:spcPct val="20000"/>
              </a:spcBef>
              <a:buSzPct val="75000"/>
              <a:buFont typeface="Wingdings" pitchFamily="2" charset="2"/>
              <a:buChar char="§"/>
            </a:pPr>
            <a:endParaRPr lang="en-US" sz="2000" b="1">
              <a:ea typeface="ＭＳ Ｐゴシック" pitchFamily="34" charset="-128"/>
            </a:endParaRPr>
          </a:p>
          <a:p>
            <a:pPr marL="742950" lvl="1" indent="-285750" eaLnBrk="1" hangingPunct="1">
              <a:lnSpc>
                <a:spcPct val="80000"/>
              </a:lnSpc>
              <a:spcBef>
                <a:spcPct val="20000"/>
              </a:spcBef>
              <a:buSzPct val="75000"/>
              <a:buFont typeface="Wingdings" pitchFamily="2" charset="2"/>
              <a:buChar char="§"/>
            </a:pPr>
            <a:r>
              <a:rPr lang="en-US" sz="1600">
                <a:ea typeface="ＭＳ Ｐゴシック" pitchFamily="34" charset="-128"/>
              </a:rPr>
              <a:t>Complete circuit in </a:t>
            </a:r>
            <a:br>
              <a:rPr lang="en-US" sz="1600">
                <a:ea typeface="ＭＳ Ｐゴシック" pitchFamily="34" charset="-128"/>
              </a:rPr>
            </a:br>
            <a:r>
              <a:rPr lang="en-US" sz="1600">
                <a:ea typeface="ＭＳ Ｐゴシック" pitchFamily="34" charset="-128"/>
              </a:rPr>
              <a:t>a tiny package</a:t>
            </a:r>
          </a:p>
          <a:p>
            <a:pPr marL="742950" lvl="1" indent="-285750" eaLnBrk="1" hangingPunct="1">
              <a:lnSpc>
                <a:spcPct val="80000"/>
              </a:lnSpc>
              <a:spcBef>
                <a:spcPct val="20000"/>
              </a:spcBef>
              <a:buSzPct val="75000"/>
              <a:buFont typeface="Wingdings" pitchFamily="2" charset="2"/>
              <a:buChar char="§"/>
            </a:pPr>
            <a:r>
              <a:rPr lang="en-US" sz="1600">
                <a:ea typeface="ＭＳ Ｐゴシック" pitchFamily="34" charset="-128"/>
              </a:rPr>
              <a:t>Simple layout</a:t>
            </a:r>
          </a:p>
          <a:p>
            <a:pPr marL="742950" lvl="1" indent="-285750" eaLnBrk="1" hangingPunct="1">
              <a:lnSpc>
                <a:spcPct val="80000"/>
              </a:lnSpc>
              <a:spcBef>
                <a:spcPct val="20000"/>
              </a:spcBef>
              <a:buSzPct val="75000"/>
              <a:buFont typeface="Wingdings" pitchFamily="2" charset="2"/>
              <a:buChar char="§"/>
            </a:pPr>
            <a:r>
              <a:rPr lang="en-US" sz="1600">
                <a:ea typeface="ＭＳ Ｐゴシック" pitchFamily="34" charset="-128"/>
              </a:rPr>
              <a:t>Efficient</a:t>
            </a:r>
          </a:p>
          <a:p>
            <a:pPr marL="742950" lvl="1" indent="-285750" eaLnBrk="1" hangingPunct="1">
              <a:lnSpc>
                <a:spcPct val="80000"/>
              </a:lnSpc>
              <a:spcBef>
                <a:spcPct val="20000"/>
              </a:spcBef>
              <a:buSzPct val="75000"/>
              <a:buFont typeface="Wingdings" pitchFamily="2" charset="2"/>
              <a:buChar char="§"/>
            </a:pPr>
            <a:r>
              <a:rPr lang="en-US" sz="1600">
                <a:ea typeface="ＭＳ Ｐゴシック" pitchFamily="34" charset="-128"/>
              </a:rPr>
              <a:t>Multi-output</a:t>
            </a:r>
          </a:p>
          <a:p>
            <a:pPr marL="742950" lvl="1" indent="-285750" eaLnBrk="1" hangingPunct="1">
              <a:lnSpc>
                <a:spcPct val="80000"/>
              </a:lnSpc>
              <a:spcBef>
                <a:spcPct val="20000"/>
              </a:spcBef>
              <a:buSzPct val="75000"/>
              <a:buFont typeface="Wingdings" pitchFamily="2" charset="2"/>
              <a:buChar char="§"/>
            </a:pPr>
            <a:r>
              <a:rPr lang="en-US" sz="1600">
                <a:ea typeface="ＭＳ Ｐゴシック" pitchFamily="34" charset="-128"/>
              </a:rPr>
              <a:t>Low-to-high power</a:t>
            </a:r>
          </a:p>
          <a:p>
            <a:pPr marL="742950" lvl="1" indent="-285750" eaLnBrk="1" hangingPunct="1">
              <a:lnSpc>
                <a:spcPct val="80000"/>
              </a:lnSpc>
              <a:spcBef>
                <a:spcPct val="20000"/>
              </a:spcBef>
              <a:buSzPct val="75000"/>
              <a:buFont typeface="Wingdings" pitchFamily="2" charset="2"/>
              <a:buChar char="§"/>
            </a:pPr>
            <a:r>
              <a:rPr lang="en-US" sz="1600">
                <a:solidFill>
                  <a:srgbClr val="800000"/>
                </a:solidFill>
                <a:ea typeface="ＭＳ Ｐゴシック" pitchFamily="34" charset="-128"/>
              </a:rPr>
              <a:t>New: </a:t>
            </a:r>
            <a:r>
              <a:rPr lang="en-US" sz="1600">
                <a:ea typeface="ＭＳ Ｐゴシック" pitchFamily="34" charset="-128"/>
              </a:rPr>
              <a:t>Low noise…</a:t>
            </a:r>
          </a:p>
        </p:txBody>
      </p:sp>
      <p:grpSp>
        <p:nvGrpSpPr>
          <p:cNvPr id="2" name="Group 42"/>
          <p:cNvGrpSpPr>
            <a:grpSpLocks/>
          </p:cNvGrpSpPr>
          <p:nvPr/>
        </p:nvGrpSpPr>
        <p:grpSpPr bwMode="auto">
          <a:xfrm>
            <a:off x="7758113" y="1254125"/>
            <a:ext cx="1033462" cy="803275"/>
            <a:chOff x="7758113" y="1254125"/>
            <a:chExt cx="1033462" cy="803276"/>
          </a:xfrm>
        </p:grpSpPr>
        <p:sp>
          <p:nvSpPr>
            <p:cNvPr id="249879" name="Oval 23"/>
            <p:cNvSpPr>
              <a:spLocks noChangeArrowheads="1"/>
            </p:cNvSpPr>
            <p:nvPr/>
          </p:nvSpPr>
          <p:spPr bwMode="auto">
            <a:xfrm>
              <a:off x="8258175" y="1360488"/>
              <a:ext cx="533400" cy="457201"/>
            </a:xfrm>
            <a:prstGeom prst="ellipse">
              <a:avLst/>
            </a:prstGeom>
            <a:solidFill>
              <a:schemeClr val="accent1"/>
            </a:solidFill>
            <a:ln w="12700">
              <a:solidFill>
                <a:srgbClr val="FF0000"/>
              </a:solidFill>
              <a:round/>
              <a:headEnd/>
              <a:tailEnd/>
            </a:ln>
            <a:effectLst>
              <a:outerShdw sy="50000" kx="-2453608" algn="br" rotWithShape="0">
                <a:schemeClr val="bg2">
                  <a:alpha val="50000"/>
                </a:schemeClr>
              </a:outerShdw>
            </a:effectLst>
          </p:spPr>
          <p:txBody>
            <a:bodyPr anchor="ctr">
              <a:spAutoFit/>
            </a:bodyPr>
            <a:lstStyle/>
            <a:p>
              <a:pPr algn="ctr" eaLnBrk="1" fontAlgn="auto" hangingPunct="1">
                <a:lnSpc>
                  <a:spcPct val="90000"/>
                </a:lnSpc>
                <a:spcBef>
                  <a:spcPct val="50000"/>
                </a:spcBef>
                <a:spcAft>
                  <a:spcPts val="0"/>
                </a:spcAft>
                <a:defRPr/>
              </a:pPr>
              <a:endParaRPr lang="en-US" dirty="0">
                <a:latin typeface="+mn-lt"/>
                <a:cs typeface="+mn-cs"/>
              </a:endParaRPr>
            </a:p>
          </p:txBody>
        </p:sp>
        <p:grpSp>
          <p:nvGrpSpPr>
            <p:cNvPr id="3" name="Group 41"/>
            <p:cNvGrpSpPr>
              <a:grpSpLocks/>
            </p:cNvGrpSpPr>
            <p:nvPr/>
          </p:nvGrpSpPr>
          <p:grpSpPr bwMode="auto">
            <a:xfrm>
              <a:off x="7758113" y="1254125"/>
              <a:ext cx="733425" cy="803276"/>
              <a:chOff x="7758113" y="1254125"/>
              <a:chExt cx="733425" cy="803276"/>
            </a:xfrm>
          </p:grpSpPr>
          <p:sp>
            <p:nvSpPr>
              <p:cNvPr id="7204" name="Text Box 24"/>
              <p:cNvSpPr txBox="1">
                <a:spLocks noChangeArrowheads="1"/>
              </p:cNvSpPr>
              <p:nvPr/>
            </p:nvSpPr>
            <p:spPr bwMode="auto">
              <a:xfrm>
                <a:off x="7767638" y="1254125"/>
                <a:ext cx="566738" cy="274638"/>
              </a:xfrm>
              <a:prstGeom prst="rect">
                <a:avLst/>
              </a:prstGeom>
              <a:noFill/>
              <a:ln w="12700">
                <a:noFill/>
                <a:miter lim="800000"/>
                <a:headEnd/>
                <a:tailEnd/>
              </a:ln>
            </p:spPr>
            <p:txBody>
              <a:bodyPr wrap="none">
                <a:spAutoFit/>
              </a:bodyPr>
              <a:lstStyle/>
              <a:p>
                <a:pPr algn="ctr" eaLnBrk="1" hangingPunct="1">
                  <a:lnSpc>
                    <a:spcPct val="90000"/>
                  </a:lnSpc>
                  <a:spcBef>
                    <a:spcPct val="50000"/>
                  </a:spcBef>
                </a:pPr>
                <a:r>
                  <a:rPr lang="en-US" sz="1200">
                    <a:latin typeface="Calibri" pitchFamily="34" charset="0"/>
                    <a:ea typeface="ＭＳ Ｐゴシック" pitchFamily="34" charset="-128"/>
                  </a:rPr>
                  <a:t>Simple</a:t>
                </a:r>
              </a:p>
            </p:txBody>
          </p:sp>
          <p:sp>
            <p:nvSpPr>
              <p:cNvPr id="7205" name="Text Box 25"/>
              <p:cNvSpPr txBox="1">
                <a:spLocks noChangeArrowheads="1"/>
              </p:cNvSpPr>
              <p:nvPr/>
            </p:nvSpPr>
            <p:spPr bwMode="auto">
              <a:xfrm>
                <a:off x="7758113" y="1782763"/>
                <a:ext cx="593725" cy="274638"/>
              </a:xfrm>
              <a:prstGeom prst="rect">
                <a:avLst/>
              </a:prstGeom>
              <a:noFill/>
              <a:ln w="12700">
                <a:noFill/>
                <a:miter lim="800000"/>
                <a:headEnd/>
                <a:tailEnd/>
              </a:ln>
            </p:spPr>
            <p:txBody>
              <a:bodyPr wrap="none">
                <a:spAutoFit/>
              </a:bodyPr>
              <a:lstStyle/>
              <a:p>
                <a:pPr algn="ctr" eaLnBrk="1" hangingPunct="1">
                  <a:lnSpc>
                    <a:spcPct val="90000"/>
                  </a:lnSpc>
                  <a:spcBef>
                    <a:spcPct val="50000"/>
                  </a:spcBef>
                </a:pPr>
                <a:r>
                  <a:rPr lang="en-US" sz="1200">
                    <a:latin typeface="Calibri" pitchFamily="34" charset="0"/>
                    <a:ea typeface="ＭＳ Ｐゴシック" pitchFamily="34" charset="-128"/>
                  </a:rPr>
                  <a:t>Difficult</a:t>
                </a:r>
              </a:p>
            </p:txBody>
          </p:sp>
          <p:sp>
            <p:nvSpPr>
              <p:cNvPr id="7206" name="Line 26"/>
              <p:cNvSpPr>
                <a:spLocks noChangeShapeType="1"/>
              </p:cNvSpPr>
              <p:nvPr/>
            </p:nvSpPr>
            <p:spPr bwMode="auto">
              <a:xfrm flipH="1">
                <a:off x="8297863" y="1611313"/>
                <a:ext cx="152400" cy="152400"/>
              </a:xfrm>
              <a:prstGeom prst="line">
                <a:avLst/>
              </a:prstGeom>
              <a:noFill/>
              <a:ln w="12700">
                <a:solidFill>
                  <a:schemeClr val="bg1"/>
                </a:solidFill>
                <a:round/>
                <a:headEnd/>
                <a:tailEnd type="triangle" w="med" len="med"/>
              </a:ln>
            </p:spPr>
            <p:txBody>
              <a:bodyPr>
                <a:spAutoFit/>
              </a:bodyPr>
              <a:lstStyle/>
              <a:p>
                <a:endParaRPr lang="en-US"/>
              </a:p>
            </p:txBody>
          </p:sp>
          <p:sp>
            <p:nvSpPr>
              <p:cNvPr id="7207" name="Oval 27"/>
              <p:cNvSpPr>
                <a:spLocks noChangeArrowheads="1"/>
              </p:cNvSpPr>
              <p:nvPr/>
            </p:nvSpPr>
            <p:spPr bwMode="auto">
              <a:xfrm>
                <a:off x="8402638" y="1563688"/>
                <a:ext cx="88900" cy="88900"/>
              </a:xfrm>
              <a:prstGeom prst="ellipse">
                <a:avLst/>
              </a:prstGeom>
              <a:solidFill>
                <a:schemeClr val="bg1"/>
              </a:solidFill>
              <a:ln w="12700">
                <a:solidFill>
                  <a:schemeClr val="bg1"/>
                </a:solidFill>
                <a:round/>
                <a:headEnd/>
                <a:tailEnd/>
              </a:ln>
            </p:spPr>
            <p:txBody>
              <a:bodyPr wrap="none" anchor="ctr">
                <a:spAutoFit/>
              </a:bodyPr>
              <a:lstStyle/>
              <a:p>
                <a:pPr algn="ctr" eaLnBrk="1" hangingPunct="1">
                  <a:lnSpc>
                    <a:spcPct val="90000"/>
                  </a:lnSpc>
                  <a:spcBef>
                    <a:spcPct val="50000"/>
                  </a:spcBef>
                </a:pPr>
                <a:endParaRPr lang="en-US">
                  <a:latin typeface="Calibri" pitchFamily="34" charset="0"/>
                  <a:ea typeface="ＭＳ Ｐゴシック" pitchFamily="34" charset="-128"/>
                </a:endParaRPr>
              </a:p>
            </p:txBody>
          </p:sp>
        </p:grpSp>
      </p:grpSp>
      <p:grpSp>
        <p:nvGrpSpPr>
          <p:cNvPr id="4" name="Group 43"/>
          <p:cNvGrpSpPr>
            <a:grpSpLocks/>
          </p:cNvGrpSpPr>
          <p:nvPr/>
        </p:nvGrpSpPr>
        <p:grpSpPr bwMode="auto">
          <a:xfrm>
            <a:off x="3133725" y="1281113"/>
            <a:ext cx="1023938" cy="777875"/>
            <a:chOff x="2968625" y="1246188"/>
            <a:chExt cx="1023938" cy="777876"/>
          </a:xfrm>
        </p:grpSpPr>
        <p:sp>
          <p:nvSpPr>
            <p:cNvPr id="249861" name="Oval 5"/>
            <p:cNvSpPr>
              <a:spLocks noChangeArrowheads="1"/>
            </p:cNvSpPr>
            <p:nvPr/>
          </p:nvSpPr>
          <p:spPr bwMode="auto">
            <a:xfrm>
              <a:off x="3459163" y="1390650"/>
              <a:ext cx="533400" cy="457201"/>
            </a:xfrm>
            <a:prstGeom prst="ellipse">
              <a:avLst/>
            </a:prstGeom>
            <a:solidFill>
              <a:schemeClr val="accent1"/>
            </a:solidFill>
            <a:ln w="12700">
              <a:solidFill>
                <a:srgbClr val="FF0000"/>
              </a:solidFill>
              <a:round/>
              <a:headEnd/>
              <a:tailEnd/>
            </a:ln>
            <a:effectLst>
              <a:outerShdw sy="50000" kx="-2453608" algn="br" rotWithShape="0">
                <a:schemeClr val="bg2">
                  <a:alpha val="50000"/>
                </a:schemeClr>
              </a:outerShdw>
            </a:effectLst>
          </p:spPr>
          <p:txBody>
            <a:bodyPr anchor="ctr">
              <a:spAutoFit/>
            </a:bodyPr>
            <a:lstStyle/>
            <a:p>
              <a:pPr algn="ctr" eaLnBrk="1" fontAlgn="auto" hangingPunct="1">
                <a:lnSpc>
                  <a:spcPct val="90000"/>
                </a:lnSpc>
                <a:spcBef>
                  <a:spcPct val="50000"/>
                </a:spcBef>
                <a:spcAft>
                  <a:spcPts val="0"/>
                </a:spcAft>
                <a:defRPr/>
              </a:pPr>
              <a:endParaRPr lang="en-US" dirty="0">
                <a:latin typeface="+mn-lt"/>
                <a:cs typeface="+mn-cs"/>
              </a:endParaRPr>
            </a:p>
          </p:txBody>
        </p:sp>
        <p:sp>
          <p:nvSpPr>
            <p:cNvPr id="7198" name="Text Box 6"/>
            <p:cNvSpPr txBox="1">
              <a:spLocks noChangeArrowheads="1"/>
            </p:cNvSpPr>
            <p:nvPr/>
          </p:nvSpPr>
          <p:spPr bwMode="auto">
            <a:xfrm>
              <a:off x="2968625" y="1246188"/>
              <a:ext cx="566738" cy="274638"/>
            </a:xfrm>
            <a:prstGeom prst="rect">
              <a:avLst/>
            </a:prstGeom>
            <a:noFill/>
            <a:ln w="12700">
              <a:noFill/>
              <a:miter lim="800000"/>
              <a:headEnd/>
              <a:tailEnd/>
            </a:ln>
          </p:spPr>
          <p:txBody>
            <a:bodyPr wrap="none">
              <a:spAutoFit/>
            </a:bodyPr>
            <a:lstStyle/>
            <a:p>
              <a:pPr algn="ctr" eaLnBrk="1" hangingPunct="1">
                <a:lnSpc>
                  <a:spcPct val="90000"/>
                </a:lnSpc>
                <a:spcBef>
                  <a:spcPct val="50000"/>
                </a:spcBef>
              </a:pPr>
              <a:r>
                <a:rPr lang="en-US" sz="1200">
                  <a:latin typeface="Calibri" pitchFamily="34" charset="0"/>
                  <a:ea typeface="ＭＳ Ｐゴシック" pitchFamily="34" charset="-128"/>
                </a:rPr>
                <a:t>Simple</a:t>
              </a:r>
            </a:p>
          </p:txBody>
        </p:sp>
        <p:sp>
          <p:nvSpPr>
            <p:cNvPr id="7199" name="Text Box 8"/>
            <p:cNvSpPr txBox="1">
              <a:spLocks noChangeArrowheads="1"/>
            </p:cNvSpPr>
            <p:nvPr/>
          </p:nvSpPr>
          <p:spPr bwMode="auto">
            <a:xfrm>
              <a:off x="2973388" y="1749426"/>
              <a:ext cx="593725" cy="274638"/>
            </a:xfrm>
            <a:prstGeom prst="rect">
              <a:avLst/>
            </a:prstGeom>
            <a:noFill/>
            <a:ln w="12700">
              <a:noFill/>
              <a:miter lim="800000"/>
              <a:headEnd/>
              <a:tailEnd/>
            </a:ln>
          </p:spPr>
          <p:txBody>
            <a:bodyPr wrap="none">
              <a:spAutoFit/>
            </a:bodyPr>
            <a:lstStyle/>
            <a:p>
              <a:pPr algn="ctr" eaLnBrk="1" hangingPunct="1">
                <a:lnSpc>
                  <a:spcPct val="90000"/>
                </a:lnSpc>
                <a:spcBef>
                  <a:spcPct val="50000"/>
                </a:spcBef>
              </a:pPr>
              <a:r>
                <a:rPr lang="en-US" sz="1200">
                  <a:latin typeface="Calibri" pitchFamily="34" charset="0"/>
                  <a:ea typeface="ＭＳ Ｐゴシック" pitchFamily="34" charset="-128"/>
                </a:rPr>
                <a:t>Difficult</a:t>
              </a:r>
            </a:p>
          </p:txBody>
        </p:sp>
        <p:sp>
          <p:nvSpPr>
            <p:cNvPr id="7200" name="Line 9"/>
            <p:cNvSpPr>
              <a:spLocks noChangeShapeType="1"/>
            </p:cNvSpPr>
            <p:nvPr/>
          </p:nvSpPr>
          <p:spPr bwMode="auto">
            <a:xfrm flipH="1" flipV="1">
              <a:off x="3554413" y="1450976"/>
              <a:ext cx="161925" cy="165100"/>
            </a:xfrm>
            <a:prstGeom prst="line">
              <a:avLst/>
            </a:prstGeom>
            <a:noFill/>
            <a:ln w="12700">
              <a:solidFill>
                <a:schemeClr val="bg1"/>
              </a:solidFill>
              <a:round/>
              <a:headEnd/>
              <a:tailEnd type="triangle" w="med" len="med"/>
            </a:ln>
          </p:spPr>
          <p:txBody>
            <a:bodyPr>
              <a:spAutoFit/>
            </a:bodyPr>
            <a:lstStyle/>
            <a:p>
              <a:endParaRPr lang="en-US"/>
            </a:p>
          </p:txBody>
        </p:sp>
        <p:sp>
          <p:nvSpPr>
            <p:cNvPr id="7201" name="Oval 10"/>
            <p:cNvSpPr>
              <a:spLocks noChangeArrowheads="1"/>
            </p:cNvSpPr>
            <p:nvPr/>
          </p:nvSpPr>
          <p:spPr bwMode="auto">
            <a:xfrm>
              <a:off x="3668713" y="1568451"/>
              <a:ext cx="88900" cy="88900"/>
            </a:xfrm>
            <a:prstGeom prst="ellipse">
              <a:avLst/>
            </a:prstGeom>
            <a:solidFill>
              <a:schemeClr val="bg1"/>
            </a:solidFill>
            <a:ln w="12700">
              <a:solidFill>
                <a:schemeClr val="bg1"/>
              </a:solidFill>
              <a:round/>
              <a:headEnd/>
              <a:tailEnd/>
            </a:ln>
          </p:spPr>
          <p:txBody>
            <a:bodyPr wrap="none" anchor="ctr">
              <a:spAutoFit/>
            </a:bodyPr>
            <a:lstStyle/>
            <a:p>
              <a:pPr algn="ctr" eaLnBrk="1" hangingPunct="1">
                <a:lnSpc>
                  <a:spcPct val="90000"/>
                </a:lnSpc>
                <a:spcBef>
                  <a:spcPct val="50000"/>
                </a:spcBef>
              </a:pPr>
              <a:endParaRPr lang="en-US">
                <a:latin typeface="Calibri" pitchFamily="34" charset="0"/>
                <a:ea typeface="ＭＳ Ｐゴシック" pitchFamily="34" charset="-128"/>
              </a:endParaRPr>
            </a:p>
          </p:txBody>
        </p:sp>
      </p:grpSp>
      <p:grpSp>
        <p:nvGrpSpPr>
          <p:cNvPr id="5" name="Group 44"/>
          <p:cNvGrpSpPr>
            <a:grpSpLocks/>
          </p:cNvGrpSpPr>
          <p:nvPr/>
        </p:nvGrpSpPr>
        <p:grpSpPr bwMode="auto">
          <a:xfrm>
            <a:off x="3157538" y="4021138"/>
            <a:ext cx="1033462" cy="855662"/>
            <a:chOff x="2992438" y="3986213"/>
            <a:chExt cx="1033462" cy="855662"/>
          </a:xfrm>
        </p:grpSpPr>
        <p:sp>
          <p:nvSpPr>
            <p:cNvPr id="249871" name="Oval 15"/>
            <p:cNvSpPr>
              <a:spLocks noChangeArrowheads="1"/>
            </p:cNvSpPr>
            <p:nvPr/>
          </p:nvSpPr>
          <p:spPr bwMode="auto">
            <a:xfrm>
              <a:off x="3492500" y="4195763"/>
              <a:ext cx="533400" cy="457200"/>
            </a:xfrm>
            <a:prstGeom prst="ellipse">
              <a:avLst/>
            </a:prstGeom>
            <a:solidFill>
              <a:schemeClr val="accent1"/>
            </a:solidFill>
            <a:ln w="12700">
              <a:solidFill>
                <a:srgbClr val="FF0000"/>
              </a:solidFill>
              <a:round/>
              <a:headEnd/>
              <a:tailEnd/>
            </a:ln>
            <a:effectLst>
              <a:outerShdw sy="50000" kx="-2453608" algn="br" rotWithShape="0">
                <a:schemeClr val="bg2">
                  <a:alpha val="50000"/>
                </a:schemeClr>
              </a:outerShdw>
            </a:effectLst>
          </p:spPr>
          <p:txBody>
            <a:bodyPr anchor="ctr">
              <a:spAutoFit/>
            </a:bodyPr>
            <a:lstStyle/>
            <a:p>
              <a:pPr algn="ctr" eaLnBrk="1" fontAlgn="auto" hangingPunct="1">
                <a:lnSpc>
                  <a:spcPct val="90000"/>
                </a:lnSpc>
                <a:spcBef>
                  <a:spcPct val="50000"/>
                </a:spcBef>
                <a:spcAft>
                  <a:spcPts val="0"/>
                </a:spcAft>
                <a:defRPr/>
              </a:pPr>
              <a:endParaRPr lang="en-US" dirty="0">
                <a:latin typeface="+mn-lt"/>
                <a:cs typeface="+mn-cs"/>
              </a:endParaRPr>
            </a:p>
          </p:txBody>
        </p:sp>
        <p:sp>
          <p:nvSpPr>
            <p:cNvPr id="7193" name="Text Box 16"/>
            <p:cNvSpPr txBox="1">
              <a:spLocks noChangeArrowheads="1"/>
            </p:cNvSpPr>
            <p:nvPr/>
          </p:nvSpPr>
          <p:spPr bwMode="auto">
            <a:xfrm>
              <a:off x="3041650" y="3986213"/>
              <a:ext cx="566737" cy="274637"/>
            </a:xfrm>
            <a:prstGeom prst="rect">
              <a:avLst/>
            </a:prstGeom>
            <a:noFill/>
            <a:ln w="12700">
              <a:noFill/>
              <a:miter lim="800000"/>
              <a:headEnd/>
              <a:tailEnd/>
            </a:ln>
          </p:spPr>
          <p:txBody>
            <a:bodyPr wrap="none">
              <a:spAutoFit/>
            </a:bodyPr>
            <a:lstStyle/>
            <a:p>
              <a:pPr algn="ctr" eaLnBrk="1" hangingPunct="1">
                <a:lnSpc>
                  <a:spcPct val="90000"/>
                </a:lnSpc>
                <a:spcBef>
                  <a:spcPct val="50000"/>
                </a:spcBef>
              </a:pPr>
              <a:r>
                <a:rPr lang="en-US" sz="1200">
                  <a:latin typeface="Calibri" pitchFamily="34" charset="0"/>
                  <a:ea typeface="ＭＳ Ｐゴシック" pitchFamily="34" charset="-128"/>
                </a:rPr>
                <a:t>Simple</a:t>
              </a:r>
            </a:p>
          </p:txBody>
        </p:sp>
        <p:sp>
          <p:nvSpPr>
            <p:cNvPr id="7194" name="Text Box 17"/>
            <p:cNvSpPr txBox="1">
              <a:spLocks noChangeArrowheads="1"/>
            </p:cNvSpPr>
            <p:nvPr/>
          </p:nvSpPr>
          <p:spPr bwMode="auto">
            <a:xfrm>
              <a:off x="2992438" y="4567238"/>
              <a:ext cx="593725" cy="274637"/>
            </a:xfrm>
            <a:prstGeom prst="rect">
              <a:avLst/>
            </a:prstGeom>
            <a:noFill/>
            <a:ln w="12700">
              <a:noFill/>
              <a:miter lim="800000"/>
              <a:headEnd/>
              <a:tailEnd/>
            </a:ln>
          </p:spPr>
          <p:txBody>
            <a:bodyPr wrap="none">
              <a:spAutoFit/>
            </a:bodyPr>
            <a:lstStyle/>
            <a:p>
              <a:pPr algn="ctr" eaLnBrk="1" hangingPunct="1">
                <a:lnSpc>
                  <a:spcPct val="90000"/>
                </a:lnSpc>
                <a:spcBef>
                  <a:spcPct val="50000"/>
                </a:spcBef>
              </a:pPr>
              <a:r>
                <a:rPr lang="en-US" sz="1200">
                  <a:latin typeface="Calibri" pitchFamily="34" charset="0"/>
                  <a:ea typeface="ＭＳ Ｐゴシック" pitchFamily="34" charset="-128"/>
                </a:rPr>
                <a:t>Difficult</a:t>
              </a:r>
            </a:p>
          </p:txBody>
        </p:sp>
        <p:sp>
          <p:nvSpPr>
            <p:cNvPr id="7195" name="Line 18"/>
            <p:cNvSpPr>
              <a:spLocks noChangeShapeType="1"/>
            </p:cNvSpPr>
            <p:nvPr/>
          </p:nvSpPr>
          <p:spPr bwMode="auto">
            <a:xfrm flipH="1">
              <a:off x="3530600" y="4421188"/>
              <a:ext cx="219075" cy="19050"/>
            </a:xfrm>
            <a:prstGeom prst="line">
              <a:avLst/>
            </a:prstGeom>
            <a:noFill/>
            <a:ln w="12700">
              <a:solidFill>
                <a:schemeClr val="bg1"/>
              </a:solidFill>
              <a:round/>
              <a:headEnd/>
              <a:tailEnd type="triangle" w="med" len="med"/>
            </a:ln>
          </p:spPr>
          <p:txBody>
            <a:bodyPr>
              <a:spAutoFit/>
            </a:bodyPr>
            <a:lstStyle/>
            <a:p>
              <a:endParaRPr lang="en-US"/>
            </a:p>
          </p:txBody>
        </p:sp>
        <p:sp>
          <p:nvSpPr>
            <p:cNvPr id="7196" name="Oval 19"/>
            <p:cNvSpPr>
              <a:spLocks noChangeArrowheads="1"/>
            </p:cNvSpPr>
            <p:nvPr/>
          </p:nvSpPr>
          <p:spPr bwMode="auto">
            <a:xfrm>
              <a:off x="3702050" y="4373563"/>
              <a:ext cx="88900" cy="88900"/>
            </a:xfrm>
            <a:prstGeom prst="ellipse">
              <a:avLst/>
            </a:prstGeom>
            <a:solidFill>
              <a:schemeClr val="bg1"/>
            </a:solidFill>
            <a:ln w="12700">
              <a:solidFill>
                <a:schemeClr val="bg1"/>
              </a:solidFill>
              <a:round/>
              <a:headEnd/>
              <a:tailEnd/>
            </a:ln>
          </p:spPr>
          <p:txBody>
            <a:bodyPr wrap="none" anchor="ctr">
              <a:spAutoFit/>
            </a:bodyPr>
            <a:lstStyle/>
            <a:p>
              <a:pPr algn="ctr" eaLnBrk="1" hangingPunct="1">
                <a:lnSpc>
                  <a:spcPct val="90000"/>
                </a:lnSpc>
                <a:spcBef>
                  <a:spcPct val="50000"/>
                </a:spcBef>
              </a:pPr>
              <a:endParaRPr lang="en-US">
                <a:latin typeface="Calibri" pitchFamily="34" charset="0"/>
                <a:ea typeface="ＭＳ Ｐゴシック" pitchFamily="34" charset="-128"/>
              </a:endParaRPr>
            </a:p>
          </p:txBody>
        </p:sp>
      </p:grpSp>
      <p:grpSp>
        <p:nvGrpSpPr>
          <p:cNvPr id="6" name="Group 45"/>
          <p:cNvGrpSpPr>
            <a:grpSpLocks/>
          </p:cNvGrpSpPr>
          <p:nvPr/>
        </p:nvGrpSpPr>
        <p:grpSpPr bwMode="auto">
          <a:xfrm>
            <a:off x="7808913" y="4070350"/>
            <a:ext cx="984250" cy="841375"/>
            <a:chOff x="7808913" y="4070350"/>
            <a:chExt cx="984250" cy="841376"/>
          </a:xfrm>
        </p:grpSpPr>
        <p:sp>
          <p:nvSpPr>
            <p:cNvPr id="249898" name="Oval 42"/>
            <p:cNvSpPr>
              <a:spLocks noChangeArrowheads="1"/>
            </p:cNvSpPr>
            <p:nvPr/>
          </p:nvSpPr>
          <p:spPr bwMode="auto">
            <a:xfrm>
              <a:off x="8259763" y="4202113"/>
              <a:ext cx="533400" cy="457201"/>
            </a:xfrm>
            <a:prstGeom prst="ellipse">
              <a:avLst/>
            </a:prstGeom>
            <a:solidFill>
              <a:schemeClr val="accent1"/>
            </a:solidFill>
            <a:ln w="12700">
              <a:solidFill>
                <a:srgbClr val="FF0000"/>
              </a:solidFill>
              <a:round/>
              <a:headEnd/>
              <a:tailEnd/>
            </a:ln>
            <a:effectLst>
              <a:outerShdw sy="50000" kx="-2453608" algn="br" rotWithShape="0">
                <a:schemeClr val="bg2">
                  <a:alpha val="50000"/>
                </a:schemeClr>
              </a:outerShdw>
            </a:effectLst>
          </p:spPr>
          <p:txBody>
            <a:bodyPr anchor="ctr">
              <a:spAutoFit/>
            </a:bodyPr>
            <a:lstStyle/>
            <a:p>
              <a:pPr algn="ctr" eaLnBrk="1" fontAlgn="auto" hangingPunct="1">
                <a:lnSpc>
                  <a:spcPct val="90000"/>
                </a:lnSpc>
                <a:spcBef>
                  <a:spcPct val="50000"/>
                </a:spcBef>
                <a:spcAft>
                  <a:spcPts val="0"/>
                </a:spcAft>
                <a:defRPr/>
              </a:pPr>
              <a:endParaRPr lang="en-US" dirty="0">
                <a:latin typeface="+mn-lt"/>
                <a:cs typeface="+mn-cs"/>
              </a:endParaRPr>
            </a:p>
          </p:txBody>
        </p:sp>
        <p:sp>
          <p:nvSpPr>
            <p:cNvPr id="7188" name="Text Box 43"/>
            <p:cNvSpPr txBox="1">
              <a:spLocks noChangeArrowheads="1"/>
            </p:cNvSpPr>
            <p:nvPr/>
          </p:nvSpPr>
          <p:spPr bwMode="auto">
            <a:xfrm>
              <a:off x="7808913" y="4070350"/>
              <a:ext cx="566738" cy="274638"/>
            </a:xfrm>
            <a:prstGeom prst="rect">
              <a:avLst/>
            </a:prstGeom>
            <a:noFill/>
            <a:ln w="12700">
              <a:noFill/>
              <a:miter lim="800000"/>
              <a:headEnd/>
              <a:tailEnd/>
            </a:ln>
          </p:spPr>
          <p:txBody>
            <a:bodyPr wrap="none">
              <a:spAutoFit/>
            </a:bodyPr>
            <a:lstStyle/>
            <a:p>
              <a:pPr algn="ctr" eaLnBrk="1" hangingPunct="1">
                <a:lnSpc>
                  <a:spcPct val="90000"/>
                </a:lnSpc>
                <a:spcBef>
                  <a:spcPct val="50000"/>
                </a:spcBef>
              </a:pPr>
              <a:r>
                <a:rPr lang="en-US" sz="1200">
                  <a:latin typeface="Calibri" pitchFamily="34" charset="0"/>
                  <a:ea typeface="ＭＳ Ｐゴシック" pitchFamily="34" charset="-128"/>
                </a:rPr>
                <a:t>Simple</a:t>
              </a:r>
            </a:p>
          </p:txBody>
        </p:sp>
        <p:sp>
          <p:nvSpPr>
            <p:cNvPr id="7189" name="Text Box 44"/>
            <p:cNvSpPr txBox="1">
              <a:spLocks noChangeArrowheads="1"/>
            </p:cNvSpPr>
            <p:nvPr/>
          </p:nvSpPr>
          <p:spPr bwMode="auto">
            <a:xfrm>
              <a:off x="7824788" y="4637088"/>
              <a:ext cx="593725" cy="274638"/>
            </a:xfrm>
            <a:prstGeom prst="rect">
              <a:avLst/>
            </a:prstGeom>
            <a:noFill/>
            <a:ln w="12700">
              <a:noFill/>
              <a:miter lim="800000"/>
              <a:headEnd/>
              <a:tailEnd/>
            </a:ln>
          </p:spPr>
          <p:txBody>
            <a:bodyPr wrap="none">
              <a:spAutoFit/>
            </a:bodyPr>
            <a:lstStyle/>
            <a:p>
              <a:pPr algn="ctr" eaLnBrk="1" hangingPunct="1">
                <a:lnSpc>
                  <a:spcPct val="90000"/>
                </a:lnSpc>
                <a:spcBef>
                  <a:spcPct val="50000"/>
                </a:spcBef>
              </a:pPr>
              <a:r>
                <a:rPr lang="en-US" sz="1200">
                  <a:latin typeface="Calibri" pitchFamily="34" charset="0"/>
                  <a:ea typeface="ＭＳ Ｐゴシック" pitchFamily="34" charset="-128"/>
                </a:rPr>
                <a:t>Difficult</a:t>
              </a:r>
            </a:p>
          </p:txBody>
        </p:sp>
        <p:sp>
          <p:nvSpPr>
            <p:cNvPr id="7190" name="Line 45"/>
            <p:cNvSpPr>
              <a:spLocks noChangeShapeType="1"/>
            </p:cNvSpPr>
            <p:nvPr/>
          </p:nvSpPr>
          <p:spPr bwMode="auto">
            <a:xfrm flipH="1" flipV="1">
              <a:off x="8348663" y="4300538"/>
              <a:ext cx="168275" cy="127000"/>
            </a:xfrm>
            <a:prstGeom prst="line">
              <a:avLst/>
            </a:prstGeom>
            <a:noFill/>
            <a:ln w="12700">
              <a:solidFill>
                <a:schemeClr val="bg1"/>
              </a:solidFill>
              <a:round/>
              <a:headEnd/>
              <a:tailEnd type="triangle" w="med" len="med"/>
            </a:ln>
          </p:spPr>
          <p:txBody>
            <a:bodyPr>
              <a:spAutoFit/>
            </a:bodyPr>
            <a:lstStyle/>
            <a:p>
              <a:endParaRPr lang="en-US"/>
            </a:p>
          </p:txBody>
        </p:sp>
        <p:sp>
          <p:nvSpPr>
            <p:cNvPr id="7191" name="Oval 46"/>
            <p:cNvSpPr>
              <a:spLocks noChangeArrowheads="1"/>
            </p:cNvSpPr>
            <p:nvPr/>
          </p:nvSpPr>
          <p:spPr bwMode="auto">
            <a:xfrm>
              <a:off x="8469313" y="4379913"/>
              <a:ext cx="88900" cy="88900"/>
            </a:xfrm>
            <a:prstGeom prst="ellipse">
              <a:avLst/>
            </a:prstGeom>
            <a:solidFill>
              <a:schemeClr val="bg1"/>
            </a:solidFill>
            <a:ln w="12700">
              <a:solidFill>
                <a:schemeClr val="bg1"/>
              </a:solidFill>
              <a:round/>
              <a:headEnd/>
              <a:tailEnd/>
            </a:ln>
          </p:spPr>
          <p:txBody>
            <a:bodyPr wrap="none" anchor="ctr">
              <a:spAutoFit/>
            </a:bodyPr>
            <a:lstStyle/>
            <a:p>
              <a:pPr algn="ctr" eaLnBrk="1" hangingPunct="1">
                <a:lnSpc>
                  <a:spcPct val="90000"/>
                </a:lnSpc>
                <a:spcBef>
                  <a:spcPct val="50000"/>
                </a:spcBef>
              </a:pPr>
              <a:endParaRPr lang="en-US">
                <a:latin typeface="Calibri" pitchFamily="34" charset="0"/>
                <a:ea typeface="ＭＳ Ｐゴシック" pitchFamily="34" charset="-128"/>
              </a:endParaRPr>
            </a:p>
          </p:txBody>
        </p:sp>
      </p:grpSp>
      <p:pic>
        <p:nvPicPr>
          <p:cNvPr id="7177" name="Picture 52"/>
          <p:cNvPicPr>
            <a:picLocks noChangeAspect="1" noChangeArrowheads="1"/>
          </p:cNvPicPr>
          <p:nvPr/>
        </p:nvPicPr>
        <p:blipFill>
          <a:blip r:embed="rId3" cstate="print"/>
          <a:srcRect/>
          <a:stretch>
            <a:fillRect/>
          </a:stretch>
        </p:blipFill>
        <p:spPr bwMode="auto">
          <a:xfrm>
            <a:off x="2341563" y="2760663"/>
            <a:ext cx="511175" cy="495300"/>
          </a:xfrm>
          <a:prstGeom prst="rect">
            <a:avLst/>
          </a:prstGeom>
          <a:noFill/>
          <a:ln w="19050">
            <a:noFill/>
            <a:miter lim="800000"/>
            <a:headEnd/>
            <a:tailEnd/>
          </a:ln>
        </p:spPr>
      </p:pic>
      <p:pic>
        <p:nvPicPr>
          <p:cNvPr id="7178" name="Picture 53"/>
          <p:cNvPicPr>
            <a:picLocks noChangeAspect="1" noChangeArrowheads="1"/>
          </p:cNvPicPr>
          <p:nvPr/>
        </p:nvPicPr>
        <p:blipFill>
          <a:blip r:embed="rId4" cstate="print"/>
          <a:srcRect/>
          <a:stretch>
            <a:fillRect/>
          </a:stretch>
        </p:blipFill>
        <p:spPr bwMode="auto">
          <a:xfrm>
            <a:off x="3297238" y="5878513"/>
            <a:ext cx="715962" cy="277812"/>
          </a:xfrm>
          <a:prstGeom prst="rect">
            <a:avLst/>
          </a:prstGeom>
          <a:noFill/>
          <a:ln w="19050">
            <a:noFill/>
            <a:miter lim="800000"/>
            <a:headEnd/>
            <a:tailEnd/>
          </a:ln>
        </p:spPr>
      </p:pic>
      <p:pic>
        <p:nvPicPr>
          <p:cNvPr id="7179" name="Picture 78"/>
          <p:cNvPicPr>
            <a:picLocks noChangeAspect="1" noChangeArrowheads="1"/>
          </p:cNvPicPr>
          <p:nvPr/>
        </p:nvPicPr>
        <p:blipFill>
          <a:blip r:embed="rId5" cstate="print"/>
          <a:srcRect/>
          <a:stretch>
            <a:fillRect/>
          </a:stretch>
        </p:blipFill>
        <p:spPr bwMode="auto">
          <a:xfrm>
            <a:off x="3000375" y="2163763"/>
            <a:ext cx="1131888" cy="747712"/>
          </a:xfrm>
          <a:prstGeom prst="rect">
            <a:avLst/>
          </a:prstGeom>
          <a:noFill/>
          <a:ln w="12700">
            <a:noFill/>
            <a:miter lim="800000"/>
            <a:headEnd/>
            <a:tailEnd/>
          </a:ln>
        </p:spPr>
      </p:pic>
      <p:pic>
        <p:nvPicPr>
          <p:cNvPr id="7180" name="Picture 79"/>
          <p:cNvPicPr>
            <a:picLocks noChangeAspect="1" noChangeArrowheads="1"/>
          </p:cNvPicPr>
          <p:nvPr/>
        </p:nvPicPr>
        <p:blipFill>
          <a:blip r:embed="rId6" cstate="print"/>
          <a:srcRect t="7466"/>
          <a:stretch>
            <a:fillRect/>
          </a:stretch>
        </p:blipFill>
        <p:spPr bwMode="auto">
          <a:xfrm>
            <a:off x="2717800" y="4870450"/>
            <a:ext cx="1400175" cy="944563"/>
          </a:xfrm>
          <a:prstGeom prst="rect">
            <a:avLst/>
          </a:prstGeom>
          <a:noFill/>
          <a:ln w="12700">
            <a:noFill/>
            <a:miter lim="800000"/>
            <a:headEnd/>
            <a:tailEnd/>
          </a:ln>
        </p:spPr>
      </p:pic>
      <p:pic>
        <p:nvPicPr>
          <p:cNvPr id="7181" name="Picture 55"/>
          <p:cNvPicPr>
            <a:picLocks noChangeAspect="1" noChangeArrowheads="1"/>
          </p:cNvPicPr>
          <p:nvPr/>
        </p:nvPicPr>
        <p:blipFill>
          <a:blip r:embed="rId7" cstate="print"/>
          <a:srcRect/>
          <a:stretch>
            <a:fillRect/>
          </a:stretch>
        </p:blipFill>
        <p:spPr bwMode="auto">
          <a:xfrm>
            <a:off x="7875588" y="5562600"/>
            <a:ext cx="852487" cy="646113"/>
          </a:xfrm>
          <a:prstGeom prst="rect">
            <a:avLst/>
          </a:prstGeom>
          <a:noFill/>
          <a:ln w="9525">
            <a:noFill/>
            <a:miter lim="800000"/>
            <a:headEnd/>
            <a:tailEnd/>
          </a:ln>
        </p:spPr>
      </p:pic>
      <p:pic>
        <p:nvPicPr>
          <p:cNvPr id="7182" name="Picture 81"/>
          <p:cNvPicPr>
            <a:picLocks noChangeAspect="1" noChangeArrowheads="1"/>
          </p:cNvPicPr>
          <p:nvPr/>
        </p:nvPicPr>
        <p:blipFill>
          <a:blip r:embed="rId8" cstate="print"/>
          <a:srcRect l="19031" t="19292" r="13541"/>
          <a:stretch>
            <a:fillRect/>
          </a:stretch>
        </p:blipFill>
        <p:spPr bwMode="auto">
          <a:xfrm>
            <a:off x="7234238" y="4846638"/>
            <a:ext cx="1169987" cy="728662"/>
          </a:xfrm>
          <a:prstGeom prst="rect">
            <a:avLst/>
          </a:prstGeom>
          <a:noFill/>
          <a:ln w="9525">
            <a:noFill/>
            <a:miter lim="800000"/>
            <a:headEnd/>
            <a:tailEnd/>
          </a:ln>
        </p:spPr>
      </p:pic>
      <p:cxnSp>
        <p:nvCxnSpPr>
          <p:cNvPr id="7183" name="Straight Connector 38"/>
          <p:cNvCxnSpPr>
            <a:cxnSpLocks noChangeShapeType="1"/>
          </p:cNvCxnSpPr>
          <p:nvPr/>
        </p:nvCxnSpPr>
        <p:spPr bwMode="auto">
          <a:xfrm>
            <a:off x="292100" y="3500438"/>
            <a:ext cx="2679700" cy="1587"/>
          </a:xfrm>
          <a:prstGeom prst="line">
            <a:avLst/>
          </a:prstGeom>
          <a:noFill/>
          <a:ln w="12700">
            <a:solidFill>
              <a:schemeClr val="accent2"/>
            </a:solidFill>
            <a:round/>
            <a:headEnd/>
            <a:tailEnd/>
          </a:ln>
        </p:spPr>
      </p:cxnSp>
      <p:cxnSp>
        <p:nvCxnSpPr>
          <p:cNvPr id="7184" name="Straight Connector 43"/>
          <p:cNvCxnSpPr>
            <a:cxnSpLocks noChangeShapeType="1"/>
          </p:cNvCxnSpPr>
          <p:nvPr/>
        </p:nvCxnSpPr>
        <p:spPr bwMode="auto">
          <a:xfrm>
            <a:off x="4572000" y="3500438"/>
            <a:ext cx="2222500" cy="1587"/>
          </a:xfrm>
          <a:prstGeom prst="line">
            <a:avLst/>
          </a:prstGeom>
          <a:noFill/>
          <a:ln w="12700">
            <a:solidFill>
              <a:schemeClr val="accent2"/>
            </a:solidFill>
            <a:round/>
            <a:headEnd/>
            <a:tailEnd/>
          </a:ln>
        </p:spPr>
      </p:cxnSp>
      <p:pic>
        <p:nvPicPr>
          <p:cNvPr id="7185" name="Picture 80"/>
          <p:cNvPicPr>
            <a:picLocks noChangeAspect="1" noChangeArrowheads="1"/>
          </p:cNvPicPr>
          <p:nvPr/>
        </p:nvPicPr>
        <p:blipFill>
          <a:blip r:embed="rId9" cstate="print"/>
          <a:srcRect/>
          <a:stretch>
            <a:fillRect/>
          </a:stretch>
        </p:blipFill>
        <p:spPr bwMode="auto">
          <a:xfrm>
            <a:off x="7289800" y="1984375"/>
            <a:ext cx="1701800" cy="1271588"/>
          </a:xfrm>
          <a:prstGeom prst="rect">
            <a:avLst/>
          </a:prstGeom>
          <a:noFill/>
          <a:ln w="12700">
            <a:noFill/>
            <a:miter lim="800000"/>
            <a:headEnd/>
            <a:tailEnd/>
          </a:ln>
        </p:spPr>
      </p:pic>
      <p:pic>
        <p:nvPicPr>
          <p:cNvPr id="7186" name="Picture 54"/>
          <p:cNvPicPr>
            <a:picLocks noChangeAspect="1" noChangeArrowheads="1"/>
          </p:cNvPicPr>
          <p:nvPr/>
        </p:nvPicPr>
        <p:blipFill>
          <a:blip r:embed="rId10" cstate="print"/>
          <a:srcRect/>
          <a:stretch>
            <a:fillRect/>
          </a:stretch>
        </p:blipFill>
        <p:spPr bwMode="auto">
          <a:xfrm>
            <a:off x="6853238" y="2846388"/>
            <a:ext cx="601662" cy="604837"/>
          </a:xfrm>
          <a:prstGeom prst="rect">
            <a:avLst/>
          </a:prstGeom>
          <a:noFill/>
          <a:ln w="19050">
            <a:noFill/>
            <a:miter lim="800000"/>
            <a:headEnd/>
            <a:tailEnd/>
          </a:ln>
        </p:spPr>
      </p:pic>
    </p:spTree>
  </p:cSld>
  <p:clrMapOvr>
    <a:masterClrMapping/>
  </p:clrMapOvr>
  <p:transition spd="med">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33400" y="304800"/>
            <a:ext cx="8610600" cy="1066800"/>
          </a:xfrm>
        </p:spPr>
        <p:txBody>
          <a:bodyPr/>
          <a:lstStyle/>
          <a:p>
            <a:pPr eaLnBrk="1" hangingPunct="1"/>
            <a:r>
              <a:rPr lang="en-US" smtClean="0">
                <a:ea typeface="ＭＳ Ｐゴシック" pitchFamily="34" charset="-128"/>
              </a:rPr>
              <a:t>Power Supply Considerations for Altera FPGAs</a:t>
            </a:r>
          </a:p>
        </p:txBody>
      </p:sp>
      <p:sp>
        <p:nvSpPr>
          <p:cNvPr id="8195" name="Content Placeholder 2"/>
          <p:cNvSpPr>
            <a:spLocks noGrp="1"/>
          </p:cNvSpPr>
          <p:nvPr>
            <p:ph idx="1"/>
          </p:nvPr>
        </p:nvSpPr>
        <p:spPr>
          <a:xfrm>
            <a:off x="533400" y="1524000"/>
            <a:ext cx="7796213" cy="4724400"/>
          </a:xfrm>
        </p:spPr>
        <p:txBody>
          <a:bodyPr/>
          <a:lstStyle/>
          <a:p>
            <a:pPr eaLnBrk="1" hangingPunct="1">
              <a:lnSpc>
                <a:spcPct val="70000"/>
              </a:lnSpc>
              <a:buFont typeface="Wingdings" pitchFamily="2" charset="2"/>
              <a:buChar char="§"/>
            </a:pPr>
            <a:r>
              <a:rPr lang="en-US" sz="2000" u="sng" smtClean="0">
                <a:ea typeface="ＭＳ Ｐゴシック" pitchFamily="34" charset="-128"/>
              </a:rPr>
              <a:t>High End</a:t>
            </a:r>
            <a:r>
              <a:rPr lang="en-US" sz="2000" smtClean="0">
                <a:ea typeface="ＭＳ Ｐゴシック" pitchFamily="34" charset="-128"/>
              </a:rPr>
              <a:t>: Stratix V Series</a:t>
            </a:r>
          </a:p>
          <a:p>
            <a:pPr lvl="1" eaLnBrk="1" hangingPunct="1">
              <a:lnSpc>
                <a:spcPct val="70000"/>
              </a:lnSpc>
              <a:buSzPct val="75000"/>
            </a:pPr>
            <a:r>
              <a:rPr lang="en-US" sz="1600" smtClean="0">
                <a:ea typeface="ＭＳ Ｐゴシック" pitchFamily="34" charset="-128"/>
              </a:rPr>
              <a:t>High Performance</a:t>
            </a:r>
          </a:p>
          <a:p>
            <a:pPr lvl="1" eaLnBrk="1" hangingPunct="1">
              <a:lnSpc>
                <a:spcPct val="70000"/>
              </a:lnSpc>
              <a:buSzPct val="75000"/>
            </a:pPr>
            <a:r>
              <a:rPr lang="en-US" sz="1600" smtClean="0">
                <a:ea typeface="ＭＳ Ｐゴシック" pitchFamily="34" charset="-128"/>
              </a:rPr>
              <a:t>Remote sense amplifiers for accurate voltage </a:t>
            </a:r>
          </a:p>
          <a:p>
            <a:pPr lvl="1" eaLnBrk="1" hangingPunct="1">
              <a:lnSpc>
                <a:spcPct val="70000"/>
              </a:lnSpc>
              <a:buSzPct val="75000"/>
              <a:buFontTx/>
              <a:buNone/>
            </a:pPr>
            <a:r>
              <a:rPr lang="en-US" sz="1600" smtClean="0">
                <a:ea typeface="ＭＳ Ｐゴシック" pitchFamily="34" charset="-128"/>
              </a:rPr>
              <a:t>       regulation at FPGA load point </a:t>
            </a:r>
          </a:p>
          <a:p>
            <a:pPr lvl="1" eaLnBrk="1" hangingPunct="1">
              <a:lnSpc>
                <a:spcPct val="70000"/>
              </a:lnSpc>
              <a:buSzPct val="75000"/>
            </a:pPr>
            <a:r>
              <a:rPr lang="en-US" sz="1600" smtClean="0">
                <a:ea typeface="ＭＳ Ｐゴシック" pitchFamily="34" charset="-128"/>
              </a:rPr>
              <a:t>Ease of use </a:t>
            </a:r>
          </a:p>
          <a:p>
            <a:pPr lvl="1" eaLnBrk="1" hangingPunct="1">
              <a:lnSpc>
                <a:spcPct val="70000"/>
              </a:lnSpc>
              <a:buSzPct val="75000"/>
            </a:pPr>
            <a:r>
              <a:rPr lang="en-US" sz="1600" smtClean="0">
                <a:ea typeface="ＭＳ Ｐゴシック" pitchFamily="34" charset="-128"/>
              </a:rPr>
              <a:t>Compact Solution </a:t>
            </a:r>
          </a:p>
          <a:p>
            <a:pPr lvl="1" eaLnBrk="1" hangingPunct="1">
              <a:lnSpc>
                <a:spcPct val="70000"/>
              </a:lnSpc>
              <a:buSzPct val="75000"/>
            </a:pPr>
            <a:r>
              <a:rPr lang="en-US" sz="1600" smtClean="0">
                <a:ea typeface="ＭＳ Ｐゴシック" pitchFamily="34" charset="-128"/>
              </a:rPr>
              <a:t>Low ripple, low noise power supplies for analog transceiver rails </a:t>
            </a:r>
          </a:p>
          <a:p>
            <a:pPr lvl="1" eaLnBrk="1" hangingPunct="1">
              <a:lnSpc>
                <a:spcPct val="70000"/>
              </a:lnSpc>
              <a:buSzPct val="75000"/>
              <a:buFont typeface="Arial" charset="0"/>
              <a:buNone/>
            </a:pPr>
            <a:endParaRPr lang="en-US" sz="1600" smtClean="0">
              <a:ea typeface="ＭＳ Ｐゴシック" pitchFamily="34" charset="-128"/>
            </a:endParaRPr>
          </a:p>
          <a:p>
            <a:pPr eaLnBrk="1" hangingPunct="1">
              <a:lnSpc>
                <a:spcPct val="70000"/>
              </a:lnSpc>
              <a:buFont typeface="Wingdings" pitchFamily="2" charset="2"/>
              <a:buChar char="§"/>
            </a:pPr>
            <a:r>
              <a:rPr lang="en-US" sz="2000" u="sng" smtClean="0">
                <a:ea typeface="ＭＳ Ｐゴシック" pitchFamily="34" charset="-128"/>
              </a:rPr>
              <a:t>Mid Range</a:t>
            </a:r>
            <a:r>
              <a:rPr lang="en-US" sz="2000" smtClean="0">
                <a:ea typeface="ＭＳ Ｐゴシック" pitchFamily="34" charset="-128"/>
              </a:rPr>
              <a:t>: Arria V Series</a:t>
            </a:r>
          </a:p>
          <a:p>
            <a:pPr lvl="1" eaLnBrk="1" hangingPunct="1">
              <a:lnSpc>
                <a:spcPct val="70000"/>
              </a:lnSpc>
              <a:buSzPct val="75000"/>
            </a:pPr>
            <a:r>
              <a:rPr lang="en-US" sz="1600" smtClean="0">
                <a:ea typeface="ＭＳ Ｐゴシック" pitchFamily="34" charset="-128"/>
              </a:rPr>
              <a:t>Lower system cost vs. Stratix</a:t>
            </a:r>
          </a:p>
          <a:p>
            <a:pPr lvl="1" eaLnBrk="1" hangingPunct="1">
              <a:lnSpc>
                <a:spcPct val="70000"/>
              </a:lnSpc>
              <a:buSzPct val="75000"/>
            </a:pPr>
            <a:r>
              <a:rPr lang="en-US" sz="1600" smtClean="0">
                <a:ea typeface="ＭＳ Ｐゴシック" pitchFamily="34" charset="-128"/>
              </a:rPr>
              <a:t>High efficiency</a:t>
            </a:r>
          </a:p>
          <a:p>
            <a:pPr lvl="2" eaLnBrk="1" hangingPunct="1">
              <a:lnSpc>
                <a:spcPct val="70000"/>
              </a:lnSpc>
              <a:buSzPct val="75000"/>
              <a:buFont typeface="Arial" charset="0"/>
              <a:buChar char="•"/>
            </a:pPr>
            <a:r>
              <a:rPr lang="en-US" sz="1600" smtClean="0">
                <a:ea typeface="ＭＳ Ｐゴシック" pitchFamily="34" charset="-128"/>
              </a:rPr>
              <a:t>Synchronous monolithic</a:t>
            </a:r>
          </a:p>
          <a:p>
            <a:pPr lvl="1" eaLnBrk="1" hangingPunct="1">
              <a:lnSpc>
                <a:spcPct val="70000"/>
              </a:lnSpc>
              <a:buSzPct val="75000"/>
            </a:pPr>
            <a:r>
              <a:rPr lang="en-US" sz="1600" smtClean="0">
                <a:ea typeface="ＭＳ Ｐゴシック" pitchFamily="34" charset="-128"/>
              </a:rPr>
              <a:t>Ease of use</a:t>
            </a:r>
          </a:p>
          <a:p>
            <a:pPr lvl="1" eaLnBrk="1" hangingPunct="1">
              <a:lnSpc>
                <a:spcPct val="70000"/>
              </a:lnSpc>
              <a:buSzPct val="75000"/>
              <a:buFont typeface="Arial" charset="0"/>
              <a:buNone/>
            </a:pPr>
            <a:endParaRPr lang="en-US" sz="1600" smtClean="0">
              <a:ea typeface="ＭＳ Ｐゴシック" pitchFamily="34" charset="-128"/>
            </a:endParaRPr>
          </a:p>
          <a:p>
            <a:pPr eaLnBrk="1" hangingPunct="1">
              <a:lnSpc>
                <a:spcPct val="70000"/>
              </a:lnSpc>
              <a:buFont typeface="Wingdings" pitchFamily="2" charset="2"/>
              <a:buChar char="§"/>
            </a:pPr>
            <a:r>
              <a:rPr lang="en-US" sz="2000" u="sng" smtClean="0">
                <a:ea typeface="ＭＳ Ｐゴシック" pitchFamily="34" charset="-128"/>
              </a:rPr>
              <a:t>Cost Sensitive</a:t>
            </a:r>
            <a:r>
              <a:rPr lang="en-US" sz="2000" smtClean="0">
                <a:ea typeface="ＭＳ Ｐゴシック" pitchFamily="34" charset="-128"/>
              </a:rPr>
              <a:t>: Cyclone V Series</a:t>
            </a:r>
          </a:p>
          <a:p>
            <a:pPr lvl="1" eaLnBrk="1" hangingPunct="1">
              <a:lnSpc>
                <a:spcPct val="70000"/>
              </a:lnSpc>
              <a:buSzPct val="75000"/>
            </a:pPr>
            <a:r>
              <a:rPr lang="en-US" sz="1600" smtClean="0">
                <a:ea typeface="ＭＳ Ｐゴシック" pitchFamily="34" charset="-128"/>
              </a:rPr>
              <a:t>Lower cost </a:t>
            </a:r>
          </a:p>
          <a:p>
            <a:pPr lvl="1" eaLnBrk="1" hangingPunct="1">
              <a:lnSpc>
                <a:spcPct val="70000"/>
              </a:lnSpc>
            </a:pPr>
            <a:r>
              <a:rPr lang="en-US" sz="1600" smtClean="0">
                <a:ea typeface="ＭＳ Ｐゴシック" pitchFamily="34" charset="-128"/>
              </a:rPr>
              <a:t>Lower system power</a:t>
            </a:r>
          </a:p>
          <a:p>
            <a:pPr lvl="1" eaLnBrk="1" hangingPunct="1">
              <a:lnSpc>
                <a:spcPct val="70000"/>
              </a:lnSpc>
            </a:pPr>
            <a:r>
              <a:rPr lang="en-US" sz="1600" smtClean="0">
                <a:ea typeface="ＭＳ Ｐゴシック" pitchFamily="34" charset="-128"/>
              </a:rPr>
              <a:t>Ease of use for the design </a:t>
            </a:r>
          </a:p>
          <a:p>
            <a:pPr lvl="1" eaLnBrk="1" hangingPunct="1">
              <a:lnSpc>
                <a:spcPct val="70000"/>
              </a:lnSpc>
            </a:pPr>
            <a:r>
              <a:rPr lang="en-US" sz="1600" smtClean="0">
                <a:ea typeface="ＭＳ Ｐゴシック" pitchFamily="34" charset="-128"/>
              </a:rPr>
              <a:t>Low component count for the BOM </a:t>
            </a:r>
          </a:p>
          <a:p>
            <a:pPr lvl="1" eaLnBrk="1" hangingPunct="1">
              <a:lnSpc>
                <a:spcPct val="70000"/>
              </a:lnSpc>
            </a:pPr>
            <a:endParaRPr lang="en-US" smtClean="0">
              <a:ea typeface="ＭＳ Ｐゴシック" pitchFamily="34" charset="-128"/>
            </a:endParaRPr>
          </a:p>
          <a:p>
            <a:pPr lvl="1" eaLnBrk="1" hangingPunct="1">
              <a:lnSpc>
                <a:spcPct val="70000"/>
              </a:lnSpc>
              <a:buFont typeface="Arial" charset="0"/>
              <a:buNone/>
            </a:pPr>
            <a:endParaRPr lang="en-US" smtClean="0">
              <a:ea typeface="ＭＳ Ｐゴシック" pitchFamily="34" charset="-128"/>
            </a:endParaRPr>
          </a:p>
          <a:p>
            <a:pPr lvl="1" eaLnBrk="1" hangingPunct="1">
              <a:lnSpc>
                <a:spcPct val="70000"/>
              </a:lnSpc>
            </a:pPr>
            <a:endParaRPr lang="en-US" smtClean="0">
              <a:ea typeface="ＭＳ Ｐゴシック" pitchFamily="34" charset="-128"/>
            </a:endParaRPr>
          </a:p>
          <a:p>
            <a:pPr lvl="2" eaLnBrk="1" hangingPunct="1">
              <a:lnSpc>
                <a:spcPct val="70000"/>
              </a:lnSpc>
            </a:pPr>
            <a:endParaRPr lang="en-US" sz="2000" smtClean="0">
              <a:ea typeface="ＭＳ Ｐゴシック" pitchFamily="34" charset="-128"/>
            </a:endParaRPr>
          </a:p>
          <a:p>
            <a:pPr lvl="2" eaLnBrk="1" hangingPunct="1">
              <a:lnSpc>
                <a:spcPct val="70000"/>
              </a:lnSpc>
            </a:pPr>
            <a:endParaRPr lang="en-US" sz="2000" smtClean="0">
              <a:ea typeface="ＭＳ Ｐゴシック" pitchFamily="34" charset="-128"/>
            </a:endParaRPr>
          </a:p>
          <a:p>
            <a:pPr lvl="2" eaLnBrk="1" hangingPunct="1">
              <a:lnSpc>
                <a:spcPct val="70000"/>
              </a:lnSpc>
            </a:pPr>
            <a:endParaRPr lang="en-US" sz="2000" smtClean="0">
              <a:ea typeface="ＭＳ Ｐゴシック" pitchFamily="34" charset="-128"/>
            </a:endParaRPr>
          </a:p>
          <a:p>
            <a:pPr lvl="2" eaLnBrk="1" hangingPunct="1">
              <a:lnSpc>
                <a:spcPct val="70000"/>
              </a:lnSpc>
            </a:pPr>
            <a:endParaRPr lang="en-US" sz="2000" smtClean="0">
              <a:ea typeface="ＭＳ Ｐゴシック" pitchFamily="34" charset="-128"/>
            </a:endParaRPr>
          </a:p>
        </p:txBody>
      </p:sp>
      <p:pic>
        <p:nvPicPr>
          <p:cNvPr id="8196" name="Picture 2" descr="Stratix V FPGAs: Built for Bandwidth"/>
          <p:cNvPicPr>
            <a:picLocks noChangeAspect="1" noChangeArrowheads="1"/>
          </p:cNvPicPr>
          <p:nvPr/>
        </p:nvPicPr>
        <p:blipFill>
          <a:blip r:embed="rId3" cstate="print"/>
          <a:srcRect/>
          <a:stretch>
            <a:fillRect/>
          </a:stretch>
        </p:blipFill>
        <p:spPr bwMode="auto">
          <a:xfrm>
            <a:off x="5638800" y="1828800"/>
            <a:ext cx="3267075" cy="1027113"/>
          </a:xfrm>
          <a:prstGeom prst="rect">
            <a:avLst/>
          </a:prstGeom>
          <a:noFill/>
          <a:ln w="9525">
            <a:noFill/>
            <a:miter lim="800000"/>
            <a:headEnd/>
            <a:tailEnd/>
          </a:ln>
        </p:spPr>
      </p:pic>
      <p:pic>
        <p:nvPicPr>
          <p:cNvPr id="8197" name="Picture 4" descr="Arria V"/>
          <p:cNvPicPr>
            <a:picLocks noChangeAspect="1" noChangeArrowheads="1"/>
          </p:cNvPicPr>
          <p:nvPr/>
        </p:nvPicPr>
        <p:blipFill>
          <a:blip r:embed="rId4" cstate="print"/>
          <a:srcRect/>
          <a:stretch>
            <a:fillRect/>
          </a:stretch>
        </p:blipFill>
        <p:spPr bwMode="auto">
          <a:xfrm>
            <a:off x="5638800" y="3429000"/>
            <a:ext cx="3267075" cy="1027113"/>
          </a:xfrm>
          <a:prstGeom prst="rect">
            <a:avLst/>
          </a:prstGeom>
          <a:noFill/>
          <a:ln w="9525">
            <a:noFill/>
            <a:miter lim="800000"/>
            <a:headEnd/>
            <a:tailEnd/>
          </a:ln>
        </p:spPr>
      </p:pic>
      <p:pic>
        <p:nvPicPr>
          <p:cNvPr id="8198" name="Picture 6" descr="Cyclone V"/>
          <p:cNvPicPr>
            <a:picLocks noChangeAspect="1" noChangeArrowheads="1"/>
          </p:cNvPicPr>
          <p:nvPr/>
        </p:nvPicPr>
        <p:blipFill>
          <a:blip r:embed="rId5" cstate="print"/>
          <a:srcRect/>
          <a:stretch>
            <a:fillRect/>
          </a:stretch>
        </p:blipFill>
        <p:spPr bwMode="auto">
          <a:xfrm>
            <a:off x="5638800" y="4800600"/>
            <a:ext cx="3267075" cy="10271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533400" y="228600"/>
            <a:ext cx="7615238" cy="1528763"/>
          </a:xfrm>
        </p:spPr>
        <p:txBody>
          <a:bodyPr/>
          <a:lstStyle/>
          <a:p>
            <a:pPr eaLnBrk="1" hangingPunct="1"/>
            <a:r>
              <a:rPr lang="en-US" smtClean="0">
                <a:ea typeface="ＭＳ Ｐゴシック" pitchFamily="34" charset="-128"/>
              </a:rPr>
              <a:t>Power System Management</a:t>
            </a:r>
          </a:p>
        </p:txBody>
      </p:sp>
      <p:pic>
        <p:nvPicPr>
          <p:cNvPr id="16387" name="Picture 2"/>
          <p:cNvPicPr>
            <a:picLocks noChangeAspect="1" noChangeArrowheads="1"/>
          </p:cNvPicPr>
          <p:nvPr/>
        </p:nvPicPr>
        <p:blipFill>
          <a:blip r:embed="rId2" cstate="print"/>
          <a:srcRect l="6349" t="4066" r="6349" b="8485"/>
          <a:stretch>
            <a:fillRect/>
          </a:stretch>
        </p:blipFill>
        <p:spPr bwMode="auto">
          <a:xfrm>
            <a:off x="2438400" y="2441575"/>
            <a:ext cx="4191000" cy="3276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61950" y="304800"/>
            <a:ext cx="8502650" cy="893763"/>
          </a:xfrm>
        </p:spPr>
        <p:txBody>
          <a:bodyPr/>
          <a:lstStyle/>
          <a:p>
            <a:r>
              <a:rPr lang="en-US" smtClean="0">
                <a:latin typeface="Calibri" pitchFamily="34" charset="0"/>
                <a:ea typeface="ＭＳ Ｐゴシック" pitchFamily="34" charset="-128"/>
              </a:rPr>
              <a:t>What is Power System Management (PSM) ?</a:t>
            </a:r>
          </a:p>
        </p:txBody>
      </p:sp>
      <p:sp>
        <p:nvSpPr>
          <p:cNvPr id="6" name="正方形/長方形 46"/>
          <p:cNvSpPr/>
          <p:nvPr/>
        </p:nvSpPr>
        <p:spPr>
          <a:xfrm>
            <a:off x="4992688" y="1638300"/>
            <a:ext cx="692150" cy="384175"/>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a:solidFill>
                  <a:srgbClr val="000000"/>
                </a:solidFill>
                <a:ea typeface="ＭＳ Ｐゴシック" pitchFamily="34" charset="-128"/>
                <a:cs typeface="Arial" pitchFamily="34" charset="0"/>
              </a:rPr>
              <a:t>POL1</a:t>
            </a:r>
            <a:endParaRPr lang="ja-JP" altLang="en-US" sz="1400" b="1">
              <a:solidFill>
                <a:srgbClr val="000000"/>
              </a:solidFill>
              <a:ea typeface="ＭＳ Ｐゴシック" pitchFamily="34" charset="-128"/>
              <a:cs typeface="Arial" pitchFamily="34" charset="0"/>
            </a:endParaRPr>
          </a:p>
        </p:txBody>
      </p:sp>
      <p:sp>
        <p:nvSpPr>
          <p:cNvPr id="7" name="正方形/長方形 47"/>
          <p:cNvSpPr/>
          <p:nvPr/>
        </p:nvSpPr>
        <p:spPr>
          <a:xfrm>
            <a:off x="4992688" y="2224088"/>
            <a:ext cx="692150" cy="382587"/>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a:solidFill>
                  <a:srgbClr val="000000"/>
                </a:solidFill>
                <a:ea typeface="ＭＳ Ｐゴシック" pitchFamily="34" charset="-128"/>
                <a:cs typeface="Arial" pitchFamily="34" charset="0"/>
              </a:rPr>
              <a:t>POL2</a:t>
            </a:r>
            <a:endParaRPr lang="ja-JP" altLang="en-US" sz="1400" b="1">
              <a:solidFill>
                <a:srgbClr val="000000"/>
              </a:solidFill>
              <a:ea typeface="ＭＳ Ｐゴシック" pitchFamily="34" charset="-128"/>
              <a:cs typeface="Arial" pitchFamily="34" charset="0"/>
            </a:endParaRPr>
          </a:p>
        </p:txBody>
      </p:sp>
      <p:sp>
        <p:nvSpPr>
          <p:cNvPr id="8" name="正方形/長方形 48"/>
          <p:cNvSpPr/>
          <p:nvPr/>
        </p:nvSpPr>
        <p:spPr>
          <a:xfrm>
            <a:off x="4992688" y="2813050"/>
            <a:ext cx="692150" cy="382588"/>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a:solidFill>
                  <a:srgbClr val="000000"/>
                </a:solidFill>
                <a:ea typeface="ＭＳ Ｐゴシック" pitchFamily="34" charset="-128"/>
                <a:cs typeface="Arial" pitchFamily="34" charset="0"/>
              </a:rPr>
              <a:t>POL3</a:t>
            </a:r>
            <a:endParaRPr lang="ja-JP" altLang="en-US" sz="1400" b="1">
              <a:solidFill>
                <a:srgbClr val="000000"/>
              </a:solidFill>
              <a:ea typeface="ＭＳ Ｐゴシック" pitchFamily="34" charset="-128"/>
              <a:cs typeface="Arial" pitchFamily="34" charset="0"/>
            </a:endParaRPr>
          </a:p>
        </p:txBody>
      </p:sp>
      <p:sp>
        <p:nvSpPr>
          <p:cNvPr id="9" name="正方形/長方形 49"/>
          <p:cNvSpPr/>
          <p:nvPr/>
        </p:nvSpPr>
        <p:spPr>
          <a:xfrm>
            <a:off x="4992688" y="3405188"/>
            <a:ext cx="692150" cy="384175"/>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a:solidFill>
                  <a:srgbClr val="000000"/>
                </a:solidFill>
                <a:ea typeface="ＭＳ Ｐゴシック" pitchFamily="34" charset="-128"/>
                <a:cs typeface="Arial" pitchFamily="34" charset="0"/>
              </a:rPr>
              <a:t>POL4</a:t>
            </a:r>
            <a:endParaRPr lang="ja-JP" altLang="en-US" sz="1400" b="1">
              <a:solidFill>
                <a:srgbClr val="000000"/>
              </a:solidFill>
              <a:ea typeface="ＭＳ Ｐゴシック" pitchFamily="34" charset="-128"/>
              <a:cs typeface="Arial" pitchFamily="34" charset="0"/>
            </a:endParaRPr>
          </a:p>
        </p:txBody>
      </p:sp>
      <p:sp>
        <p:nvSpPr>
          <p:cNvPr id="10" name="正方形/長方形 50"/>
          <p:cNvSpPr/>
          <p:nvPr/>
        </p:nvSpPr>
        <p:spPr>
          <a:xfrm>
            <a:off x="4992688" y="4027488"/>
            <a:ext cx="692150" cy="382587"/>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a:solidFill>
                  <a:srgbClr val="000000"/>
                </a:solidFill>
                <a:ea typeface="ＭＳ Ｐゴシック" pitchFamily="34" charset="-128"/>
                <a:cs typeface="Arial" pitchFamily="34" charset="0"/>
              </a:rPr>
              <a:t>POL5</a:t>
            </a:r>
            <a:endParaRPr lang="ja-JP" altLang="en-US" sz="1400" b="1">
              <a:solidFill>
                <a:srgbClr val="000000"/>
              </a:solidFill>
              <a:ea typeface="ＭＳ Ｐゴシック" pitchFamily="34" charset="-128"/>
              <a:cs typeface="Arial" pitchFamily="34" charset="0"/>
            </a:endParaRPr>
          </a:p>
        </p:txBody>
      </p:sp>
      <p:sp>
        <p:nvSpPr>
          <p:cNvPr id="11" name="正方形/長方形 51"/>
          <p:cNvSpPr/>
          <p:nvPr/>
        </p:nvSpPr>
        <p:spPr>
          <a:xfrm>
            <a:off x="4992688" y="4608513"/>
            <a:ext cx="692150" cy="382587"/>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a:solidFill>
                  <a:srgbClr val="000000"/>
                </a:solidFill>
                <a:ea typeface="ＭＳ Ｐゴシック" pitchFamily="34" charset="-128"/>
                <a:cs typeface="Arial" pitchFamily="34" charset="0"/>
              </a:rPr>
              <a:t>POL6</a:t>
            </a:r>
            <a:endParaRPr lang="ja-JP" altLang="en-US" sz="1400" b="1">
              <a:solidFill>
                <a:srgbClr val="000000"/>
              </a:solidFill>
              <a:ea typeface="ＭＳ Ｐゴシック" pitchFamily="34" charset="-128"/>
              <a:cs typeface="Arial" pitchFamily="34" charset="0"/>
            </a:endParaRPr>
          </a:p>
        </p:txBody>
      </p:sp>
      <p:sp>
        <p:nvSpPr>
          <p:cNvPr id="12" name="正方形/長方形 52"/>
          <p:cNvSpPr/>
          <p:nvPr/>
        </p:nvSpPr>
        <p:spPr>
          <a:xfrm>
            <a:off x="4995863" y="5205413"/>
            <a:ext cx="692150" cy="384175"/>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a:solidFill>
                  <a:srgbClr val="000000"/>
                </a:solidFill>
                <a:ea typeface="ＭＳ Ｐゴシック" pitchFamily="34" charset="-128"/>
                <a:cs typeface="Arial" pitchFamily="34" charset="0"/>
              </a:rPr>
              <a:t>POL7</a:t>
            </a:r>
            <a:endParaRPr lang="ja-JP" altLang="en-US" sz="1400" b="1">
              <a:solidFill>
                <a:srgbClr val="000000"/>
              </a:solidFill>
              <a:ea typeface="ＭＳ Ｐゴシック" pitchFamily="34" charset="-128"/>
              <a:cs typeface="Arial" pitchFamily="34" charset="0"/>
            </a:endParaRPr>
          </a:p>
        </p:txBody>
      </p:sp>
      <p:sp>
        <p:nvSpPr>
          <p:cNvPr id="13" name="正方形/長方形 53"/>
          <p:cNvSpPr/>
          <p:nvPr/>
        </p:nvSpPr>
        <p:spPr>
          <a:xfrm>
            <a:off x="4995863" y="5799138"/>
            <a:ext cx="692150" cy="382587"/>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a:solidFill>
                  <a:srgbClr val="000000"/>
                </a:solidFill>
                <a:ea typeface="ＭＳ Ｐゴシック" pitchFamily="34" charset="-128"/>
                <a:cs typeface="Arial" pitchFamily="34" charset="0"/>
              </a:rPr>
              <a:t>POL8</a:t>
            </a:r>
            <a:endParaRPr lang="ja-JP" altLang="en-US" sz="1400" b="1">
              <a:solidFill>
                <a:srgbClr val="000000"/>
              </a:solidFill>
              <a:ea typeface="ＭＳ Ｐゴシック" pitchFamily="34" charset="-128"/>
              <a:cs typeface="Arial" pitchFamily="34" charset="0"/>
            </a:endParaRPr>
          </a:p>
        </p:txBody>
      </p:sp>
      <p:sp>
        <p:nvSpPr>
          <p:cNvPr id="14" name="正方形/長方形 54"/>
          <p:cNvSpPr/>
          <p:nvPr/>
        </p:nvSpPr>
        <p:spPr>
          <a:xfrm>
            <a:off x="1206500" y="1295400"/>
            <a:ext cx="1673225" cy="1004888"/>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b="1">
                <a:solidFill>
                  <a:srgbClr val="000000"/>
                </a:solidFill>
                <a:ea typeface="ＭＳ Ｐゴシック" pitchFamily="34" charset="-128"/>
                <a:cs typeface="Arial" pitchFamily="34" charset="0"/>
              </a:rPr>
              <a:t>POWER</a:t>
            </a:r>
          </a:p>
          <a:p>
            <a:pPr algn="ctr">
              <a:defRPr/>
            </a:pPr>
            <a:r>
              <a:rPr lang="en-US" altLang="ja-JP" sz="2400" b="1">
                <a:solidFill>
                  <a:srgbClr val="000000"/>
                </a:solidFill>
                <a:ea typeface="ＭＳ Ｐゴシック" pitchFamily="34" charset="-128"/>
                <a:cs typeface="Arial" pitchFamily="34" charset="0"/>
              </a:rPr>
              <a:t>SUPPLY</a:t>
            </a:r>
            <a:endParaRPr lang="ja-JP" altLang="en-US" sz="2400" b="1">
              <a:solidFill>
                <a:srgbClr val="000000"/>
              </a:solidFill>
              <a:ea typeface="ＭＳ Ｐゴシック" pitchFamily="34" charset="-128"/>
              <a:cs typeface="Arial" pitchFamily="34" charset="0"/>
            </a:endParaRPr>
          </a:p>
        </p:txBody>
      </p:sp>
      <p:cxnSp>
        <p:nvCxnSpPr>
          <p:cNvPr id="15" name="直線コネクタ 55"/>
          <p:cNvCxnSpPr/>
          <p:nvPr/>
        </p:nvCxnSpPr>
        <p:spPr>
          <a:xfrm>
            <a:off x="4719638" y="1830388"/>
            <a:ext cx="0" cy="4159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正方形/長方形 56"/>
          <p:cNvSpPr/>
          <p:nvPr/>
        </p:nvSpPr>
        <p:spPr>
          <a:xfrm>
            <a:off x="6405563" y="1638300"/>
            <a:ext cx="909637" cy="384175"/>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1">
                <a:solidFill>
                  <a:srgbClr val="000000"/>
                </a:solidFill>
                <a:ea typeface="ＭＳ Ｐゴシック" pitchFamily="34" charset="-128"/>
                <a:cs typeface="Arial" pitchFamily="34" charset="0"/>
              </a:rPr>
              <a:t>LOGIC</a:t>
            </a:r>
            <a:endParaRPr lang="ja-JP" altLang="en-US" sz="1400" b="1">
              <a:solidFill>
                <a:srgbClr val="000000"/>
              </a:solidFill>
              <a:ea typeface="ＭＳ Ｐゴシック" pitchFamily="34" charset="-128"/>
              <a:cs typeface="Arial" pitchFamily="34" charset="0"/>
            </a:endParaRPr>
          </a:p>
        </p:txBody>
      </p:sp>
      <p:sp>
        <p:nvSpPr>
          <p:cNvPr id="17" name="正方形/長方形 57"/>
          <p:cNvSpPr/>
          <p:nvPr/>
        </p:nvSpPr>
        <p:spPr>
          <a:xfrm>
            <a:off x="6405563" y="2224088"/>
            <a:ext cx="909637" cy="382587"/>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1">
                <a:solidFill>
                  <a:srgbClr val="000000"/>
                </a:solidFill>
                <a:ea typeface="ＭＳ Ｐゴシック" pitchFamily="34" charset="-128"/>
                <a:cs typeface="Arial" pitchFamily="34" charset="0"/>
              </a:rPr>
              <a:t>DDR</a:t>
            </a:r>
            <a:endParaRPr lang="ja-JP" altLang="en-US" sz="1400" b="1">
              <a:solidFill>
                <a:srgbClr val="000000"/>
              </a:solidFill>
              <a:ea typeface="ＭＳ Ｐゴシック" pitchFamily="34" charset="-128"/>
              <a:cs typeface="Arial" pitchFamily="34" charset="0"/>
            </a:endParaRPr>
          </a:p>
        </p:txBody>
      </p:sp>
      <p:sp>
        <p:nvSpPr>
          <p:cNvPr id="18" name="正方形/長方形 58"/>
          <p:cNvSpPr/>
          <p:nvPr/>
        </p:nvSpPr>
        <p:spPr>
          <a:xfrm>
            <a:off x="6405563" y="2813050"/>
            <a:ext cx="909637" cy="97631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1">
                <a:solidFill>
                  <a:srgbClr val="000000"/>
                </a:solidFill>
                <a:ea typeface="ＭＳ Ｐゴシック" pitchFamily="34" charset="-128"/>
                <a:cs typeface="Arial" pitchFamily="34" charset="0"/>
              </a:rPr>
              <a:t>CPU</a:t>
            </a:r>
            <a:endParaRPr lang="ja-JP" altLang="en-US" sz="1400" b="1">
              <a:solidFill>
                <a:srgbClr val="000000"/>
              </a:solidFill>
              <a:ea typeface="ＭＳ Ｐゴシック" pitchFamily="34" charset="-128"/>
              <a:cs typeface="Arial" pitchFamily="34" charset="0"/>
            </a:endParaRPr>
          </a:p>
        </p:txBody>
      </p:sp>
      <p:sp>
        <p:nvSpPr>
          <p:cNvPr id="19" name="正方形/長方形 59"/>
          <p:cNvSpPr/>
          <p:nvPr/>
        </p:nvSpPr>
        <p:spPr>
          <a:xfrm>
            <a:off x="6405563" y="4014788"/>
            <a:ext cx="909637" cy="976312"/>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1">
                <a:solidFill>
                  <a:srgbClr val="000000"/>
                </a:solidFill>
                <a:ea typeface="ＭＳ Ｐゴシック" pitchFamily="34" charset="-128"/>
                <a:cs typeface="Arial" pitchFamily="34" charset="0"/>
              </a:rPr>
              <a:t>FPGA</a:t>
            </a:r>
            <a:endParaRPr lang="ja-JP" altLang="en-US" sz="1400" b="1">
              <a:solidFill>
                <a:srgbClr val="000000"/>
              </a:solidFill>
              <a:ea typeface="ＭＳ Ｐゴシック" pitchFamily="34" charset="-128"/>
              <a:cs typeface="Arial" pitchFamily="34" charset="0"/>
            </a:endParaRPr>
          </a:p>
        </p:txBody>
      </p:sp>
      <p:sp>
        <p:nvSpPr>
          <p:cNvPr id="20" name="正方形/長方形 60"/>
          <p:cNvSpPr/>
          <p:nvPr/>
        </p:nvSpPr>
        <p:spPr>
          <a:xfrm>
            <a:off x="6405563" y="5205413"/>
            <a:ext cx="909637" cy="976312"/>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1">
                <a:solidFill>
                  <a:srgbClr val="000000"/>
                </a:solidFill>
                <a:ea typeface="ＭＳ Ｐゴシック" pitchFamily="34" charset="-128"/>
                <a:cs typeface="Arial" pitchFamily="34" charset="0"/>
              </a:rPr>
              <a:t>DSP</a:t>
            </a:r>
            <a:endParaRPr lang="ja-JP" altLang="en-US" sz="1400" b="1">
              <a:solidFill>
                <a:srgbClr val="000000"/>
              </a:solidFill>
              <a:ea typeface="ＭＳ Ｐゴシック" pitchFamily="34" charset="-128"/>
              <a:cs typeface="Arial" pitchFamily="34" charset="0"/>
            </a:endParaRPr>
          </a:p>
        </p:txBody>
      </p:sp>
      <p:cxnSp>
        <p:nvCxnSpPr>
          <p:cNvPr id="21" name="直線コネクタ 61"/>
          <p:cNvCxnSpPr>
            <a:stCxn id="6" idx="3"/>
            <a:endCxn id="16" idx="1"/>
          </p:cNvCxnSpPr>
          <p:nvPr/>
        </p:nvCxnSpPr>
        <p:spPr>
          <a:xfrm>
            <a:off x="5684838" y="1830388"/>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62"/>
          <p:cNvCxnSpPr>
            <a:stCxn id="7" idx="3"/>
            <a:endCxn id="17" idx="1"/>
          </p:cNvCxnSpPr>
          <p:nvPr/>
        </p:nvCxnSpPr>
        <p:spPr>
          <a:xfrm>
            <a:off x="5684838" y="2414588"/>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63"/>
          <p:cNvCxnSpPr>
            <a:stCxn id="8" idx="3"/>
          </p:cNvCxnSpPr>
          <p:nvPr/>
        </p:nvCxnSpPr>
        <p:spPr>
          <a:xfrm>
            <a:off x="5684838" y="3003550"/>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64"/>
          <p:cNvCxnSpPr>
            <a:stCxn id="9" idx="3"/>
          </p:cNvCxnSpPr>
          <p:nvPr/>
        </p:nvCxnSpPr>
        <p:spPr>
          <a:xfrm>
            <a:off x="5684838" y="3597275"/>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65"/>
          <p:cNvCxnSpPr>
            <a:stCxn id="10" idx="3"/>
          </p:cNvCxnSpPr>
          <p:nvPr/>
        </p:nvCxnSpPr>
        <p:spPr>
          <a:xfrm>
            <a:off x="5684838" y="4219575"/>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66"/>
          <p:cNvCxnSpPr>
            <a:stCxn id="11" idx="3"/>
          </p:cNvCxnSpPr>
          <p:nvPr/>
        </p:nvCxnSpPr>
        <p:spPr>
          <a:xfrm>
            <a:off x="5684838" y="4800600"/>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67"/>
          <p:cNvCxnSpPr>
            <a:stCxn id="12" idx="3"/>
          </p:cNvCxnSpPr>
          <p:nvPr/>
        </p:nvCxnSpPr>
        <p:spPr>
          <a:xfrm>
            <a:off x="5688013" y="5397500"/>
            <a:ext cx="71755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68"/>
          <p:cNvCxnSpPr>
            <a:stCxn id="13" idx="3"/>
          </p:cNvCxnSpPr>
          <p:nvPr/>
        </p:nvCxnSpPr>
        <p:spPr>
          <a:xfrm>
            <a:off x="5688013" y="5989638"/>
            <a:ext cx="717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69"/>
          <p:cNvSpPr txBox="1">
            <a:spLocks noChangeArrowheads="1"/>
          </p:cNvSpPr>
          <p:nvPr/>
        </p:nvSpPr>
        <p:spPr bwMode="auto">
          <a:xfrm>
            <a:off x="6416675" y="2865438"/>
            <a:ext cx="479425" cy="277812"/>
          </a:xfrm>
          <a:prstGeom prst="rect">
            <a:avLst/>
          </a:prstGeom>
          <a:noFill/>
          <a:ln w="9525">
            <a:noFill/>
            <a:miter lim="800000"/>
            <a:headEnd/>
            <a:tailEnd/>
          </a:ln>
        </p:spPr>
        <p:txBody>
          <a:bodyPr wrap="none">
            <a:spAutoFit/>
          </a:bodyPr>
          <a:lstStyle/>
          <a:p>
            <a:r>
              <a:rPr lang="en-US" altLang="ja-JP" sz="1200" b="1">
                <a:solidFill>
                  <a:srgbClr val="000000"/>
                </a:solidFill>
                <a:ea typeface="ＭＳ Ｐゴシック" pitchFamily="34" charset="-128"/>
              </a:rPr>
              <a:t>Core</a:t>
            </a:r>
            <a:endParaRPr lang="ja-JP" altLang="en-US" sz="1400" b="1">
              <a:solidFill>
                <a:srgbClr val="000000"/>
              </a:solidFill>
              <a:ea typeface="ＭＳ Ｐゴシック" pitchFamily="34" charset="-128"/>
            </a:endParaRPr>
          </a:p>
        </p:txBody>
      </p:sp>
      <p:sp>
        <p:nvSpPr>
          <p:cNvPr id="30" name="テキスト ボックス 70"/>
          <p:cNvSpPr txBox="1">
            <a:spLocks noChangeArrowheads="1"/>
          </p:cNvSpPr>
          <p:nvPr/>
        </p:nvSpPr>
        <p:spPr bwMode="auto">
          <a:xfrm>
            <a:off x="6448425" y="3459163"/>
            <a:ext cx="395288" cy="276225"/>
          </a:xfrm>
          <a:prstGeom prst="rect">
            <a:avLst/>
          </a:prstGeom>
          <a:noFill/>
          <a:ln w="9525">
            <a:noFill/>
            <a:miter lim="800000"/>
            <a:headEnd/>
            <a:tailEnd/>
          </a:ln>
        </p:spPr>
        <p:txBody>
          <a:bodyPr wrap="none">
            <a:spAutoFit/>
          </a:bodyPr>
          <a:lstStyle/>
          <a:p>
            <a:r>
              <a:rPr lang="en-US" altLang="ja-JP" sz="1200" b="1">
                <a:solidFill>
                  <a:srgbClr val="000000"/>
                </a:solidFill>
                <a:ea typeface="ＭＳ Ｐゴシック" pitchFamily="34" charset="-128"/>
              </a:rPr>
              <a:t>I/O</a:t>
            </a:r>
            <a:endParaRPr lang="ja-JP" altLang="en-US" sz="1400" b="1">
              <a:solidFill>
                <a:srgbClr val="000000"/>
              </a:solidFill>
              <a:ea typeface="ＭＳ Ｐゴシック" pitchFamily="34" charset="-128"/>
            </a:endParaRPr>
          </a:p>
        </p:txBody>
      </p:sp>
      <p:sp>
        <p:nvSpPr>
          <p:cNvPr id="31" name="テキスト ボックス 71"/>
          <p:cNvSpPr txBox="1">
            <a:spLocks noChangeArrowheads="1"/>
          </p:cNvSpPr>
          <p:nvPr/>
        </p:nvSpPr>
        <p:spPr bwMode="auto">
          <a:xfrm>
            <a:off x="6388100" y="4081463"/>
            <a:ext cx="479425" cy="276225"/>
          </a:xfrm>
          <a:prstGeom prst="rect">
            <a:avLst/>
          </a:prstGeom>
          <a:noFill/>
          <a:ln w="9525">
            <a:noFill/>
            <a:miter lim="800000"/>
            <a:headEnd/>
            <a:tailEnd/>
          </a:ln>
        </p:spPr>
        <p:txBody>
          <a:bodyPr wrap="none">
            <a:spAutoFit/>
          </a:bodyPr>
          <a:lstStyle/>
          <a:p>
            <a:r>
              <a:rPr lang="en-US" altLang="ja-JP" sz="1200" b="1">
                <a:solidFill>
                  <a:srgbClr val="000000"/>
                </a:solidFill>
                <a:ea typeface="ＭＳ Ｐゴシック" pitchFamily="34" charset="-128"/>
              </a:rPr>
              <a:t>Core</a:t>
            </a:r>
            <a:endParaRPr lang="ja-JP" altLang="en-US" sz="1200" b="1">
              <a:solidFill>
                <a:srgbClr val="000000"/>
              </a:solidFill>
              <a:ea typeface="ＭＳ Ｐゴシック" pitchFamily="34" charset="-128"/>
            </a:endParaRPr>
          </a:p>
        </p:txBody>
      </p:sp>
      <p:sp>
        <p:nvSpPr>
          <p:cNvPr id="32" name="テキスト ボックス 72"/>
          <p:cNvSpPr txBox="1">
            <a:spLocks noChangeArrowheads="1"/>
          </p:cNvSpPr>
          <p:nvPr/>
        </p:nvSpPr>
        <p:spPr bwMode="auto">
          <a:xfrm>
            <a:off x="6413500" y="4660900"/>
            <a:ext cx="395288" cy="277813"/>
          </a:xfrm>
          <a:prstGeom prst="rect">
            <a:avLst/>
          </a:prstGeom>
          <a:noFill/>
          <a:ln w="9525">
            <a:noFill/>
            <a:miter lim="800000"/>
            <a:headEnd/>
            <a:tailEnd/>
          </a:ln>
        </p:spPr>
        <p:txBody>
          <a:bodyPr wrap="none">
            <a:spAutoFit/>
          </a:bodyPr>
          <a:lstStyle/>
          <a:p>
            <a:r>
              <a:rPr lang="en-US" altLang="ja-JP" sz="1200" b="1">
                <a:solidFill>
                  <a:srgbClr val="000000"/>
                </a:solidFill>
                <a:ea typeface="ＭＳ Ｐゴシック" pitchFamily="34" charset="-128"/>
              </a:rPr>
              <a:t>I/O</a:t>
            </a:r>
            <a:endParaRPr lang="ja-JP" altLang="en-US" sz="1100" b="1">
              <a:solidFill>
                <a:srgbClr val="000000"/>
              </a:solidFill>
              <a:ea typeface="ＭＳ Ｐゴシック" pitchFamily="34" charset="-128"/>
            </a:endParaRPr>
          </a:p>
        </p:txBody>
      </p:sp>
      <p:sp>
        <p:nvSpPr>
          <p:cNvPr id="33" name="テキスト ボックス 73"/>
          <p:cNvSpPr txBox="1">
            <a:spLocks noChangeArrowheads="1"/>
          </p:cNvSpPr>
          <p:nvPr/>
        </p:nvSpPr>
        <p:spPr bwMode="auto">
          <a:xfrm>
            <a:off x="6378575" y="5254625"/>
            <a:ext cx="479425" cy="277813"/>
          </a:xfrm>
          <a:prstGeom prst="rect">
            <a:avLst/>
          </a:prstGeom>
          <a:noFill/>
          <a:ln w="9525">
            <a:noFill/>
            <a:miter lim="800000"/>
            <a:headEnd/>
            <a:tailEnd/>
          </a:ln>
        </p:spPr>
        <p:txBody>
          <a:bodyPr wrap="none">
            <a:spAutoFit/>
          </a:bodyPr>
          <a:lstStyle/>
          <a:p>
            <a:r>
              <a:rPr lang="en-US" altLang="ja-JP" sz="1200" b="1">
                <a:solidFill>
                  <a:srgbClr val="000000"/>
                </a:solidFill>
                <a:ea typeface="ＭＳ Ｐゴシック" pitchFamily="34" charset="-128"/>
              </a:rPr>
              <a:t>Core</a:t>
            </a:r>
            <a:endParaRPr lang="ja-JP" altLang="en-US" sz="1200" b="1">
              <a:solidFill>
                <a:srgbClr val="000000"/>
              </a:solidFill>
              <a:ea typeface="ＭＳ Ｐゴシック" pitchFamily="34" charset="-128"/>
            </a:endParaRPr>
          </a:p>
        </p:txBody>
      </p:sp>
      <p:sp>
        <p:nvSpPr>
          <p:cNvPr id="34" name="テキスト ボックス 74"/>
          <p:cNvSpPr txBox="1">
            <a:spLocks noChangeArrowheads="1"/>
          </p:cNvSpPr>
          <p:nvPr/>
        </p:nvSpPr>
        <p:spPr bwMode="auto">
          <a:xfrm>
            <a:off x="6413500" y="5849938"/>
            <a:ext cx="395288" cy="277812"/>
          </a:xfrm>
          <a:prstGeom prst="rect">
            <a:avLst/>
          </a:prstGeom>
          <a:noFill/>
          <a:ln w="9525">
            <a:noFill/>
            <a:miter lim="800000"/>
            <a:headEnd/>
            <a:tailEnd/>
          </a:ln>
        </p:spPr>
        <p:txBody>
          <a:bodyPr wrap="none">
            <a:spAutoFit/>
          </a:bodyPr>
          <a:lstStyle/>
          <a:p>
            <a:r>
              <a:rPr lang="en-US" altLang="ja-JP" sz="1200" b="1">
                <a:solidFill>
                  <a:srgbClr val="000000"/>
                </a:solidFill>
                <a:ea typeface="ＭＳ Ｐゴシック" pitchFamily="34" charset="-128"/>
              </a:rPr>
              <a:t>I/O</a:t>
            </a:r>
            <a:endParaRPr lang="ja-JP" altLang="en-US" sz="1400" b="1">
              <a:solidFill>
                <a:srgbClr val="000000"/>
              </a:solidFill>
              <a:ea typeface="ＭＳ Ｐゴシック" pitchFamily="34" charset="-128"/>
            </a:endParaRPr>
          </a:p>
        </p:txBody>
      </p:sp>
      <p:sp>
        <p:nvSpPr>
          <p:cNvPr id="35" name="正方形/長方形 75"/>
          <p:cNvSpPr/>
          <p:nvPr/>
        </p:nvSpPr>
        <p:spPr>
          <a:xfrm>
            <a:off x="381000" y="4168775"/>
            <a:ext cx="1304925" cy="1076325"/>
          </a:xfrm>
          <a:prstGeom prst="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000" b="1">
              <a:solidFill>
                <a:srgbClr val="000000"/>
              </a:solidFill>
              <a:ea typeface="ＭＳ Ｐゴシック" pitchFamily="34" charset="-128"/>
              <a:cs typeface="Arial" pitchFamily="34" charset="0"/>
            </a:endParaRPr>
          </a:p>
          <a:p>
            <a:pPr algn="ctr">
              <a:defRPr/>
            </a:pPr>
            <a:r>
              <a:rPr lang="en-US" altLang="ja-JP" sz="3600" b="1">
                <a:solidFill>
                  <a:srgbClr val="000000"/>
                </a:solidFill>
                <a:ea typeface="ＭＳ Ｐゴシック" pitchFamily="34" charset="-128"/>
                <a:cs typeface="Arial" pitchFamily="34" charset="0"/>
              </a:rPr>
              <a:t>CPU</a:t>
            </a:r>
            <a:endParaRPr lang="en-US" altLang="ja-JP" sz="2800" b="1">
              <a:solidFill>
                <a:srgbClr val="000000"/>
              </a:solidFill>
              <a:ea typeface="ＭＳ Ｐゴシック" pitchFamily="34" charset="-128"/>
              <a:cs typeface="Arial" pitchFamily="34" charset="0"/>
            </a:endParaRPr>
          </a:p>
          <a:p>
            <a:pPr algn="ctr">
              <a:defRPr/>
            </a:pPr>
            <a:endParaRPr lang="ja-JP" altLang="en-US" sz="2800" b="1">
              <a:solidFill>
                <a:srgbClr val="000000"/>
              </a:solidFill>
              <a:ea typeface="ＭＳ Ｐゴシック" pitchFamily="34" charset="-128"/>
              <a:cs typeface="Arial" pitchFamily="34" charset="0"/>
            </a:endParaRPr>
          </a:p>
        </p:txBody>
      </p:sp>
      <p:cxnSp>
        <p:nvCxnSpPr>
          <p:cNvPr id="36" name="直線コネクタ 78"/>
          <p:cNvCxnSpPr>
            <a:stCxn id="14" idx="3"/>
            <a:endCxn id="6" idx="1"/>
          </p:cNvCxnSpPr>
          <p:nvPr/>
        </p:nvCxnSpPr>
        <p:spPr>
          <a:xfrm>
            <a:off x="2879725" y="1797050"/>
            <a:ext cx="2112963" cy="33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79"/>
          <p:cNvCxnSpPr>
            <a:stCxn id="7" idx="1"/>
          </p:cNvCxnSpPr>
          <p:nvPr/>
        </p:nvCxnSpPr>
        <p:spPr>
          <a:xfrm flipH="1">
            <a:off x="4719638" y="2414588"/>
            <a:ext cx="273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81"/>
          <p:cNvCxnSpPr>
            <a:stCxn id="8" idx="1"/>
          </p:cNvCxnSpPr>
          <p:nvPr/>
        </p:nvCxnSpPr>
        <p:spPr>
          <a:xfrm flipH="1">
            <a:off x="4719638" y="3003550"/>
            <a:ext cx="273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120"/>
          <p:cNvCxnSpPr>
            <a:stCxn id="9" idx="1"/>
          </p:cNvCxnSpPr>
          <p:nvPr/>
        </p:nvCxnSpPr>
        <p:spPr>
          <a:xfrm flipH="1">
            <a:off x="4719638" y="3597275"/>
            <a:ext cx="273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121"/>
          <p:cNvCxnSpPr>
            <a:stCxn id="10" idx="1"/>
          </p:cNvCxnSpPr>
          <p:nvPr/>
        </p:nvCxnSpPr>
        <p:spPr>
          <a:xfrm flipH="1">
            <a:off x="4719638" y="4219575"/>
            <a:ext cx="273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122"/>
          <p:cNvCxnSpPr>
            <a:stCxn id="11" idx="1"/>
          </p:cNvCxnSpPr>
          <p:nvPr/>
        </p:nvCxnSpPr>
        <p:spPr>
          <a:xfrm flipH="1">
            <a:off x="4719638" y="4800600"/>
            <a:ext cx="273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123"/>
          <p:cNvCxnSpPr>
            <a:stCxn id="12" idx="1"/>
          </p:cNvCxnSpPr>
          <p:nvPr/>
        </p:nvCxnSpPr>
        <p:spPr>
          <a:xfrm flipH="1">
            <a:off x="4719638" y="5397500"/>
            <a:ext cx="276225"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124"/>
          <p:cNvCxnSpPr>
            <a:stCxn id="13" idx="1"/>
          </p:cNvCxnSpPr>
          <p:nvPr/>
        </p:nvCxnSpPr>
        <p:spPr>
          <a:xfrm flipH="1">
            <a:off x="4719638" y="5989638"/>
            <a:ext cx="276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flipV="1">
            <a:off x="4364038" y="1830388"/>
            <a:ext cx="1608137" cy="303212"/>
          </a:xfrm>
          <a:prstGeom prst="bentConnector3">
            <a:avLst>
              <a:gd name="adj1" fmla="val 100349"/>
            </a:avLst>
          </a:prstGeom>
          <a:ln w="38100">
            <a:solidFill>
              <a:srgbClr val="B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flipV="1">
            <a:off x="4357688" y="5997575"/>
            <a:ext cx="1608137" cy="303213"/>
          </a:xfrm>
          <a:prstGeom prst="bentConnector3">
            <a:avLst>
              <a:gd name="adj1" fmla="val 100349"/>
            </a:avLst>
          </a:prstGeom>
          <a:ln w="38100">
            <a:solidFill>
              <a:srgbClr val="B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flipV="1">
            <a:off x="4364038" y="2405063"/>
            <a:ext cx="1608137" cy="303212"/>
          </a:xfrm>
          <a:prstGeom prst="bentConnector3">
            <a:avLst>
              <a:gd name="adj1" fmla="val 100349"/>
            </a:avLst>
          </a:prstGeom>
          <a:ln w="38100">
            <a:solidFill>
              <a:srgbClr val="B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4364038" y="2984500"/>
            <a:ext cx="1608137" cy="303213"/>
          </a:xfrm>
          <a:prstGeom prst="bentConnector3">
            <a:avLst>
              <a:gd name="adj1" fmla="val 100349"/>
            </a:avLst>
          </a:prstGeom>
          <a:ln w="38100">
            <a:solidFill>
              <a:srgbClr val="B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flipV="1">
            <a:off x="4357688" y="3584575"/>
            <a:ext cx="1608137" cy="303213"/>
          </a:xfrm>
          <a:prstGeom prst="bentConnector3">
            <a:avLst>
              <a:gd name="adj1" fmla="val 100349"/>
            </a:avLst>
          </a:prstGeom>
          <a:ln w="38100">
            <a:solidFill>
              <a:srgbClr val="B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flipV="1">
            <a:off x="4357688" y="4198938"/>
            <a:ext cx="1608137" cy="303212"/>
          </a:xfrm>
          <a:prstGeom prst="bentConnector3">
            <a:avLst>
              <a:gd name="adj1" fmla="val 100349"/>
            </a:avLst>
          </a:prstGeom>
          <a:ln w="38100">
            <a:solidFill>
              <a:srgbClr val="B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flipV="1">
            <a:off x="4364038" y="4800600"/>
            <a:ext cx="1608137" cy="303213"/>
          </a:xfrm>
          <a:prstGeom prst="bentConnector3">
            <a:avLst>
              <a:gd name="adj1" fmla="val 100349"/>
            </a:avLst>
          </a:prstGeom>
          <a:ln w="38100">
            <a:solidFill>
              <a:srgbClr val="B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flipV="1">
            <a:off x="4357688" y="5392738"/>
            <a:ext cx="1608137" cy="303212"/>
          </a:xfrm>
          <a:prstGeom prst="bentConnector3">
            <a:avLst>
              <a:gd name="adj1" fmla="val 100349"/>
            </a:avLst>
          </a:prstGeom>
          <a:ln w="38100">
            <a:solidFill>
              <a:srgbClr val="B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TextBox 51"/>
          <p:cNvSpPr txBox="1">
            <a:spLocks noChangeArrowheads="1"/>
          </p:cNvSpPr>
          <p:nvPr/>
        </p:nvSpPr>
        <p:spPr bwMode="auto">
          <a:xfrm>
            <a:off x="3292475" y="869950"/>
            <a:ext cx="5851525" cy="523875"/>
          </a:xfrm>
          <a:prstGeom prst="rect">
            <a:avLst/>
          </a:prstGeom>
          <a:noFill/>
          <a:ln w="9525">
            <a:noFill/>
            <a:miter lim="800000"/>
            <a:headEnd/>
            <a:tailEnd/>
          </a:ln>
        </p:spPr>
        <p:txBody>
          <a:bodyPr wrap="none">
            <a:spAutoFit/>
          </a:bodyPr>
          <a:lstStyle/>
          <a:p>
            <a:r>
              <a:rPr lang="en-US" sz="2800" b="1">
                <a:solidFill>
                  <a:srgbClr val="333333"/>
                </a:solidFill>
              </a:rPr>
              <a:t>Traditional Power Supply System</a:t>
            </a:r>
          </a:p>
        </p:txBody>
      </p:sp>
      <p:sp>
        <p:nvSpPr>
          <p:cNvPr id="53" name="Up-Down Arrow 52"/>
          <p:cNvSpPr/>
          <p:nvPr/>
        </p:nvSpPr>
        <p:spPr>
          <a:xfrm rot="5400000">
            <a:off x="2262636" y="3842644"/>
            <a:ext cx="685800" cy="1839713"/>
          </a:xfrm>
          <a:prstGeom prst="upDownArrow">
            <a:avLst/>
          </a:prstGeom>
          <a:solidFill>
            <a:srgbClr val="C0C0C0"/>
          </a:solidFill>
          <a:ln w="25400" cap="flat" cmpd="sng" algn="ctr">
            <a:solidFill>
              <a:srgbClr val="C0C0C0">
                <a:shade val="50000"/>
              </a:srgbClr>
            </a:solidFill>
            <a:prstDash val="solid"/>
          </a:ln>
          <a:effectLst/>
        </p:spPr>
        <p:txBody>
          <a:bodyPr vert="vert270" anchor="ctr"/>
          <a:lstStyle/>
          <a:p>
            <a:pPr algn="ctr" eaLnBrk="1" fontAlgn="auto" hangingPunct="1">
              <a:spcBef>
                <a:spcPts val="0"/>
              </a:spcBef>
              <a:spcAft>
                <a:spcPts val="0"/>
              </a:spcAft>
              <a:defRPr/>
            </a:pPr>
            <a:r>
              <a:rPr lang="en-US" sz="2000" b="1" kern="0" dirty="0">
                <a:solidFill>
                  <a:srgbClr val="000000"/>
                </a:solidFill>
                <a:latin typeface="Calibri" pitchFamily="34" charset="0"/>
                <a:cs typeface="Calibri" pitchFamily="34" charset="0"/>
              </a:rPr>
              <a:t>PMBus</a:t>
            </a:r>
          </a:p>
        </p:txBody>
      </p:sp>
      <p:sp>
        <p:nvSpPr>
          <p:cNvPr id="54" name="Rectangle 53"/>
          <p:cNvSpPr/>
          <p:nvPr/>
        </p:nvSpPr>
        <p:spPr>
          <a:xfrm>
            <a:off x="5867400" y="1524000"/>
            <a:ext cx="304800" cy="4953000"/>
          </a:xfrm>
          <a:prstGeom prst="rect">
            <a:avLst/>
          </a:prstGeom>
          <a:solidFill>
            <a:srgbClr val="FFC0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TextBox 54"/>
          <p:cNvSpPr txBox="1">
            <a:spLocks noChangeArrowheads="1"/>
          </p:cNvSpPr>
          <p:nvPr/>
        </p:nvSpPr>
        <p:spPr bwMode="auto">
          <a:xfrm>
            <a:off x="3486150" y="1000125"/>
            <a:ext cx="5222875" cy="523875"/>
          </a:xfrm>
          <a:prstGeom prst="rect">
            <a:avLst/>
          </a:prstGeom>
          <a:solidFill>
            <a:srgbClr val="FFC000"/>
          </a:solidFill>
          <a:ln w="9525">
            <a:noFill/>
            <a:miter lim="800000"/>
            <a:headEnd/>
            <a:tailEnd/>
          </a:ln>
        </p:spPr>
        <p:txBody>
          <a:bodyPr>
            <a:spAutoFit/>
          </a:bodyPr>
          <a:lstStyle/>
          <a:p>
            <a:r>
              <a:rPr lang="en-US" sz="2800" b="1"/>
              <a:t>Analog Monitor and Control</a:t>
            </a:r>
          </a:p>
        </p:txBody>
      </p:sp>
      <p:sp>
        <p:nvSpPr>
          <p:cNvPr id="56" name="Rectangle 55"/>
          <p:cNvSpPr/>
          <p:nvPr/>
        </p:nvSpPr>
        <p:spPr>
          <a:xfrm>
            <a:off x="3525838" y="1920875"/>
            <a:ext cx="838200" cy="4556125"/>
          </a:xfrm>
          <a:prstGeom prst="rect">
            <a:avLst/>
          </a:prstGeom>
          <a:solidFill>
            <a:srgbClr val="004254">
              <a:lumMod val="75000"/>
              <a:lumOff val="25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a:solidFill>
                  <a:srgbClr val="B00000"/>
                </a:solidFill>
                <a:latin typeface="Calibri" pitchFamily="34" charset="0"/>
                <a:cs typeface="Arial" pitchFamily="34" charset="0"/>
              </a:rPr>
              <a:t>PSM</a:t>
            </a:r>
          </a:p>
        </p:txBody>
      </p:sp>
      <p:pic>
        <p:nvPicPr>
          <p:cNvPr id="57" name="Picture 2" descr="C:\Users\DQ\Documents\LTC\Presentations - Speeches\Images\LTC Bug Transparent.png"/>
          <p:cNvPicPr>
            <a:picLocks noChangeAspect="1" noChangeArrowheads="1"/>
          </p:cNvPicPr>
          <p:nvPr/>
        </p:nvPicPr>
        <p:blipFill>
          <a:blip r:embed="rId2" cstate="print"/>
          <a:srcRect/>
          <a:stretch>
            <a:fillRect/>
          </a:stretch>
        </p:blipFill>
        <p:spPr bwMode="auto">
          <a:xfrm>
            <a:off x="3571875" y="3640138"/>
            <a:ext cx="792163" cy="360362"/>
          </a:xfrm>
          <a:prstGeom prst="rect">
            <a:avLst/>
          </a:prstGeom>
          <a:noFill/>
          <a:ln w="9525">
            <a:noFill/>
            <a:miter lim="800000"/>
            <a:headEnd/>
            <a:tailEnd/>
          </a:ln>
        </p:spPr>
      </p:pic>
      <p:sp>
        <p:nvSpPr>
          <p:cNvPr id="58" name="Rectangle 57"/>
          <p:cNvSpPr/>
          <p:nvPr/>
        </p:nvSpPr>
        <p:spPr>
          <a:xfrm>
            <a:off x="2133600" y="4349750"/>
            <a:ext cx="838200" cy="1193800"/>
          </a:xfrm>
          <a:prstGeom prst="rect">
            <a:avLst/>
          </a:prstGeom>
          <a:solidFill>
            <a:srgbClr val="FFC0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TextBox 58"/>
          <p:cNvSpPr txBox="1">
            <a:spLocks noChangeArrowheads="1"/>
          </p:cNvSpPr>
          <p:nvPr/>
        </p:nvSpPr>
        <p:spPr bwMode="auto">
          <a:xfrm>
            <a:off x="149225" y="5434013"/>
            <a:ext cx="3968750" cy="523875"/>
          </a:xfrm>
          <a:prstGeom prst="rect">
            <a:avLst/>
          </a:prstGeom>
          <a:solidFill>
            <a:srgbClr val="FFC000"/>
          </a:solidFill>
          <a:ln w="9525">
            <a:noFill/>
            <a:miter lim="800000"/>
            <a:headEnd/>
            <a:tailEnd/>
          </a:ln>
        </p:spPr>
        <p:txBody>
          <a:bodyPr>
            <a:spAutoFit/>
          </a:bodyPr>
          <a:lstStyle/>
          <a:p>
            <a:pPr algn="ctr"/>
            <a:r>
              <a:rPr lang="en-US" sz="2800" b="1"/>
              <a:t>Software Programmable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par>
                                <p:cTn id="71" presetID="10"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par>
                                <p:cTn id="80" presetID="10" presetClass="entr" presetSubtype="0"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par>
                                <p:cTn id="83" presetID="10" presetClass="entr" presetSubtype="0"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500"/>
                                        <p:tgtEl>
                                          <p:spTgt spid="1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500"/>
                                        <p:tgtEl>
                                          <p:spTgt spid="2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500"/>
                                        <p:tgtEl>
                                          <p:spTgt spid="3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fade">
                                      <p:cBhvr>
                                        <p:cTn id="115" dur="500"/>
                                        <p:tgtEl>
                                          <p:spTgt spid="3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52"/>
                                        </p:tgtEl>
                                        <p:attrNameLst>
                                          <p:attrName>style.visibility</p:attrName>
                                        </p:attrNameLst>
                                      </p:cBhvr>
                                      <p:to>
                                        <p:strVal val="hidden"/>
                                      </p:to>
                                    </p:set>
                                  </p:childTnLst>
                                </p:cTn>
                              </p:par>
                            </p:childTnLst>
                          </p:cTn>
                        </p:par>
                        <p:par>
                          <p:cTn id="123" fill="hold">
                            <p:stCondLst>
                              <p:cond delay="0"/>
                            </p:stCondLst>
                            <p:childTnLst>
                              <p:par>
                                <p:cTn id="124" presetID="10" presetClass="entr" presetSubtype="0" fill="hold" grpId="0" nodeType="after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fade">
                                      <p:cBhvr>
                                        <p:cTn id="126" dur="500"/>
                                        <p:tgtEl>
                                          <p:spTgt spid="56"/>
                                        </p:tgtEl>
                                      </p:cBhvr>
                                    </p:animEffect>
                                  </p:childTnLst>
                                </p:cTn>
                              </p:par>
                              <p:par>
                                <p:cTn id="127" presetID="10" presetClass="entr" presetSubtype="0" fill="hold" nodeType="with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fade">
                                      <p:cBhvr>
                                        <p:cTn id="129" dur="500"/>
                                        <p:tgtEl>
                                          <p:spTgt spid="5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fade">
                                      <p:cBhvr>
                                        <p:cTn id="134" dur="500"/>
                                        <p:tgtEl>
                                          <p:spTgt spid="44"/>
                                        </p:tgtEl>
                                      </p:cBhvr>
                                    </p:animEffect>
                                  </p:childTnLst>
                                </p:cTn>
                              </p:par>
                              <p:par>
                                <p:cTn id="135" presetID="10" presetClass="entr" presetSubtype="0" fill="hold" nodeType="with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fade">
                                      <p:cBhvr>
                                        <p:cTn id="137" dur="500"/>
                                        <p:tgtEl>
                                          <p:spTgt spid="46"/>
                                        </p:tgtEl>
                                      </p:cBhvr>
                                    </p:animEffect>
                                  </p:childTnLst>
                                </p:cTn>
                              </p:par>
                              <p:par>
                                <p:cTn id="138" presetID="10" presetClass="entr" presetSubtype="0" fill="hold" nodeType="withEffect">
                                  <p:stCondLst>
                                    <p:cond delay="0"/>
                                  </p:stCondLst>
                                  <p:childTnLst>
                                    <p:set>
                                      <p:cBhvr>
                                        <p:cTn id="139" dur="1" fill="hold">
                                          <p:stCondLst>
                                            <p:cond delay="0"/>
                                          </p:stCondLst>
                                        </p:cTn>
                                        <p:tgtEl>
                                          <p:spTgt spid="47"/>
                                        </p:tgtEl>
                                        <p:attrNameLst>
                                          <p:attrName>style.visibility</p:attrName>
                                        </p:attrNameLst>
                                      </p:cBhvr>
                                      <p:to>
                                        <p:strVal val="visible"/>
                                      </p:to>
                                    </p:set>
                                    <p:animEffect transition="in" filter="fade">
                                      <p:cBhvr>
                                        <p:cTn id="140" dur="500"/>
                                        <p:tgtEl>
                                          <p:spTgt spid="47"/>
                                        </p:tgtEl>
                                      </p:cBhvr>
                                    </p:animEffect>
                                  </p:childTnLst>
                                </p:cTn>
                              </p:par>
                              <p:par>
                                <p:cTn id="141" presetID="10" presetClass="entr" presetSubtype="0" fill="hold" nodeType="withEffect">
                                  <p:stCondLst>
                                    <p:cond delay="0"/>
                                  </p:stCondLst>
                                  <p:childTnLst>
                                    <p:set>
                                      <p:cBhvr>
                                        <p:cTn id="142" dur="1" fill="hold">
                                          <p:stCondLst>
                                            <p:cond delay="0"/>
                                          </p:stCondLst>
                                        </p:cTn>
                                        <p:tgtEl>
                                          <p:spTgt spid="48"/>
                                        </p:tgtEl>
                                        <p:attrNameLst>
                                          <p:attrName>style.visibility</p:attrName>
                                        </p:attrNameLst>
                                      </p:cBhvr>
                                      <p:to>
                                        <p:strVal val="visible"/>
                                      </p:to>
                                    </p:set>
                                    <p:animEffect transition="in" filter="fade">
                                      <p:cBhvr>
                                        <p:cTn id="143" dur="500"/>
                                        <p:tgtEl>
                                          <p:spTgt spid="48"/>
                                        </p:tgtEl>
                                      </p:cBhvr>
                                    </p:animEffect>
                                  </p:childTnLst>
                                </p:cTn>
                              </p:par>
                              <p:par>
                                <p:cTn id="144" presetID="10" presetClass="entr" presetSubtype="0" fill="hold" nodeType="withEffect">
                                  <p:stCondLst>
                                    <p:cond delay="0"/>
                                  </p:stCondLst>
                                  <p:childTnLst>
                                    <p:set>
                                      <p:cBhvr>
                                        <p:cTn id="145" dur="1" fill="hold">
                                          <p:stCondLst>
                                            <p:cond delay="0"/>
                                          </p:stCondLst>
                                        </p:cTn>
                                        <p:tgtEl>
                                          <p:spTgt spid="49"/>
                                        </p:tgtEl>
                                        <p:attrNameLst>
                                          <p:attrName>style.visibility</p:attrName>
                                        </p:attrNameLst>
                                      </p:cBhvr>
                                      <p:to>
                                        <p:strVal val="visible"/>
                                      </p:to>
                                    </p:set>
                                    <p:animEffect transition="in" filter="fade">
                                      <p:cBhvr>
                                        <p:cTn id="146" dur="500"/>
                                        <p:tgtEl>
                                          <p:spTgt spid="49"/>
                                        </p:tgtEl>
                                      </p:cBhvr>
                                    </p:animEffect>
                                  </p:childTnLst>
                                </p:cTn>
                              </p:par>
                              <p:par>
                                <p:cTn id="147" presetID="10" presetClass="entr" presetSubtype="0" fill="hold" nodeType="with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500"/>
                                        <p:tgtEl>
                                          <p:spTgt spid="50"/>
                                        </p:tgtEl>
                                      </p:cBhvr>
                                    </p:animEffect>
                                  </p:childTnLst>
                                </p:cTn>
                              </p:par>
                              <p:par>
                                <p:cTn id="150" presetID="10" presetClass="entr" presetSubtype="0" fill="hold" nodeType="withEffect">
                                  <p:stCondLst>
                                    <p:cond delay="0"/>
                                  </p:stCondLst>
                                  <p:childTnLst>
                                    <p:set>
                                      <p:cBhvr>
                                        <p:cTn id="151" dur="1" fill="hold">
                                          <p:stCondLst>
                                            <p:cond delay="0"/>
                                          </p:stCondLst>
                                        </p:cTn>
                                        <p:tgtEl>
                                          <p:spTgt spid="51"/>
                                        </p:tgtEl>
                                        <p:attrNameLst>
                                          <p:attrName>style.visibility</p:attrName>
                                        </p:attrNameLst>
                                      </p:cBhvr>
                                      <p:to>
                                        <p:strVal val="visible"/>
                                      </p:to>
                                    </p:set>
                                    <p:animEffect transition="in" filter="fade">
                                      <p:cBhvr>
                                        <p:cTn id="152" dur="500"/>
                                        <p:tgtEl>
                                          <p:spTgt spid="51"/>
                                        </p:tgtEl>
                                      </p:cBhvr>
                                    </p:animEffect>
                                  </p:childTnLst>
                                </p:cTn>
                              </p:par>
                              <p:par>
                                <p:cTn id="153" presetID="10" presetClass="entr" presetSubtype="0" fill="hold" nodeType="withEffect">
                                  <p:stCondLst>
                                    <p:cond delay="0"/>
                                  </p:stCondLst>
                                  <p:childTnLst>
                                    <p:set>
                                      <p:cBhvr>
                                        <p:cTn id="154" dur="1" fill="hold">
                                          <p:stCondLst>
                                            <p:cond delay="0"/>
                                          </p:stCondLst>
                                        </p:cTn>
                                        <p:tgtEl>
                                          <p:spTgt spid="45"/>
                                        </p:tgtEl>
                                        <p:attrNameLst>
                                          <p:attrName>style.visibility</p:attrName>
                                        </p:attrNameLst>
                                      </p:cBhvr>
                                      <p:to>
                                        <p:strVal val="visible"/>
                                      </p:to>
                                    </p:set>
                                    <p:animEffect transition="in" filter="fade">
                                      <p:cBhvr>
                                        <p:cTn id="155" dur="500"/>
                                        <p:tgtEl>
                                          <p:spTgt spid="45"/>
                                        </p:tgtEl>
                                      </p:cBhvr>
                                    </p:animEffect>
                                  </p:childTnLst>
                                </p:cTn>
                              </p:par>
                            </p:childTnLst>
                          </p:cTn>
                        </p:par>
                        <p:par>
                          <p:cTn id="156" fill="hold">
                            <p:stCondLst>
                              <p:cond delay="500"/>
                            </p:stCondLst>
                            <p:childTnLst>
                              <p:par>
                                <p:cTn id="157" presetID="10" presetClass="entr" presetSubtype="0" fill="hold" grpId="0" nodeType="after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500"/>
                                        <p:tgtEl>
                                          <p:spTgt spid="54"/>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55"/>
                                        </p:tgtEl>
                                        <p:attrNameLst>
                                          <p:attrName>style.visibility</p:attrName>
                                        </p:attrNameLst>
                                      </p:cBhvr>
                                      <p:to>
                                        <p:strVal val="visible"/>
                                      </p:to>
                                    </p:set>
                                    <p:animEffect transition="in" filter="fade">
                                      <p:cBhvr>
                                        <p:cTn id="162" dur="500"/>
                                        <p:tgtEl>
                                          <p:spTgt spid="55"/>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53"/>
                                        </p:tgtEl>
                                        <p:attrNameLst>
                                          <p:attrName>style.visibility</p:attrName>
                                        </p:attrNameLst>
                                      </p:cBhvr>
                                      <p:to>
                                        <p:strVal val="visible"/>
                                      </p:to>
                                    </p:set>
                                    <p:animEffect transition="in" filter="fade">
                                      <p:cBhvr>
                                        <p:cTn id="167" dur="500"/>
                                        <p:tgtEl>
                                          <p:spTgt spid="53"/>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35"/>
                                        </p:tgtEl>
                                        <p:attrNameLst>
                                          <p:attrName>style.visibility</p:attrName>
                                        </p:attrNameLst>
                                      </p:cBhvr>
                                      <p:to>
                                        <p:strVal val="visible"/>
                                      </p:to>
                                    </p:set>
                                    <p:animEffect transition="in" filter="fade">
                                      <p:cBhvr>
                                        <p:cTn id="170" dur="500"/>
                                        <p:tgtEl>
                                          <p:spTgt spid="35"/>
                                        </p:tgtEl>
                                      </p:cBhvr>
                                    </p:animEffect>
                                  </p:childTnLst>
                                </p:cTn>
                              </p:par>
                            </p:childTnLst>
                          </p:cTn>
                        </p:par>
                        <p:par>
                          <p:cTn id="171" fill="hold">
                            <p:stCondLst>
                              <p:cond delay="500"/>
                            </p:stCondLst>
                            <p:childTnLst>
                              <p:par>
                                <p:cTn id="172" presetID="10" presetClass="entr" presetSubtype="0" fill="hold" grpId="0" nodeType="after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fade">
                                      <p:cBhvr>
                                        <p:cTn id="174" dur="500"/>
                                        <p:tgtEl>
                                          <p:spTgt spid="58"/>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59"/>
                                        </p:tgtEl>
                                        <p:attrNameLst>
                                          <p:attrName>style.visibility</p:attrName>
                                        </p:attrNameLst>
                                      </p:cBhvr>
                                      <p:to>
                                        <p:strVal val="visible"/>
                                      </p:to>
                                    </p:set>
                                    <p:animEffect transition="in" filter="fade">
                                      <p:cBhvr>
                                        <p:cTn id="17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9" grpId="0"/>
      <p:bldP spid="30" grpId="0"/>
      <p:bldP spid="31" grpId="0"/>
      <p:bldP spid="32" grpId="0"/>
      <p:bldP spid="33" grpId="0"/>
      <p:bldP spid="34" grpId="0"/>
      <p:bldP spid="35" grpId="0" animBg="1"/>
      <p:bldP spid="52" grpId="0"/>
      <p:bldP spid="52" grpId="1"/>
      <p:bldP spid="54" grpId="0" animBg="1"/>
      <p:bldP spid="55" grpId="0" animBg="1"/>
      <p:bldP spid="56" grpId="0" animBg="1"/>
      <p:bldP spid="58" grpId="0" animBg="1"/>
      <p:bldP spid="5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61950" y="304800"/>
            <a:ext cx="8502650" cy="893763"/>
          </a:xfrm>
        </p:spPr>
        <p:txBody>
          <a:bodyPr/>
          <a:lstStyle/>
          <a:p>
            <a:r>
              <a:rPr lang="en-US" smtClean="0">
                <a:latin typeface="Calibri" pitchFamily="34" charset="0"/>
                <a:ea typeface="ＭＳ Ｐゴシック" pitchFamily="34" charset="-128"/>
              </a:rPr>
              <a:t>Traditional Power Supply</a:t>
            </a:r>
          </a:p>
        </p:txBody>
      </p:sp>
      <p:grpSp>
        <p:nvGrpSpPr>
          <p:cNvPr id="2" name="Group 21"/>
          <p:cNvGrpSpPr>
            <a:grpSpLocks/>
          </p:cNvGrpSpPr>
          <p:nvPr/>
        </p:nvGrpSpPr>
        <p:grpSpPr bwMode="auto">
          <a:xfrm>
            <a:off x="6021388" y="877888"/>
            <a:ext cx="2349500" cy="1905000"/>
            <a:chOff x="6284548" y="685800"/>
            <a:chExt cx="2349093" cy="1905000"/>
          </a:xfrm>
        </p:grpSpPr>
        <p:grpSp>
          <p:nvGrpSpPr>
            <p:cNvPr id="3" name="Group 18"/>
            <p:cNvGrpSpPr>
              <a:grpSpLocks/>
            </p:cNvGrpSpPr>
            <p:nvPr/>
          </p:nvGrpSpPr>
          <p:grpSpPr bwMode="auto">
            <a:xfrm>
              <a:off x="6284548" y="685800"/>
              <a:ext cx="2349093" cy="1905000"/>
              <a:chOff x="6284548" y="685800"/>
              <a:chExt cx="2349093" cy="1905000"/>
            </a:xfrm>
          </p:grpSpPr>
          <p:pic>
            <p:nvPicPr>
              <p:cNvPr id="18486" name="Picture 2"/>
              <p:cNvPicPr>
                <a:picLocks noChangeAspect="1" noChangeArrowheads="1"/>
              </p:cNvPicPr>
              <p:nvPr/>
            </p:nvPicPr>
            <p:blipFill>
              <a:blip r:embed="rId2" cstate="print"/>
              <a:srcRect/>
              <a:stretch>
                <a:fillRect/>
              </a:stretch>
            </p:blipFill>
            <p:spPr bwMode="auto">
              <a:xfrm>
                <a:off x="6683449" y="731781"/>
                <a:ext cx="1950192" cy="1829102"/>
              </a:xfrm>
              <a:prstGeom prst="rect">
                <a:avLst/>
              </a:prstGeom>
              <a:noFill/>
              <a:ln w="9525">
                <a:noFill/>
                <a:miter lim="800000"/>
                <a:headEnd/>
                <a:tailEnd/>
              </a:ln>
            </p:spPr>
          </p:pic>
          <p:sp>
            <p:nvSpPr>
              <p:cNvPr id="18487" name="TextBox 2"/>
              <p:cNvSpPr txBox="1">
                <a:spLocks noChangeArrowheads="1"/>
              </p:cNvSpPr>
              <p:nvPr/>
            </p:nvSpPr>
            <p:spPr bwMode="auto">
              <a:xfrm>
                <a:off x="6284548" y="685800"/>
                <a:ext cx="497252" cy="307777"/>
              </a:xfrm>
              <a:prstGeom prst="rect">
                <a:avLst/>
              </a:prstGeom>
              <a:noFill/>
              <a:ln w="9525">
                <a:noFill/>
                <a:miter lim="800000"/>
                <a:headEnd/>
                <a:tailEnd/>
              </a:ln>
            </p:spPr>
            <p:txBody>
              <a:bodyPr wrap="none">
                <a:spAutoFit/>
              </a:bodyPr>
              <a:lstStyle/>
              <a:p>
                <a:r>
                  <a:rPr lang="en-US" sz="1400" b="1"/>
                  <a:t>+5%</a:t>
                </a:r>
              </a:p>
            </p:txBody>
          </p:sp>
          <p:sp>
            <p:nvSpPr>
              <p:cNvPr id="18488" name="TextBox 48"/>
              <p:cNvSpPr txBox="1">
                <a:spLocks noChangeArrowheads="1"/>
              </p:cNvSpPr>
              <p:nvPr/>
            </p:nvSpPr>
            <p:spPr bwMode="auto">
              <a:xfrm>
                <a:off x="6324600" y="2283023"/>
                <a:ext cx="461986" cy="307777"/>
              </a:xfrm>
              <a:prstGeom prst="rect">
                <a:avLst/>
              </a:prstGeom>
              <a:noFill/>
              <a:ln w="9525">
                <a:noFill/>
                <a:miter lim="800000"/>
                <a:headEnd/>
                <a:tailEnd/>
              </a:ln>
            </p:spPr>
            <p:txBody>
              <a:bodyPr wrap="none">
                <a:spAutoFit/>
              </a:bodyPr>
              <a:lstStyle/>
              <a:p>
                <a:r>
                  <a:rPr lang="en-US" sz="1400" b="1"/>
                  <a:t>-5%</a:t>
                </a:r>
              </a:p>
            </p:txBody>
          </p:sp>
          <p:sp>
            <p:nvSpPr>
              <p:cNvPr id="18489" name="TextBox 49"/>
              <p:cNvSpPr txBox="1">
                <a:spLocks noChangeArrowheads="1"/>
              </p:cNvSpPr>
              <p:nvPr/>
            </p:nvSpPr>
            <p:spPr bwMode="auto">
              <a:xfrm>
                <a:off x="6374316" y="1521023"/>
                <a:ext cx="407484" cy="307777"/>
              </a:xfrm>
              <a:prstGeom prst="rect">
                <a:avLst/>
              </a:prstGeom>
              <a:noFill/>
              <a:ln w="9525">
                <a:noFill/>
                <a:miter lim="800000"/>
                <a:headEnd/>
                <a:tailEnd/>
              </a:ln>
            </p:spPr>
            <p:txBody>
              <a:bodyPr wrap="none">
                <a:spAutoFit/>
              </a:bodyPr>
              <a:lstStyle/>
              <a:p>
                <a:r>
                  <a:rPr lang="en-US" sz="1400" b="1"/>
                  <a:t>0%</a:t>
                </a:r>
              </a:p>
            </p:txBody>
          </p:sp>
        </p:grpSp>
        <p:sp>
          <p:nvSpPr>
            <p:cNvPr id="18485" name="TextBox 61"/>
            <p:cNvSpPr txBox="1">
              <a:spLocks noChangeArrowheads="1"/>
            </p:cNvSpPr>
            <p:nvPr/>
          </p:nvSpPr>
          <p:spPr bwMode="auto">
            <a:xfrm rot="681901">
              <a:off x="7033404" y="2129135"/>
              <a:ext cx="869597" cy="307777"/>
            </a:xfrm>
            <a:prstGeom prst="rect">
              <a:avLst/>
            </a:prstGeom>
            <a:noFill/>
            <a:ln w="9525">
              <a:noFill/>
              <a:miter lim="800000"/>
              <a:headEnd/>
              <a:tailEnd/>
            </a:ln>
          </p:spPr>
          <p:txBody>
            <a:bodyPr wrap="none">
              <a:spAutoFit/>
            </a:bodyPr>
            <a:lstStyle/>
            <a:p>
              <a:r>
                <a:rPr lang="en-US" sz="1400" b="1">
                  <a:solidFill>
                    <a:srgbClr val="002060"/>
                  </a:solidFill>
                </a:rPr>
                <a:t>Trim DAC</a:t>
              </a:r>
            </a:p>
          </p:txBody>
        </p:sp>
      </p:grpSp>
      <p:sp>
        <p:nvSpPr>
          <p:cNvPr id="67" name="TextBox 66"/>
          <p:cNvSpPr txBox="1">
            <a:spLocks noChangeArrowheads="1"/>
          </p:cNvSpPr>
          <p:nvPr/>
        </p:nvSpPr>
        <p:spPr bwMode="auto">
          <a:xfrm>
            <a:off x="8270875" y="1666875"/>
            <a:ext cx="679450" cy="276225"/>
          </a:xfrm>
          <a:prstGeom prst="rect">
            <a:avLst/>
          </a:prstGeom>
          <a:noFill/>
          <a:ln w="9525">
            <a:noFill/>
            <a:miter lim="800000"/>
            <a:headEnd/>
            <a:tailEnd/>
          </a:ln>
        </p:spPr>
        <p:txBody>
          <a:bodyPr wrap="none">
            <a:spAutoFit/>
          </a:bodyPr>
          <a:lstStyle/>
          <a:p>
            <a:r>
              <a:rPr lang="en-US" sz="800" b="1">
                <a:latin typeface="Arial Narrow" pitchFamily="34" charset="0"/>
                <a:cs typeface="Times New Roman" pitchFamily="18" charset="0"/>
              </a:rPr>
              <a:t>+/-</a:t>
            </a:r>
            <a:r>
              <a:rPr lang="en-US" sz="1200" b="1">
                <a:latin typeface="Arial Narrow" pitchFamily="34" charset="0"/>
                <a:cs typeface="Times New Roman" pitchFamily="18" charset="0"/>
              </a:rPr>
              <a:t> 0.25%</a:t>
            </a:r>
          </a:p>
        </p:txBody>
      </p:sp>
      <p:sp>
        <p:nvSpPr>
          <p:cNvPr id="68" name="Rectangle 67"/>
          <p:cNvSpPr/>
          <p:nvPr/>
        </p:nvSpPr>
        <p:spPr>
          <a:xfrm>
            <a:off x="2232025" y="3160713"/>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2</a:t>
            </a:r>
          </a:p>
        </p:txBody>
      </p:sp>
      <p:sp>
        <p:nvSpPr>
          <p:cNvPr id="69" name="Rectangle 68"/>
          <p:cNvSpPr/>
          <p:nvPr/>
        </p:nvSpPr>
        <p:spPr>
          <a:xfrm>
            <a:off x="2232025" y="4676775"/>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3</a:t>
            </a:r>
          </a:p>
        </p:txBody>
      </p:sp>
      <p:sp>
        <p:nvSpPr>
          <p:cNvPr id="70" name="Rectangle 69"/>
          <p:cNvSpPr/>
          <p:nvPr/>
        </p:nvSpPr>
        <p:spPr>
          <a:xfrm>
            <a:off x="5105400" y="1600200"/>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1</a:t>
            </a:r>
          </a:p>
        </p:txBody>
      </p:sp>
      <p:sp>
        <p:nvSpPr>
          <p:cNvPr id="71" name="Rectangle 70"/>
          <p:cNvSpPr/>
          <p:nvPr/>
        </p:nvSpPr>
        <p:spPr>
          <a:xfrm>
            <a:off x="5083175" y="3160713"/>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2</a:t>
            </a:r>
          </a:p>
        </p:txBody>
      </p:sp>
      <p:sp>
        <p:nvSpPr>
          <p:cNvPr id="72" name="Rectangle 71"/>
          <p:cNvSpPr/>
          <p:nvPr/>
        </p:nvSpPr>
        <p:spPr>
          <a:xfrm>
            <a:off x="5083175" y="4676775"/>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3</a:t>
            </a:r>
          </a:p>
        </p:txBody>
      </p:sp>
      <p:sp>
        <p:nvSpPr>
          <p:cNvPr id="73" name="Rectangle 72"/>
          <p:cNvSpPr/>
          <p:nvPr/>
        </p:nvSpPr>
        <p:spPr>
          <a:xfrm>
            <a:off x="3733800" y="1295400"/>
            <a:ext cx="838200" cy="4059238"/>
          </a:xfrm>
          <a:prstGeom prst="rect">
            <a:avLst/>
          </a:prstGeom>
          <a:solidFill>
            <a:srgbClr val="004254">
              <a:lumMod val="75000"/>
              <a:lumOff val="25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srgbClr val="FFFFFF"/>
              </a:solidFill>
              <a:latin typeface="Arial"/>
              <a:cs typeface="+mn-cs"/>
            </a:endParaRPr>
          </a:p>
        </p:txBody>
      </p:sp>
      <p:pic>
        <p:nvPicPr>
          <p:cNvPr id="74" name="Picture 2"/>
          <p:cNvPicPr>
            <a:picLocks noChangeAspect="1" noChangeArrowheads="1"/>
          </p:cNvPicPr>
          <p:nvPr/>
        </p:nvPicPr>
        <p:blipFill>
          <a:blip r:embed="rId3" cstate="print"/>
          <a:srcRect/>
          <a:stretch>
            <a:fillRect/>
          </a:stretch>
        </p:blipFill>
        <p:spPr bwMode="auto">
          <a:xfrm>
            <a:off x="8275638" y="2971800"/>
            <a:ext cx="715962" cy="1600200"/>
          </a:xfrm>
          <a:prstGeom prst="rect">
            <a:avLst/>
          </a:prstGeom>
          <a:noFill/>
          <a:ln w="9525">
            <a:noFill/>
            <a:miter lim="800000"/>
            <a:headEnd/>
            <a:tailEnd/>
          </a:ln>
        </p:spPr>
      </p:pic>
      <p:sp>
        <p:nvSpPr>
          <p:cNvPr id="75" name="TextBox 74"/>
          <p:cNvSpPr txBox="1">
            <a:spLocks noChangeArrowheads="1"/>
          </p:cNvSpPr>
          <p:nvPr/>
        </p:nvSpPr>
        <p:spPr bwMode="auto">
          <a:xfrm>
            <a:off x="6149975" y="2971800"/>
            <a:ext cx="1584325" cy="1230313"/>
          </a:xfrm>
          <a:prstGeom prst="rect">
            <a:avLst/>
          </a:prstGeom>
          <a:noFill/>
          <a:ln w="9525">
            <a:solidFill>
              <a:srgbClr val="C00000"/>
            </a:solidFill>
            <a:miter lim="800000"/>
            <a:headEnd/>
            <a:tailEnd/>
          </a:ln>
        </p:spPr>
        <p:txBody>
          <a:bodyPr>
            <a:spAutoFit/>
          </a:bodyPr>
          <a:lstStyle/>
          <a:p>
            <a:pPr algn="ctr"/>
            <a:r>
              <a:rPr lang="en-US" sz="2400" b="1">
                <a:solidFill>
                  <a:srgbClr val="B00000"/>
                </a:solidFill>
                <a:latin typeface="Calibri" pitchFamily="34" charset="0"/>
              </a:rPr>
              <a:t>DVFS</a:t>
            </a:r>
            <a:endParaRPr lang="en-US" sz="1400" b="1">
              <a:solidFill>
                <a:srgbClr val="B00000"/>
              </a:solidFill>
              <a:latin typeface="Calibri" pitchFamily="34" charset="0"/>
            </a:endParaRPr>
          </a:p>
          <a:p>
            <a:pPr algn="ctr"/>
            <a:r>
              <a:rPr lang="en-US" sz="1400" b="1">
                <a:solidFill>
                  <a:srgbClr val="B00000"/>
                </a:solidFill>
                <a:latin typeface="Calibri" pitchFamily="34" charset="0"/>
              </a:rPr>
              <a:t>FPGA/DSP/ASIC</a:t>
            </a:r>
          </a:p>
          <a:p>
            <a:pPr algn="ctr"/>
            <a:r>
              <a:rPr lang="en-US" b="1">
                <a:solidFill>
                  <a:srgbClr val="B00000"/>
                </a:solidFill>
                <a:latin typeface="Calibri" pitchFamily="34" charset="0"/>
              </a:rPr>
              <a:t>1.50V / 1Ghz</a:t>
            </a:r>
          </a:p>
          <a:p>
            <a:pPr algn="ctr"/>
            <a:r>
              <a:rPr lang="en-US" b="1">
                <a:solidFill>
                  <a:srgbClr val="B00000"/>
                </a:solidFill>
                <a:latin typeface="Calibri" pitchFamily="34" charset="0"/>
              </a:rPr>
              <a:t>1.15V / .6Ghz</a:t>
            </a:r>
          </a:p>
        </p:txBody>
      </p:sp>
      <p:sp>
        <p:nvSpPr>
          <p:cNvPr id="76" name="Up-Down Arrow 75"/>
          <p:cNvSpPr/>
          <p:nvPr/>
        </p:nvSpPr>
        <p:spPr>
          <a:xfrm>
            <a:off x="3810000" y="5278830"/>
            <a:ext cx="685800" cy="1219200"/>
          </a:xfrm>
          <a:prstGeom prst="upDownArrow">
            <a:avLst/>
          </a:prstGeom>
          <a:solidFill>
            <a:srgbClr val="C0C0C0"/>
          </a:solidFill>
          <a:ln w="25400" cap="flat" cmpd="sng" algn="ctr">
            <a:solidFill>
              <a:srgbClr val="C0C0C0">
                <a:shade val="50000"/>
              </a:srgbClr>
            </a:solidFill>
            <a:prstDash val="solid"/>
          </a:ln>
          <a:effectLst/>
        </p:spPr>
        <p:txBody>
          <a:bodyPr vert="vert270" anchor="ctr"/>
          <a:lstStyle/>
          <a:p>
            <a:pPr algn="ctr" eaLnBrk="1" fontAlgn="auto" hangingPunct="1">
              <a:spcBef>
                <a:spcPts val="0"/>
              </a:spcBef>
              <a:spcAft>
                <a:spcPts val="0"/>
              </a:spcAft>
              <a:defRPr/>
            </a:pPr>
            <a:r>
              <a:rPr lang="en-US" sz="2000" b="1" kern="0" dirty="0">
                <a:solidFill>
                  <a:srgbClr val="000000"/>
                </a:solidFill>
                <a:latin typeface="Calibri" pitchFamily="34" charset="0"/>
                <a:cs typeface="Calibri" pitchFamily="34" charset="0"/>
              </a:rPr>
              <a:t>PMBus</a:t>
            </a:r>
          </a:p>
        </p:txBody>
      </p:sp>
      <p:cxnSp>
        <p:nvCxnSpPr>
          <p:cNvPr id="77" name="Straight Connector 76"/>
          <p:cNvCxnSpPr>
            <a:cxnSpLocks noChangeShapeType="1"/>
          </p:cNvCxnSpPr>
          <p:nvPr/>
        </p:nvCxnSpPr>
        <p:spPr bwMode="auto">
          <a:xfrm flipV="1">
            <a:off x="7631113" y="3352800"/>
            <a:ext cx="795337" cy="330200"/>
          </a:xfrm>
          <a:prstGeom prst="line">
            <a:avLst/>
          </a:prstGeom>
          <a:noFill/>
          <a:ln w="38100">
            <a:solidFill>
              <a:srgbClr val="C00000"/>
            </a:solidFill>
            <a:round/>
            <a:headEnd/>
            <a:tailEnd/>
          </a:ln>
        </p:spPr>
      </p:cxnSp>
      <p:cxnSp>
        <p:nvCxnSpPr>
          <p:cNvPr id="78" name="Straight Connector 77"/>
          <p:cNvCxnSpPr>
            <a:cxnSpLocks noChangeShapeType="1"/>
          </p:cNvCxnSpPr>
          <p:nvPr/>
        </p:nvCxnSpPr>
        <p:spPr bwMode="auto">
          <a:xfrm>
            <a:off x="7631113" y="4024313"/>
            <a:ext cx="844550" cy="180975"/>
          </a:xfrm>
          <a:prstGeom prst="line">
            <a:avLst/>
          </a:prstGeom>
          <a:noFill/>
          <a:ln w="38100">
            <a:solidFill>
              <a:srgbClr val="C00000"/>
            </a:solidFill>
            <a:round/>
            <a:headEnd/>
            <a:tailEnd/>
          </a:ln>
        </p:spPr>
      </p:cxnSp>
      <p:pic>
        <p:nvPicPr>
          <p:cNvPr id="18448" name="Picture 2" descr="C:\Users\DQ\Documents\LTC\Presentations - Speeches\Images\LTC Bug Transparent.png"/>
          <p:cNvPicPr>
            <a:picLocks noChangeAspect="1" noChangeArrowheads="1"/>
          </p:cNvPicPr>
          <p:nvPr/>
        </p:nvPicPr>
        <p:blipFill>
          <a:blip r:embed="rId4" cstate="print"/>
          <a:srcRect/>
          <a:stretch>
            <a:fillRect/>
          </a:stretch>
        </p:blipFill>
        <p:spPr bwMode="auto">
          <a:xfrm>
            <a:off x="3779838" y="1825625"/>
            <a:ext cx="792162" cy="358775"/>
          </a:xfrm>
          <a:prstGeom prst="rect">
            <a:avLst/>
          </a:prstGeom>
          <a:noFill/>
          <a:ln w="9525">
            <a:noFill/>
            <a:miter lim="800000"/>
            <a:headEnd/>
            <a:tailEnd/>
          </a:ln>
        </p:spPr>
      </p:pic>
      <p:cxnSp>
        <p:nvCxnSpPr>
          <p:cNvPr id="18449" name="Straight Arrow Connector 41"/>
          <p:cNvCxnSpPr>
            <a:cxnSpLocks noChangeShapeType="1"/>
            <a:endCxn id="70" idx="1"/>
          </p:cNvCxnSpPr>
          <p:nvPr/>
        </p:nvCxnSpPr>
        <p:spPr bwMode="auto">
          <a:xfrm>
            <a:off x="4572000" y="1731963"/>
            <a:ext cx="533400" cy="0"/>
          </a:xfrm>
          <a:prstGeom prst="straightConnector1">
            <a:avLst/>
          </a:prstGeom>
          <a:noFill/>
          <a:ln w="38100">
            <a:solidFill>
              <a:srgbClr val="000000"/>
            </a:solidFill>
            <a:round/>
            <a:headEnd type="arrow" w="med" len="med"/>
            <a:tailEnd type="arrow" w="med" len="med"/>
          </a:ln>
        </p:spPr>
      </p:cxnSp>
      <p:cxnSp>
        <p:nvCxnSpPr>
          <p:cNvPr id="18450" name="Straight Arrow Connector 42"/>
          <p:cNvCxnSpPr>
            <a:cxnSpLocks noChangeShapeType="1"/>
          </p:cNvCxnSpPr>
          <p:nvPr/>
        </p:nvCxnSpPr>
        <p:spPr bwMode="auto">
          <a:xfrm>
            <a:off x="4549775" y="3305175"/>
            <a:ext cx="533400" cy="0"/>
          </a:xfrm>
          <a:prstGeom prst="straightConnector1">
            <a:avLst/>
          </a:prstGeom>
          <a:noFill/>
          <a:ln w="38100">
            <a:solidFill>
              <a:srgbClr val="000000"/>
            </a:solidFill>
            <a:round/>
            <a:headEnd type="arrow" w="med" len="med"/>
            <a:tailEnd type="arrow" w="med" len="med"/>
          </a:ln>
        </p:spPr>
      </p:cxnSp>
      <p:cxnSp>
        <p:nvCxnSpPr>
          <p:cNvPr id="18451" name="Straight Arrow Connector 43"/>
          <p:cNvCxnSpPr>
            <a:cxnSpLocks noChangeShapeType="1"/>
          </p:cNvCxnSpPr>
          <p:nvPr/>
        </p:nvCxnSpPr>
        <p:spPr bwMode="auto">
          <a:xfrm>
            <a:off x="4549775" y="4829175"/>
            <a:ext cx="533400" cy="0"/>
          </a:xfrm>
          <a:prstGeom prst="straightConnector1">
            <a:avLst/>
          </a:prstGeom>
          <a:noFill/>
          <a:ln w="38100">
            <a:solidFill>
              <a:srgbClr val="000000"/>
            </a:solidFill>
            <a:round/>
            <a:headEnd type="arrow" w="med" len="med"/>
            <a:tailEnd type="arrow" w="med" len="med"/>
          </a:ln>
        </p:spPr>
      </p:cxnSp>
      <p:sp>
        <p:nvSpPr>
          <p:cNvPr id="83" name="Rectangle 82"/>
          <p:cNvSpPr/>
          <p:nvPr/>
        </p:nvSpPr>
        <p:spPr>
          <a:xfrm>
            <a:off x="2751138" y="1160463"/>
            <a:ext cx="2884487" cy="43973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Voltage </a:t>
            </a:r>
            <a:r>
              <a:rPr lang="en-US" sz="2000" b="1" dirty="0">
                <a:solidFill>
                  <a:srgbClr val="FFFFFF"/>
                </a:solidFill>
              </a:rPr>
              <a:t>Optimization</a:t>
            </a:r>
          </a:p>
        </p:txBody>
      </p:sp>
      <p:sp>
        <p:nvSpPr>
          <p:cNvPr id="84" name="Rectangle 83"/>
          <p:cNvSpPr/>
          <p:nvPr/>
        </p:nvSpPr>
        <p:spPr>
          <a:xfrm>
            <a:off x="2438400" y="2730500"/>
            <a:ext cx="3429000" cy="42703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Dynamic Voltage Control</a:t>
            </a:r>
          </a:p>
        </p:txBody>
      </p:sp>
      <p:sp>
        <p:nvSpPr>
          <p:cNvPr id="85" name="Rectangle 84"/>
          <p:cNvSpPr/>
          <p:nvPr/>
        </p:nvSpPr>
        <p:spPr>
          <a:xfrm>
            <a:off x="2751138" y="4183063"/>
            <a:ext cx="2735262" cy="49053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System Monitoring</a:t>
            </a:r>
          </a:p>
        </p:txBody>
      </p:sp>
      <p:sp>
        <p:nvSpPr>
          <p:cNvPr id="86" name="Bent Arrow 85"/>
          <p:cNvSpPr/>
          <p:nvPr/>
        </p:nvSpPr>
        <p:spPr>
          <a:xfrm rot="5400000" flipV="1">
            <a:off x="5686425" y="3708400"/>
            <a:ext cx="1068388" cy="3602038"/>
          </a:xfrm>
          <a:prstGeom prst="bentArrow">
            <a:avLst>
              <a:gd name="adj1" fmla="val 27983"/>
              <a:gd name="adj2" fmla="val 24047"/>
              <a:gd name="adj3" fmla="val 25000"/>
              <a:gd name="adj4" fmla="val 437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87" name="TextBox 86"/>
          <p:cNvSpPr txBox="1">
            <a:spLocks noChangeArrowheads="1"/>
          </p:cNvSpPr>
          <p:nvPr/>
        </p:nvSpPr>
        <p:spPr bwMode="auto">
          <a:xfrm>
            <a:off x="4876800" y="4933950"/>
            <a:ext cx="3144838" cy="400050"/>
          </a:xfrm>
          <a:prstGeom prst="rect">
            <a:avLst/>
          </a:prstGeom>
          <a:noFill/>
          <a:ln w="9525">
            <a:noFill/>
            <a:miter lim="800000"/>
            <a:headEnd/>
            <a:tailEnd/>
          </a:ln>
        </p:spPr>
        <p:txBody>
          <a:bodyPr wrap="none">
            <a:spAutoFit/>
          </a:bodyPr>
          <a:lstStyle/>
          <a:p>
            <a:r>
              <a:rPr lang="en-US" sz="2000" b="1">
                <a:solidFill>
                  <a:srgbClr val="FFFFFF"/>
                </a:solidFill>
                <a:latin typeface="Calibri" pitchFamily="34" charset="0"/>
              </a:rPr>
              <a:t>Status and Fault Monitoring</a:t>
            </a:r>
          </a:p>
        </p:txBody>
      </p:sp>
      <p:grpSp>
        <p:nvGrpSpPr>
          <p:cNvPr id="4" name="Group 72"/>
          <p:cNvGrpSpPr>
            <a:grpSpLocks/>
          </p:cNvGrpSpPr>
          <p:nvPr/>
        </p:nvGrpSpPr>
        <p:grpSpPr bwMode="auto">
          <a:xfrm>
            <a:off x="8094663" y="5343525"/>
            <a:ext cx="717550" cy="720725"/>
            <a:chOff x="1188727" y="4720807"/>
            <a:chExt cx="1098698" cy="1210839"/>
          </a:xfrm>
        </p:grpSpPr>
        <p:pic>
          <p:nvPicPr>
            <p:cNvPr id="18482" name="Picture 5"/>
            <p:cNvPicPr>
              <a:picLocks noChangeAspect="1" noChangeArrowheads="1"/>
            </p:cNvPicPr>
            <p:nvPr/>
          </p:nvPicPr>
          <p:blipFill>
            <a:blip r:embed="rId5" cstate="print"/>
            <a:srcRect/>
            <a:stretch>
              <a:fillRect/>
            </a:stretch>
          </p:blipFill>
          <p:spPr bwMode="auto">
            <a:xfrm>
              <a:off x="1188727" y="4720807"/>
              <a:ext cx="1098698" cy="1091406"/>
            </a:xfrm>
            <a:prstGeom prst="rect">
              <a:avLst/>
            </a:prstGeom>
            <a:noFill/>
            <a:ln w="9525">
              <a:noFill/>
              <a:miter lim="800000"/>
              <a:headEnd/>
              <a:tailEnd/>
            </a:ln>
          </p:spPr>
        </p:pic>
        <p:sp>
          <p:nvSpPr>
            <p:cNvPr id="18483" name="TextBox 74"/>
            <p:cNvSpPr txBox="1">
              <a:spLocks noChangeArrowheads="1"/>
            </p:cNvSpPr>
            <p:nvPr/>
          </p:nvSpPr>
          <p:spPr bwMode="auto">
            <a:xfrm>
              <a:off x="1485522" y="5362545"/>
              <a:ext cx="557544" cy="569101"/>
            </a:xfrm>
            <a:prstGeom prst="rect">
              <a:avLst/>
            </a:prstGeom>
            <a:noFill/>
            <a:ln w="9525">
              <a:noFill/>
              <a:miter lim="800000"/>
              <a:headEnd/>
              <a:tailEnd/>
            </a:ln>
          </p:spPr>
          <p:txBody>
            <a:bodyPr wrap="none">
              <a:spAutoFit/>
            </a:bodyPr>
            <a:lstStyle/>
            <a:p>
              <a:r>
                <a:rPr lang="en-US" sz="1600" b="1">
                  <a:solidFill>
                    <a:srgbClr val="000000"/>
                  </a:solidFill>
                  <a:latin typeface="Calibri" pitchFamily="34" charset="0"/>
                </a:rPr>
                <a:t>°C</a:t>
              </a:r>
            </a:p>
          </p:txBody>
        </p:sp>
      </p:grpSp>
      <p:sp>
        <p:nvSpPr>
          <p:cNvPr id="91" name="TextBox 90"/>
          <p:cNvSpPr txBox="1">
            <a:spLocks noChangeArrowheads="1"/>
          </p:cNvSpPr>
          <p:nvPr/>
        </p:nvSpPr>
        <p:spPr bwMode="auto">
          <a:xfrm>
            <a:off x="5130800" y="5334000"/>
            <a:ext cx="2722563" cy="369888"/>
          </a:xfrm>
          <a:prstGeom prst="rect">
            <a:avLst/>
          </a:prstGeom>
          <a:noFill/>
          <a:ln w="9525">
            <a:solidFill>
              <a:srgbClr val="C00000"/>
            </a:solidFill>
            <a:miter lim="800000"/>
            <a:headEnd/>
            <a:tailEnd/>
          </a:ln>
        </p:spPr>
        <p:txBody>
          <a:bodyPr>
            <a:spAutoFit/>
          </a:bodyPr>
          <a:lstStyle/>
          <a:p>
            <a:pPr algn="ctr"/>
            <a:r>
              <a:rPr lang="en-US" b="1">
                <a:solidFill>
                  <a:srgbClr val="B00000"/>
                </a:solidFill>
                <a:latin typeface="Calibri" pitchFamily="34" charset="0"/>
              </a:rPr>
              <a:t>Power In and Power Out</a:t>
            </a:r>
          </a:p>
        </p:txBody>
      </p:sp>
      <p:sp>
        <p:nvSpPr>
          <p:cNvPr id="92" name="TextBox 91"/>
          <p:cNvSpPr txBox="1">
            <a:spLocks noChangeArrowheads="1"/>
          </p:cNvSpPr>
          <p:nvPr/>
        </p:nvSpPr>
        <p:spPr bwMode="auto">
          <a:xfrm>
            <a:off x="5106988" y="5737225"/>
            <a:ext cx="2722562" cy="369888"/>
          </a:xfrm>
          <a:prstGeom prst="rect">
            <a:avLst/>
          </a:prstGeom>
          <a:noFill/>
          <a:ln w="9525">
            <a:solidFill>
              <a:srgbClr val="C00000"/>
            </a:solidFill>
            <a:miter lim="800000"/>
            <a:headEnd/>
            <a:tailEnd/>
          </a:ln>
        </p:spPr>
        <p:txBody>
          <a:bodyPr>
            <a:spAutoFit/>
          </a:bodyPr>
          <a:lstStyle/>
          <a:p>
            <a:pPr algn="ctr"/>
            <a:r>
              <a:rPr lang="en-US" b="1">
                <a:solidFill>
                  <a:srgbClr val="B00000"/>
                </a:solidFill>
                <a:latin typeface="Calibri" pitchFamily="34" charset="0"/>
              </a:rPr>
              <a:t>OV/UV/OC Faults</a:t>
            </a:r>
          </a:p>
        </p:txBody>
      </p:sp>
      <p:sp>
        <p:nvSpPr>
          <p:cNvPr id="93" name="TextBox 92"/>
          <p:cNvSpPr txBox="1">
            <a:spLocks noChangeArrowheads="1"/>
          </p:cNvSpPr>
          <p:nvPr/>
        </p:nvSpPr>
        <p:spPr bwMode="auto">
          <a:xfrm>
            <a:off x="228600" y="5232400"/>
            <a:ext cx="2722563" cy="646113"/>
          </a:xfrm>
          <a:prstGeom prst="rect">
            <a:avLst/>
          </a:prstGeom>
          <a:noFill/>
          <a:ln w="9525">
            <a:solidFill>
              <a:schemeClr val="tx1"/>
            </a:solidFill>
            <a:miter lim="800000"/>
            <a:headEnd/>
            <a:tailEnd/>
          </a:ln>
        </p:spPr>
        <p:txBody>
          <a:bodyPr>
            <a:spAutoFit/>
          </a:bodyPr>
          <a:lstStyle/>
          <a:p>
            <a:pPr algn="ctr"/>
            <a:r>
              <a:rPr lang="en-US" b="1">
                <a:solidFill>
                  <a:srgbClr val="333333"/>
                </a:solidFill>
                <a:latin typeface="Calibri" pitchFamily="34" charset="0"/>
              </a:rPr>
              <a:t>OV/UV/OC Faults with no other system information</a:t>
            </a:r>
          </a:p>
        </p:txBody>
      </p:sp>
      <p:sp>
        <p:nvSpPr>
          <p:cNvPr id="94" name="TextBox 93"/>
          <p:cNvSpPr txBox="1">
            <a:spLocks noChangeArrowheads="1"/>
          </p:cNvSpPr>
          <p:nvPr/>
        </p:nvSpPr>
        <p:spPr bwMode="auto">
          <a:xfrm>
            <a:off x="4572000" y="6175375"/>
            <a:ext cx="4222750" cy="646113"/>
          </a:xfrm>
          <a:prstGeom prst="rect">
            <a:avLst/>
          </a:prstGeom>
          <a:solidFill>
            <a:schemeClr val="bg1"/>
          </a:solidFill>
          <a:ln w="9525">
            <a:solidFill>
              <a:srgbClr val="C00000"/>
            </a:solidFill>
            <a:miter lim="800000"/>
            <a:headEnd/>
            <a:tailEnd/>
          </a:ln>
        </p:spPr>
        <p:txBody>
          <a:bodyPr>
            <a:spAutoFit/>
          </a:bodyPr>
          <a:lstStyle/>
          <a:p>
            <a:pPr algn="ctr"/>
            <a:r>
              <a:rPr lang="en-US" b="1">
                <a:solidFill>
                  <a:srgbClr val="B00000"/>
                </a:solidFill>
                <a:latin typeface="Calibri" pitchFamily="34" charset="0"/>
              </a:rPr>
              <a:t>Correlate Faults to System Status (Predict Failure) and “Black Box” Analysis</a:t>
            </a:r>
          </a:p>
        </p:txBody>
      </p:sp>
      <p:sp>
        <p:nvSpPr>
          <p:cNvPr id="95" name="TextBox 94"/>
          <p:cNvSpPr txBox="1">
            <a:spLocks noChangeArrowheads="1"/>
          </p:cNvSpPr>
          <p:nvPr/>
        </p:nvSpPr>
        <p:spPr bwMode="auto">
          <a:xfrm>
            <a:off x="7005638" y="1789113"/>
            <a:ext cx="1417637" cy="307975"/>
          </a:xfrm>
          <a:prstGeom prst="rect">
            <a:avLst/>
          </a:prstGeom>
          <a:noFill/>
          <a:ln w="9525">
            <a:noFill/>
            <a:miter lim="800000"/>
            <a:headEnd/>
            <a:tailEnd/>
          </a:ln>
        </p:spPr>
        <p:txBody>
          <a:bodyPr wrap="none">
            <a:spAutoFit/>
          </a:bodyPr>
          <a:lstStyle/>
          <a:p>
            <a:r>
              <a:rPr lang="en-US" sz="1400" b="1">
                <a:solidFill>
                  <a:srgbClr val="C00000"/>
                </a:solidFill>
              </a:rPr>
              <a:t>Vout (Corrected)</a:t>
            </a:r>
          </a:p>
        </p:txBody>
      </p:sp>
      <p:sp>
        <p:nvSpPr>
          <p:cNvPr id="96" name="Rectangle 95"/>
          <p:cNvSpPr/>
          <p:nvPr/>
        </p:nvSpPr>
        <p:spPr>
          <a:xfrm>
            <a:off x="2286000" y="1600200"/>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1</a:t>
            </a:r>
          </a:p>
        </p:txBody>
      </p:sp>
      <p:grpSp>
        <p:nvGrpSpPr>
          <p:cNvPr id="5" name="Group 20"/>
          <p:cNvGrpSpPr>
            <a:grpSpLocks/>
          </p:cNvGrpSpPr>
          <p:nvPr/>
        </p:nvGrpSpPr>
        <p:grpSpPr bwMode="auto">
          <a:xfrm>
            <a:off x="-76200" y="720725"/>
            <a:ext cx="2362200" cy="1905000"/>
            <a:chOff x="-76200" y="685800"/>
            <a:chExt cx="2362200" cy="1905000"/>
          </a:xfrm>
        </p:grpSpPr>
        <p:grpSp>
          <p:nvGrpSpPr>
            <p:cNvPr id="6" name="Group 3"/>
            <p:cNvGrpSpPr>
              <a:grpSpLocks/>
            </p:cNvGrpSpPr>
            <p:nvPr/>
          </p:nvGrpSpPr>
          <p:grpSpPr bwMode="auto">
            <a:xfrm>
              <a:off x="-76200" y="685800"/>
              <a:ext cx="2362200" cy="1905000"/>
              <a:chOff x="-76200" y="685800"/>
              <a:chExt cx="2362200" cy="1905000"/>
            </a:xfrm>
          </p:grpSpPr>
          <p:pic>
            <p:nvPicPr>
              <p:cNvPr id="18477" name="Picture 2"/>
              <p:cNvPicPr>
                <a:picLocks noChangeAspect="1" noChangeArrowheads="1"/>
              </p:cNvPicPr>
              <p:nvPr/>
            </p:nvPicPr>
            <p:blipFill>
              <a:blip r:embed="rId6" cstate="print"/>
              <a:srcRect/>
              <a:stretch>
                <a:fillRect/>
              </a:stretch>
            </p:blipFill>
            <p:spPr bwMode="auto">
              <a:xfrm>
                <a:off x="323293" y="731781"/>
                <a:ext cx="1962707" cy="1829102"/>
              </a:xfrm>
              <a:prstGeom prst="rect">
                <a:avLst/>
              </a:prstGeom>
              <a:noFill/>
              <a:ln w="9525">
                <a:noFill/>
                <a:miter lim="800000"/>
                <a:headEnd/>
                <a:tailEnd/>
              </a:ln>
            </p:spPr>
          </p:pic>
          <p:sp>
            <p:nvSpPr>
              <p:cNvPr id="18478" name="TextBox 50"/>
              <p:cNvSpPr txBox="1">
                <a:spLocks noChangeArrowheads="1"/>
              </p:cNvSpPr>
              <p:nvPr/>
            </p:nvSpPr>
            <p:spPr bwMode="auto">
              <a:xfrm>
                <a:off x="-76200" y="685800"/>
                <a:ext cx="497252" cy="307777"/>
              </a:xfrm>
              <a:prstGeom prst="rect">
                <a:avLst/>
              </a:prstGeom>
              <a:noFill/>
              <a:ln w="9525">
                <a:noFill/>
                <a:miter lim="800000"/>
                <a:headEnd/>
                <a:tailEnd/>
              </a:ln>
            </p:spPr>
            <p:txBody>
              <a:bodyPr wrap="none">
                <a:spAutoFit/>
              </a:bodyPr>
              <a:lstStyle/>
              <a:p>
                <a:r>
                  <a:rPr lang="en-US" sz="1400" b="1"/>
                  <a:t>+5%</a:t>
                </a:r>
              </a:p>
            </p:txBody>
          </p:sp>
          <p:sp>
            <p:nvSpPr>
              <p:cNvPr id="18479" name="TextBox 52"/>
              <p:cNvSpPr txBox="1">
                <a:spLocks noChangeArrowheads="1"/>
              </p:cNvSpPr>
              <p:nvPr/>
            </p:nvSpPr>
            <p:spPr bwMode="auto">
              <a:xfrm>
                <a:off x="-36148" y="2283023"/>
                <a:ext cx="461986" cy="307777"/>
              </a:xfrm>
              <a:prstGeom prst="rect">
                <a:avLst/>
              </a:prstGeom>
              <a:noFill/>
              <a:ln w="9525">
                <a:noFill/>
                <a:miter lim="800000"/>
                <a:headEnd/>
                <a:tailEnd/>
              </a:ln>
            </p:spPr>
            <p:txBody>
              <a:bodyPr wrap="none">
                <a:spAutoFit/>
              </a:bodyPr>
              <a:lstStyle/>
              <a:p>
                <a:r>
                  <a:rPr lang="en-US" sz="1400" b="1"/>
                  <a:t>-5%</a:t>
                </a:r>
              </a:p>
            </p:txBody>
          </p:sp>
          <p:sp>
            <p:nvSpPr>
              <p:cNvPr id="18480" name="TextBox 55"/>
              <p:cNvSpPr txBox="1">
                <a:spLocks noChangeArrowheads="1"/>
              </p:cNvSpPr>
              <p:nvPr/>
            </p:nvSpPr>
            <p:spPr bwMode="auto">
              <a:xfrm>
                <a:off x="13568" y="1521023"/>
                <a:ext cx="407484" cy="307777"/>
              </a:xfrm>
              <a:prstGeom prst="rect">
                <a:avLst/>
              </a:prstGeom>
              <a:noFill/>
              <a:ln w="9525">
                <a:noFill/>
                <a:miter lim="800000"/>
                <a:headEnd/>
                <a:tailEnd/>
              </a:ln>
            </p:spPr>
            <p:txBody>
              <a:bodyPr wrap="none">
                <a:spAutoFit/>
              </a:bodyPr>
              <a:lstStyle/>
              <a:p>
                <a:r>
                  <a:rPr lang="en-US" sz="1400" b="1"/>
                  <a:t>0%</a:t>
                </a:r>
              </a:p>
            </p:txBody>
          </p:sp>
          <p:sp>
            <p:nvSpPr>
              <p:cNvPr id="18481" name="TextBox 56"/>
              <p:cNvSpPr txBox="1">
                <a:spLocks noChangeArrowheads="1"/>
              </p:cNvSpPr>
              <p:nvPr/>
            </p:nvSpPr>
            <p:spPr bwMode="auto">
              <a:xfrm rot="-1004318">
                <a:off x="1087715" y="972060"/>
                <a:ext cx="1030731" cy="307777"/>
              </a:xfrm>
              <a:prstGeom prst="rect">
                <a:avLst/>
              </a:prstGeom>
              <a:noFill/>
              <a:ln w="9525">
                <a:noFill/>
                <a:miter lim="800000"/>
                <a:headEnd/>
                <a:tailEnd/>
              </a:ln>
            </p:spPr>
            <p:txBody>
              <a:bodyPr wrap="none">
                <a:spAutoFit/>
              </a:bodyPr>
              <a:lstStyle/>
              <a:p>
                <a:r>
                  <a:rPr lang="en-US" sz="1400" b="1">
                    <a:solidFill>
                      <a:srgbClr val="C00000"/>
                    </a:solidFill>
                  </a:rPr>
                  <a:t>Vout (Drift)</a:t>
                </a:r>
              </a:p>
            </p:txBody>
          </p:sp>
        </p:grpSp>
        <p:sp>
          <p:nvSpPr>
            <p:cNvPr id="18476" name="TextBox 5"/>
            <p:cNvSpPr txBox="1">
              <a:spLocks noChangeArrowheads="1"/>
            </p:cNvSpPr>
            <p:nvPr/>
          </p:nvSpPr>
          <p:spPr bwMode="auto">
            <a:xfrm>
              <a:off x="1752600" y="1421746"/>
              <a:ext cx="513282" cy="276999"/>
            </a:xfrm>
            <a:prstGeom prst="rect">
              <a:avLst/>
            </a:prstGeom>
            <a:noFill/>
            <a:ln w="9525">
              <a:noFill/>
              <a:miter lim="800000"/>
              <a:headEnd/>
              <a:tailEnd/>
            </a:ln>
          </p:spPr>
          <p:txBody>
            <a:bodyPr wrap="none">
              <a:spAutoFit/>
            </a:bodyPr>
            <a:lstStyle/>
            <a:p>
              <a:r>
                <a:rPr lang="en-US" sz="1200" b="1"/>
                <a:t>TIME</a:t>
              </a:r>
            </a:p>
          </p:txBody>
        </p:sp>
      </p:grpSp>
      <p:cxnSp>
        <p:nvCxnSpPr>
          <p:cNvPr id="105" name="Straight Connector 104"/>
          <p:cNvCxnSpPr/>
          <p:nvPr/>
        </p:nvCxnSpPr>
        <p:spPr>
          <a:xfrm flipV="1">
            <a:off x="6461125" y="1622425"/>
            <a:ext cx="1909763" cy="0"/>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442075" y="2016125"/>
            <a:ext cx="1828800" cy="4763"/>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a:spLocks noChangeArrowheads="1"/>
          </p:cNvSpPr>
          <p:nvPr/>
        </p:nvSpPr>
        <p:spPr bwMode="auto">
          <a:xfrm>
            <a:off x="6648450" y="1944688"/>
            <a:ext cx="1470025" cy="307975"/>
          </a:xfrm>
          <a:prstGeom prst="rect">
            <a:avLst/>
          </a:prstGeom>
          <a:noFill/>
          <a:ln w="9525">
            <a:noFill/>
            <a:miter lim="800000"/>
            <a:headEnd/>
            <a:tailEnd/>
          </a:ln>
        </p:spPr>
        <p:txBody>
          <a:bodyPr wrap="none">
            <a:spAutoFit/>
          </a:bodyPr>
          <a:lstStyle/>
          <a:p>
            <a:r>
              <a:rPr lang="en-US" sz="1400" b="1">
                <a:solidFill>
                  <a:srgbClr val="008000"/>
                </a:solidFill>
              </a:rPr>
              <a:t>Power Optimized</a:t>
            </a:r>
          </a:p>
        </p:txBody>
      </p:sp>
      <p:sp>
        <p:nvSpPr>
          <p:cNvPr id="108" name="TextBox 107"/>
          <p:cNvSpPr txBox="1">
            <a:spLocks noChangeArrowheads="1"/>
          </p:cNvSpPr>
          <p:nvPr/>
        </p:nvSpPr>
        <p:spPr bwMode="auto">
          <a:xfrm>
            <a:off x="6429375" y="1335088"/>
            <a:ext cx="1951038" cy="307975"/>
          </a:xfrm>
          <a:prstGeom prst="rect">
            <a:avLst/>
          </a:prstGeom>
          <a:noFill/>
          <a:ln w="9525">
            <a:noFill/>
            <a:miter lim="800000"/>
            <a:headEnd/>
            <a:tailEnd/>
          </a:ln>
        </p:spPr>
        <p:txBody>
          <a:bodyPr wrap="none">
            <a:spAutoFit/>
          </a:bodyPr>
          <a:lstStyle/>
          <a:p>
            <a:r>
              <a:rPr lang="en-US" sz="1400" b="1">
                <a:solidFill>
                  <a:srgbClr val="008000"/>
                </a:solidFill>
              </a:rPr>
              <a:t>Performance Optimized</a:t>
            </a:r>
          </a:p>
        </p:txBody>
      </p:sp>
      <p:sp>
        <p:nvSpPr>
          <p:cNvPr id="109" name="Down Arrow 108"/>
          <p:cNvSpPr/>
          <p:nvPr/>
        </p:nvSpPr>
        <p:spPr>
          <a:xfrm>
            <a:off x="7251700" y="1852613"/>
            <a:ext cx="381000" cy="142875"/>
          </a:xfrm>
          <a:prstGeom prst="downArrow">
            <a:avLst/>
          </a:prstGeom>
          <a:solidFill>
            <a:srgbClr val="00B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TextBox 109"/>
          <p:cNvSpPr txBox="1">
            <a:spLocks noChangeArrowheads="1"/>
          </p:cNvSpPr>
          <p:nvPr/>
        </p:nvSpPr>
        <p:spPr bwMode="auto">
          <a:xfrm>
            <a:off x="8270875" y="1890713"/>
            <a:ext cx="679450" cy="277812"/>
          </a:xfrm>
          <a:prstGeom prst="rect">
            <a:avLst/>
          </a:prstGeom>
          <a:noFill/>
          <a:ln w="9525">
            <a:noFill/>
            <a:miter lim="800000"/>
            <a:headEnd/>
            <a:tailEnd/>
          </a:ln>
        </p:spPr>
        <p:txBody>
          <a:bodyPr wrap="none">
            <a:spAutoFit/>
          </a:bodyPr>
          <a:lstStyle/>
          <a:p>
            <a:r>
              <a:rPr lang="en-US" sz="800" b="1">
                <a:latin typeface="Arial Narrow" pitchFamily="34" charset="0"/>
                <a:cs typeface="Times New Roman" pitchFamily="18" charset="0"/>
              </a:rPr>
              <a:t>+/-</a:t>
            </a:r>
            <a:r>
              <a:rPr lang="en-US" sz="1200" b="1">
                <a:latin typeface="Arial Narrow" pitchFamily="34" charset="0"/>
                <a:cs typeface="Times New Roman" pitchFamily="18" charset="0"/>
              </a:rPr>
              <a:t> 0.25%</a:t>
            </a:r>
          </a:p>
        </p:txBody>
      </p:sp>
      <p:sp>
        <p:nvSpPr>
          <p:cNvPr id="111" name="TextBox 110"/>
          <p:cNvSpPr txBox="1">
            <a:spLocks noChangeArrowheads="1"/>
          </p:cNvSpPr>
          <p:nvPr/>
        </p:nvSpPr>
        <p:spPr bwMode="auto">
          <a:xfrm>
            <a:off x="8540750" y="1257300"/>
            <a:ext cx="681038" cy="277813"/>
          </a:xfrm>
          <a:prstGeom prst="rect">
            <a:avLst/>
          </a:prstGeom>
          <a:noFill/>
          <a:ln w="9525">
            <a:noFill/>
            <a:miter lim="800000"/>
            <a:headEnd/>
            <a:tailEnd/>
          </a:ln>
        </p:spPr>
        <p:txBody>
          <a:bodyPr wrap="none">
            <a:spAutoFit/>
          </a:bodyPr>
          <a:lstStyle/>
          <a:p>
            <a:r>
              <a:rPr lang="en-US" sz="800" b="1">
                <a:latin typeface="Arial Narrow" pitchFamily="34" charset="0"/>
                <a:cs typeface="Times New Roman" pitchFamily="18" charset="0"/>
              </a:rPr>
              <a:t>+/-</a:t>
            </a:r>
            <a:r>
              <a:rPr lang="en-US" sz="1200" b="1">
                <a:latin typeface="Arial Narrow" pitchFamily="34" charset="0"/>
                <a:cs typeface="Times New Roman" pitchFamily="18" charset="0"/>
              </a:rPr>
              <a:t> 0.25%</a:t>
            </a:r>
          </a:p>
        </p:txBody>
      </p:sp>
      <p:sp>
        <p:nvSpPr>
          <p:cNvPr id="112" name="Up Arrow 111"/>
          <p:cNvSpPr/>
          <p:nvPr/>
        </p:nvSpPr>
        <p:spPr>
          <a:xfrm>
            <a:off x="7280275" y="1655763"/>
            <a:ext cx="342900" cy="149225"/>
          </a:xfrm>
          <a:prstGeom prst="upArrow">
            <a:avLst/>
          </a:prstGeom>
          <a:solidFill>
            <a:srgbClr val="00B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TextBox 112"/>
          <p:cNvSpPr txBox="1">
            <a:spLocks noChangeArrowheads="1"/>
          </p:cNvSpPr>
          <p:nvPr/>
        </p:nvSpPr>
        <p:spPr bwMode="auto">
          <a:xfrm>
            <a:off x="0" y="2928938"/>
            <a:ext cx="2179638" cy="1200150"/>
          </a:xfrm>
          <a:prstGeom prst="rect">
            <a:avLst/>
          </a:prstGeom>
          <a:noFill/>
          <a:ln w="9525">
            <a:solidFill>
              <a:schemeClr val="tx1"/>
            </a:solidFill>
            <a:miter lim="800000"/>
            <a:headEnd/>
            <a:tailEnd/>
          </a:ln>
        </p:spPr>
        <p:txBody>
          <a:bodyPr>
            <a:spAutoFit/>
          </a:bodyPr>
          <a:lstStyle/>
          <a:p>
            <a:r>
              <a:rPr lang="en-US" b="1">
                <a:solidFill>
                  <a:srgbClr val="333333"/>
                </a:solidFill>
                <a:latin typeface="Calibri" pitchFamily="34" charset="0"/>
              </a:rPr>
              <a:t>Limited by  tolerance % of components.  Still subject to time/temp drift</a:t>
            </a:r>
          </a:p>
        </p:txBody>
      </p:sp>
      <p:sp>
        <p:nvSpPr>
          <p:cNvPr id="18474" name="TextBox 45"/>
          <p:cNvSpPr txBox="1">
            <a:spLocks noChangeArrowheads="1"/>
          </p:cNvSpPr>
          <p:nvPr/>
        </p:nvSpPr>
        <p:spPr bwMode="auto">
          <a:xfrm>
            <a:off x="4799013" y="271463"/>
            <a:ext cx="4344987" cy="609600"/>
          </a:xfrm>
          <a:prstGeom prst="rect">
            <a:avLst/>
          </a:prstGeom>
          <a:solidFill>
            <a:srgbClr val="C00000"/>
          </a:solidFill>
          <a:ln w="9525">
            <a:noFill/>
            <a:miter lim="800000"/>
            <a:headEnd/>
            <a:tailEnd/>
          </a:ln>
        </p:spPr>
        <p:txBody>
          <a:bodyPr wrap="none" anchor="ctr" anchorCtr="1"/>
          <a:lstStyle/>
          <a:p>
            <a:r>
              <a:rPr lang="en-US" sz="2800" b="1">
                <a:solidFill>
                  <a:schemeClr val="bg1"/>
                </a:solidFill>
                <a:latin typeface="Calibri" pitchFamily="34" charset="0"/>
              </a:rPr>
              <a:t>PSM with LTpowerPlay™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500"/>
                                        <p:tgtEl>
                                          <p:spTgt spid="9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fade">
                                      <p:cBhvr>
                                        <p:cTn id="29" dur="500"/>
                                        <p:tgtEl>
                                          <p:spTgt spid="10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500"/>
                                        <p:tgtEl>
                                          <p:spTgt spid="1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8"/>
                                        </p:tgtEl>
                                        <p:attrNameLst>
                                          <p:attrName>style.visibility</p:attrName>
                                        </p:attrNameLst>
                                      </p:cBhvr>
                                      <p:to>
                                        <p:strVal val="visible"/>
                                      </p:to>
                                    </p:set>
                                    <p:animEffect transition="in" filter="fade">
                                      <p:cBhvr>
                                        <p:cTn id="35" dur="500"/>
                                        <p:tgtEl>
                                          <p:spTgt spid="10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8"/>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fade">
                                      <p:cBhvr>
                                        <p:cTn id="51" dur="500"/>
                                        <p:tgtEl>
                                          <p:spTgt spid="10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9"/>
                                        </p:tgtEl>
                                        <p:attrNameLst>
                                          <p:attrName>style.visibility</p:attrName>
                                        </p:attrNameLst>
                                      </p:cBhvr>
                                      <p:to>
                                        <p:strVal val="visible"/>
                                      </p:to>
                                    </p:set>
                                    <p:animEffect transition="in" filter="fade">
                                      <p:cBhvr>
                                        <p:cTn id="54" dur="500"/>
                                        <p:tgtEl>
                                          <p:spTgt spid="10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7"/>
                                        </p:tgtEl>
                                        <p:attrNameLst>
                                          <p:attrName>style.visibility</p:attrName>
                                        </p:attrNameLst>
                                      </p:cBhvr>
                                      <p:to>
                                        <p:strVal val="visible"/>
                                      </p:to>
                                    </p:set>
                                    <p:animEffect transition="in" filter="fade">
                                      <p:cBhvr>
                                        <p:cTn id="57" dur="500"/>
                                        <p:tgtEl>
                                          <p:spTgt spid="10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0"/>
                                        </p:tgtEl>
                                        <p:attrNameLst>
                                          <p:attrName>style.visibility</p:attrName>
                                        </p:attrNameLst>
                                      </p:cBhvr>
                                      <p:to>
                                        <p:strVal val="visible"/>
                                      </p:to>
                                    </p:set>
                                    <p:animEffect transition="in" filter="fade">
                                      <p:cBhvr>
                                        <p:cTn id="60" dur="500"/>
                                        <p:tgtEl>
                                          <p:spTgt spid="1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500"/>
                                        <p:tgtEl>
                                          <p:spTgt spid="8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3"/>
                                        </p:tgtEl>
                                        <p:attrNameLst>
                                          <p:attrName>style.visibility</p:attrName>
                                        </p:attrNameLst>
                                      </p:cBhvr>
                                      <p:to>
                                        <p:strVal val="visible"/>
                                      </p:to>
                                    </p:set>
                                    <p:animEffect transition="in" filter="fade">
                                      <p:cBhvr>
                                        <p:cTn id="70" dur="500"/>
                                        <p:tgtEl>
                                          <p:spTgt spid="113"/>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fade">
                                      <p:cBhvr>
                                        <p:cTn id="74" dur="500"/>
                                        <p:tgtEl>
                                          <p:spTgt spid="74"/>
                                        </p:tgtEl>
                                      </p:cBhvr>
                                    </p:animEffect>
                                  </p:childTnLst>
                                </p:cTn>
                              </p:par>
                              <p:par>
                                <p:cTn id="75" presetID="10"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fade">
                                      <p:cBhvr>
                                        <p:cTn id="80" dur="500"/>
                                        <p:tgtEl>
                                          <p:spTgt spid="75"/>
                                        </p:tgtEl>
                                      </p:cBhvr>
                                    </p:animEffect>
                                  </p:childTnLst>
                                </p:cTn>
                              </p:par>
                              <p:par>
                                <p:cTn id="81" presetID="10" presetClass="entr" presetSubtype="0" fill="hold" nodeType="withEffect">
                                  <p:stCondLst>
                                    <p:cond delay="0"/>
                                  </p:stCondLst>
                                  <p:childTnLst>
                                    <p:set>
                                      <p:cBhvr>
                                        <p:cTn id="82" dur="1" fill="hold">
                                          <p:stCondLst>
                                            <p:cond delay="0"/>
                                          </p:stCondLst>
                                        </p:cTn>
                                        <p:tgtEl>
                                          <p:spTgt spid="78"/>
                                        </p:tgtEl>
                                        <p:attrNameLst>
                                          <p:attrName>style.visibility</p:attrName>
                                        </p:attrNameLst>
                                      </p:cBhvr>
                                      <p:to>
                                        <p:strVal val="visible"/>
                                      </p:to>
                                    </p:set>
                                    <p:animEffect transition="in" filter="fade">
                                      <p:cBhvr>
                                        <p:cTn id="83" dur="500"/>
                                        <p:tgtEl>
                                          <p:spTgt spid="7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500"/>
                                        <p:tgtEl>
                                          <p:spTgt spid="8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visible"/>
                                      </p:to>
                                    </p:set>
                                    <p:animEffect transition="in" filter="fade">
                                      <p:cBhvr>
                                        <p:cTn id="93" dur="500"/>
                                        <p:tgtEl>
                                          <p:spTgt spid="93"/>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fade">
                                      <p:cBhvr>
                                        <p:cTn id="97" dur="500"/>
                                        <p:tgtEl>
                                          <p:spTgt spid="87"/>
                                        </p:tgtEl>
                                      </p:cBhvr>
                                    </p:animEffect>
                                  </p:childTnLst>
                                </p:cTn>
                              </p:par>
                              <p:par>
                                <p:cTn id="98" presetID="10" presetClass="entr" presetSubtype="0" fill="hold" nodeType="withEffect">
                                  <p:stCondLst>
                                    <p:cond delay="0"/>
                                  </p:stCondLst>
                                  <p:childTnLst>
                                    <p:set>
                                      <p:cBhvr>
                                        <p:cTn id="99" dur="1" fill="hold">
                                          <p:stCondLst>
                                            <p:cond delay="0"/>
                                          </p:stCondLst>
                                        </p:cTn>
                                        <p:tgtEl>
                                          <p:spTgt spid="86"/>
                                        </p:tgtEl>
                                        <p:attrNameLst>
                                          <p:attrName>style.visibility</p:attrName>
                                        </p:attrNameLst>
                                      </p:cBhvr>
                                      <p:to>
                                        <p:strVal val="visible"/>
                                      </p:to>
                                    </p:set>
                                    <p:animEffect transition="in" filter="fade">
                                      <p:cBhvr>
                                        <p:cTn id="100" dur="500"/>
                                        <p:tgtEl>
                                          <p:spTgt spid="8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1"/>
                                        </p:tgtEl>
                                        <p:attrNameLst>
                                          <p:attrName>style.visibility</p:attrName>
                                        </p:attrNameLst>
                                      </p:cBhvr>
                                      <p:to>
                                        <p:strVal val="visible"/>
                                      </p:to>
                                    </p:set>
                                    <p:animEffect transition="in" filter="fade">
                                      <p:cBhvr>
                                        <p:cTn id="103" dur="500"/>
                                        <p:tgtEl>
                                          <p:spTgt spid="91"/>
                                        </p:tgtEl>
                                      </p:cBhvr>
                                    </p:animEffect>
                                  </p:childTnLst>
                                </p:cTn>
                              </p:par>
                              <p:par>
                                <p:cTn id="104" presetID="10" presetClass="entr" presetSubtype="0" fill="hold"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2"/>
                                        </p:tgtEl>
                                        <p:attrNameLst>
                                          <p:attrName>style.visibility</p:attrName>
                                        </p:attrNameLst>
                                      </p:cBhvr>
                                      <p:to>
                                        <p:strVal val="visible"/>
                                      </p:to>
                                    </p:set>
                                    <p:animEffect transition="in" filter="fade">
                                      <p:cBhvr>
                                        <p:cTn id="109" dur="500"/>
                                        <p:tgtEl>
                                          <p:spTgt spid="9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94"/>
                                        </p:tgtEl>
                                        <p:attrNameLst>
                                          <p:attrName>style.visibility</p:attrName>
                                        </p:attrNameLst>
                                      </p:cBhvr>
                                      <p:to>
                                        <p:strVal val="visible"/>
                                      </p:to>
                                    </p:set>
                                    <p:animEffect transition="in" filter="fade">
                                      <p:cBhvr>
                                        <p:cTn id="11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P spid="75" grpId="0" animBg="1"/>
      <p:bldP spid="83" grpId="0" animBg="1"/>
      <p:bldP spid="84" grpId="0" animBg="1"/>
      <p:bldP spid="85" grpId="0" animBg="1"/>
      <p:bldP spid="87" grpId="0"/>
      <p:bldP spid="91" grpId="0" animBg="1"/>
      <p:bldP spid="92" grpId="0" animBg="1"/>
      <p:bldP spid="93" grpId="0" animBg="1"/>
      <p:bldP spid="94" grpId="0" animBg="1"/>
      <p:bldP spid="95" grpId="0"/>
      <p:bldP spid="95" grpId="1"/>
      <p:bldP spid="107" grpId="0"/>
      <p:bldP spid="108" grpId="0"/>
      <p:bldP spid="108" grpId="1"/>
      <p:bldP spid="109" grpId="0" animBg="1"/>
      <p:bldP spid="110" grpId="0"/>
      <p:bldP spid="111" grpId="0"/>
      <p:bldP spid="111" grpId="1"/>
      <p:bldP spid="112" grpId="0" animBg="1"/>
      <p:bldP spid="112" grpId="1" animBg="1"/>
      <p:bldP spid="11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61950" y="304800"/>
            <a:ext cx="8502650" cy="893763"/>
          </a:xfrm>
        </p:spPr>
        <p:txBody>
          <a:bodyPr/>
          <a:lstStyle/>
          <a:p>
            <a:r>
              <a:rPr lang="en-US" smtClean="0">
                <a:latin typeface="Calibri" pitchFamily="34" charset="0"/>
                <a:ea typeface="ＭＳ Ｐゴシック" pitchFamily="34" charset="-128"/>
              </a:rPr>
              <a:t>Traditional Power Supply</a:t>
            </a:r>
          </a:p>
        </p:txBody>
      </p:sp>
      <p:pic>
        <p:nvPicPr>
          <p:cNvPr id="58" name="Picture 7"/>
          <p:cNvPicPr>
            <a:picLocks noChangeAspect="1" noChangeArrowheads="1"/>
          </p:cNvPicPr>
          <p:nvPr/>
        </p:nvPicPr>
        <p:blipFill>
          <a:blip r:embed="rId2" cstate="print"/>
          <a:srcRect/>
          <a:stretch>
            <a:fillRect/>
          </a:stretch>
        </p:blipFill>
        <p:spPr bwMode="auto">
          <a:xfrm>
            <a:off x="5732463" y="2894013"/>
            <a:ext cx="3130550" cy="1809750"/>
          </a:xfrm>
          <a:prstGeom prst="rect">
            <a:avLst/>
          </a:prstGeom>
          <a:noFill/>
          <a:ln w="9525">
            <a:noFill/>
            <a:miter lim="800000"/>
            <a:headEnd/>
            <a:tailEnd/>
          </a:ln>
        </p:spPr>
      </p:pic>
      <p:pic>
        <p:nvPicPr>
          <p:cNvPr id="59" name="Picture 5"/>
          <p:cNvPicPr>
            <a:picLocks noChangeAspect="1" noChangeArrowheads="1"/>
          </p:cNvPicPr>
          <p:nvPr/>
        </p:nvPicPr>
        <p:blipFill>
          <a:blip r:embed="rId3" cstate="print"/>
          <a:srcRect/>
          <a:stretch>
            <a:fillRect/>
          </a:stretch>
        </p:blipFill>
        <p:spPr bwMode="auto">
          <a:xfrm>
            <a:off x="304800" y="3114675"/>
            <a:ext cx="2057400" cy="1168400"/>
          </a:xfrm>
          <a:prstGeom prst="rect">
            <a:avLst/>
          </a:prstGeom>
          <a:noFill/>
          <a:ln w="9525">
            <a:solidFill>
              <a:schemeClr val="tx1"/>
            </a:solidFill>
            <a:miter lim="800000"/>
            <a:headEnd/>
            <a:tailEnd/>
          </a:ln>
        </p:spPr>
      </p:pic>
      <p:sp>
        <p:nvSpPr>
          <p:cNvPr id="60" name="Rectangle 59"/>
          <p:cNvSpPr/>
          <p:nvPr/>
        </p:nvSpPr>
        <p:spPr>
          <a:xfrm>
            <a:off x="2232025" y="5451475"/>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3</a:t>
            </a:r>
          </a:p>
        </p:txBody>
      </p:sp>
      <p:sp>
        <p:nvSpPr>
          <p:cNvPr id="61" name="Rectangle 60"/>
          <p:cNvSpPr/>
          <p:nvPr/>
        </p:nvSpPr>
        <p:spPr>
          <a:xfrm>
            <a:off x="5105400" y="1717675"/>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1</a:t>
            </a:r>
          </a:p>
        </p:txBody>
      </p:sp>
      <p:sp>
        <p:nvSpPr>
          <p:cNvPr id="88" name="Rectangle 87"/>
          <p:cNvSpPr/>
          <p:nvPr/>
        </p:nvSpPr>
        <p:spPr>
          <a:xfrm>
            <a:off x="5083175" y="5451475"/>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3</a:t>
            </a:r>
          </a:p>
        </p:txBody>
      </p:sp>
      <p:sp>
        <p:nvSpPr>
          <p:cNvPr id="97" name="Rectangle 96"/>
          <p:cNvSpPr/>
          <p:nvPr/>
        </p:nvSpPr>
        <p:spPr>
          <a:xfrm>
            <a:off x="3733800" y="1295400"/>
            <a:ext cx="838200" cy="4429125"/>
          </a:xfrm>
          <a:prstGeom prst="rect">
            <a:avLst/>
          </a:prstGeom>
          <a:solidFill>
            <a:srgbClr val="004254">
              <a:lumMod val="75000"/>
              <a:lumOff val="25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srgbClr val="FFFFFF"/>
              </a:solidFill>
              <a:latin typeface="Arial"/>
              <a:cs typeface="+mn-cs"/>
            </a:endParaRPr>
          </a:p>
        </p:txBody>
      </p:sp>
      <p:sp>
        <p:nvSpPr>
          <p:cNvPr id="98" name="Up-Down Arrow 97"/>
          <p:cNvSpPr/>
          <p:nvPr/>
        </p:nvSpPr>
        <p:spPr>
          <a:xfrm>
            <a:off x="3810000" y="5562600"/>
            <a:ext cx="685800" cy="1219200"/>
          </a:xfrm>
          <a:prstGeom prst="upDownArrow">
            <a:avLst/>
          </a:prstGeom>
          <a:solidFill>
            <a:srgbClr val="C0C0C0"/>
          </a:solidFill>
          <a:ln w="25400" cap="flat" cmpd="sng" algn="ctr">
            <a:solidFill>
              <a:srgbClr val="C0C0C0">
                <a:shade val="50000"/>
              </a:srgbClr>
            </a:solidFill>
            <a:prstDash val="solid"/>
          </a:ln>
          <a:effectLst/>
        </p:spPr>
        <p:txBody>
          <a:bodyPr vert="vert270" anchor="ctr"/>
          <a:lstStyle/>
          <a:p>
            <a:pPr algn="ctr" eaLnBrk="1" fontAlgn="auto" hangingPunct="1">
              <a:spcBef>
                <a:spcPts val="0"/>
              </a:spcBef>
              <a:spcAft>
                <a:spcPts val="0"/>
              </a:spcAft>
              <a:defRPr/>
            </a:pPr>
            <a:r>
              <a:rPr lang="en-US" sz="2000" b="1" kern="0" dirty="0">
                <a:solidFill>
                  <a:srgbClr val="000000"/>
                </a:solidFill>
                <a:latin typeface="Calibri" pitchFamily="34" charset="0"/>
                <a:cs typeface="Calibri" pitchFamily="34" charset="0"/>
              </a:rPr>
              <a:t>PMBus</a:t>
            </a:r>
          </a:p>
        </p:txBody>
      </p:sp>
      <p:pic>
        <p:nvPicPr>
          <p:cNvPr id="19466" name="Picture 2" descr="C:\Users\DQ\Documents\LTC\Presentations - Speeches\Images\LTC Bug Transparent.png"/>
          <p:cNvPicPr>
            <a:picLocks noChangeAspect="1" noChangeArrowheads="1"/>
          </p:cNvPicPr>
          <p:nvPr/>
        </p:nvPicPr>
        <p:blipFill>
          <a:blip r:embed="rId4" cstate="print"/>
          <a:srcRect/>
          <a:stretch>
            <a:fillRect/>
          </a:stretch>
        </p:blipFill>
        <p:spPr bwMode="auto">
          <a:xfrm>
            <a:off x="3759200" y="2182813"/>
            <a:ext cx="792163" cy="358775"/>
          </a:xfrm>
          <a:prstGeom prst="rect">
            <a:avLst/>
          </a:prstGeom>
          <a:noFill/>
          <a:ln w="9525">
            <a:noFill/>
            <a:miter lim="800000"/>
            <a:headEnd/>
            <a:tailEnd/>
          </a:ln>
        </p:spPr>
      </p:pic>
      <p:cxnSp>
        <p:nvCxnSpPr>
          <p:cNvPr id="19467" name="Straight Arrow Connector 41"/>
          <p:cNvCxnSpPr>
            <a:cxnSpLocks noChangeShapeType="1"/>
            <a:endCxn id="61" idx="1"/>
          </p:cNvCxnSpPr>
          <p:nvPr/>
        </p:nvCxnSpPr>
        <p:spPr bwMode="auto">
          <a:xfrm>
            <a:off x="4572000" y="1849438"/>
            <a:ext cx="533400" cy="0"/>
          </a:xfrm>
          <a:prstGeom prst="straightConnector1">
            <a:avLst/>
          </a:prstGeom>
          <a:noFill/>
          <a:ln w="38100">
            <a:solidFill>
              <a:srgbClr val="000000"/>
            </a:solidFill>
            <a:round/>
            <a:headEnd type="arrow" w="med" len="med"/>
            <a:tailEnd type="arrow" w="med" len="med"/>
          </a:ln>
        </p:spPr>
      </p:cxnSp>
      <p:cxnSp>
        <p:nvCxnSpPr>
          <p:cNvPr id="19468" name="Straight Arrow Connector 43"/>
          <p:cNvCxnSpPr>
            <a:cxnSpLocks noChangeShapeType="1"/>
          </p:cNvCxnSpPr>
          <p:nvPr/>
        </p:nvCxnSpPr>
        <p:spPr bwMode="auto">
          <a:xfrm>
            <a:off x="4549775" y="5605463"/>
            <a:ext cx="533400" cy="0"/>
          </a:xfrm>
          <a:prstGeom prst="straightConnector1">
            <a:avLst/>
          </a:prstGeom>
          <a:noFill/>
          <a:ln w="38100">
            <a:solidFill>
              <a:srgbClr val="000000"/>
            </a:solidFill>
            <a:round/>
            <a:headEnd type="arrow" w="med" len="med"/>
            <a:tailEnd type="arrow" w="med" len="med"/>
          </a:ln>
        </p:spPr>
      </p:cxnSp>
      <p:sp>
        <p:nvSpPr>
          <p:cNvPr id="119" name="Rectangle 118"/>
          <p:cNvSpPr/>
          <p:nvPr/>
        </p:nvSpPr>
        <p:spPr>
          <a:xfrm>
            <a:off x="2362200" y="1279525"/>
            <a:ext cx="3581400" cy="43815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Sequence / Margin / Track</a:t>
            </a:r>
          </a:p>
        </p:txBody>
      </p:sp>
      <p:sp>
        <p:nvSpPr>
          <p:cNvPr id="120" name="Rectangle 119"/>
          <p:cNvSpPr/>
          <p:nvPr/>
        </p:nvSpPr>
        <p:spPr>
          <a:xfrm>
            <a:off x="2667000" y="4660900"/>
            <a:ext cx="2963863" cy="78898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Margin Supplies to Test System Stability</a:t>
            </a:r>
          </a:p>
        </p:txBody>
      </p:sp>
      <p:sp>
        <p:nvSpPr>
          <p:cNvPr id="121" name="TextBox 120"/>
          <p:cNvSpPr txBox="1">
            <a:spLocks noChangeArrowheads="1"/>
          </p:cNvSpPr>
          <p:nvPr/>
        </p:nvSpPr>
        <p:spPr bwMode="auto">
          <a:xfrm>
            <a:off x="5668963" y="2565400"/>
            <a:ext cx="3322637" cy="369888"/>
          </a:xfrm>
          <a:prstGeom prst="rect">
            <a:avLst/>
          </a:prstGeom>
          <a:noFill/>
          <a:ln w="9525">
            <a:noFill/>
            <a:miter lim="800000"/>
            <a:headEnd/>
            <a:tailEnd/>
          </a:ln>
        </p:spPr>
        <p:txBody>
          <a:bodyPr>
            <a:spAutoFit/>
          </a:bodyPr>
          <a:lstStyle/>
          <a:p>
            <a:pPr algn="r"/>
            <a:r>
              <a:rPr lang="en-US" b="1">
                <a:solidFill>
                  <a:srgbClr val="800000"/>
                </a:solidFill>
                <a:latin typeface="Calibri" pitchFamily="34" charset="0"/>
              </a:rPr>
              <a:t>Unlimited changes by software</a:t>
            </a:r>
          </a:p>
        </p:txBody>
      </p:sp>
      <p:sp>
        <p:nvSpPr>
          <p:cNvPr id="122" name="Rectangle 121"/>
          <p:cNvSpPr/>
          <p:nvPr/>
        </p:nvSpPr>
        <p:spPr>
          <a:xfrm>
            <a:off x="2255838" y="1717675"/>
            <a:ext cx="990600" cy="263525"/>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1</a:t>
            </a:r>
          </a:p>
        </p:txBody>
      </p:sp>
      <p:pic>
        <p:nvPicPr>
          <p:cNvPr id="123" name="Picture 2"/>
          <p:cNvPicPr>
            <a:picLocks noChangeAspect="1" noChangeArrowheads="1"/>
          </p:cNvPicPr>
          <p:nvPr/>
        </p:nvPicPr>
        <p:blipFill>
          <a:blip r:embed="rId5" cstate="print"/>
          <a:srcRect/>
          <a:stretch>
            <a:fillRect/>
          </a:stretch>
        </p:blipFill>
        <p:spPr bwMode="auto">
          <a:xfrm>
            <a:off x="6261100" y="912813"/>
            <a:ext cx="2667000" cy="1714500"/>
          </a:xfrm>
          <a:prstGeom prst="rect">
            <a:avLst/>
          </a:prstGeom>
          <a:noFill/>
          <a:ln w="9525">
            <a:noFill/>
            <a:miter lim="800000"/>
            <a:headEnd/>
            <a:tailEnd/>
          </a:ln>
        </p:spPr>
      </p:pic>
      <p:sp>
        <p:nvSpPr>
          <p:cNvPr id="124" name="TextBox 123"/>
          <p:cNvSpPr txBox="1">
            <a:spLocks noChangeArrowheads="1"/>
          </p:cNvSpPr>
          <p:nvPr/>
        </p:nvSpPr>
        <p:spPr bwMode="auto">
          <a:xfrm>
            <a:off x="6324600" y="1041400"/>
            <a:ext cx="2538413" cy="400050"/>
          </a:xfrm>
          <a:prstGeom prst="rect">
            <a:avLst/>
          </a:prstGeom>
          <a:noFill/>
          <a:ln w="9525">
            <a:noFill/>
            <a:miter lim="800000"/>
            <a:headEnd/>
            <a:tailEnd/>
          </a:ln>
        </p:spPr>
        <p:txBody>
          <a:bodyPr>
            <a:spAutoFit/>
          </a:bodyPr>
          <a:lstStyle/>
          <a:p>
            <a:pPr algn="ctr"/>
            <a:r>
              <a:rPr lang="en-US" sz="2000" b="1">
                <a:solidFill>
                  <a:schemeClr val="bg1"/>
                </a:solidFill>
                <a:latin typeface="Calibri" pitchFamily="34" charset="0"/>
              </a:rPr>
              <a:t>Software Configurable</a:t>
            </a:r>
          </a:p>
        </p:txBody>
      </p:sp>
      <p:sp>
        <p:nvSpPr>
          <p:cNvPr id="125" name="Rectangle 124"/>
          <p:cNvSpPr/>
          <p:nvPr/>
        </p:nvSpPr>
        <p:spPr>
          <a:xfrm>
            <a:off x="2114550" y="2895600"/>
            <a:ext cx="4076700" cy="43973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Debugging &amp; Troubleshooting</a:t>
            </a:r>
          </a:p>
        </p:txBody>
      </p:sp>
      <p:sp>
        <p:nvSpPr>
          <p:cNvPr id="126" name="Rectangle 125"/>
          <p:cNvSpPr/>
          <p:nvPr/>
        </p:nvSpPr>
        <p:spPr>
          <a:xfrm>
            <a:off x="5083175" y="3344863"/>
            <a:ext cx="990600" cy="261937"/>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2</a:t>
            </a:r>
          </a:p>
        </p:txBody>
      </p:sp>
      <p:cxnSp>
        <p:nvCxnSpPr>
          <p:cNvPr id="19477" name="Straight Arrow Connector 59"/>
          <p:cNvCxnSpPr>
            <a:cxnSpLocks noChangeShapeType="1"/>
            <a:endCxn id="126" idx="1"/>
          </p:cNvCxnSpPr>
          <p:nvPr/>
        </p:nvCxnSpPr>
        <p:spPr bwMode="auto">
          <a:xfrm>
            <a:off x="4549775" y="3475038"/>
            <a:ext cx="533400" cy="0"/>
          </a:xfrm>
          <a:prstGeom prst="straightConnector1">
            <a:avLst/>
          </a:prstGeom>
          <a:noFill/>
          <a:ln w="38100">
            <a:solidFill>
              <a:srgbClr val="000000"/>
            </a:solidFill>
            <a:round/>
            <a:headEnd type="arrow" w="med" len="med"/>
            <a:tailEnd type="arrow" w="med" len="med"/>
          </a:ln>
        </p:spPr>
      </p:cxnSp>
      <p:sp>
        <p:nvSpPr>
          <p:cNvPr id="128" name="Rectangle 127"/>
          <p:cNvSpPr/>
          <p:nvPr/>
        </p:nvSpPr>
        <p:spPr>
          <a:xfrm>
            <a:off x="2232025" y="3344863"/>
            <a:ext cx="990600" cy="261937"/>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r>
              <a:rPr lang="en-US" b="1" kern="0" dirty="0">
                <a:solidFill>
                  <a:srgbClr val="FFFFFF"/>
                </a:solidFill>
                <a:latin typeface="Calibri" pitchFamily="34" charset="0"/>
                <a:cs typeface="Calibri" pitchFamily="34" charset="0"/>
              </a:rPr>
              <a:t>POL 2</a:t>
            </a:r>
          </a:p>
        </p:txBody>
      </p:sp>
      <p:pic>
        <p:nvPicPr>
          <p:cNvPr id="129" name="Picture 4"/>
          <p:cNvPicPr>
            <a:picLocks noChangeAspect="1" noChangeArrowheads="1"/>
          </p:cNvPicPr>
          <p:nvPr/>
        </p:nvPicPr>
        <p:blipFill>
          <a:blip r:embed="rId6" cstate="print"/>
          <a:srcRect/>
          <a:stretch>
            <a:fillRect/>
          </a:stretch>
        </p:blipFill>
        <p:spPr bwMode="auto">
          <a:xfrm>
            <a:off x="73025" y="950913"/>
            <a:ext cx="2133600" cy="1638300"/>
          </a:xfrm>
          <a:prstGeom prst="rect">
            <a:avLst/>
          </a:prstGeom>
          <a:noFill/>
          <a:ln w="9525">
            <a:noFill/>
            <a:miter lim="800000"/>
            <a:headEnd/>
            <a:tailEnd/>
          </a:ln>
        </p:spPr>
      </p:pic>
      <p:sp>
        <p:nvSpPr>
          <p:cNvPr id="130" name="TextBox 129"/>
          <p:cNvSpPr txBox="1">
            <a:spLocks noChangeArrowheads="1"/>
          </p:cNvSpPr>
          <p:nvPr/>
        </p:nvSpPr>
        <p:spPr bwMode="auto">
          <a:xfrm>
            <a:off x="60325" y="947738"/>
            <a:ext cx="2146300" cy="339725"/>
          </a:xfrm>
          <a:prstGeom prst="rect">
            <a:avLst/>
          </a:prstGeom>
          <a:solidFill>
            <a:srgbClr val="008000"/>
          </a:solidFill>
          <a:ln w="9525">
            <a:noFill/>
            <a:miter lim="800000"/>
            <a:headEnd/>
            <a:tailEnd/>
          </a:ln>
        </p:spPr>
        <p:txBody>
          <a:bodyPr>
            <a:spAutoFit/>
          </a:bodyPr>
          <a:lstStyle/>
          <a:p>
            <a:pPr algn="ctr"/>
            <a:r>
              <a:rPr lang="en-US" sz="1600" b="1">
                <a:solidFill>
                  <a:schemeClr val="bg1"/>
                </a:solidFill>
                <a:latin typeface="Calibri" pitchFamily="34" charset="0"/>
              </a:rPr>
              <a:t>Discrete Components</a:t>
            </a:r>
          </a:p>
        </p:txBody>
      </p:sp>
      <p:sp>
        <p:nvSpPr>
          <p:cNvPr id="131" name="TextBox 130"/>
          <p:cNvSpPr txBox="1">
            <a:spLocks noChangeArrowheads="1"/>
          </p:cNvSpPr>
          <p:nvPr/>
        </p:nvSpPr>
        <p:spPr bwMode="auto">
          <a:xfrm>
            <a:off x="0" y="5659438"/>
            <a:ext cx="2209800" cy="368300"/>
          </a:xfrm>
          <a:prstGeom prst="rect">
            <a:avLst/>
          </a:prstGeom>
          <a:noFill/>
          <a:ln w="9525">
            <a:solidFill>
              <a:schemeClr val="tx1"/>
            </a:solidFill>
            <a:miter lim="800000"/>
            <a:headEnd/>
            <a:tailEnd/>
          </a:ln>
        </p:spPr>
        <p:txBody>
          <a:bodyPr>
            <a:spAutoFit/>
          </a:bodyPr>
          <a:lstStyle/>
          <a:p>
            <a:pPr algn="ctr"/>
            <a:r>
              <a:rPr lang="en-US" b="1">
                <a:latin typeface="Calibri" pitchFamily="34" charset="0"/>
              </a:rPr>
              <a:t>Can’t be easily done</a:t>
            </a:r>
          </a:p>
        </p:txBody>
      </p:sp>
      <p:sp>
        <p:nvSpPr>
          <p:cNvPr id="132" name="TextBox 131"/>
          <p:cNvSpPr txBox="1">
            <a:spLocks noChangeArrowheads="1"/>
          </p:cNvSpPr>
          <p:nvPr/>
        </p:nvSpPr>
        <p:spPr bwMode="auto">
          <a:xfrm>
            <a:off x="-76200" y="2565400"/>
            <a:ext cx="3657600" cy="323850"/>
          </a:xfrm>
          <a:prstGeom prst="rect">
            <a:avLst/>
          </a:prstGeom>
          <a:noFill/>
          <a:ln w="9525">
            <a:noFill/>
            <a:miter lim="800000"/>
            <a:headEnd/>
            <a:tailEnd/>
          </a:ln>
        </p:spPr>
        <p:txBody>
          <a:bodyPr>
            <a:spAutoFit/>
          </a:bodyPr>
          <a:lstStyle/>
          <a:p>
            <a:r>
              <a:rPr lang="en-US" sz="1500" b="1">
                <a:latin typeface="Calibri" pitchFamily="34" charset="0"/>
              </a:rPr>
              <a:t>Changes may require board to be reworked</a:t>
            </a:r>
          </a:p>
        </p:txBody>
      </p:sp>
      <p:sp>
        <p:nvSpPr>
          <p:cNvPr id="133" name="TextBox 132"/>
          <p:cNvSpPr txBox="1">
            <a:spLocks noChangeArrowheads="1"/>
          </p:cNvSpPr>
          <p:nvPr/>
        </p:nvSpPr>
        <p:spPr bwMode="auto">
          <a:xfrm>
            <a:off x="161925" y="4267200"/>
            <a:ext cx="2886075" cy="323850"/>
          </a:xfrm>
          <a:prstGeom prst="rect">
            <a:avLst/>
          </a:prstGeom>
          <a:noFill/>
          <a:ln w="9525">
            <a:noFill/>
            <a:miter lim="800000"/>
            <a:headEnd/>
            <a:tailEnd/>
          </a:ln>
        </p:spPr>
        <p:txBody>
          <a:bodyPr>
            <a:spAutoFit/>
          </a:bodyPr>
          <a:lstStyle/>
          <a:p>
            <a:r>
              <a:rPr lang="en-US" sz="1500" b="1">
                <a:latin typeface="Calibri" pitchFamily="34" charset="0"/>
              </a:rPr>
              <a:t>Probes and meters…GOOD LUCK!</a:t>
            </a:r>
          </a:p>
        </p:txBody>
      </p:sp>
      <p:sp>
        <p:nvSpPr>
          <p:cNvPr id="134" name="TextBox 133"/>
          <p:cNvSpPr txBox="1">
            <a:spLocks noChangeArrowheads="1"/>
          </p:cNvSpPr>
          <p:nvPr/>
        </p:nvSpPr>
        <p:spPr bwMode="auto">
          <a:xfrm>
            <a:off x="5105400" y="3763963"/>
            <a:ext cx="2514600" cy="646112"/>
          </a:xfrm>
          <a:prstGeom prst="rect">
            <a:avLst/>
          </a:prstGeom>
          <a:solidFill>
            <a:schemeClr val="bg1"/>
          </a:solidFill>
          <a:ln w="9525">
            <a:solidFill>
              <a:srgbClr val="B00000"/>
            </a:solidFill>
            <a:miter lim="800000"/>
            <a:headEnd/>
            <a:tailEnd/>
          </a:ln>
        </p:spPr>
        <p:txBody>
          <a:bodyPr>
            <a:spAutoFit/>
          </a:bodyPr>
          <a:lstStyle/>
          <a:p>
            <a:r>
              <a:rPr lang="en-US" b="1">
                <a:solidFill>
                  <a:srgbClr val="800000"/>
                </a:solidFill>
                <a:latin typeface="Calibri" pitchFamily="34" charset="0"/>
              </a:rPr>
              <a:t>Status of all POLs can be viewed in software</a:t>
            </a:r>
          </a:p>
        </p:txBody>
      </p:sp>
      <p:pic>
        <p:nvPicPr>
          <p:cNvPr id="135" name="Picture 2"/>
          <p:cNvPicPr>
            <a:picLocks noChangeAspect="1" noChangeArrowheads="1"/>
          </p:cNvPicPr>
          <p:nvPr/>
        </p:nvPicPr>
        <p:blipFill>
          <a:blip r:embed="rId7" cstate="print"/>
          <a:srcRect/>
          <a:stretch>
            <a:fillRect/>
          </a:stretch>
        </p:blipFill>
        <p:spPr bwMode="auto">
          <a:xfrm>
            <a:off x="6153150" y="4987925"/>
            <a:ext cx="2709863" cy="1355725"/>
          </a:xfrm>
          <a:prstGeom prst="rect">
            <a:avLst/>
          </a:prstGeom>
          <a:noFill/>
          <a:ln w="9525">
            <a:noFill/>
            <a:miter lim="800000"/>
            <a:headEnd/>
            <a:tailEnd/>
          </a:ln>
        </p:spPr>
      </p:pic>
      <p:sp>
        <p:nvSpPr>
          <p:cNvPr id="136" name="TextBox 135"/>
          <p:cNvSpPr txBox="1">
            <a:spLocks noChangeArrowheads="1"/>
          </p:cNvSpPr>
          <p:nvPr/>
        </p:nvSpPr>
        <p:spPr bwMode="auto">
          <a:xfrm>
            <a:off x="5507038" y="6172200"/>
            <a:ext cx="3581400" cy="646113"/>
          </a:xfrm>
          <a:prstGeom prst="rect">
            <a:avLst/>
          </a:prstGeom>
          <a:solidFill>
            <a:schemeClr val="bg1"/>
          </a:solidFill>
          <a:ln w="9525">
            <a:solidFill>
              <a:srgbClr val="B00000"/>
            </a:solidFill>
            <a:miter lim="800000"/>
            <a:headEnd/>
            <a:tailEnd/>
          </a:ln>
        </p:spPr>
        <p:txBody>
          <a:bodyPr>
            <a:spAutoFit/>
          </a:bodyPr>
          <a:lstStyle/>
          <a:p>
            <a:r>
              <a:rPr lang="en-US" b="1">
                <a:solidFill>
                  <a:srgbClr val="800000"/>
                </a:solidFill>
                <a:latin typeface="Calibri" pitchFamily="34" charset="0"/>
              </a:rPr>
              <a:t>Test system performance with different combinations of voltages </a:t>
            </a:r>
          </a:p>
        </p:txBody>
      </p:sp>
      <p:sp>
        <p:nvSpPr>
          <p:cNvPr id="19487" name="TextBox 45"/>
          <p:cNvSpPr txBox="1">
            <a:spLocks noChangeArrowheads="1"/>
          </p:cNvSpPr>
          <p:nvPr/>
        </p:nvSpPr>
        <p:spPr bwMode="auto">
          <a:xfrm>
            <a:off x="4799013" y="271463"/>
            <a:ext cx="4344987" cy="609600"/>
          </a:xfrm>
          <a:prstGeom prst="rect">
            <a:avLst/>
          </a:prstGeom>
          <a:solidFill>
            <a:srgbClr val="C00000"/>
          </a:solidFill>
          <a:ln w="9525">
            <a:noFill/>
            <a:miter lim="800000"/>
            <a:headEnd/>
            <a:tailEnd/>
          </a:ln>
        </p:spPr>
        <p:txBody>
          <a:bodyPr wrap="none" anchor="ctr" anchorCtr="1"/>
          <a:lstStyle/>
          <a:p>
            <a:r>
              <a:rPr lang="en-US" sz="2800" b="1">
                <a:solidFill>
                  <a:schemeClr val="bg1"/>
                </a:solidFill>
                <a:latin typeface="Calibri" pitchFamily="34" charset="0"/>
              </a:rPr>
              <a:t>PSM with LTpowerPlay™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500"/>
                                        <p:tgtEl>
                                          <p:spTgt spid="130"/>
                                        </p:tgtEl>
                                      </p:cBhvr>
                                    </p:animEffect>
                                  </p:childTnLst>
                                </p:cTn>
                              </p:par>
                              <p:par>
                                <p:cTn id="12" presetID="10" presetClass="entr" presetSubtype="0" fill="hold" nodeType="withEffect">
                                  <p:stCondLst>
                                    <p:cond delay="0"/>
                                  </p:stCondLst>
                                  <p:childTnLst>
                                    <p:set>
                                      <p:cBhvr>
                                        <p:cTn id="13" dur="1" fill="hold">
                                          <p:stCondLst>
                                            <p:cond delay="0"/>
                                          </p:stCondLst>
                                        </p:cTn>
                                        <p:tgtEl>
                                          <p:spTgt spid="129"/>
                                        </p:tgtEl>
                                        <p:attrNameLst>
                                          <p:attrName>style.visibility</p:attrName>
                                        </p:attrNameLst>
                                      </p:cBhvr>
                                      <p:to>
                                        <p:strVal val="visible"/>
                                      </p:to>
                                    </p:set>
                                    <p:animEffect transition="in" filter="fade">
                                      <p:cBhvr>
                                        <p:cTn id="14" dur="500"/>
                                        <p:tgtEl>
                                          <p:spTgt spid="12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2"/>
                                        </p:tgtEl>
                                        <p:attrNameLst>
                                          <p:attrName>style.visibility</p:attrName>
                                        </p:attrNameLst>
                                      </p:cBhvr>
                                      <p:to>
                                        <p:strVal val="visible"/>
                                      </p:to>
                                    </p:set>
                                    <p:animEffect transition="in" filter="fade">
                                      <p:cBhvr>
                                        <p:cTn id="17" dur="500"/>
                                        <p:tgtEl>
                                          <p:spTgt spid="13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3"/>
                                        </p:tgtEl>
                                        <p:attrNameLst>
                                          <p:attrName>style.visibility</p:attrName>
                                        </p:attrNameLst>
                                      </p:cBhvr>
                                      <p:to>
                                        <p:strVal val="visible"/>
                                      </p:to>
                                    </p:set>
                                    <p:animEffect transition="in" filter="fade">
                                      <p:cBhvr>
                                        <p:cTn id="21" dur="500"/>
                                        <p:tgtEl>
                                          <p:spTgt spid="1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fade">
                                      <p:cBhvr>
                                        <p:cTn id="27" dur="500"/>
                                        <p:tgtEl>
                                          <p:spTgt spid="1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3"/>
                                        </p:tgtEl>
                                        <p:attrNameLst>
                                          <p:attrName>style.visibility</p:attrName>
                                        </p:attrNameLst>
                                      </p:cBhvr>
                                      <p:to>
                                        <p:strVal val="visible"/>
                                      </p:to>
                                    </p:set>
                                    <p:animEffect transition="in" filter="fade">
                                      <p:cBhvr>
                                        <p:cTn id="39" dur="500"/>
                                        <p:tgtEl>
                                          <p:spTgt spid="133"/>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35"/>
                                        </p:tgtEl>
                                        <p:attrNameLst>
                                          <p:attrName>style.visibility</p:attrName>
                                        </p:attrNameLst>
                                      </p:cBhvr>
                                      <p:to>
                                        <p:strVal val="visible"/>
                                      </p:to>
                                    </p:set>
                                    <p:animEffect transition="in" filter="fade">
                                      <p:cBhvr>
                                        <p:cTn id="59" dur="500"/>
                                        <p:tgtEl>
                                          <p:spTgt spid="1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Effect transition="in" filter="fade">
                                      <p:cBhvr>
                                        <p:cTn id="6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p:bldP spid="124" grpId="0"/>
      <p:bldP spid="125" grpId="0" animBg="1"/>
      <p:bldP spid="130" grpId="0" animBg="1"/>
      <p:bldP spid="131" grpId="0" animBg="1"/>
      <p:bldP spid="132" grpId="0"/>
      <p:bldP spid="133" grpId="0"/>
      <p:bldP spid="134" grpId="0" animBg="1"/>
      <p:bldP spid="13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23863" y="285750"/>
            <a:ext cx="8153400" cy="533400"/>
          </a:xfrm>
        </p:spPr>
        <p:txBody>
          <a:bodyPr/>
          <a:lstStyle/>
          <a:p>
            <a:pPr eaLnBrk="1" hangingPunct="1"/>
            <a:r>
              <a:rPr lang="en-US" smtClean="0">
                <a:ea typeface="ＭＳ Ｐゴシック" pitchFamily="34" charset="-128"/>
              </a:rPr>
              <a:t>PSM:LTC2978A used on Altera CV SoC Kit</a:t>
            </a:r>
          </a:p>
        </p:txBody>
      </p:sp>
      <p:pic>
        <p:nvPicPr>
          <p:cNvPr id="20483" name="Picture 2"/>
          <p:cNvPicPr>
            <a:picLocks noChangeAspect="1" noChangeArrowheads="1"/>
          </p:cNvPicPr>
          <p:nvPr/>
        </p:nvPicPr>
        <p:blipFill>
          <a:blip r:embed="rId3" cstate="print"/>
          <a:srcRect/>
          <a:stretch>
            <a:fillRect/>
          </a:stretch>
        </p:blipFill>
        <p:spPr bwMode="auto">
          <a:xfrm>
            <a:off x="490538" y="962025"/>
            <a:ext cx="7594600" cy="1539875"/>
          </a:xfrm>
          <a:prstGeom prst="rect">
            <a:avLst/>
          </a:prstGeom>
          <a:noFill/>
          <a:ln w="9525">
            <a:noFill/>
            <a:miter lim="800000"/>
            <a:headEnd/>
            <a:tailEnd/>
          </a:ln>
        </p:spPr>
      </p:pic>
      <p:pic>
        <p:nvPicPr>
          <p:cNvPr id="20484" name="Picture 7"/>
          <p:cNvPicPr>
            <a:picLocks noChangeAspect="1" noChangeArrowheads="1"/>
          </p:cNvPicPr>
          <p:nvPr/>
        </p:nvPicPr>
        <p:blipFill>
          <a:blip r:embed="rId4" cstate="print"/>
          <a:srcRect/>
          <a:stretch>
            <a:fillRect/>
          </a:stretch>
        </p:blipFill>
        <p:spPr bwMode="auto">
          <a:xfrm>
            <a:off x="304800" y="2590800"/>
            <a:ext cx="8534400" cy="36210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3400" y="304800"/>
            <a:ext cx="8229600" cy="715963"/>
          </a:xfrm>
        </p:spPr>
        <p:txBody>
          <a:bodyPr/>
          <a:lstStyle/>
          <a:p>
            <a:pPr eaLnBrk="1" hangingPunct="1"/>
            <a:r>
              <a:rPr lang="en-US" smtClean="0">
                <a:ea typeface="ＭＳ Ｐゴシック" pitchFamily="34" charset="-128"/>
              </a:rPr>
              <a:t>PSM User Friendly Interactive GUI</a:t>
            </a:r>
          </a:p>
        </p:txBody>
      </p:sp>
      <p:pic>
        <p:nvPicPr>
          <p:cNvPr id="21507" name="Picture 4"/>
          <p:cNvPicPr>
            <a:picLocks noChangeAspect="1" noChangeArrowheads="1"/>
          </p:cNvPicPr>
          <p:nvPr/>
        </p:nvPicPr>
        <p:blipFill>
          <a:blip r:embed="rId3" cstate="print"/>
          <a:srcRect b="-4"/>
          <a:stretch>
            <a:fillRect/>
          </a:stretch>
        </p:blipFill>
        <p:spPr bwMode="auto">
          <a:xfrm>
            <a:off x="3581400" y="2895600"/>
            <a:ext cx="5376863" cy="3352800"/>
          </a:xfrm>
          <a:prstGeom prst="rect">
            <a:avLst/>
          </a:prstGeom>
          <a:noFill/>
          <a:ln w="9525">
            <a:noFill/>
            <a:miter lim="800000"/>
            <a:headEnd/>
            <a:tailEnd/>
          </a:ln>
        </p:spPr>
      </p:pic>
      <p:pic>
        <p:nvPicPr>
          <p:cNvPr id="21508" name="Picture 5"/>
          <p:cNvPicPr>
            <a:picLocks noChangeAspect="1" noChangeArrowheads="1"/>
          </p:cNvPicPr>
          <p:nvPr/>
        </p:nvPicPr>
        <p:blipFill>
          <a:blip r:embed="rId4" cstate="print"/>
          <a:srcRect/>
          <a:stretch>
            <a:fillRect/>
          </a:stretch>
        </p:blipFill>
        <p:spPr bwMode="auto">
          <a:xfrm>
            <a:off x="0" y="1066800"/>
            <a:ext cx="4724400" cy="2998788"/>
          </a:xfrm>
          <a:prstGeom prst="rect">
            <a:avLst/>
          </a:prstGeom>
          <a:noFill/>
          <a:ln w="9525">
            <a:noFill/>
            <a:miter lim="800000"/>
            <a:headEnd/>
            <a:tailEnd/>
          </a:ln>
        </p:spPr>
      </p:pic>
      <p:pic>
        <p:nvPicPr>
          <p:cNvPr id="21509" name="Picture 6"/>
          <p:cNvPicPr>
            <a:picLocks noChangeAspect="1" noChangeArrowheads="1"/>
          </p:cNvPicPr>
          <p:nvPr/>
        </p:nvPicPr>
        <p:blipFill>
          <a:blip r:embed="rId5" cstate="print"/>
          <a:srcRect/>
          <a:stretch>
            <a:fillRect/>
          </a:stretch>
        </p:blipFill>
        <p:spPr bwMode="auto">
          <a:xfrm>
            <a:off x="6391275" y="990600"/>
            <a:ext cx="2514600" cy="1878013"/>
          </a:xfrm>
          <a:prstGeom prst="rect">
            <a:avLst/>
          </a:prstGeom>
          <a:noFill/>
          <a:ln w="9525">
            <a:noFill/>
            <a:miter lim="800000"/>
            <a:headEnd/>
            <a:tailEnd/>
          </a:ln>
        </p:spPr>
      </p:pic>
      <p:sp>
        <p:nvSpPr>
          <p:cNvPr id="21510" name="TextBox 3"/>
          <p:cNvSpPr txBox="1">
            <a:spLocks noChangeArrowheads="1"/>
          </p:cNvSpPr>
          <p:nvPr/>
        </p:nvSpPr>
        <p:spPr bwMode="auto">
          <a:xfrm>
            <a:off x="6391275" y="2484438"/>
            <a:ext cx="1082675" cy="338137"/>
          </a:xfrm>
          <a:prstGeom prst="rect">
            <a:avLst/>
          </a:prstGeom>
          <a:noFill/>
          <a:ln w="9525">
            <a:noFill/>
            <a:miter lim="800000"/>
            <a:headEnd/>
            <a:tailEnd/>
          </a:ln>
        </p:spPr>
        <p:txBody>
          <a:bodyPr wrap="none">
            <a:spAutoFit/>
          </a:bodyPr>
          <a:lstStyle/>
          <a:p>
            <a:pPr eaLnBrk="1" hangingPunct="1"/>
            <a:r>
              <a:rPr lang="en-US" sz="1600" b="1">
                <a:ea typeface="ＭＳ Ｐゴシック" pitchFamily="34" charset="-128"/>
              </a:rPr>
              <a:t>DC1613A</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7938" y="274638"/>
            <a:ext cx="8791731" cy="594792"/>
          </a:xfrm>
        </p:spPr>
        <p:txBody>
          <a:bodyPr/>
          <a:lstStyle/>
          <a:p>
            <a:r>
              <a:rPr lang="en-US" sz="2900" dirty="0" smtClean="0"/>
              <a:t>System Architecture</a:t>
            </a:r>
            <a:endParaRPr lang="en-US" sz="2900" dirty="0"/>
          </a:p>
        </p:txBody>
      </p:sp>
      <p:sp>
        <p:nvSpPr>
          <p:cNvPr id="28" name="Content Placeholder 27"/>
          <p:cNvSpPr>
            <a:spLocks noGrp="1"/>
          </p:cNvSpPr>
          <p:nvPr>
            <p:ph sz="half" idx="2"/>
          </p:nvPr>
        </p:nvSpPr>
        <p:spPr>
          <a:xfrm>
            <a:off x="313163" y="778465"/>
            <a:ext cx="4107367" cy="5385572"/>
          </a:xfrm>
        </p:spPr>
        <p:txBody>
          <a:bodyPr>
            <a:normAutofit/>
          </a:bodyPr>
          <a:lstStyle/>
          <a:p>
            <a:pPr marL="173038" indent="-173038">
              <a:spcBef>
                <a:spcPts val="0"/>
              </a:spcBef>
              <a:spcAft>
                <a:spcPts val="300"/>
              </a:spcAft>
            </a:pPr>
            <a:r>
              <a:rPr lang="en-US" sz="1600" dirty="0" smtClean="0"/>
              <a:t>Processor</a:t>
            </a:r>
          </a:p>
          <a:p>
            <a:pPr marL="457200" lvl="1" indent="-173038">
              <a:spcBef>
                <a:spcPts val="0"/>
              </a:spcBef>
              <a:spcAft>
                <a:spcPts val="300"/>
              </a:spcAft>
            </a:pPr>
            <a:r>
              <a:rPr lang="en-US" sz="1200" dirty="0" smtClean="0"/>
              <a:t>Dual-core ARM</a:t>
            </a:r>
            <a:r>
              <a:rPr lang="en-US" sz="1200" baseline="30000" dirty="0" smtClean="0"/>
              <a:t>®</a:t>
            </a:r>
            <a:r>
              <a:rPr lang="en-US" sz="1200" dirty="0" smtClean="0"/>
              <a:t> Cortex™-A9 </a:t>
            </a:r>
            <a:r>
              <a:rPr lang="en-US" sz="1200" dirty="0" err="1" smtClean="0"/>
              <a:t>MPCore</a:t>
            </a:r>
            <a:r>
              <a:rPr lang="en-US" sz="1200" dirty="0" smtClean="0"/>
              <a:t>™ processor</a:t>
            </a:r>
          </a:p>
          <a:p>
            <a:pPr marL="457200" lvl="1" indent="-173038">
              <a:spcBef>
                <a:spcPts val="0"/>
              </a:spcBef>
              <a:spcAft>
                <a:spcPts val="300"/>
              </a:spcAft>
            </a:pPr>
            <a:r>
              <a:rPr lang="en-US" sz="1200" dirty="0" smtClean="0"/>
              <a:t>4,000 MIPS (up to 800 MHz per core)</a:t>
            </a:r>
          </a:p>
          <a:p>
            <a:pPr marL="457200" lvl="1" indent="-173038">
              <a:spcBef>
                <a:spcPts val="0"/>
              </a:spcBef>
              <a:spcAft>
                <a:spcPts val="300"/>
              </a:spcAft>
            </a:pPr>
            <a:r>
              <a:rPr lang="en-US" sz="1200" dirty="0" smtClean="0"/>
              <a:t>NEON coprocessor with  double-precision FPU</a:t>
            </a:r>
          </a:p>
          <a:p>
            <a:pPr marL="457200" lvl="1" indent="-173038">
              <a:spcBef>
                <a:spcPts val="0"/>
              </a:spcBef>
              <a:spcAft>
                <a:spcPts val="300"/>
              </a:spcAft>
            </a:pPr>
            <a:r>
              <a:rPr lang="en-US" sz="1200" dirty="0" smtClean="0"/>
              <a:t>32-KB/32-KB L1 caches per core</a:t>
            </a:r>
          </a:p>
          <a:p>
            <a:pPr marL="457200" lvl="1" indent="-173038">
              <a:spcBef>
                <a:spcPts val="0"/>
              </a:spcBef>
              <a:spcAft>
                <a:spcPts val="300"/>
              </a:spcAft>
            </a:pPr>
            <a:r>
              <a:rPr lang="en-US" sz="1200" dirty="0" smtClean="0"/>
              <a:t>512-KB shared L2 cache</a:t>
            </a:r>
          </a:p>
          <a:p>
            <a:pPr marL="457200" lvl="1" indent="-173038">
              <a:spcBef>
                <a:spcPts val="0"/>
              </a:spcBef>
              <a:spcAft>
                <a:spcPts val="300"/>
              </a:spcAft>
            </a:pPr>
            <a:endParaRPr lang="en-US" sz="900" dirty="0" smtClean="0"/>
          </a:p>
          <a:p>
            <a:pPr marL="173038" indent="-173038">
              <a:spcBef>
                <a:spcPts val="0"/>
              </a:spcBef>
              <a:spcAft>
                <a:spcPts val="300"/>
              </a:spcAft>
            </a:pPr>
            <a:r>
              <a:rPr lang="en-US" sz="1600" dirty="0" smtClean="0"/>
              <a:t>Multiport SDRAM controller</a:t>
            </a:r>
          </a:p>
          <a:p>
            <a:pPr marL="457200" lvl="1" indent="-173038">
              <a:spcBef>
                <a:spcPts val="0"/>
              </a:spcBef>
              <a:spcAft>
                <a:spcPts val="300"/>
              </a:spcAft>
            </a:pPr>
            <a:r>
              <a:rPr lang="en-US" sz="1200" dirty="0" smtClean="0"/>
              <a:t>Up to 533-MHz DDR3 and LPDDR2</a:t>
            </a:r>
          </a:p>
          <a:p>
            <a:pPr marL="457200" lvl="1" indent="-173038">
              <a:spcBef>
                <a:spcPts val="0"/>
              </a:spcBef>
              <a:spcAft>
                <a:spcPts val="300"/>
              </a:spcAft>
            </a:pPr>
            <a:r>
              <a:rPr lang="en-US" sz="1200" dirty="0" smtClean="0"/>
              <a:t>Up to 400-MHz DDR2</a:t>
            </a:r>
          </a:p>
          <a:p>
            <a:pPr marL="457200" lvl="1" indent="-173038">
              <a:spcBef>
                <a:spcPts val="0"/>
              </a:spcBef>
              <a:spcAft>
                <a:spcPts val="300"/>
              </a:spcAft>
            </a:pPr>
            <a:r>
              <a:rPr lang="en-US" sz="1200" dirty="0" smtClean="0"/>
              <a:t>Integrated ECC support</a:t>
            </a:r>
          </a:p>
          <a:p>
            <a:pPr marL="457200" lvl="1" indent="-173038">
              <a:spcBef>
                <a:spcPts val="0"/>
              </a:spcBef>
              <a:spcAft>
                <a:spcPts val="300"/>
              </a:spcAft>
            </a:pPr>
            <a:endParaRPr lang="en-US" sz="900" dirty="0" smtClean="0"/>
          </a:p>
          <a:p>
            <a:pPr marL="173038" indent="-173038">
              <a:spcBef>
                <a:spcPts val="0"/>
              </a:spcBef>
              <a:spcAft>
                <a:spcPts val="300"/>
              </a:spcAft>
            </a:pPr>
            <a:r>
              <a:rPr lang="en-US" sz="1600" dirty="0" smtClean="0"/>
              <a:t>High-bandwidth on-chip interfaces</a:t>
            </a:r>
          </a:p>
          <a:p>
            <a:pPr marL="573088" lvl="1" indent="-173038">
              <a:spcBef>
                <a:spcPts val="0"/>
              </a:spcBef>
              <a:spcAft>
                <a:spcPts val="300"/>
              </a:spcAft>
            </a:pPr>
            <a:r>
              <a:rPr lang="en-US" sz="1200" dirty="0" smtClean="0"/>
              <a:t>Dual HPS-to-FPGA bridge architecture</a:t>
            </a:r>
          </a:p>
          <a:p>
            <a:pPr marL="573088" lvl="1" indent="-173038">
              <a:spcBef>
                <a:spcPts val="0"/>
              </a:spcBef>
              <a:spcAft>
                <a:spcPts val="300"/>
              </a:spcAft>
            </a:pPr>
            <a:r>
              <a:rPr lang="en-US" sz="1200" dirty="0" smtClean="0"/>
              <a:t>FPGA-to-HPS interface</a:t>
            </a:r>
          </a:p>
          <a:p>
            <a:pPr marL="573088" lvl="1" indent="-173038">
              <a:spcBef>
                <a:spcPts val="0"/>
              </a:spcBef>
              <a:spcAft>
                <a:spcPts val="300"/>
              </a:spcAft>
            </a:pPr>
            <a:r>
              <a:rPr lang="en-US" sz="1200" dirty="0" smtClean="0"/>
              <a:t>FPGA-to-SDRAM interface</a:t>
            </a:r>
          </a:p>
          <a:p>
            <a:pPr marL="573088" lvl="1" indent="-173038">
              <a:spcBef>
                <a:spcPts val="0"/>
              </a:spcBef>
              <a:spcAft>
                <a:spcPts val="300"/>
              </a:spcAft>
            </a:pPr>
            <a:endParaRPr lang="en-US" sz="900" dirty="0" smtClean="0"/>
          </a:p>
          <a:p>
            <a:pPr marL="173038" indent="-173038">
              <a:spcBef>
                <a:spcPts val="0"/>
              </a:spcBef>
              <a:spcAft>
                <a:spcPts val="300"/>
              </a:spcAft>
            </a:pPr>
            <a:r>
              <a:rPr lang="en-US" sz="1600" dirty="0" smtClean="0"/>
              <a:t>Cost- and power-optimized FPGA fabric</a:t>
            </a:r>
          </a:p>
          <a:p>
            <a:pPr marL="573088" lvl="1" indent="-173038">
              <a:spcBef>
                <a:spcPts val="0"/>
              </a:spcBef>
              <a:spcAft>
                <a:spcPts val="300"/>
              </a:spcAft>
            </a:pPr>
            <a:r>
              <a:rPr lang="en-US" sz="1200" dirty="0" smtClean="0"/>
              <a:t>Lowest power transceivers</a:t>
            </a:r>
          </a:p>
          <a:p>
            <a:pPr marL="573088" lvl="1" indent="-173038">
              <a:spcBef>
                <a:spcPts val="0"/>
              </a:spcBef>
              <a:spcAft>
                <a:spcPts val="300"/>
              </a:spcAft>
            </a:pPr>
            <a:r>
              <a:rPr lang="en-US" sz="1200" dirty="0" smtClean="0"/>
              <a:t>Up to 1,600 GMACS, 300 GFLOPS</a:t>
            </a:r>
          </a:p>
          <a:p>
            <a:pPr marL="573088" lvl="1" indent="-173038">
              <a:spcBef>
                <a:spcPts val="0"/>
              </a:spcBef>
              <a:spcAft>
                <a:spcPts val="300"/>
              </a:spcAft>
            </a:pPr>
            <a:r>
              <a:rPr lang="en-US" sz="1200" dirty="0" smtClean="0"/>
              <a:t>Up to 25Mb on-chip RAM</a:t>
            </a:r>
          </a:p>
          <a:p>
            <a:pPr marL="573088" lvl="1" indent="-173038">
              <a:spcBef>
                <a:spcPts val="0"/>
              </a:spcBef>
              <a:spcAft>
                <a:spcPts val="300"/>
              </a:spcAft>
            </a:pPr>
            <a:r>
              <a:rPr lang="en-US" sz="1200" dirty="0" smtClean="0"/>
              <a:t>More hard intellectual property (IP): </a:t>
            </a:r>
            <a:r>
              <a:rPr lang="en-US" sz="1200" dirty="0" err="1" smtClean="0"/>
              <a:t>PCIe</a:t>
            </a:r>
            <a:r>
              <a:rPr lang="en-US" sz="1200" baseline="30000" dirty="0" smtClean="0"/>
              <a:t>®</a:t>
            </a:r>
            <a:r>
              <a:rPr lang="en-US" sz="1200" dirty="0" smtClean="0"/>
              <a:t> and memory controllers</a:t>
            </a:r>
          </a:p>
          <a:p>
            <a:pPr marL="573088" lvl="1" indent="-173038">
              <a:spcBef>
                <a:spcPts val="0"/>
              </a:spcBef>
              <a:spcAft>
                <a:spcPts val="300"/>
              </a:spcAft>
            </a:pPr>
            <a:endParaRPr lang="en-US" sz="1200" dirty="0" smtClean="0"/>
          </a:p>
        </p:txBody>
      </p:sp>
      <p:sp>
        <p:nvSpPr>
          <p:cNvPr id="265" name="Rectangle 264"/>
          <p:cNvSpPr/>
          <p:nvPr/>
        </p:nvSpPr>
        <p:spPr bwMode="auto">
          <a:xfrm>
            <a:off x="4572000" y="311972"/>
            <a:ext cx="4313846" cy="5712310"/>
          </a:xfrm>
          <a:prstGeom prst="rect">
            <a:avLst/>
          </a:prstGeom>
          <a:ln>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66" name="Rectangle 265"/>
          <p:cNvSpPr/>
          <p:nvPr/>
        </p:nvSpPr>
        <p:spPr bwMode="auto">
          <a:xfrm>
            <a:off x="6358942" y="5402636"/>
            <a:ext cx="91440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PCIe</a:t>
            </a:r>
          </a:p>
        </p:txBody>
      </p:sp>
      <p:sp>
        <p:nvSpPr>
          <p:cNvPr id="267" name="Rectangle 266"/>
          <p:cNvSpPr/>
          <p:nvPr/>
        </p:nvSpPr>
        <p:spPr bwMode="auto">
          <a:xfrm>
            <a:off x="4732181" y="5452878"/>
            <a:ext cx="155448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Multiport DDR SDRAM Controller</a:t>
            </a:r>
            <a:endParaRPr kumimoji="0" lang="en-US" sz="900" b="1" i="0" u="none" strike="noStrike" cap="none" normalizeH="0" baseline="0" dirty="0" smtClean="0">
              <a:ln>
                <a:noFill/>
              </a:ln>
              <a:solidFill>
                <a:schemeClr val="tx1"/>
              </a:solidFill>
              <a:effectLst/>
              <a:latin typeface="Arial" charset="0"/>
            </a:endParaRPr>
          </a:p>
        </p:txBody>
      </p:sp>
      <p:sp>
        <p:nvSpPr>
          <p:cNvPr id="268" name="Rectangle 267"/>
          <p:cNvSpPr/>
          <p:nvPr/>
        </p:nvSpPr>
        <p:spPr bwMode="auto">
          <a:xfrm>
            <a:off x="4689742" y="5402636"/>
            <a:ext cx="155448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Multiport DDR SDRAM Controller</a:t>
            </a:r>
            <a:endParaRPr kumimoji="0" lang="en-US" sz="900" b="1" i="0" u="none" strike="noStrike" cap="none" normalizeH="0" baseline="0" dirty="0" smtClean="0">
              <a:ln>
                <a:noFill/>
              </a:ln>
              <a:solidFill>
                <a:schemeClr val="tx1"/>
              </a:solidFill>
              <a:effectLst/>
              <a:latin typeface="Arial" charset="0"/>
            </a:endParaRPr>
          </a:p>
        </p:txBody>
      </p:sp>
      <p:sp>
        <p:nvSpPr>
          <p:cNvPr id="269" name="Rectangle 268"/>
          <p:cNvSpPr/>
          <p:nvPr/>
        </p:nvSpPr>
        <p:spPr bwMode="auto">
          <a:xfrm>
            <a:off x="4649463" y="374940"/>
            <a:ext cx="3892440" cy="322155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b="1" dirty="0" smtClean="0">
                <a:solidFill>
                  <a:schemeClr val="tx1"/>
                </a:solidFill>
                <a:latin typeface="Arial" charset="0"/>
              </a:rPr>
              <a:t>Hard Processor System (HPS)</a:t>
            </a:r>
            <a:endParaRPr kumimoji="0" lang="en-US" sz="1800" b="1" i="0" u="none" strike="noStrike" cap="none" normalizeH="0" baseline="0" dirty="0" smtClean="0">
              <a:ln>
                <a:noFill/>
              </a:ln>
              <a:solidFill>
                <a:schemeClr val="tx1"/>
              </a:solidFill>
              <a:effectLst/>
              <a:latin typeface="Arial" charset="0"/>
            </a:endParaRPr>
          </a:p>
        </p:txBody>
      </p:sp>
      <p:sp>
        <p:nvSpPr>
          <p:cNvPr id="270" name="Rectangle 269"/>
          <p:cNvSpPr/>
          <p:nvPr/>
        </p:nvSpPr>
        <p:spPr bwMode="auto">
          <a:xfrm>
            <a:off x="4709102" y="885709"/>
            <a:ext cx="1044789" cy="457200"/>
          </a:xfrm>
          <a:prstGeom prst="rect">
            <a:avLst/>
          </a:prstGeom>
          <a:solidFill>
            <a:srgbClr val="000066"/>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charset="0"/>
              </a:rPr>
              <a:t>ARM Cortex-A9</a:t>
            </a:r>
          </a:p>
          <a:p>
            <a:pPr marL="0" marR="0" indent="0" algn="ctr" defTabSz="914400" rtl="0" eaLnBrk="0" fontAlgn="base" latinLnBrk="0" hangingPunct="0">
              <a:lnSpc>
                <a:spcPct val="100000"/>
              </a:lnSpc>
              <a:spcBef>
                <a:spcPct val="0"/>
              </a:spcBef>
              <a:spcAft>
                <a:spcPct val="0"/>
              </a:spcAft>
              <a:buClrTx/>
              <a:buSzTx/>
              <a:buFontTx/>
              <a:buNone/>
              <a:tabLst/>
            </a:pPr>
            <a:r>
              <a:rPr lang="en-US" sz="900" dirty="0" smtClean="0">
                <a:solidFill>
                  <a:schemeClr val="bg1"/>
                </a:solidFill>
                <a:latin typeface="Arial" charset="0"/>
              </a:rPr>
              <a:t>NEON / FPU</a:t>
            </a:r>
          </a:p>
          <a:p>
            <a:pPr marL="0" marR="0" indent="0" algn="ctr" defTabSz="914400" rtl="0" eaLnBrk="0" fontAlgn="base" latinLnBrk="0" hangingPunct="0">
              <a:lnSpc>
                <a:spcPct val="100000"/>
              </a:lnSpc>
              <a:spcBef>
                <a:spcPct val="0"/>
              </a:spcBef>
              <a:spcAft>
                <a:spcPct val="0"/>
              </a:spcAft>
              <a:buClrTx/>
              <a:buSzTx/>
              <a:buFontTx/>
              <a:buNone/>
              <a:tabLst/>
            </a:pPr>
            <a:r>
              <a:rPr lang="en-US" sz="900" dirty="0" smtClean="0">
                <a:solidFill>
                  <a:schemeClr val="bg1"/>
                </a:solidFill>
                <a:latin typeface="Arial" charset="0"/>
              </a:rPr>
              <a:t>L1 Cache</a:t>
            </a:r>
            <a:endParaRPr kumimoji="0" lang="en-US" sz="900" b="0" i="0" u="none" strike="noStrike" cap="none" normalizeH="0" baseline="0" dirty="0" smtClean="0">
              <a:ln>
                <a:noFill/>
              </a:ln>
              <a:solidFill>
                <a:schemeClr val="bg1"/>
              </a:solidFill>
              <a:effectLst/>
              <a:latin typeface="Arial" charset="0"/>
            </a:endParaRPr>
          </a:p>
        </p:txBody>
      </p:sp>
      <p:sp>
        <p:nvSpPr>
          <p:cNvPr id="271" name="Rectangle 270"/>
          <p:cNvSpPr/>
          <p:nvPr/>
        </p:nvSpPr>
        <p:spPr bwMode="auto">
          <a:xfrm>
            <a:off x="4709102" y="1430383"/>
            <a:ext cx="2216076" cy="46805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L2 Cache</a:t>
            </a:r>
          </a:p>
        </p:txBody>
      </p:sp>
      <p:sp>
        <p:nvSpPr>
          <p:cNvPr id="272" name="Rectangle 271"/>
          <p:cNvSpPr/>
          <p:nvPr/>
        </p:nvSpPr>
        <p:spPr bwMode="auto">
          <a:xfrm>
            <a:off x="7052054" y="8799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USB OTG      (x2)  </a:t>
            </a:r>
            <a:r>
              <a:rPr lang="en-US" sz="900" b="1" baseline="30000" dirty="0" smtClean="0">
                <a:solidFill>
                  <a:schemeClr val="tx1"/>
                </a:solidFill>
                <a:latin typeface="Arial" charset="0"/>
              </a:rPr>
              <a:t>(1)</a:t>
            </a:r>
            <a:r>
              <a:rPr lang="en-US" sz="900" b="1" dirty="0" smtClean="0">
                <a:solidFill>
                  <a:schemeClr val="tx1"/>
                </a:solidFill>
                <a:latin typeface="Arial" charset="0"/>
              </a:rPr>
              <a:t> </a:t>
            </a:r>
            <a:endParaRPr kumimoji="0" lang="en-US" sz="900" b="1" i="0" u="none" strike="noStrike" cap="none" normalizeH="0" baseline="0" dirty="0" smtClean="0">
              <a:ln>
                <a:noFill/>
              </a:ln>
              <a:solidFill>
                <a:schemeClr val="tx1"/>
              </a:solidFill>
              <a:effectLst/>
              <a:latin typeface="Arial" charset="0"/>
            </a:endParaRPr>
          </a:p>
        </p:txBody>
      </p:sp>
      <p:sp>
        <p:nvSpPr>
          <p:cNvPr id="273" name="Rectangle 272"/>
          <p:cNvSpPr/>
          <p:nvPr/>
        </p:nvSpPr>
        <p:spPr bwMode="auto">
          <a:xfrm>
            <a:off x="5490086" y="1980862"/>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64-KB</a:t>
            </a: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RAM</a:t>
            </a:r>
            <a:endParaRPr kumimoji="0" lang="en-US" sz="900" b="1" i="0" u="none" strike="noStrike" cap="none" normalizeH="0" baseline="0" dirty="0" smtClean="0">
              <a:ln>
                <a:noFill/>
              </a:ln>
              <a:solidFill>
                <a:schemeClr val="tx1"/>
              </a:solidFill>
              <a:effectLst/>
              <a:latin typeface="Arial" charset="0"/>
            </a:endParaRPr>
          </a:p>
        </p:txBody>
      </p:sp>
      <p:sp>
        <p:nvSpPr>
          <p:cNvPr id="274" name="Rectangle 273"/>
          <p:cNvSpPr/>
          <p:nvPr/>
        </p:nvSpPr>
        <p:spPr bwMode="auto">
          <a:xfrm>
            <a:off x="7053251" y="2531339"/>
            <a:ext cx="719149" cy="45951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DMA</a:t>
            </a:r>
          </a:p>
          <a:p>
            <a:pPr marL="0" marR="0" indent="0" algn="ctr" defTabSz="914400" rtl="0" eaLnBrk="0" fontAlgn="base" latinLnBrk="0" hangingPunct="0">
              <a:lnSpc>
                <a:spcPct val="100000"/>
              </a:lnSpc>
              <a:spcBef>
                <a:spcPct val="0"/>
              </a:spcBef>
              <a:spcAft>
                <a:spcPct val="0"/>
              </a:spcAft>
              <a:buClrTx/>
              <a:buSzTx/>
              <a:buFontTx/>
              <a:buNone/>
              <a:tabLst/>
            </a:pPr>
            <a:r>
              <a:rPr lang="en-US" sz="700" b="1" dirty="0" smtClean="0">
                <a:solidFill>
                  <a:schemeClr val="tx1"/>
                </a:solidFill>
                <a:latin typeface="Arial" charset="0"/>
              </a:rPr>
              <a:t>(8 Channels)</a:t>
            </a:r>
            <a:endParaRPr lang="en-US" sz="900" b="1" dirty="0" smtClean="0">
              <a:solidFill>
                <a:schemeClr val="tx1"/>
              </a:solidFill>
              <a:latin typeface="Arial" charset="0"/>
            </a:endParaRPr>
          </a:p>
        </p:txBody>
      </p:sp>
      <p:sp>
        <p:nvSpPr>
          <p:cNvPr id="275" name="Rectangle 274"/>
          <p:cNvSpPr/>
          <p:nvPr/>
        </p:nvSpPr>
        <p:spPr bwMode="auto">
          <a:xfrm>
            <a:off x="4647304" y="3689873"/>
            <a:ext cx="3894268" cy="1579357"/>
          </a:xfrm>
          <a:prstGeom prst="rect">
            <a:avLst/>
          </a:prstGeom>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             FPGA</a:t>
            </a:r>
          </a:p>
          <a:p>
            <a:pPr marL="0" marR="0" indent="0" algn="ctr" defTabSz="914400" rtl="0" eaLnBrk="0" fontAlgn="base" latinLnBrk="0" hangingPunct="0">
              <a:lnSpc>
                <a:spcPct val="100000"/>
              </a:lnSpc>
              <a:spcBef>
                <a:spcPct val="0"/>
              </a:spcBef>
              <a:spcAft>
                <a:spcPct val="0"/>
              </a:spcAft>
              <a:buClrTx/>
              <a:buSzTx/>
              <a:buFontTx/>
              <a:buNone/>
              <a:tabLst/>
            </a:pPr>
            <a:endParaRPr lang="en-US" sz="700" b="1" dirty="0" smtClean="0">
              <a:solidFill>
                <a:schemeClr val="tx1"/>
              </a:solidFill>
              <a:latin typeface="Arial" charset="0"/>
            </a:endParaRPr>
          </a:p>
        </p:txBody>
      </p:sp>
      <p:sp>
        <p:nvSpPr>
          <p:cNvPr id="276" name="Rectangle 275"/>
          <p:cNvSpPr/>
          <p:nvPr/>
        </p:nvSpPr>
        <p:spPr bwMode="auto">
          <a:xfrm>
            <a:off x="4716967" y="3081808"/>
            <a:ext cx="1427356"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Shared Multiport DDR SDRAM Controller </a:t>
            </a:r>
            <a:r>
              <a:rPr lang="en-US" sz="900" b="1" baseline="30000" dirty="0" smtClean="0">
                <a:solidFill>
                  <a:schemeClr val="tx1"/>
                </a:solidFill>
                <a:latin typeface="Arial" charset="0"/>
              </a:rPr>
              <a:t>(2) </a:t>
            </a:r>
            <a:endParaRPr kumimoji="0" lang="en-US" sz="900" b="1" i="0" u="none" strike="noStrike" cap="none" normalizeH="0" baseline="0" dirty="0" smtClean="0">
              <a:ln>
                <a:noFill/>
              </a:ln>
              <a:solidFill>
                <a:schemeClr val="tx1"/>
              </a:solidFill>
              <a:effectLst/>
              <a:latin typeface="Arial" charset="0"/>
            </a:endParaRPr>
          </a:p>
        </p:txBody>
      </p:sp>
      <p:sp>
        <p:nvSpPr>
          <p:cNvPr id="277" name="Rectangle 276"/>
          <p:cNvSpPr/>
          <p:nvPr/>
        </p:nvSpPr>
        <p:spPr bwMode="auto">
          <a:xfrm>
            <a:off x="6271070" y="1980862"/>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JTAG Debug / Trace </a:t>
            </a:r>
            <a:r>
              <a:rPr lang="en-US" sz="900" b="1" baseline="30000" dirty="0" smtClean="0">
                <a:solidFill>
                  <a:schemeClr val="tx1"/>
                </a:solidFill>
                <a:latin typeface="Arial" charset="0"/>
              </a:rPr>
              <a:t>(1) </a:t>
            </a:r>
            <a:endParaRPr kumimoji="0" lang="en-US" sz="900" b="1" i="0" u="none" strike="noStrike" cap="none" normalizeH="0" baseline="0" dirty="0" smtClean="0">
              <a:ln>
                <a:noFill/>
              </a:ln>
              <a:solidFill>
                <a:schemeClr val="tx1"/>
              </a:solidFill>
              <a:effectLst/>
              <a:latin typeface="Arial" charset="0"/>
            </a:endParaRPr>
          </a:p>
        </p:txBody>
      </p:sp>
      <p:sp>
        <p:nvSpPr>
          <p:cNvPr id="278" name="Rectangle 277"/>
          <p:cNvSpPr/>
          <p:nvPr/>
        </p:nvSpPr>
        <p:spPr bwMode="auto">
          <a:xfrm>
            <a:off x="5849447" y="885709"/>
            <a:ext cx="1075731" cy="457200"/>
          </a:xfrm>
          <a:prstGeom prst="rect">
            <a:avLst/>
          </a:prstGeom>
          <a:solidFill>
            <a:srgbClr val="000066"/>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charset="0"/>
              </a:rPr>
              <a:t>ARM Cortex-A9</a:t>
            </a:r>
          </a:p>
          <a:p>
            <a:pPr marL="0" marR="0" indent="0" algn="ctr" defTabSz="914400" rtl="0" eaLnBrk="0" fontAlgn="base" latinLnBrk="0" hangingPunct="0">
              <a:lnSpc>
                <a:spcPct val="100000"/>
              </a:lnSpc>
              <a:spcBef>
                <a:spcPct val="0"/>
              </a:spcBef>
              <a:spcAft>
                <a:spcPct val="0"/>
              </a:spcAft>
              <a:buClrTx/>
              <a:buSzTx/>
              <a:buFontTx/>
              <a:buNone/>
              <a:tabLst/>
            </a:pPr>
            <a:r>
              <a:rPr lang="en-US" sz="900" dirty="0" smtClean="0">
                <a:solidFill>
                  <a:schemeClr val="bg1"/>
                </a:solidFill>
                <a:latin typeface="Arial" charset="0"/>
              </a:rPr>
              <a:t>NEON / FPU</a:t>
            </a:r>
          </a:p>
          <a:p>
            <a:pPr algn="ctr" eaLnBrk="0" hangingPunct="0"/>
            <a:r>
              <a:rPr lang="en-US" sz="900" dirty="0" smtClean="0">
                <a:solidFill>
                  <a:schemeClr val="bg1"/>
                </a:solidFill>
                <a:latin typeface="Arial" charset="0"/>
              </a:rPr>
              <a:t>L1 Cache</a:t>
            </a:r>
            <a:endParaRPr kumimoji="0" lang="en-US" sz="900" b="0" i="0" u="none" strike="noStrike" cap="none" normalizeH="0" baseline="0" dirty="0" smtClean="0">
              <a:ln>
                <a:noFill/>
              </a:ln>
              <a:solidFill>
                <a:schemeClr val="bg1"/>
              </a:solidFill>
              <a:effectLst/>
              <a:latin typeface="Arial" charset="0"/>
            </a:endParaRPr>
          </a:p>
        </p:txBody>
      </p:sp>
      <p:sp>
        <p:nvSpPr>
          <p:cNvPr id="279" name="Rectangle 278"/>
          <p:cNvSpPr/>
          <p:nvPr/>
        </p:nvSpPr>
        <p:spPr bwMode="auto">
          <a:xfrm>
            <a:off x="5490086" y="2531339"/>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SD / SDIO/ MMC</a:t>
            </a:r>
            <a:r>
              <a:rPr lang="en-US" sz="900" b="1" baseline="30000" dirty="0" smtClean="0">
                <a:solidFill>
                  <a:schemeClr val="tx1"/>
                </a:solidFill>
                <a:latin typeface="Arial" charset="0"/>
              </a:rPr>
              <a:t> (1) </a:t>
            </a:r>
            <a:endParaRPr kumimoji="0" lang="en-US" sz="900" b="1" i="0" u="none" strike="noStrike" cap="none" normalizeH="0" baseline="0" dirty="0" smtClean="0">
              <a:ln>
                <a:noFill/>
              </a:ln>
              <a:solidFill>
                <a:schemeClr val="tx1"/>
              </a:solidFill>
              <a:effectLst/>
              <a:latin typeface="Arial" charset="0"/>
            </a:endParaRPr>
          </a:p>
        </p:txBody>
      </p:sp>
      <p:sp>
        <p:nvSpPr>
          <p:cNvPr id="280" name="Rectangle 279"/>
          <p:cNvSpPr/>
          <p:nvPr/>
        </p:nvSpPr>
        <p:spPr bwMode="auto">
          <a:xfrm>
            <a:off x="7833039" y="1430383"/>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I</a:t>
            </a:r>
            <a:r>
              <a:rPr lang="en-US" sz="900" b="1" baseline="30000" dirty="0" smtClean="0">
                <a:solidFill>
                  <a:schemeClr val="tx1"/>
                </a:solidFill>
                <a:latin typeface="Arial" charset="0"/>
              </a:rPr>
              <a:t>2</a:t>
            </a:r>
            <a:r>
              <a:rPr lang="en-US" sz="900" b="1" dirty="0" smtClean="0">
                <a:solidFill>
                  <a:schemeClr val="tx1"/>
                </a:solidFill>
                <a:latin typeface="Arial" charset="0"/>
              </a:rPr>
              <a:t>C</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(x4)</a:t>
            </a:r>
          </a:p>
        </p:txBody>
      </p:sp>
      <p:sp>
        <p:nvSpPr>
          <p:cNvPr id="281" name="Rectangle 280"/>
          <p:cNvSpPr/>
          <p:nvPr/>
        </p:nvSpPr>
        <p:spPr bwMode="auto">
          <a:xfrm>
            <a:off x="7833039" y="1980862"/>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CAN</a:t>
            </a: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(x2)</a:t>
            </a:r>
            <a:endParaRPr kumimoji="0" lang="en-US" sz="900" b="1" i="0" u="none" strike="noStrike" cap="none" normalizeH="0" baseline="0" dirty="0" smtClean="0">
              <a:ln>
                <a:noFill/>
              </a:ln>
              <a:solidFill>
                <a:schemeClr val="tx1"/>
              </a:solidFill>
              <a:effectLst/>
              <a:latin typeface="Arial" charset="0"/>
            </a:endParaRPr>
          </a:p>
        </p:txBody>
      </p:sp>
      <p:sp>
        <p:nvSpPr>
          <p:cNvPr id="282" name="Rectangle 281"/>
          <p:cNvSpPr/>
          <p:nvPr/>
        </p:nvSpPr>
        <p:spPr bwMode="auto">
          <a:xfrm>
            <a:off x="7053251" y="1430383"/>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GPIO</a:t>
            </a:r>
          </a:p>
        </p:txBody>
      </p:sp>
      <p:sp>
        <p:nvSpPr>
          <p:cNvPr id="283" name="Rectangle 282"/>
          <p:cNvSpPr/>
          <p:nvPr/>
        </p:nvSpPr>
        <p:spPr bwMode="auto">
          <a:xfrm>
            <a:off x="7052054" y="1980862"/>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SPI</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(x4)</a:t>
            </a:r>
          </a:p>
        </p:txBody>
      </p:sp>
      <p:sp>
        <p:nvSpPr>
          <p:cNvPr id="284" name="Rectangle 283"/>
          <p:cNvSpPr/>
          <p:nvPr/>
        </p:nvSpPr>
        <p:spPr bwMode="auto">
          <a:xfrm>
            <a:off x="6320118" y="5352393"/>
            <a:ext cx="91440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Hard </a:t>
            </a:r>
          </a:p>
          <a:p>
            <a:pPr algn="ctr"/>
            <a:r>
              <a:rPr lang="en-US" sz="900" b="1" dirty="0" smtClean="0">
                <a:solidFill>
                  <a:schemeClr val="tx1"/>
                </a:solidFill>
                <a:latin typeface="Arial" charset="0"/>
              </a:rPr>
              <a:t>PCIe</a:t>
            </a:r>
          </a:p>
        </p:txBody>
      </p:sp>
      <p:sp>
        <p:nvSpPr>
          <p:cNvPr id="285" name="Rectangle 284"/>
          <p:cNvSpPr/>
          <p:nvPr/>
        </p:nvSpPr>
        <p:spPr bwMode="auto">
          <a:xfrm>
            <a:off x="6271070" y="2531339"/>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Timers</a:t>
            </a:r>
          </a:p>
        </p:txBody>
      </p:sp>
      <p:sp>
        <p:nvSpPr>
          <p:cNvPr id="286" name="Rectangle 285"/>
          <p:cNvSpPr/>
          <p:nvPr/>
        </p:nvSpPr>
        <p:spPr bwMode="auto">
          <a:xfrm>
            <a:off x="6272928" y="30818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HPS to</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FPGA</a:t>
            </a:r>
          </a:p>
        </p:txBody>
      </p:sp>
      <p:sp>
        <p:nvSpPr>
          <p:cNvPr id="287" name="Rectangle 286"/>
          <p:cNvSpPr/>
          <p:nvPr/>
        </p:nvSpPr>
        <p:spPr bwMode="auto">
          <a:xfrm>
            <a:off x="7052983" y="30818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FPGA</a:t>
            </a: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to</a:t>
            </a:r>
            <a:r>
              <a:rPr kumimoji="0" lang="en-US" sz="900" b="1" i="0" u="none" strike="noStrike" cap="none" normalizeH="0" dirty="0" smtClean="0">
                <a:ln>
                  <a:noFill/>
                </a:ln>
                <a:solidFill>
                  <a:schemeClr val="tx1"/>
                </a:solidFill>
                <a:effectLst/>
                <a:latin typeface="Arial" charset="0"/>
              </a:rPr>
              <a:t> HPS</a:t>
            </a:r>
            <a:endParaRPr kumimoji="0" lang="en-US" sz="900" b="1" i="0" u="none" strike="noStrike" cap="none" normalizeH="0" baseline="0" dirty="0" smtClean="0">
              <a:ln>
                <a:noFill/>
              </a:ln>
              <a:solidFill>
                <a:schemeClr val="tx1"/>
              </a:solidFill>
              <a:effectLst/>
              <a:latin typeface="Arial" charset="0"/>
            </a:endParaRPr>
          </a:p>
        </p:txBody>
      </p:sp>
      <p:sp>
        <p:nvSpPr>
          <p:cNvPr id="288" name="Down Arrow 287"/>
          <p:cNvSpPr/>
          <p:nvPr/>
        </p:nvSpPr>
        <p:spPr bwMode="auto">
          <a:xfrm>
            <a:off x="6393366" y="3471031"/>
            <a:ext cx="182880" cy="365760"/>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9" name="Up Arrow 288"/>
          <p:cNvSpPr/>
          <p:nvPr/>
        </p:nvSpPr>
        <p:spPr bwMode="auto">
          <a:xfrm>
            <a:off x="7286155" y="347103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1" name="Rectangle 290"/>
          <p:cNvSpPr/>
          <p:nvPr/>
        </p:nvSpPr>
        <p:spPr bwMode="auto">
          <a:xfrm>
            <a:off x="7833039" y="30818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FPGA</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Configuration</a:t>
            </a:r>
          </a:p>
        </p:txBody>
      </p:sp>
      <p:sp>
        <p:nvSpPr>
          <p:cNvPr id="292" name="Down Arrow 291"/>
          <p:cNvSpPr/>
          <p:nvPr/>
        </p:nvSpPr>
        <p:spPr bwMode="auto">
          <a:xfrm>
            <a:off x="8066211" y="3471031"/>
            <a:ext cx="182880" cy="365760"/>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6" name="Up Arrow 295"/>
          <p:cNvSpPr/>
          <p:nvPr/>
        </p:nvSpPr>
        <p:spPr bwMode="auto">
          <a:xfrm flipV="1">
            <a:off x="6685878" y="504524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7" name="Rectangle 296"/>
          <p:cNvSpPr/>
          <p:nvPr/>
        </p:nvSpPr>
        <p:spPr bwMode="auto">
          <a:xfrm>
            <a:off x="7833039" y="2531339"/>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UART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(x2)</a:t>
            </a:r>
          </a:p>
        </p:txBody>
      </p:sp>
      <p:sp>
        <p:nvSpPr>
          <p:cNvPr id="298" name="Rectangle 297"/>
          <p:cNvSpPr/>
          <p:nvPr/>
        </p:nvSpPr>
        <p:spPr bwMode="auto">
          <a:xfrm>
            <a:off x="7833039" y="8799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Ethernet</a:t>
            </a:r>
          </a:p>
          <a:p>
            <a:pPr algn="ctr"/>
            <a:r>
              <a:rPr kumimoji="0" lang="en-US" sz="900" b="1" i="0" u="none" strike="noStrike" cap="none" normalizeH="0" baseline="0" dirty="0" smtClean="0">
                <a:ln>
                  <a:noFill/>
                </a:ln>
                <a:solidFill>
                  <a:schemeClr val="tx1"/>
                </a:solidFill>
                <a:effectLst/>
                <a:latin typeface="Arial" charset="0"/>
              </a:rPr>
              <a:t>(x2) </a:t>
            </a:r>
            <a:r>
              <a:rPr lang="en-US" sz="900" b="1" baseline="30000" dirty="0" smtClean="0">
                <a:solidFill>
                  <a:schemeClr val="tx1"/>
                </a:solidFill>
                <a:latin typeface="Arial" charset="0"/>
              </a:rPr>
              <a:t>(1)</a:t>
            </a:r>
            <a:r>
              <a:rPr kumimoji="0" lang="en-US" sz="900" b="1" i="0" u="none" strike="noStrike" cap="none" normalizeH="0" baseline="0" dirty="0" smtClean="0">
                <a:ln>
                  <a:noFill/>
                </a:ln>
                <a:solidFill>
                  <a:schemeClr val="tx1"/>
                </a:solidFill>
                <a:effectLst/>
                <a:latin typeface="Arial" charset="0"/>
              </a:rPr>
              <a:t> </a:t>
            </a:r>
          </a:p>
        </p:txBody>
      </p:sp>
      <p:sp>
        <p:nvSpPr>
          <p:cNvPr id="299" name="Rectangle 298"/>
          <p:cNvSpPr/>
          <p:nvPr/>
        </p:nvSpPr>
        <p:spPr bwMode="auto">
          <a:xfrm>
            <a:off x="4698124" y="1980862"/>
            <a:ext cx="735724" cy="46804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QSPI Flash Control </a:t>
            </a:r>
            <a:endParaRPr kumimoji="0" lang="en-US" sz="900" b="1" i="0" u="none" strike="noStrike" cap="none" normalizeH="0" baseline="0" dirty="0" smtClean="0">
              <a:ln>
                <a:noFill/>
              </a:ln>
              <a:solidFill>
                <a:schemeClr val="tx1"/>
              </a:solidFill>
              <a:effectLst/>
              <a:latin typeface="Arial" charset="0"/>
            </a:endParaRPr>
          </a:p>
        </p:txBody>
      </p:sp>
      <p:sp>
        <p:nvSpPr>
          <p:cNvPr id="300" name="Rectangle 299"/>
          <p:cNvSpPr/>
          <p:nvPr/>
        </p:nvSpPr>
        <p:spPr bwMode="auto">
          <a:xfrm>
            <a:off x="4709102" y="2531339"/>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NAND</a:t>
            </a: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Flash </a:t>
            </a:r>
          </a:p>
          <a:p>
            <a:pPr marL="0" marR="0" indent="0" algn="ctr" defTabSz="914400" rtl="0" eaLnBrk="0" fontAlgn="base" latinLnBrk="0" hangingPunct="0">
              <a:lnSpc>
                <a:spcPct val="100000"/>
              </a:lnSpc>
              <a:spcBef>
                <a:spcPct val="0"/>
              </a:spcBef>
              <a:spcAft>
                <a:spcPct val="0"/>
              </a:spcAft>
              <a:buClrTx/>
              <a:buSzTx/>
              <a:buFontTx/>
              <a:buNone/>
              <a:tabLst/>
            </a:pPr>
            <a:r>
              <a:rPr lang="en-US" sz="900" b="1" baseline="30000" dirty="0" smtClean="0">
                <a:solidFill>
                  <a:schemeClr val="tx1"/>
                </a:solidFill>
                <a:latin typeface="Arial" charset="0"/>
              </a:rPr>
              <a:t>(1)  (2)</a:t>
            </a:r>
            <a:r>
              <a:rPr lang="en-US" sz="900" b="1" dirty="0" smtClean="0">
                <a:solidFill>
                  <a:schemeClr val="tx1"/>
                </a:solidFill>
                <a:latin typeface="Arial" charset="0"/>
              </a:rPr>
              <a:t> </a:t>
            </a:r>
          </a:p>
        </p:txBody>
      </p:sp>
      <p:sp>
        <p:nvSpPr>
          <p:cNvPr id="301" name="Rectangle 300"/>
          <p:cNvSpPr/>
          <p:nvPr/>
        </p:nvSpPr>
        <p:spPr bwMode="auto">
          <a:xfrm>
            <a:off x="4647303" y="5352393"/>
            <a:ext cx="155448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Hard Multiport DDR SDRAM Controller </a:t>
            </a:r>
            <a:r>
              <a:rPr lang="en-US" sz="900" b="1" baseline="30000" dirty="0" smtClean="0">
                <a:solidFill>
                  <a:schemeClr val="tx1"/>
                </a:solidFill>
                <a:latin typeface="Arial" charset="0"/>
              </a:rPr>
              <a:t>(2)</a:t>
            </a:r>
            <a:endParaRPr kumimoji="0" lang="en-US" sz="900" b="1" i="0" u="none" strike="noStrike" cap="none" normalizeH="0" baseline="30000" dirty="0" smtClean="0">
              <a:ln>
                <a:noFill/>
              </a:ln>
              <a:solidFill>
                <a:schemeClr val="tx1"/>
              </a:solidFill>
              <a:effectLst/>
              <a:latin typeface="Arial" charset="0"/>
            </a:endParaRPr>
          </a:p>
        </p:txBody>
      </p:sp>
      <p:grpSp>
        <p:nvGrpSpPr>
          <p:cNvPr id="2" name="Group 70"/>
          <p:cNvGrpSpPr/>
          <p:nvPr>
            <p:custDataLst>
              <p:tags r:id="rId2"/>
            </p:custDataLst>
          </p:nvPr>
        </p:nvGrpSpPr>
        <p:grpSpPr>
          <a:xfrm>
            <a:off x="4753031" y="5045241"/>
            <a:ext cx="1343025" cy="365760"/>
            <a:chOff x="5460178" y="5445291"/>
            <a:chExt cx="1343025" cy="365760"/>
          </a:xfrm>
        </p:grpSpPr>
        <p:sp>
          <p:nvSpPr>
            <p:cNvPr id="303" name="Up Arrow 302"/>
            <p:cNvSpPr/>
            <p:nvPr/>
          </p:nvSpPr>
          <p:spPr bwMode="auto">
            <a:xfrm flipV="1">
              <a:off x="5460178"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4" name="Up Arrow 303"/>
            <p:cNvSpPr/>
            <p:nvPr/>
          </p:nvSpPr>
          <p:spPr bwMode="auto">
            <a:xfrm flipV="1">
              <a:off x="5692207"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5" name="Up Arrow 304"/>
            <p:cNvSpPr/>
            <p:nvPr/>
          </p:nvSpPr>
          <p:spPr bwMode="auto">
            <a:xfrm flipV="1">
              <a:off x="5924236"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6" name="Up Arrow 305"/>
            <p:cNvSpPr/>
            <p:nvPr/>
          </p:nvSpPr>
          <p:spPr bwMode="auto">
            <a:xfrm flipV="1">
              <a:off x="6156265"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7" name="Up Arrow 306"/>
            <p:cNvSpPr/>
            <p:nvPr/>
          </p:nvSpPr>
          <p:spPr bwMode="auto">
            <a:xfrm flipV="1">
              <a:off x="6388294"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8" name="Up Arrow 307"/>
            <p:cNvSpPr/>
            <p:nvPr/>
          </p:nvSpPr>
          <p:spPr bwMode="auto">
            <a:xfrm flipV="1">
              <a:off x="6620323"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309" name="Rectangle 308"/>
          <p:cNvSpPr/>
          <p:nvPr/>
        </p:nvSpPr>
        <p:spPr bwMode="auto">
          <a:xfrm>
            <a:off x="7352852" y="5400018"/>
            <a:ext cx="118872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3-, 5-, 6-, </a:t>
            </a:r>
            <a:br>
              <a:rPr lang="en-US" sz="900" b="1" dirty="0" smtClean="0">
                <a:solidFill>
                  <a:schemeClr val="tx1"/>
                </a:solidFill>
                <a:latin typeface="Arial" charset="0"/>
              </a:rPr>
            </a:br>
            <a:r>
              <a:rPr lang="en-US" sz="900" b="1" dirty="0" smtClean="0">
                <a:solidFill>
                  <a:schemeClr val="tx1"/>
                </a:solidFill>
                <a:latin typeface="Arial" charset="0"/>
              </a:rPr>
              <a:t>and 10-Gbps Transceivers</a:t>
            </a:r>
          </a:p>
        </p:txBody>
      </p:sp>
      <p:grpSp>
        <p:nvGrpSpPr>
          <p:cNvPr id="3" name="Group 78"/>
          <p:cNvGrpSpPr/>
          <p:nvPr>
            <p:custDataLst>
              <p:tags r:id="rId3"/>
            </p:custDataLst>
          </p:nvPr>
        </p:nvGrpSpPr>
        <p:grpSpPr>
          <a:xfrm>
            <a:off x="7750997" y="5045241"/>
            <a:ext cx="392430" cy="365760"/>
            <a:chOff x="6838278" y="5588166"/>
            <a:chExt cx="392430" cy="365760"/>
          </a:xfrm>
        </p:grpSpPr>
        <p:sp>
          <p:nvSpPr>
            <p:cNvPr id="311" name="Up Arrow 310"/>
            <p:cNvSpPr/>
            <p:nvPr/>
          </p:nvSpPr>
          <p:spPr bwMode="auto">
            <a:xfrm flipV="1">
              <a:off x="6838278" y="5588166"/>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12" name="Up Arrow 311"/>
            <p:cNvSpPr/>
            <p:nvPr/>
          </p:nvSpPr>
          <p:spPr bwMode="auto">
            <a:xfrm>
              <a:off x="7047828" y="5588166"/>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313" name="TextBox 312"/>
          <p:cNvSpPr txBox="1"/>
          <p:nvPr/>
        </p:nvSpPr>
        <p:spPr>
          <a:xfrm>
            <a:off x="4647303" y="6091525"/>
            <a:ext cx="2845651" cy="553998"/>
          </a:xfrm>
          <a:prstGeom prst="rect">
            <a:avLst/>
          </a:prstGeom>
          <a:noFill/>
        </p:spPr>
        <p:txBody>
          <a:bodyPr wrap="none" rtlCol="0">
            <a:spAutoFit/>
          </a:bodyPr>
          <a:lstStyle/>
          <a:p>
            <a:pPr marL="228600" indent="-228600"/>
            <a:r>
              <a:rPr lang="en-US" sz="1000" b="1" dirty="0" smtClean="0"/>
              <a:t>Notes:</a:t>
            </a:r>
          </a:p>
          <a:p>
            <a:pPr marL="228600" indent="-228600">
              <a:buAutoNum type="arabicParenBoth"/>
            </a:pPr>
            <a:r>
              <a:rPr lang="en-US" sz="1000" b="1" dirty="0" smtClean="0"/>
              <a:t>Integrated direct memory access (DMA)</a:t>
            </a:r>
          </a:p>
          <a:p>
            <a:pPr marL="228600" indent="-228600">
              <a:buAutoNum type="arabicParenBoth"/>
            </a:pPr>
            <a:r>
              <a:rPr lang="en-US" sz="1000" b="1" dirty="0" smtClean="0"/>
              <a:t>Integrated ECC</a:t>
            </a:r>
            <a:endParaRPr lang="en-US" sz="1000" b="1" dirty="0"/>
          </a:p>
        </p:txBody>
      </p:sp>
      <p:sp>
        <p:nvSpPr>
          <p:cNvPr id="314" name="TextBox 313"/>
          <p:cNvSpPr txBox="1"/>
          <p:nvPr/>
        </p:nvSpPr>
        <p:spPr>
          <a:xfrm>
            <a:off x="6657974" y="3933825"/>
            <a:ext cx="1524001" cy="923330"/>
          </a:xfrm>
          <a:prstGeom prst="rect">
            <a:avLst/>
          </a:prstGeom>
          <a:ln/>
        </p:spPr>
        <p:style>
          <a:lnRef idx="1">
            <a:schemeClr val="dk1"/>
          </a:lnRef>
          <a:fillRef idx="3">
            <a:schemeClr val="dk1"/>
          </a:fillRef>
          <a:effectRef idx="2">
            <a:schemeClr val="dk1"/>
          </a:effectRef>
          <a:fontRef idx="minor">
            <a:schemeClr val="lt1"/>
          </a:fontRef>
        </p:style>
        <p:txBody>
          <a:bodyPr wrap="square" rtlCol="0">
            <a:spAutoFit/>
          </a:bodyPr>
          <a:lstStyle/>
          <a:p>
            <a:pPr>
              <a:buFont typeface="Arial" pitchFamily="34" charset="0"/>
              <a:buChar char="•"/>
            </a:pPr>
            <a:r>
              <a:rPr lang="en-US" sz="900" b="1" dirty="0" smtClean="0"/>
              <a:t>28LP process</a:t>
            </a:r>
          </a:p>
          <a:p>
            <a:pPr>
              <a:buFont typeface="Arial" pitchFamily="34" charset="0"/>
              <a:buChar char="•"/>
            </a:pPr>
            <a:r>
              <a:rPr lang="en-US" sz="900" b="1" dirty="0" smtClean="0"/>
              <a:t> 8-input ALMs</a:t>
            </a:r>
          </a:p>
          <a:p>
            <a:pPr>
              <a:buFont typeface="Arial" pitchFamily="34" charset="0"/>
              <a:buChar char="•"/>
            </a:pPr>
            <a:r>
              <a:rPr lang="en-US" sz="900" b="1" dirty="0" smtClean="0"/>
              <a:t> Variable-precision DSP</a:t>
            </a:r>
          </a:p>
          <a:p>
            <a:pPr>
              <a:buFont typeface="Arial" pitchFamily="34" charset="0"/>
              <a:buChar char="•"/>
            </a:pPr>
            <a:r>
              <a:rPr lang="en-US" sz="900" b="1" dirty="0" smtClean="0"/>
              <a:t> M10K memory and 640-bit MLABs</a:t>
            </a:r>
          </a:p>
          <a:p>
            <a:pPr>
              <a:buFont typeface="Arial" pitchFamily="34" charset="0"/>
              <a:buChar char="•"/>
            </a:pPr>
            <a:r>
              <a:rPr lang="en-US" sz="900" b="1" dirty="0" smtClean="0"/>
              <a:t> </a:t>
            </a:r>
            <a:r>
              <a:rPr lang="en-US" sz="900" b="1" dirty="0" err="1" smtClean="0"/>
              <a:t>fPLLs</a:t>
            </a:r>
            <a:endParaRPr lang="en-US" sz="900" b="1" dirty="0"/>
          </a:p>
        </p:txBody>
      </p:sp>
      <p:sp>
        <p:nvSpPr>
          <p:cNvPr id="315" name="Rectangle 314"/>
          <p:cNvSpPr/>
          <p:nvPr/>
        </p:nvSpPr>
        <p:spPr bwMode="auto">
          <a:xfrm rot="5400000">
            <a:off x="7093938" y="1892844"/>
            <a:ext cx="3218688" cy="18288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HPS  I/Os</a:t>
            </a:r>
            <a:endParaRPr kumimoji="0" lang="en-US" sz="900" b="1" i="0" u="none" strike="noStrike" cap="none" normalizeH="0" baseline="0" dirty="0" smtClean="0">
              <a:ln>
                <a:noFill/>
              </a:ln>
              <a:solidFill>
                <a:schemeClr val="tx1"/>
              </a:solidFill>
              <a:effectLst/>
              <a:latin typeface="Arial" charset="0"/>
            </a:endParaRPr>
          </a:p>
        </p:txBody>
      </p:sp>
      <p:sp>
        <p:nvSpPr>
          <p:cNvPr id="316" name="Rectangle 315"/>
          <p:cNvSpPr/>
          <p:nvPr/>
        </p:nvSpPr>
        <p:spPr bwMode="auto">
          <a:xfrm rot="5400000">
            <a:off x="7650237" y="4651478"/>
            <a:ext cx="2106090" cy="18288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FPGA General Purpose  I/Os</a:t>
            </a:r>
            <a:endParaRPr kumimoji="0" lang="en-US" sz="900" b="1" i="0" u="none" strike="noStrike" cap="none" normalizeH="0" baseline="0" dirty="0" smtClean="0">
              <a:ln>
                <a:noFill/>
              </a:ln>
              <a:solidFill>
                <a:schemeClr val="tx1"/>
              </a:solidFill>
              <a:effectLst/>
              <a:latin typeface="Arial" charset="0"/>
            </a:endParaRPr>
          </a:p>
        </p:txBody>
      </p:sp>
      <p:grpSp>
        <p:nvGrpSpPr>
          <p:cNvPr id="4" name="PPTShape_0"/>
          <p:cNvGrpSpPr/>
          <p:nvPr>
            <p:custDataLst>
              <p:tags r:id="rId4"/>
            </p:custDataLst>
          </p:nvPr>
        </p:nvGrpSpPr>
        <p:grpSpPr>
          <a:xfrm rot="10800000">
            <a:off x="4756841" y="3441383"/>
            <a:ext cx="1343025" cy="365760"/>
            <a:chOff x="5460178" y="5445291"/>
            <a:chExt cx="1343025" cy="365760"/>
          </a:xfrm>
        </p:grpSpPr>
        <p:sp>
          <p:nvSpPr>
            <p:cNvPr id="58" name="Up Arrow 57"/>
            <p:cNvSpPr/>
            <p:nvPr/>
          </p:nvSpPr>
          <p:spPr bwMode="auto">
            <a:xfrm flipV="1">
              <a:off x="5460178"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9" name="Up Arrow 58"/>
            <p:cNvSpPr/>
            <p:nvPr/>
          </p:nvSpPr>
          <p:spPr bwMode="auto">
            <a:xfrm flipV="1">
              <a:off x="5692207"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0" name="Up Arrow 59"/>
            <p:cNvSpPr/>
            <p:nvPr/>
          </p:nvSpPr>
          <p:spPr bwMode="auto">
            <a:xfrm flipV="1">
              <a:off x="5924236"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1" name="Up Arrow 60"/>
            <p:cNvSpPr/>
            <p:nvPr/>
          </p:nvSpPr>
          <p:spPr bwMode="auto">
            <a:xfrm flipV="1">
              <a:off x="6156265"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2" name="Up Arrow 61"/>
            <p:cNvSpPr/>
            <p:nvPr/>
          </p:nvSpPr>
          <p:spPr bwMode="auto">
            <a:xfrm flipV="1">
              <a:off x="6388294"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3" name="Up Arrow 62"/>
            <p:cNvSpPr/>
            <p:nvPr/>
          </p:nvSpPr>
          <p:spPr bwMode="auto">
            <a:xfrm flipV="1">
              <a:off x="6620323"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64" name="Down Arrow 63"/>
          <p:cNvSpPr/>
          <p:nvPr/>
        </p:nvSpPr>
        <p:spPr bwMode="auto">
          <a:xfrm>
            <a:off x="6658500" y="3471031"/>
            <a:ext cx="182880" cy="365760"/>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Hard Processor System Block Diagram</a:t>
            </a:r>
            <a:endParaRPr lang="en-US" sz="2800" dirty="0"/>
          </a:p>
        </p:txBody>
      </p:sp>
      <p:grpSp>
        <p:nvGrpSpPr>
          <p:cNvPr id="2" name="Group 124"/>
          <p:cNvGrpSpPr/>
          <p:nvPr/>
        </p:nvGrpSpPr>
        <p:grpSpPr>
          <a:xfrm>
            <a:off x="282524" y="810548"/>
            <a:ext cx="8574314" cy="5488209"/>
            <a:chOff x="381000" y="796476"/>
            <a:chExt cx="8574314" cy="5488209"/>
          </a:xfrm>
        </p:grpSpPr>
        <p:sp>
          <p:nvSpPr>
            <p:cNvPr id="100" name="Rectangle 99"/>
            <p:cNvSpPr/>
            <p:nvPr/>
          </p:nvSpPr>
          <p:spPr bwMode="auto">
            <a:xfrm>
              <a:off x="464457" y="1683656"/>
              <a:ext cx="8490857" cy="4601029"/>
            </a:xfrm>
            <a:prstGeom prst="rect">
              <a:avLst/>
            </a:prstGeom>
            <a:ln>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rPr>
                <a:t>HPS</a:t>
              </a:r>
            </a:p>
            <a:p>
              <a:pPr marL="0" marR="0" indent="0" algn="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charset="0"/>
              </a:endParaRPr>
            </a:p>
          </p:txBody>
        </p:sp>
        <p:grpSp>
          <p:nvGrpSpPr>
            <p:cNvPr id="3" name="Group 99"/>
            <p:cNvGrpSpPr/>
            <p:nvPr/>
          </p:nvGrpSpPr>
          <p:grpSpPr>
            <a:xfrm>
              <a:off x="6416920" y="1473201"/>
              <a:ext cx="511369" cy="50800"/>
              <a:chOff x="6416920" y="1473201"/>
              <a:chExt cx="511369" cy="50800"/>
            </a:xfrm>
          </p:grpSpPr>
          <p:sp>
            <p:nvSpPr>
              <p:cNvPr id="46" name="Oval 45"/>
              <p:cNvSpPr/>
              <p:nvPr/>
            </p:nvSpPr>
            <p:spPr bwMode="auto">
              <a:xfrm>
                <a:off x="688257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7" name="Oval 46"/>
              <p:cNvSpPr/>
              <p:nvPr/>
            </p:nvSpPr>
            <p:spPr bwMode="auto">
              <a:xfrm>
                <a:off x="641692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sp>
          <p:nvSpPr>
            <p:cNvPr id="50" name="Oval 49"/>
            <p:cNvSpPr/>
            <p:nvPr/>
          </p:nvSpPr>
          <p:spPr bwMode="auto">
            <a:xfrm>
              <a:off x="1744334"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51" name="Oval 50"/>
            <p:cNvSpPr/>
            <p:nvPr/>
          </p:nvSpPr>
          <p:spPr bwMode="auto">
            <a:xfrm>
              <a:off x="2478686"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01" name="Rectangle 100"/>
            <p:cNvSpPr/>
            <p:nvPr/>
          </p:nvSpPr>
          <p:spPr bwMode="auto">
            <a:xfrm>
              <a:off x="381000" y="796476"/>
              <a:ext cx="8534400" cy="73152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b="1" dirty="0" smtClean="0">
                  <a:solidFill>
                    <a:srgbClr val="000000"/>
                  </a:solidFill>
                </a:rPr>
                <a:t>FPGA</a:t>
              </a:r>
            </a:p>
          </p:txBody>
        </p:sp>
        <p:sp>
          <p:nvSpPr>
            <p:cNvPr id="36" name="Oval 35"/>
            <p:cNvSpPr/>
            <p:nvPr/>
          </p:nvSpPr>
          <p:spPr bwMode="auto">
            <a:xfrm>
              <a:off x="2765054"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8" name="Oval 37"/>
            <p:cNvSpPr/>
            <p:nvPr/>
          </p:nvSpPr>
          <p:spPr bwMode="auto">
            <a:xfrm>
              <a:off x="7348221"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9" name="Oval 38"/>
            <p:cNvSpPr/>
            <p:nvPr/>
          </p:nvSpPr>
          <p:spPr bwMode="auto">
            <a:xfrm>
              <a:off x="2776929"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1" name="Oval 40"/>
            <p:cNvSpPr/>
            <p:nvPr/>
          </p:nvSpPr>
          <p:spPr bwMode="auto">
            <a:xfrm>
              <a:off x="7348221"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4" name="Oval 43"/>
            <p:cNvSpPr/>
            <p:nvPr/>
          </p:nvSpPr>
          <p:spPr bwMode="auto">
            <a:xfrm>
              <a:off x="7348221" y="2270124"/>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5" name="Oval 44"/>
            <p:cNvSpPr/>
            <p:nvPr/>
          </p:nvSpPr>
          <p:spPr bwMode="auto">
            <a:xfrm>
              <a:off x="7348221" y="258444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8" name="Oval 47"/>
            <p:cNvSpPr/>
            <p:nvPr/>
          </p:nvSpPr>
          <p:spPr bwMode="auto">
            <a:xfrm>
              <a:off x="1744334"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5" name="Straight Arrow Connector 54"/>
            <p:cNvCxnSpPr/>
            <p:nvPr/>
          </p:nvCxnSpPr>
          <p:spPr bwMode="auto">
            <a:xfrm rot="16200000" flipH="1">
              <a:off x="1525229" y="1675736"/>
              <a:ext cx="304008" cy="2122"/>
            </a:xfrm>
            <a:prstGeom prst="straightConnector1">
              <a:avLst/>
            </a:prstGeom>
            <a:solidFill>
              <a:schemeClr val="accent1"/>
            </a:solidFill>
            <a:ln w="12700" cap="flat" cmpd="sng" algn="ctr">
              <a:solidFill>
                <a:schemeClr val="tx1"/>
              </a:solidFill>
              <a:prstDash val="solid"/>
              <a:round/>
              <a:headEnd type="triangle" w="med" len="med"/>
              <a:tailEnd type="none"/>
            </a:ln>
            <a:effectLst/>
          </p:spPr>
        </p:cxnSp>
        <p:sp>
          <p:nvSpPr>
            <p:cNvPr id="49" name="Oval 48"/>
            <p:cNvSpPr/>
            <p:nvPr/>
          </p:nvSpPr>
          <p:spPr bwMode="auto">
            <a:xfrm>
              <a:off x="2478686"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6" name="Straight Arrow Connector 55"/>
            <p:cNvCxnSpPr/>
            <p:nvPr/>
          </p:nvCxnSpPr>
          <p:spPr bwMode="auto">
            <a:xfrm rot="5400000" flipH="1" flipV="1">
              <a:off x="2349145" y="1676401"/>
              <a:ext cx="304800" cy="1588"/>
            </a:xfrm>
            <a:prstGeom prst="straightConnector1">
              <a:avLst/>
            </a:prstGeom>
            <a:solidFill>
              <a:schemeClr val="accent1"/>
            </a:solidFill>
            <a:ln w="12700" cap="flat" cmpd="sng" algn="ctr">
              <a:solidFill>
                <a:schemeClr val="tx1"/>
              </a:solidFill>
              <a:prstDash val="solid"/>
              <a:round/>
              <a:headEnd type="triangle" w="med" len="med"/>
              <a:tailEnd type="none"/>
            </a:ln>
            <a:effectLst/>
          </p:spPr>
        </p:cxnSp>
        <p:grpSp>
          <p:nvGrpSpPr>
            <p:cNvPr id="4" name="Group 131"/>
            <p:cNvGrpSpPr/>
            <p:nvPr/>
          </p:nvGrpSpPr>
          <p:grpSpPr>
            <a:xfrm>
              <a:off x="630017" y="1828801"/>
              <a:ext cx="866750" cy="457200"/>
              <a:chOff x="630017" y="1828801"/>
              <a:chExt cx="866750" cy="457200"/>
            </a:xfrm>
          </p:grpSpPr>
          <p:sp>
            <p:nvSpPr>
              <p:cNvPr id="22" name="Rectangle 21"/>
              <p:cNvSpPr/>
              <p:nvPr/>
            </p:nvSpPr>
            <p:spPr bwMode="auto">
              <a:xfrm rot="5400000">
                <a:off x="675737" y="1783081"/>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EMAC</a:t>
                </a:r>
              </a:p>
              <a:p>
                <a:pPr algn="ctr" eaLnBrk="0" hangingPunct="0"/>
                <a:r>
                  <a:rPr lang="en-US" sz="1000" b="1" dirty="0" smtClean="0">
                    <a:solidFill>
                      <a:srgbClr val="000000"/>
                    </a:solidFill>
                  </a:rPr>
                  <a:t>(2)</a:t>
                </a:r>
              </a:p>
            </p:txBody>
          </p:sp>
          <p:sp>
            <p:nvSpPr>
              <p:cNvPr id="32" name="Oval 31"/>
              <p:cNvSpPr/>
              <p:nvPr/>
            </p:nvSpPr>
            <p:spPr bwMode="auto">
              <a:xfrm>
                <a:off x="145104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9" name="Straight Arrow Connector 58"/>
              <p:cNvCxnSpPr>
                <a:stCxn id="22" idx="0"/>
                <a:endCxn id="32" idx="2"/>
              </p:cNvCxnSpPr>
              <p:nvPr/>
            </p:nvCxnSpPr>
            <p:spPr bwMode="auto">
              <a:xfrm>
                <a:off x="1178657" y="2057401"/>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9" name="Group 132"/>
            <p:cNvGrpSpPr/>
            <p:nvPr/>
          </p:nvGrpSpPr>
          <p:grpSpPr>
            <a:xfrm>
              <a:off x="630017" y="2468881"/>
              <a:ext cx="866750" cy="457200"/>
              <a:chOff x="630017" y="2495805"/>
              <a:chExt cx="866750" cy="457200"/>
            </a:xfrm>
          </p:grpSpPr>
          <p:sp>
            <p:nvSpPr>
              <p:cNvPr id="24" name="Rectangle 23"/>
              <p:cNvSpPr/>
              <p:nvPr/>
            </p:nvSpPr>
            <p:spPr bwMode="auto">
              <a:xfrm rot="5400000">
                <a:off x="675737" y="2450085"/>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USB</a:t>
                </a:r>
              </a:p>
              <a:p>
                <a:pPr algn="ctr" eaLnBrk="0" hangingPunct="0"/>
                <a:r>
                  <a:rPr lang="en-US" sz="1000" b="1" dirty="0" smtClean="0">
                    <a:solidFill>
                      <a:srgbClr val="000000"/>
                    </a:solidFill>
                  </a:rPr>
                  <a:t>OTG (2)</a:t>
                </a:r>
              </a:p>
            </p:txBody>
          </p:sp>
          <p:sp>
            <p:nvSpPr>
              <p:cNvPr id="31" name="Oval 30"/>
              <p:cNvSpPr/>
              <p:nvPr/>
            </p:nvSpPr>
            <p:spPr bwMode="auto">
              <a:xfrm>
                <a:off x="1451048" y="2699005"/>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2" name="Straight Arrow Connector 61"/>
              <p:cNvCxnSpPr>
                <a:stCxn id="24" idx="0"/>
                <a:endCxn id="31" idx="2"/>
              </p:cNvCxnSpPr>
              <p:nvPr/>
            </p:nvCxnSpPr>
            <p:spPr bwMode="auto">
              <a:xfrm>
                <a:off x="1178657" y="2724405"/>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0" name="Group 135"/>
            <p:cNvGrpSpPr/>
            <p:nvPr/>
          </p:nvGrpSpPr>
          <p:grpSpPr>
            <a:xfrm>
              <a:off x="630017" y="3108961"/>
              <a:ext cx="866750" cy="457200"/>
              <a:chOff x="630017" y="3117089"/>
              <a:chExt cx="866750" cy="457200"/>
            </a:xfrm>
          </p:grpSpPr>
          <p:sp>
            <p:nvSpPr>
              <p:cNvPr id="25" name="Rectangle 24"/>
              <p:cNvSpPr/>
              <p:nvPr/>
            </p:nvSpPr>
            <p:spPr bwMode="auto">
              <a:xfrm rot="5400000">
                <a:off x="675737" y="3071369"/>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Flash</a:t>
                </a:r>
              </a:p>
              <a:p>
                <a:pPr algn="ctr" eaLnBrk="0" hangingPunct="0"/>
                <a:r>
                  <a:rPr lang="en-US" sz="1000" b="1" dirty="0" smtClean="0">
                    <a:solidFill>
                      <a:srgbClr val="000000"/>
                    </a:solidFill>
                  </a:rPr>
                  <a:t>Control</a:t>
                </a:r>
              </a:p>
            </p:txBody>
          </p:sp>
          <p:sp>
            <p:nvSpPr>
              <p:cNvPr id="30" name="Oval 29"/>
              <p:cNvSpPr/>
              <p:nvPr/>
            </p:nvSpPr>
            <p:spPr bwMode="auto">
              <a:xfrm>
                <a:off x="1451048" y="332028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5" name="Straight Arrow Connector 64"/>
              <p:cNvCxnSpPr>
                <a:stCxn id="25" idx="0"/>
                <a:endCxn id="30" idx="2"/>
              </p:cNvCxnSpPr>
              <p:nvPr/>
            </p:nvCxnSpPr>
            <p:spPr bwMode="auto">
              <a:xfrm>
                <a:off x="1178657" y="3345689"/>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1" name="Group 144"/>
            <p:cNvGrpSpPr/>
            <p:nvPr/>
          </p:nvGrpSpPr>
          <p:grpSpPr>
            <a:xfrm>
              <a:off x="630017" y="4389121"/>
              <a:ext cx="866750" cy="457200"/>
              <a:chOff x="630017" y="4359657"/>
              <a:chExt cx="866750" cy="457200"/>
            </a:xfrm>
          </p:grpSpPr>
          <p:sp>
            <p:nvSpPr>
              <p:cNvPr id="26" name="Rectangle 25"/>
              <p:cNvSpPr/>
              <p:nvPr/>
            </p:nvSpPr>
            <p:spPr bwMode="auto">
              <a:xfrm rot="5400000">
                <a:off x="675737" y="4313937"/>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TMC</a:t>
                </a:r>
              </a:p>
              <a:p>
                <a:pPr algn="ctr" eaLnBrk="0" hangingPunct="0"/>
                <a:r>
                  <a:rPr lang="en-US" sz="1000" b="1" dirty="0" smtClean="0">
                    <a:solidFill>
                      <a:srgbClr val="000000"/>
                    </a:solidFill>
                  </a:rPr>
                  <a:t>(Trace)</a:t>
                </a:r>
              </a:p>
            </p:txBody>
          </p:sp>
          <p:sp>
            <p:nvSpPr>
              <p:cNvPr id="33" name="Oval 32"/>
              <p:cNvSpPr/>
              <p:nvPr/>
            </p:nvSpPr>
            <p:spPr bwMode="auto">
              <a:xfrm>
                <a:off x="1451048" y="4562857"/>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8" name="Straight Arrow Connector 67"/>
              <p:cNvCxnSpPr>
                <a:stCxn id="26" idx="0"/>
                <a:endCxn id="33" idx="2"/>
              </p:cNvCxnSpPr>
              <p:nvPr/>
            </p:nvCxnSpPr>
            <p:spPr bwMode="auto">
              <a:xfrm>
                <a:off x="1178657" y="4588257"/>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3" name="Group 143"/>
            <p:cNvGrpSpPr/>
            <p:nvPr/>
          </p:nvGrpSpPr>
          <p:grpSpPr>
            <a:xfrm>
              <a:off x="630017" y="5029201"/>
              <a:ext cx="866750" cy="457200"/>
              <a:chOff x="630017" y="4980940"/>
              <a:chExt cx="866750" cy="457200"/>
            </a:xfrm>
          </p:grpSpPr>
          <p:sp>
            <p:nvSpPr>
              <p:cNvPr id="27" name="Rectangle 26"/>
              <p:cNvSpPr/>
              <p:nvPr/>
            </p:nvSpPr>
            <p:spPr bwMode="auto">
              <a:xfrm rot="5400000">
                <a:off x="675737" y="4935220"/>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Debug</a:t>
                </a:r>
              </a:p>
              <a:p>
                <a:pPr algn="ctr" eaLnBrk="0" hangingPunct="0"/>
                <a:r>
                  <a:rPr lang="en-US" sz="1000" b="1" dirty="0" smtClean="0">
                    <a:solidFill>
                      <a:srgbClr val="000000"/>
                    </a:solidFill>
                  </a:rPr>
                  <a:t>Port</a:t>
                </a:r>
              </a:p>
            </p:txBody>
          </p:sp>
          <p:sp>
            <p:nvSpPr>
              <p:cNvPr id="34" name="Oval 33"/>
              <p:cNvSpPr/>
              <p:nvPr/>
            </p:nvSpPr>
            <p:spPr bwMode="auto">
              <a:xfrm>
                <a:off x="1451048" y="51841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71" name="Straight Arrow Connector 70"/>
              <p:cNvCxnSpPr>
                <a:stCxn id="27" idx="0"/>
                <a:endCxn id="34" idx="2"/>
              </p:cNvCxnSpPr>
              <p:nvPr/>
            </p:nvCxnSpPr>
            <p:spPr bwMode="auto">
              <a:xfrm>
                <a:off x="1178657" y="5209540"/>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9" name="Group 146"/>
            <p:cNvGrpSpPr/>
            <p:nvPr/>
          </p:nvGrpSpPr>
          <p:grpSpPr>
            <a:xfrm>
              <a:off x="2765054" y="4457700"/>
              <a:ext cx="1026538" cy="457200"/>
              <a:chOff x="2765054" y="4563362"/>
              <a:chExt cx="1026538" cy="457200"/>
            </a:xfrm>
          </p:grpSpPr>
          <p:sp>
            <p:nvSpPr>
              <p:cNvPr id="35" name="Oval 34"/>
              <p:cNvSpPr/>
              <p:nvPr/>
            </p:nvSpPr>
            <p:spPr bwMode="auto">
              <a:xfrm>
                <a:off x="2765054" y="476656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8" name="Rectangle 27"/>
              <p:cNvSpPr/>
              <p:nvPr/>
            </p:nvSpPr>
            <p:spPr bwMode="auto">
              <a:xfrm rot="5400000">
                <a:off x="3243001" y="4471970"/>
                <a:ext cx="457200" cy="639983"/>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On-chip</a:t>
                </a:r>
              </a:p>
              <a:p>
                <a:pPr algn="ctr" eaLnBrk="0" hangingPunct="0"/>
                <a:r>
                  <a:rPr lang="en-US" sz="1000" b="1" dirty="0" smtClean="0">
                    <a:solidFill>
                      <a:srgbClr val="000000"/>
                    </a:solidFill>
                  </a:rPr>
                  <a:t>RAM</a:t>
                </a:r>
              </a:p>
              <a:p>
                <a:pPr algn="ctr" eaLnBrk="0" hangingPunct="0"/>
                <a:r>
                  <a:rPr lang="en-US" sz="1000" b="1" dirty="0" smtClean="0">
                    <a:solidFill>
                      <a:srgbClr val="000000"/>
                    </a:solidFill>
                  </a:rPr>
                  <a:t>64 KB</a:t>
                </a:r>
              </a:p>
            </p:txBody>
          </p:sp>
          <p:cxnSp>
            <p:nvCxnSpPr>
              <p:cNvPr id="74" name="Straight Arrow Connector 73"/>
              <p:cNvCxnSpPr>
                <a:stCxn id="35" idx="6"/>
                <a:endCxn id="28" idx="2"/>
              </p:cNvCxnSpPr>
              <p:nvPr/>
            </p:nvCxnSpPr>
            <p:spPr bwMode="auto">
              <a:xfrm>
                <a:off x="2810773" y="4791961"/>
                <a:ext cx="34083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90" name="Straight Arrow Connector 89"/>
            <p:cNvCxnSpPr/>
            <p:nvPr/>
          </p:nvCxnSpPr>
          <p:spPr bwMode="auto">
            <a:xfrm>
              <a:off x="2822648" y="4345915"/>
              <a:ext cx="4525573"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5" name="Straight Connector 94"/>
            <p:cNvCxnSpPr/>
            <p:nvPr/>
          </p:nvCxnSpPr>
          <p:spPr bwMode="auto">
            <a:xfrm rot="5400000">
              <a:off x="2037493"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02" name="Shape 101"/>
            <p:cNvCxnSpPr>
              <a:stCxn id="46" idx="4"/>
              <a:endCxn id="44" idx="2"/>
            </p:cNvCxnSpPr>
            <p:nvPr/>
          </p:nvCxnSpPr>
          <p:spPr bwMode="auto">
            <a:xfrm rot="16200000" flipH="1">
              <a:off x="6741064" y="1688366"/>
              <a:ext cx="771523" cy="442791"/>
            </a:xfrm>
            <a:prstGeom prst="bentConnector2">
              <a:avLst/>
            </a:prstGeom>
            <a:solidFill>
              <a:schemeClr val="accent1"/>
            </a:solidFill>
            <a:ln w="12700" cap="flat" cmpd="sng" algn="ctr">
              <a:solidFill>
                <a:schemeClr val="tx1"/>
              </a:solidFill>
              <a:prstDash val="solid"/>
              <a:round/>
              <a:headEnd type="triangle" w="med" len="med"/>
              <a:tailEnd type="none"/>
            </a:ln>
            <a:effectLst/>
          </p:spPr>
        </p:cxnSp>
        <p:cxnSp>
          <p:nvCxnSpPr>
            <p:cNvPr id="104" name="Shape 103"/>
            <p:cNvCxnSpPr>
              <a:stCxn id="47" idx="4"/>
              <a:endCxn id="45" idx="2"/>
            </p:cNvCxnSpPr>
            <p:nvPr/>
          </p:nvCxnSpPr>
          <p:spPr bwMode="auto">
            <a:xfrm rot="16200000" flipH="1">
              <a:off x="6351076" y="1612704"/>
              <a:ext cx="1085848" cy="908441"/>
            </a:xfrm>
            <a:prstGeom prst="bentConnector2">
              <a:avLst/>
            </a:prstGeom>
            <a:solidFill>
              <a:schemeClr val="accent1"/>
            </a:solidFill>
            <a:ln w="12700" cap="flat" cmpd="sng" algn="ctr">
              <a:solidFill>
                <a:schemeClr val="tx1"/>
              </a:solidFill>
              <a:prstDash val="solid"/>
              <a:round/>
              <a:headEnd type="none" w="med" len="med"/>
              <a:tailEnd type="triangle"/>
            </a:ln>
            <a:effectLst/>
          </p:spPr>
        </p:cxnSp>
        <p:sp>
          <p:nvSpPr>
            <p:cNvPr id="107" name="TextBox 106"/>
            <p:cNvSpPr txBox="1"/>
            <p:nvPr/>
          </p:nvSpPr>
          <p:spPr>
            <a:xfrm>
              <a:off x="6470650" y="1847850"/>
              <a:ext cx="401072" cy="276999"/>
            </a:xfrm>
            <a:prstGeom prst="rect">
              <a:avLst/>
            </a:prstGeom>
            <a:noFill/>
          </p:spPr>
          <p:txBody>
            <a:bodyPr wrap="none" rtlCol="0">
              <a:spAutoFit/>
            </a:bodyPr>
            <a:lstStyle/>
            <a:p>
              <a:r>
                <a:rPr lang="en-US" sz="1200" b="1" dirty="0" smtClean="0">
                  <a:solidFill>
                    <a:srgbClr val="000000"/>
                  </a:solidFill>
                </a:rPr>
                <a:t>. . .</a:t>
              </a:r>
              <a:endParaRPr lang="en-US" sz="1200" b="1" dirty="0">
                <a:solidFill>
                  <a:srgbClr val="000000"/>
                </a:solidFill>
              </a:endParaRPr>
            </a:p>
          </p:txBody>
        </p:sp>
        <p:sp>
          <p:nvSpPr>
            <p:cNvPr id="8" name="Rectangle 7"/>
            <p:cNvSpPr/>
            <p:nvPr/>
          </p:nvSpPr>
          <p:spPr bwMode="auto">
            <a:xfrm>
              <a:off x="4168189" y="2000251"/>
              <a:ext cx="1005840" cy="82296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CPU0</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2" name="Rectangle 11"/>
            <p:cNvSpPr/>
            <p:nvPr/>
          </p:nvSpPr>
          <p:spPr bwMode="auto">
            <a:xfrm>
              <a:off x="5174029" y="2000251"/>
              <a:ext cx="1005840" cy="82296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CPU1</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5" name="Oval 14"/>
            <p:cNvSpPr/>
            <p:nvPr/>
          </p:nvSpPr>
          <p:spPr bwMode="auto">
            <a:xfrm>
              <a:off x="4653378"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6" name="Oval 15"/>
            <p:cNvSpPr/>
            <p:nvPr/>
          </p:nvSpPr>
          <p:spPr bwMode="auto">
            <a:xfrm>
              <a:off x="55650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7" name="Oval 16"/>
            <p:cNvSpPr/>
            <p:nvPr/>
          </p:nvSpPr>
          <p:spPr bwMode="auto">
            <a:xfrm>
              <a:off x="4653378"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8" name="Oval 17"/>
            <p:cNvSpPr/>
            <p:nvPr/>
          </p:nvSpPr>
          <p:spPr bwMode="auto">
            <a:xfrm>
              <a:off x="55650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9" name="Oval 18"/>
            <p:cNvSpPr/>
            <p:nvPr/>
          </p:nvSpPr>
          <p:spPr bwMode="auto">
            <a:xfrm>
              <a:off x="4168189" y="364559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0" name="Oval 19"/>
            <p:cNvSpPr/>
            <p:nvPr/>
          </p:nvSpPr>
          <p:spPr bwMode="auto">
            <a:xfrm>
              <a:off x="5951270" y="375037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80" name="Straight Connector 79"/>
            <p:cNvCxnSpPr>
              <a:stCxn id="17" idx="4"/>
              <a:endCxn id="15" idx="0"/>
            </p:cNvCxnSpPr>
            <p:nvPr/>
          </p:nvCxnSpPr>
          <p:spPr bwMode="auto">
            <a:xfrm rot="5400000">
              <a:off x="4592101" y="3364565"/>
              <a:ext cx="16827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a:stCxn id="18" idx="4"/>
              <a:endCxn id="16" idx="0"/>
            </p:cNvCxnSpPr>
            <p:nvPr/>
          </p:nvCxnSpPr>
          <p:spPr bwMode="auto">
            <a:xfrm rot="5400000">
              <a:off x="5503727" y="3364565"/>
              <a:ext cx="16827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09" name="TextBox 108"/>
            <p:cNvSpPr txBox="1"/>
            <p:nvPr/>
          </p:nvSpPr>
          <p:spPr>
            <a:xfrm>
              <a:off x="6032500" y="1282700"/>
              <a:ext cx="1415772" cy="276999"/>
            </a:xfrm>
            <a:prstGeom prst="rect">
              <a:avLst/>
            </a:prstGeom>
            <a:noFill/>
          </p:spPr>
          <p:txBody>
            <a:bodyPr wrap="none" rtlCol="0">
              <a:spAutoFit/>
            </a:bodyPr>
            <a:lstStyle/>
            <a:p>
              <a:r>
                <a:rPr lang="en-US" sz="1200" b="1" dirty="0" smtClean="0">
                  <a:solidFill>
                    <a:srgbClr val="000000"/>
                  </a:solidFill>
                </a:rPr>
                <a:t>FPGA-to-SDRAM</a:t>
              </a:r>
              <a:endParaRPr lang="en-US" sz="1200" b="1" dirty="0">
                <a:solidFill>
                  <a:srgbClr val="000000"/>
                </a:solidFill>
              </a:endParaRPr>
            </a:p>
          </p:txBody>
        </p:sp>
        <p:sp>
          <p:nvSpPr>
            <p:cNvPr id="112" name="Oval 111"/>
            <p:cNvSpPr/>
            <p:nvPr/>
          </p:nvSpPr>
          <p:spPr bwMode="auto">
            <a:xfrm>
              <a:off x="2759363"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113" name="Straight Arrow Connector 112"/>
            <p:cNvCxnSpPr>
              <a:endCxn id="13" idx="1"/>
            </p:cNvCxnSpPr>
            <p:nvPr/>
          </p:nvCxnSpPr>
          <p:spPr bwMode="auto">
            <a:xfrm>
              <a:off x="2805082" y="3051828"/>
              <a:ext cx="1363107" cy="15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grpSp>
          <p:nvGrpSpPr>
            <p:cNvPr id="40" name="Group 145"/>
            <p:cNvGrpSpPr/>
            <p:nvPr/>
          </p:nvGrpSpPr>
          <p:grpSpPr>
            <a:xfrm>
              <a:off x="2765054" y="3797300"/>
              <a:ext cx="1026538" cy="457200"/>
              <a:chOff x="2765054" y="4012647"/>
              <a:chExt cx="1026538" cy="457200"/>
            </a:xfrm>
          </p:grpSpPr>
          <p:sp>
            <p:nvSpPr>
              <p:cNvPr id="37" name="Oval 36"/>
              <p:cNvSpPr/>
              <p:nvPr/>
            </p:nvSpPr>
            <p:spPr bwMode="auto">
              <a:xfrm>
                <a:off x="2765054" y="421584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9" name="Rectangle 68"/>
              <p:cNvSpPr/>
              <p:nvPr/>
            </p:nvSpPr>
            <p:spPr bwMode="auto">
              <a:xfrm rot="5400000">
                <a:off x="3243001" y="3921255"/>
                <a:ext cx="457200" cy="639983"/>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Boot</a:t>
                </a:r>
              </a:p>
              <a:p>
                <a:pPr algn="ctr" eaLnBrk="0" hangingPunct="0"/>
                <a:r>
                  <a:rPr lang="en-US" sz="1000" b="1" dirty="0" smtClean="0">
                    <a:solidFill>
                      <a:srgbClr val="000000"/>
                    </a:solidFill>
                  </a:rPr>
                  <a:t>ROM</a:t>
                </a:r>
              </a:p>
            </p:txBody>
          </p:sp>
          <p:cxnSp>
            <p:nvCxnSpPr>
              <p:cNvPr id="70" name="Straight Arrow Connector 69"/>
              <p:cNvCxnSpPr>
                <a:stCxn id="37" idx="6"/>
                <a:endCxn id="69" idx="2"/>
              </p:cNvCxnSpPr>
              <p:nvPr/>
            </p:nvCxnSpPr>
            <p:spPr bwMode="auto">
              <a:xfrm>
                <a:off x="2810773" y="4241246"/>
                <a:ext cx="34083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72" name="Rectangle 71"/>
            <p:cNvSpPr/>
            <p:nvPr/>
          </p:nvSpPr>
          <p:spPr bwMode="auto">
            <a:xfrm rot="5400000">
              <a:off x="3242953" y="1737361"/>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FPGA</a:t>
              </a:r>
            </a:p>
            <a:p>
              <a:pPr algn="ctr" eaLnBrk="0" hangingPunct="0"/>
              <a:r>
                <a:rPr lang="en-US" sz="1000" b="1" dirty="0" smtClean="0">
                  <a:solidFill>
                    <a:srgbClr val="000000"/>
                  </a:solidFill>
                </a:rPr>
                <a:t>Manager</a:t>
              </a:r>
            </a:p>
          </p:txBody>
        </p:sp>
        <p:cxnSp>
          <p:nvCxnSpPr>
            <p:cNvPr id="73" name="Straight Arrow Connector 72"/>
            <p:cNvCxnSpPr>
              <a:stCxn id="93" idx="6"/>
              <a:endCxn id="72" idx="2"/>
            </p:cNvCxnSpPr>
            <p:nvPr/>
          </p:nvCxnSpPr>
          <p:spPr bwMode="auto">
            <a:xfrm>
              <a:off x="2816957" y="2057401"/>
              <a:ext cx="334556"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3" name="Oval 92"/>
            <p:cNvSpPr/>
            <p:nvPr/>
          </p:nvSpPr>
          <p:spPr bwMode="auto">
            <a:xfrm>
              <a:off x="277123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nvGrpSpPr>
            <p:cNvPr id="42" name="Group 138"/>
            <p:cNvGrpSpPr/>
            <p:nvPr/>
          </p:nvGrpSpPr>
          <p:grpSpPr>
            <a:xfrm>
              <a:off x="628042" y="3749041"/>
              <a:ext cx="866750" cy="457200"/>
              <a:chOff x="628042" y="3738373"/>
              <a:chExt cx="866750" cy="457200"/>
            </a:xfrm>
          </p:grpSpPr>
          <p:sp>
            <p:nvSpPr>
              <p:cNvPr id="97" name="Rectangle 96"/>
              <p:cNvSpPr/>
              <p:nvPr/>
            </p:nvSpPr>
            <p:spPr bwMode="auto">
              <a:xfrm rot="5400000">
                <a:off x="673762" y="3692653"/>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DMA</a:t>
                </a:r>
              </a:p>
            </p:txBody>
          </p:sp>
          <p:sp>
            <p:nvSpPr>
              <p:cNvPr id="98" name="Oval 97"/>
              <p:cNvSpPr/>
              <p:nvPr/>
            </p:nvSpPr>
            <p:spPr bwMode="auto">
              <a:xfrm>
                <a:off x="1449073" y="394157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99" name="Straight Arrow Connector 98"/>
              <p:cNvCxnSpPr>
                <a:stCxn id="97" idx="0"/>
                <a:endCxn id="98" idx="2"/>
              </p:cNvCxnSpPr>
              <p:nvPr/>
            </p:nvCxnSpPr>
            <p:spPr bwMode="auto">
              <a:xfrm>
                <a:off x="1176682" y="3966973"/>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103" name="Oval 102"/>
            <p:cNvSpPr/>
            <p:nvPr/>
          </p:nvSpPr>
          <p:spPr bwMode="auto">
            <a:xfrm>
              <a:off x="2765054"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7" name="Rectangle 6"/>
            <p:cNvSpPr/>
            <p:nvPr/>
          </p:nvSpPr>
          <p:spPr bwMode="auto">
            <a:xfrm>
              <a:off x="7349993" y="2031999"/>
              <a:ext cx="943108" cy="3200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200" b="1" dirty="0" smtClean="0">
                  <a:solidFill>
                    <a:srgbClr val="000000"/>
                  </a:solidFill>
                </a:rPr>
                <a:t>Multi-port</a:t>
              </a:r>
            </a:p>
            <a:p>
              <a:pPr algn="ctr" eaLnBrk="0" hangingPunct="0"/>
              <a:r>
                <a:rPr lang="en-US" sz="1200" b="1" dirty="0" smtClean="0">
                  <a:solidFill>
                    <a:srgbClr val="000000"/>
                  </a:solidFill>
                </a:rPr>
                <a:t>DDR SDRAM Controller</a:t>
              </a:r>
            </a:p>
          </p:txBody>
        </p:sp>
        <p:cxnSp>
          <p:nvCxnSpPr>
            <p:cNvPr id="149" name="Straight Arrow Connector 148"/>
            <p:cNvCxnSpPr>
              <a:stCxn id="27" idx="1"/>
              <a:endCxn id="26" idx="3"/>
            </p:cNvCxnSpPr>
            <p:nvPr/>
          </p:nvCxnSpPr>
          <p:spPr bwMode="auto">
            <a:xfrm rot="5400000" flipH="1" flipV="1">
              <a:off x="812897" y="4937761"/>
              <a:ext cx="182880"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7" name="Straight Arrow Connector 86"/>
            <p:cNvCxnSpPr/>
            <p:nvPr/>
          </p:nvCxnSpPr>
          <p:spPr bwMode="auto">
            <a:xfrm>
              <a:off x="5996989" y="3670202"/>
              <a:ext cx="1351232" cy="15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88" name="Oval 87"/>
            <p:cNvSpPr/>
            <p:nvPr/>
          </p:nvSpPr>
          <p:spPr bwMode="auto">
            <a:xfrm>
              <a:off x="57174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89" name="Oval 88"/>
            <p:cNvSpPr/>
            <p:nvPr/>
          </p:nvSpPr>
          <p:spPr bwMode="auto">
            <a:xfrm>
              <a:off x="57174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94" name="Oval 93"/>
            <p:cNvSpPr/>
            <p:nvPr/>
          </p:nvSpPr>
          <p:spPr bwMode="auto">
            <a:xfrm>
              <a:off x="5951270" y="357892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18" name="Oval 117"/>
            <p:cNvSpPr/>
            <p:nvPr/>
          </p:nvSpPr>
          <p:spPr bwMode="auto">
            <a:xfrm>
              <a:off x="4171179" y="30264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 name="Rectangle 5"/>
            <p:cNvSpPr/>
            <p:nvPr/>
          </p:nvSpPr>
          <p:spPr bwMode="auto">
            <a:xfrm>
              <a:off x="1445356" y="1828801"/>
              <a:ext cx="1371600" cy="3657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L3</a:t>
              </a:r>
              <a:br>
                <a:rPr lang="en-US" sz="1400" b="1" dirty="0" smtClean="0">
                  <a:solidFill>
                    <a:srgbClr val="000000"/>
                  </a:solidFill>
                </a:rPr>
              </a:br>
              <a:r>
                <a:rPr lang="en-US" sz="1400" b="1" dirty="0" smtClean="0">
                  <a:solidFill>
                    <a:srgbClr val="000000"/>
                  </a:solidFill>
                </a:rPr>
                <a:t>Interconnect</a:t>
              </a:r>
            </a:p>
          </p:txBody>
        </p:sp>
        <p:sp>
          <p:nvSpPr>
            <p:cNvPr id="66" name="TextBox 65"/>
            <p:cNvSpPr txBox="1"/>
            <p:nvPr/>
          </p:nvSpPr>
          <p:spPr>
            <a:xfrm>
              <a:off x="1405968" y="1023834"/>
              <a:ext cx="689612" cy="461665"/>
            </a:xfrm>
            <a:prstGeom prst="rect">
              <a:avLst/>
            </a:prstGeom>
            <a:noFill/>
          </p:spPr>
          <p:txBody>
            <a:bodyPr wrap="none" rtlCol="0">
              <a:spAutoFit/>
            </a:bodyPr>
            <a:lstStyle/>
            <a:p>
              <a:pPr algn="ctr"/>
              <a:r>
                <a:rPr lang="en-US" sz="1200" b="1" dirty="0" smtClean="0">
                  <a:solidFill>
                    <a:srgbClr val="000000"/>
                  </a:solidFill>
                </a:rPr>
                <a:t>HPS to</a:t>
              </a:r>
              <a:br>
                <a:rPr lang="en-US" sz="1200" b="1" dirty="0" smtClean="0">
                  <a:solidFill>
                    <a:srgbClr val="000000"/>
                  </a:solidFill>
                </a:rPr>
              </a:br>
              <a:r>
                <a:rPr lang="en-US" sz="1200" b="1" dirty="0" smtClean="0">
                  <a:solidFill>
                    <a:srgbClr val="000000"/>
                  </a:solidFill>
                </a:rPr>
                <a:t>FPGA</a:t>
              </a:r>
              <a:endParaRPr lang="en-US" sz="1200" b="1" dirty="0">
                <a:solidFill>
                  <a:srgbClr val="000000"/>
                </a:solidFill>
              </a:endParaRPr>
            </a:p>
          </p:txBody>
        </p:sp>
        <p:sp>
          <p:nvSpPr>
            <p:cNvPr id="67" name="TextBox 66"/>
            <p:cNvSpPr txBox="1"/>
            <p:nvPr/>
          </p:nvSpPr>
          <p:spPr>
            <a:xfrm>
              <a:off x="2167733" y="1023834"/>
              <a:ext cx="689612" cy="461665"/>
            </a:xfrm>
            <a:prstGeom prst="rect">
              <a:avLst/>
            </a:prstGeom>
            <a:noFill/>
          </p:spPr>
          <p:txBody>
            <a:bodyPr wrap="none" rtlCol="0">
              <a:spAutoFit/>
            </a:bodyPr>
            <a:lstStyle/>
            <a:p>
              <a:pPr algn="ctr"/>
              <a:r>
                <a:rPr lang="en-US" sz="1200" b="1" dirty="0" smtClean="0">
                  <a:solidFill>
                    <a:srgbClr val="000000"/>
                  </a:solidFill>
                </a:rPr>
                <a:t>FPGA </a:t>
              </a:r>
              <a:br>
                <a:rPr lang="en-US" sz="1200" b="1" dirty="0" smtClean="0">
                  <a:solidFill>
                    <a:srgbClr val="000000"/>
                  </a:solidFill>
                </a:rPr>
              </a:br>
              <a:r>
                <a:rPr lang="en-US" sz="1200" b="1" dirty="0" smtClean="0">
                  <a:solidFill>
                    <a:srgbClr val="000000"/>
                  </a:solidFill>
                </a:rPr>
                <a:t>to HPS</a:t>
              </a:r>
              <a:endParaRPr lang="en-US" sz="1200" b="1" dirty="0">
                <a:solidFill>
                  <a:srgbClr val="000000"/>
                </a:solidFill>
              </a:endParaRPr>
            </a:p>
          </p:txBody>
        </p:sp>
        <p:sp>
          <p:nvSpPr>
            <p:cNvPr id="11" name="Rectangle 10"/>
            <p:cNvSpPr/>
            <p:nvPr/>
          </p:nvSpPr>
          <p:spPr bwMode="auto">
            <a:xfrm>
              <a:off x="4168189" y="2823228"/>
              <a:ext cx="201168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SCU</a:t>
              </a:r>
            </a:p>
          </p:txBody>
        </p:sp>
        <p:sp>
          <p:nvSpPr>
            <p:cNvPr id="13" name="Rectangle 12"/>
            <p:cNvSpPr/>
            <p:nvPr/>
          </p:nvSpPr>
          <p:spPr bwMode="auto">
            <a:xfrm>
              <a:off x="4168189" y="2823228"/>
              <a:ext cx="228600" cy="45720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ACP</a:t>
              </a:r>
            </a:p>
          </p:txBody>
        </p:sp>
        <p:sp>
          <p:nvSpPr>
            <p:cNvPr id="14" name="Rectangle 13"/>
            <p:cNvSpPr/>
            <p:nvPr/>
          </p:nvSpPr>
          <p:spPr bwMode="auto">
            <a:xfrm>
              <a:off x="4168189" y="3442396"/>
              <a:ext cx="201168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L2 Cache</a:t>
              </a:r>
            </a:p>
            <a:p>
              <a:pPr algn="ctr" eaLnBrk="0" hangingPunct="0"/>
              <a:r>
                <a:rPr lang="en-US" sz="1100" dirty="0" smtClean="0">
                  <a:solidFill>
                    <a:srgbClr val="000000"/>
                  </a:solidFill>
                </a:rPr>
                <a:t>(512 KB)</a:t>
              </a:r>
            </a:p>
          </p:txBody>
        </p:sp>
        <p:cxnSp>
          <p:nvCxnSpPr>
            <p:cNvPr id="92" name="Straight Arrow Connector 91"/>
            <p:cNvCxnSpPr/>
            <p:nvPr/>
          </p:nvCxnSpPr>
          <p:spPr bwMode="auto">
            <a:xfrm rot="16200000" flipV="1">
              <a:off x="3310577" y="1667824"/>
              <a:ext cx="319315" cy="263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1" name="TextBox 90"/>
            <p:cNvSpPr txBox="1"/>
            <p:nvPr/>
          </p:nvSpPr>
          <p:spPr>
            <a:xfrm>
              <a:off x="2314357" y="1018724"/>
              <a:ext cx="2331556" cy="461665"/>
            </a:xfrm>
            <a:prstGeom prst="rect">
              <a:avLst/>
            </a:prstGeom>
            <a:noFill/>
          </p:spPr>
          <p:txBody>
            <a:bodyPr wrap="square" rtlCol="0" anchor="b">
              <a:spAutoFit/>
            </a:bodyPr>
            <a:lstStyle/>
            <a:p>
              <a:pPr algn="ctr"/>
              <a:r>
                <a:rPr lang="en-US" sz="1200" b="1" dirty="0" smtClean="0">
                  <a:solidFill>
                    <a:srgbClr val="000000"/>
                  </a:solidFill>
                </a:rPr>
                <a:t>Configuration</a:t>
              </a:r>
            </a:p>
            <a:p>
              <a:pPr algn="ctr"/>
              <a:r>
                <a:rPr lang="en-US" sz="1200" b="1" dirty="0" smtClean="0">
                  <a:solidFill>
                    <a:srgbClr val="000000"/>
                  </a:solidFill>
                </a:rPr>
                <a:t>Control</a:t>
              </a:r>
              <a:endParaRPr lang="en-US" sz="1200" b="1" dirty="0">
                <a:solidFill>
                  <a:srgbClr val="000000"/>
                </a:solidFill>
              </a:endParaRPr>
            </a:p>
          </p:txBody>
        </p:sp>
        <p:sp>
          <p:nvSpPr>
            <p:cNvPr id="96" name="Rectangle 95"/>
            <p:cNvSpPr/>
            <p:nvPr/>
          </p:nvSpPr>
          <p:spPr bwMode="auto">
            <a:xfrm>
              <a:off x="4074160" y="1771650"/>
              <a:ext cx="2194560" cy="2286000"/>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5" name="TextBox 104"/>
            <p:cNvSpPr txBox="1"/>
            <p:nvPr/>
          </p:nvSpPr>
          <p:spPr>
            <a:xfrm>
              <a:off x="4184407" y="1766570"/>
              <a:ext cx="1890261" cy="276999"/>
            </a:xfrm>
            <a:prstGeom prst="rect">
              <a:avLst/>
            </a:prstGeom>
            <a:noFill/>
          </p:spPr>
          <p:txBody>
            <a:bodyPr wrap="none" rtlCol="0">
              <a:spAutoFit/>
            </a:bodyPr>
            <a:lstStyle/>
            <a:p>
              <a:r>
                <a:rPr lang="en-US" sz="1200" b="1" dirty="0" smtClean="0">
                  <a:solidFill>
                    <a:srgbClr val="000000"/>
                  </a:solidFill>
                </a:rPr>
                <a:t>ARM Cortex-A9MPCore</a:t>
              </a:r>
              <a:endParaRPr lang="en-US" sz="1200" b="1" dirty="0">
                <a:solidFill>
                  <a:srgbClr val="000000"/>
                </a:solidFill>
              </a:endParaRPr>
            </a:p>
          </p:txBody>
        </p:sp>
        <p:cxnSp>
          <p:nvCxnSpPr>
            <p:cNvPr id="115" name="Straight Arrow Connector 114"/>
            <p:cNvCxnSpPr/>
            <p:nvPr/>
          </p:nvCxnSpPr>
          <p:spPr bwMode="auto">
            <a:xfrm>
              <a:off x="2819449" y="3670202"/>
              <a:ext cx="1351232" cy="1588"/>
            </a:xfrm>
            <a:prstGeom prst="straightConnector1">
              <a:avLst/>
            </a:prstGeom>
            <a:solidFill>
              <a:schemeClr val="accent1"/>
            </a:solidFill>
            <a:ln w="12700" cap="flat" cmpd="sng" algn="ctr">
              <a:solidFill>
                <a:schemeClr val="tx1"/>
              </a:solidFill>
              <a:prstDash val="solid"/>
              <a:round/>
              <a:headEnd type="triangle" w="med" len="med"/>
              <a:tailEnd type="none"/>
            </a:ln>
            <a:effectLst/>
          </p:spPr>
        </p:cxnSp>
        <p:sp>
          <p:nvSpPr>
            <p:cNvPr id="106" name="Rectangle 105"/>
            <p:cNvSpPr/>
            <p:nvPr/>
          </p:nvSpPr>
          <p:spPr bwMode="auto">
            <a:xfrm>
              <a:off x="1445356" y="5673730"/>
              <a:ext cx="5184044" cy="45720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Low Speed Peripherals</a:t>
              </a:r>
            </a:p>
            <a:p>
              <a:pPr algn="ctr" eaLnBrk="0" hangingPunct="0"/>
              <a:r>
                <a:rPr lang="en-US" sz="1000" b="1" dirty="0" smtClean="0">
                  <a:solidFill>
                    <a:srgbClr val="000000"/>
                  </a:solidFill>
                </a:rPr>
                <a:t>Timers, GPIO, UART, SPI, I2C, CAN</a:t>
              </a:r>
            </a:p>
          </p:txBody>
        </p:sp>
        <p:cxnSp>
          <p:nvCxnSpPr>
            <p:cNvPr id="108" name="Straight Arrow Connector 107"/>
            <p:cNvCxnSpPr/>
            <p:nvPr/>
          </p:nvCxnSpPr>
          <p:spPr bwMode="auto">
            <a:xfrm rot="16200000" flipH="1">
              <a:off x="1677629" y="1675736"/>
              <a:ext cx="304008" cy="2122"/>
            </a:xfrm>
            <a:prstGeom prst="straightConnector1">
              <a:avLst/>
            </a:prstGeom>
            <a:solidFill>
              <a:schemeClr val="accent1"/>
            </a:solidFill>
            <a:ln w="12700" cap="flat" cmpd="sng" algn="ctr">
              <a:solidFill>
                <a:schemeClr val="tx1"/>
              </a:solidFill>
              <a:prstDash val="solid"/>
              <a:round/>
              <a:headEnd type="triangle" w="med" len="med"/>
              <a:tailEnd type="none"/>
            </a:ln>
            <a:effectLst/>
          </p:spPr>
        </p:cxnSp>
        <p:sp>
          <p:nvSpPr>
            <p:cNvPr id="110" name="Rectangle 109"/>
            <p:cNvSpPr/>
            <p:nvPr/>
          </p:nvSpPr>
          <p:spPr bwMode="auto">
            <a:xfrm rot="5400000">
              <a:off x="3215640" y="4937760"/>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Clock</a:t>
              </a:r>
            </a:p>
            <a:p>
              <a:pPr algn="ctr" eaLnBrk="0" hangingPunct="0"/>
              <a:r>
                <a:rPr lang="en-US" sz="1000" b="1" dirty="0" smtClean="0">
                  <a:solidFill>
                    <a:srgbClr val="000000"/>
                  </a:solidFill>
                </a:rPr>
                <a:t>Manager</a:t>
              </a:r>
            </a:p>
          </p:txBody>
        </p:sp>
        <p:sp>
          <p:nvSpPr>
            <p:cNvPr id="111" name="Rectangle 110"/>
            <p:cNvSpPr/>
            <p:nvPr/>
          </p:nvSpPr>
          <p:spPr bwMode="auto">
            <a:xfrm rot="5400000">
              <a:off x="3947160" y="4937760"/>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Reset</a:t>
              </a:r>
            </a:p>
            <a:p>
              <a:pPr algn="ctr" eaLnBrk="0" hangingPunct="0"/>
              <a:r>
                <a:rPr lang="en-US" sz="1000" b="1" dirty="0" smtClean="0">
                  <a:solidFill>
                    <a:srgbClr val="000000"/>
                  </a:solidFill>
                </a:rPr>
                <a:t>Manager</a:t>
              </a:r>
            </a:p>
          </p:txBody>
        </p:sp>
        <p:sp>
          <p:nvSpPr>
            <p:cNvPr id="114" name="Rectangle 113"/>
            <p:cNvSpPr/>
            <p:nvPr/>
          </p:nvSpPr>
          <p:spPr bwMode="auto">
            <a:xfrm rot="5400000">
              <a:off x="5394960" y="4937760"/>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System</a:t>
              </a:r>
            </a:p>
            <a:p>
              <a:pPr algn="ctr" eaLnBrk="0" hangingPunct="0"/>
              <a:r>
                <a:rPr lang="en-US" sz="1000" b="1" dirty="0" smtClean="0">
                  <a:solidFill>
                    <a:srgbClr val="000000"/>
                  </a:solidFill>
                </a:rPr>
                <a:t>Manager</a:t>
              </a:r>
            </a:p>
          </p:txBody>
        </p:sp>
        <p:sp>
          <p:nvSpPr>
            <p:cNvPr id="116" name="Rectangle 115"/>
            <p:cNvSpPr/>
            <p:nvPr/>
          </p:nvSpPr>
          <p:spPr bwMode="auto">
            <a:xfrm rot="5400000">
              <a:off x="4663440" y="4937760"/>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Scan Manager</a:t>
              </a:r>
            </a:p>
          </p:txBody>
        </p:sp>
        <p:cxnSp>
          <p:nvCxnSpPr>
            <p:cNvPr id="120" name="Straight Connector 119"/>
            <p:cNvCxnSpPr/>
            <p:nvPr/>
          </p:nvCxnSpPr>
          <p:spPr bwMode="auto">
            <a:xfrm rot="16200000" flipV="1">
              <a:off x="3349980"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21" name="Straight Connector 120"/>
            <p:cNvCxnSpPr/>
            <p:nvPr/>
          </p:nvCxnSpPr>
          <p:spPr bwMode="auto">
            <a:xfrm rot="16200000" flipV="1">
              <a:off x="4081960"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22" name="Straight Connector 121"/>
            <p:cNvCxnSpPr/>
            <p:nvPr/>
          </p:nvCxnSpPr>
          <p:spPr bwMode="auto">
            <a:xfrm rot="16200000" flipV="1">
              <a:off x="4796201"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23" name="Straight Connector 122"/>
            <p:cNvCxnSpPr/>
            <p:nvPr/>
          </p:nvCxnSpPr>
          <p:spPr bwMode="auto">
            <a:xfrm rot="16200000" flipV="1">
              <a:off x="5529760"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gr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MPU Subsystem Block Diagram</a:t>
            </a:r>
            <a:endParaRPr lang="en-US" sz="2800" dirty="0"/>
          </a:p>
        </p:txBody>
      </p:sp>
      <p:grpSp>
        <p:nvGrpSpPr>
          <p:cNvPr id="2" name="Group 124"/>
          <p:cNvGrpSpPr/>
          <p:nvPr/>
        </p:nvGrpSpPr>
        <p:grpSpPr>
          <a:xfrm>
            <a:off x="282524" y="810548"/>
            <a:ext cx="8574314" cy="5488209"/>
            <a:chOff x="381000" y="796476"/>
            <a:chExt cx="8574314" cy="5488209"/>
          </a:xfrm>
        </p:grpSpPr>
        <p:sp>
          <p:nvSpPr>
            <p:cNvPr id="100" name="Rectangle 99"/>
            <p:cNvSpPr/>
            <p:nvPr/>
          </p:nvSpPr>
          <p:spPr bwMode="auto">
            <a:xfrm>
              <a:off x="464457" y="1683656"/>
              <a:ext cx="8490857" cy="4601029"/>
            </a:xfrm>
            <a:prstGeom prst="rect">
              <a:avLst/>
            </a:prstGeom>
            <a:noFill/>
            <a:ln>
              <a:solidFill>
                <a:schemeClr val="bg2">
                  <a:lumMod val="60000"/>
                  <a:lumOff val="40000"/>
                </a:schemeClr>
              </a:solidFill>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rPr>
                <a:t>HPS</a:t>
              </a:r>
            </a:p>
            <a:p>
              <a:pPr marL="0" marR="0" indent="0" algn="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charset="0"/>
              </a:endParaRPr>
            </a:p>
          </p:txBody>
        </p:sp>
        <p:grpSp>
          <p:nvGrpSpPr>
            <p:cNvPr id="3" name="Group 99"/>
            <p:cNvGrpSpPr/>
            <p:nvPr/>
          </p:nvGrpSpPr>
          <p:grpSpPr>
            <a:xfrm>
              <a:off x="6416920" y="1473201"/>
              <a:ext cx="511369" cy="50800"/>
              <a:chOff x="6416920" y="1473201"/>
              <a:chExt cx="511369" cy="50800"/>
            </a:xfrm>
          </p:grpSpPr>
          <p:sp>
            <p:nvSpPr>
              <p:cNvPr id="46" name="Oval 45"/>
              <p:cNvSpPr/>
              <p:nvPr/>
            </p:nvSpPr>
            <p:spPr bwMode="auto">
              <a:xfrm>
                <a:off x="688257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7" name="Oval 46"/>
              <p:cNvSpPr/>
              <p:nvPr/>
            </p:nvSpPr>
            <p:spPr bwMode="auto">
              <a:xfrm>
                <a:off x="641692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sp>
          <p:nvSpPr>
            <p:cNvPr id="50" name="Oval 49"/>
            <p:cNvSpPr/>
            <p:nvPr/>
          </p:nvSpPr>
          <p:spPr bwMode="auto">
            <a:xfrm>
              <a:off x="1744334"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51" name="Oval 50"/>
            <p:cNvSpPr/>
            <p:nvPr/>
          </p:nvSpPr>
          <p:spPr bwMode="auto">
            <a:xfrm>
              <a:off x="2478686"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01" name="Rectangle 100"/>
            <p:cNvSpPr/>
            <p:nvPr/>
          </p:nvSpPr>
          <p:spPr bwMode="auto">
            <a:xfrm>
              <a:off x="381000" y="796476"/>
              <a:ext cx="8534400" cy="73152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b="1" dirty="0" smtClean="0">
                  <a:solidFill>
                    <a:srgbClr val="000000"/>
                  </a:solidFill>
                </a:rPr>
                <a:t>FPGA</a:t>
              </a:r>
            </a:p>
          </p:txBody>
        </p:sp>
        <p:sp>
          <p:nvSpPr>
            <p:cNvPr id="36" name="Oval 35"/>
            <p:cNvSpPr/>
            <p:nvPr/>
          </p:nvSpPr>
          <p:spPr bwMode="auto">
            <a:xfrm>
              <a:off x="2765054"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8" name="Oval 37"/>
            <p:cNvSpPr/>
            <p:nvPr/>
          </p:nvSpPr>
          <p:spPr bwMode="auto">
            <a:xfrm>
              <a:off x="7348221"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9" name="Oval 38"/>
            <p:cNvSpPr/>
            <p:nvPr/>
          </p:nvSpPr>
          <p:spPr bwMode="auto">
            <a:xfrm>
              <a:off x="2776929"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1" name="Oval 40"/>
            <p:cNvSpPr/>
            <p:nvPr/>
          </p:nvSpPr>
          <p:spPr bwMode="auto">
            <a:xfrm>
              <a:off x="7348221"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4" name="Oval 43"/>
            <p:cNvSpPr/>
            <p:nvPr/>
          </p:nvSpPr>
          <p:spPr bwMode="auto">
            <a:xfrm>
              <a:off x="7348221" y="2270124"/>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5" name="Oval 44"/>
            <p:cNvSpPr/>
            <p:nvPr/>
          </p:nvSpPr>
          <p:spPr bwMode="auto">
            <a:xfrm>
              <a:off x="7348221" y="258444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8" name="Oval 47"/>
            <p:cNvSpPr/>
            <p:nvPr/>
          </p:nvSpPr>
          <p:spPr bwMode="auto">
            <a:xfrm>
              <a:off x="1744334"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5" name="Straight Arrow Connector 54"/>
            <p:cNvCxnSpPr/>
            <p:nvPr/>
          </p:nvCxnSpPr>
          <p:spPr bwMode="auto">
            <a:xfrm rot="16200000" flipH="1">
              <a:off x="1525229" y="1675736"/>
              <a:ext cx="304008" cy="2122"/>
            </a:xfrm>
            <a:prstGeom prst="straightConnector1">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sp>
          <p:nvSpPr>
            <p:cNvPr id="49" name="Oval 48"/>
            <p:cNvSpPr/>
            <p:nvPr/>
          </p:nvSpPr>
          <p:spPr bwMode="auto">
            <a:xfrm>
              <a:off x="2478686"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6" name="Straight Arrow Connector 55"/>
            <p:cNvCxnSpPr/>
            <p:nvPr/>
          </p:nvCxnSpPr>
          <p:spPr bwMode="auto">
            <a:xfrm rot="5400000" flipH="1" flipV="1">
              <a:off x="2349145" y="1676401"/>
              <a:ext cx="304800" cy="1588"/>
            </a:xfrm>
            <a:prstGeom prst="straightConnector1">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grpSp>
          <p:nvGrpSpPr>
            <p:cNvPr id="4" name="Group 131"/>
            <p:cNvGrpSpPr/>
            <p:nvPr/>
          </p:nvGrpSpPr>
          <p:grpSpPr>
            <a:xfrm>
              <a:off x="630017" y="1828801"/>
              <a:ext cx="866750" cy="457200"/>
              <a:chOff x="630017" y="1828801"/>
              <a:chExt cx="866750" cy="457200"/>
            </a:xfrm>
          </p:grpSpPr>
          <p:sp>
            <p:nvSpPr>
              <p:cNvPr id="22" name="Rectangle 21"/>
              <p:cNvSpPr/>
              <p:nvPr/>
            </p:nvSpPr>
            <p:spPr bwMode="auto">
              <a:xfrm rot="5400000">
                <a:off x="675737" y="1783081"/>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EMAC</a:t>
                </a:r>
              </a:p>
              <a:p>
                <a:pPr algn="ctr" eaLnBrk="0" hangingPunct="0"/>
                <a:r>
                  <a:rPr lang="en-US" sz="1000" b="1" dirty="0" smtClean="0">
                    <a:solidFill>
                      <a:srgbClr val="000000"/>
                    </a:solidFill>
                  </a:rPr>
                  <a:t>(2)</a:t>
                </a:r>
              </a:p>
            </p:txBody>
          </p:sp>
          <p:sp>
            <p:nvSpPr>
              <p:cNvPr id="32" name="Oval 31"/>
              <p:cNvSpPr/>
              <p:nvPr/>
            </p:nvSpPr>
            <p:spPr bwMode="auto">
              <a:xfrm>
                <a:off x="145104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9" name="Straight Arrow Connector 58"/>
              <p:cNvCxnSpPr>
                <a:stCxn id="22" idx="0"/>
                <a:endCxn id="32" idx="2"/>
              </p:cNvCxnSpPr>
              <p:nvPr/>
            </p:nvCxnSpPr>
            <p:spPr bwMode="auto">
              <a:xfrm>
                <a:off x="1178657" y="2057401"/>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9" name="Group 132"/>
            <p:cNvGrpSpPr/>
            <p:nvPr/>
          </p:nvGrpSpPr>
          <p:grpSpPr>
            <a:xfrm>
              <a:off x="630017" y="2468881"/>
              <a:ext cx="866750" cy="457200"/>
              <a:chOff x="630017" y="2495805"/>
              <a:chExt cx="866750" cy="457200"/>
            </a:xfrm>
          </p:grpSpPr>
          <p:sp>
            <p:nvSpPr>
              <p:cNvPr id="24" name="Rectangle 23"/>
              <p:cNvSpPr/>
              <p:nvPr/>
            </p:nvSpPr>
            <p:spPr bwMode="auto">
              <a:xfrm rot="5400000">
                <a:off x="675737" y="2450085"/>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USB</a:t>
                </a:r>
              </a:p>
              <a:p>
                <a:pPr algn="ctr" eaLnBrk="0" hangingPunct="0"/>
                <a:r>
                  <a:rPr lang="en-US" sz="1000" b="1" dirty="0" smtClean="0">
                    <a:solidFill>
                      <a:srgbClr val="000000"/>
                    </a:solidFill>
                  </a:rPr>
                  <a:t>OTG (2)</a:t>
                </a:r>
              </a:p>
            </p:txBody>
          </p:sp>
          <p:sp>
            <p:nvSpPr>
              <p:cNvPr id="31" name="Oval 30"/>
              <p:cNvSpPr/>
              <p:nvPr/>
            </p:nvSpPr>
            <p:spPr bwMode="auto">
              <a:xfrm>
                <a:off x="1451048" y="2699005"/>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2" name="Straight Arrow Connector 61"/>
              <p:cNvCxnSpPr>
                <a:stCxn id="24" idx="0"/>
                <a:endCxn id="31" idx="2"/>
              </p:cNvCxnSpPr>
              <p:nvPr/>
            </p:nvCxnSpPr>
            <p:spPr bwMode="auto">
              <a:xfrm>
                <a:off x="1178657" y="2724405"/>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10" name="Group 135"/>
            <p:cNvGrpSpPr/>
            <p:nvPr/>
          </p:nvGrpSpPr>
          <p:grpSpPr>
            <a:xfrm>
              <a:off x="630017" y="3108961"/>
              <a:ext cx="866750" cy="457200"/>
              <a:chOff x="630017" y="3117089"/>
              <a:chExt cx="866750" cy="457200"/>
            </a:xfrm>
          </p:grpSpPr>
          <p:sp>
            <p:nvSpPr>
              <p:cNvPr id="25" name="Rectangle 24"/>
              <p:cNvSpPr/>
              <p:nvPr/>
            </p:nvSpPr>
            <p:spPr bwMode="auto">
              <a:xfrm rot="5400000">
                <a:off x="675737" y="3071369"/>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Flash</a:t>
                </a:r>
              </a:p>
              <a:p>
                <a:pPr algn="ctr" eaLnBrk="0" hangingPunct="0"/>
                <a:r>
                  <a:rPr lang="en-US" sz="1000" b="1" dirty="0" smtClean="0">
                    <a:solidFill>
                      <a:srgbClr val="000000"/>
                    </a:solidFill>
                  </a:rPr>
                  <a:t>Control</a:t>
                </a:r>
              </a:p>
            </p:txBody>
          </p:sp>
          <p:sp>
            <p:nvSpPr>
              <p:cNvPr id="30" name="Oval 29"/>
              <p:cNvSpPr/>
              <p:nvPr/>
            </p:nvSpPr>
            <p:spPr bwMode="auto">
              <a:xfrm>
                <a:off x="1451048" y="332028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5" name="Straight Arrow Connector 64"/>
              <p:cNvCxnSpPr>
                <a:stCxn id="25" idx="0"/>
                <a:endCxn id="30" idx="2"/>
              </p:cNvCxnSpPr>
              <p:nvPr/>
            </p:nvCxnSpPr>
            <p:spPr bwMode="auto">
              <a:xfrm>
                <a:off x="1178657" y="3345689"/>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21" name="Group 144"/>
            <p:cNvGrpSpPr/>
            <p:nvPr/>
          </p:nvGrpSpPr>
          <p:grpSpPr>
            <a:xfrm>
              <a:off x="630017" y="4389121"/>
              <a:ext cx="866750" cy="457200"/>
              <a:chOff x="630017" y="4359657"/>
              <a:chExt cx="866750" cy="457200"/>
            </a:xfrm>
          </p:grpSpPr>
          <p:sp>
            <p:nvSpPr>
              <p:cNvPr id="26" name="Rectangle 25"/>
              <p:cNvSpPr/>
              <p:nvPr/>
            </p:nvSpPr>
            <p:spPr bwMode="auto">
              <a:xfrm rot="5400000">
                <a:off x="675737" y="4313937"/>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TMC</a:t>
                </a:r>
              </a:p>
              <a:p>
                <a:pPr algn="ctr" eaLnBrk="0" hangingPunct="0"/>
                <a:r>
                  <a:rPr lang="en-US" sz="1000" b="1" dirty="0" smtClean="0">
                    <a:solidFill>
                      <a:srgbClr val="000000"/>
                    </a:solidFill>
                  </a:rPr>
                  <a:t>(Trace)</a:t>
                </a:r>
              </a:p>
            </p:txBody>
          </p:sp>
          <p:sp>
            <p:nvSpPr>
              <p:cNvPr id="33" name="Oval 32"/>
              <p:cNvSpPr/>
              <p:nvPr/>
            </p:nvSpPr>
            <p:spPr bwMode="auto">
              <a:xfrm>
                <a:off x="1451048" y="4562857"/>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8" name="Straight Arrow Connector 67"/>
              <p:cNvCxnSpPr>
                <a:stCxn id="26" idx="0"/>
                <a:endCxn id="33" idx="2"/>
              </p:cNvCxnSpPr>
              <p:nvPr/>
            </p:nvCxnSpPr>
            <p:spPr bwMode="auto">
              <a:xfrm>
                <a:off x="1178657" y="4588257"/>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23" name="Group 143"/>
            <p:cNvGrpSpPr/>
            <p:nvPr/>
          </p:nvGrpSpPr>
          <p:grpSpPr>
            <a:xfrm>
              <a:off x="630017" y="5029201"/>
              <a:ext cx="866750" cy="457200"/>
              <a:chOff x="630017" y="4980940"/>
              <a:chExt cx="866750" cy="457200"/>
            </a:xfrm>
          </p:grpSpPr>
          <p:sp>
            <p:nvSpPr>
              <p:cNvPr id="27" name="Rectangle 26"/>
              <p:cNvSpPr/>
              <p:nvPr/>
            </p:nvSpPr>
            <p:spPr bwMode="auto">
              <a:xfrm rot="5400000">
                <a:off x="675737" y="4935220"/>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Debug</a:t>
                </a:r>
              </a:p>
              <a:p>
                <a:pPr algn="ctr" eaLnBrk="0" hangingPunct="0"/>
                <a:r>
                  <a:rPr lang="en-US" sz="1000" b="1" dirty="0" smtClean="0">
                    <a:solidFill>
                      <a:srgbClr val="000000"/>
                    </a:solidFill>
                  </a:rPr>
                  <a:t>Port</a:t>
                </a:r>
              </a:p>
            </p:txBody>
          </p:sp>
          <p:sp>
            <p:nvSpPr>
              <p:cNvPr id="34" name="Oval 33"/>
              <p:cNvSpPr/>
              <p:nvPr/>
            </p:nvSpPr>
            <p:spPr bwMode="auto">
              <a:xfrm>
                <a:off x="1451048" y="51841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71" name="Straight Arrow Connector 70"/>
              <p:cNvCxnSpPr>
                <a:stCxn id="27" idx="0"/>
                <a:endCxn id="34" idx="2"/>
              </p:cNvCxnSpPr>
              <p:nvPr/>
            </p:nvCxnSpPr>
            <p:spPr bwMode="auto">
              <a:xfrm>
                <a:off x="1178657" y="5209540"/>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29" name="Group 146"/>
            <p:cNvGrpSpPr/>
            <p:nvPr/>
          </p:nvGrpSpPr>
          <p:grpSpPr>
            <a:xfrm>
              <a:off x="2765054" y="4457700"/>
              <a:ext cx="1026538" cy="457200"/>
              <a:chOff x="2765054" y="4563362"/>
              <a:chExt cx="1026538" cy="457200"/>
            </a:xfrm>
          </p:grpSpPr>
          <p:sp>
            <p:nvSpPr>
              <p:cNvPr id="35" name="Oval 34"/>
              <p:cNvSpPr/>
              <p:nvPr/>
            </p:nvSpPr>
            <p:spPr bwMode="auto">
              <a:xfrm>
                <a:off x="2765054" y="476656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8" name="Rectangle 27"/>
              <p:cNvSpPr/>
              <p:nvPr/>
            </p:nvSpPr>
            <p:spPr bwMode="auto">
              <a:xfrm rot="5400000">
                <a:off x="3243001" y="4471970"/>
                <a:ext cx="457200" cy="639983"/>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On-chip</a:t>
                </a:r>
              </a:p>
              <a:p>
                <a:pPr algn="ctr" eaLnBrk="0" hangingPunct="0"/>
                <a:r>
                  <a:rPr lang="en-US" sz="1000" b="1" dirty="0" smtClean="0">
                    <a:solidFill>
                      <a:srgbClr val="000000"/>
                    </a:solidFill>
                  </a:rPr>
                  <a:t>RAM</a:t>
                </a:r>
              </a:p>
              <a:p>
                <a:pPr algn="ctr" eaLnBrk="0" hangingPunct="0"/>
                <a:r>
                  <a:rPr lang="en-US" sz="1000" b="1" dirty="0" smtClean="0">
                    <a:solidFill>
                      <a:srgbClr val="000000"/>
                    </a:solidFill>
                  </a:rPr>
                  <a:t>64 KB</a:t>
                </a:r>
              </a:p>
            </p:txBody>
          </p:sp>
          <p:cxnSp>
            <p:nvCxnSpPr>
              <p:cNvPr id="74" name="Straight Arrow Connector 73"/>
              <p:cNvCxnSpPr>
                <a:stCxn id="35" idx="6"/>
                <a:endCxn id="28" idx="2"/>
              </p:cNvCxnSpPr>
              <p:nvPr/>
            </p:nvCxnSpPr>
            <p:spPr bwMode="auto">
              <a:xfrm>
                <a:off x="2810773" y="4791961"/>
                <a:ext cx="340837" cy="1"/>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cxnSp>
          <p:nvCxnSpPr>
            <p:cNvPr id="90" name="Straight Arrow Connector 89"/>
            <p:cNvCxnSpPr/>
            <p:nvPr/>
          </p:nvCxnSpPr>
          <p:spPr bwMode="auto">
            <a:xfrm>
              <a:off x="2822648" y="4345915"/>
              <a:ext cx="4525573"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cxnSp>
          <p:nvCxnSpPr>
            <p:cNvPr id="95" name="Straight Connector 94"/>
            <p:cNvCxnSpPr/>
            <p:nvPr/>
          </p:nvCxnSpPr>
          <p:spPr bwMode="auto">
            <a:xfrm rot="5400000">
              <a:off x="2037493"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02" name="Shape 101"/>
            <p:cNvCxnSpPr>
              <a:stCxn id="46" idx="4"/>
              <a:endCxn id="44" idx="2"/>
            </p:cNvCxnSpPr>
            <p:nvPr/>
          </p:nvCxnSpPr>
          <p:spPr bwMode="auto">
            <a:xfrm rot="16200000" flipH="1">
              <a:off x="6741064" y="1688366"/>
              <a:ext cx="771523" cy="442791"/>
            </a:xfrm>
            <a:prstGeom prst="bentConnector2">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cxnSp>
          <p:nvCxnSpPr>
            <p:cNvPr id="104" name="Shape 103"/>
            <p:cNvCxnSpPr>
              <a:stCxn id="47" idx="4"/>
              <a:endCxn id="45" idx="2"/>
            </p:cNvCxnSpPr>
            <p:nvPr/>
          </p:nvCxnSpPr>
          <p:spPr bwMode="auto">
            <a:xfrm rot="16200000" flipH="1">
              <a:off x="6351076" y="1612704"/>
              <a:ext cx="1085848" cy="908441"/>
            </a:xfrm>
            <a:prstGeom prst="bentConnector2">
              <a:avLst/>
            </a:prstGeom>
            <a:solidFill>
              <a:schemeClr val="accent1"/>
            </a:solidFill>
            <a:ln w="12700" cap="flat" cmpd="sng" algn="ctr">
              <a:solidFill>
                <a:schemeClr val="bg2">
                  <a:lumMod val="60000"/>
                  <a:lumOff val="40000"/>
                </a:schemeClr>
              </a:solidFill>
              <a:prstDash val="solid"/>
              <a:round/>
              <a:headEnd type="none" w="med" len="med"/>
              <a:tailEnd type="triangle"/>
            </a:ln>
            <a:effectLst/>
          </p:spPr>
        </p:cxnSp>
        <p:sp>
          <p:nvSpPr>
            <p:cNvPr id="107" name="TextBox 106"/>
            <p:cNvSpPr txBox="1"/>
            <p:nvPr/>
          </p:nvSpPr>
          <p:spPr>
            <a:xfrm>
              <a:off x="6470650" y="1847850"/>
              <a:ext cx="401072" cy="276999"/>
            </a:xfrm>
            <a:prstGeom prst="rect">
              <a:avLst/>
            </a:prstGeom>
            <a:noFill/>
          </p:spPr>
          <p:txBody>
            <a:bodyPr wrap="none" rtlCol="0">
              <a:spAutoFit/>
            </a:bodyPr>
            <a:lstStyle/>
            <a:p>
              <a:r>
                <a:rPr lang="en-US" sz="1200" b="1" dirty="0" smtClean="0">
                  <a:solidFill>
                    <a:schemeClr val="bg2">
                      <a:lumMod val="60000"/>
                      <a:lumOff val="40000"/>
                    </a:schemeClr>
                  </a:solidFill>
                </a:rPr>
                <a:t>. . .</a:t>
              </a:r>
              <a:endParaRPr lang="en-US" sz="1200" b="1" dirty="0">
                <a:solidFill>
                  <a:schemeClr val="bg2">
                    <a:lumMod val="60000"/>
                    <a:lumOff val="40000"/>
                  </a:schemeClr>
                </a:solidFill>
              </a:endParaRPr>
            </a:p>
          </p:txBody>
        </p:sp>
        <p:sp>
          <p:nvSpPr>
            <p:cNvPr id="8" name="Rectangle 7"/>
            <p:cNvSpPr/>
            <p:nvPr/>
          </p:nvSpPr>
          <p:spPr bwMode="auto">
            <a:xfrm>
              <a:off x="4168189" y="2000251"/>
              <a:ext cx="1005840" cy="82296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CPU0</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2" name="Rectangle 11"/>
            <p:cNvSpPr/>
            <p:nvPr/>
          </p:nvSpPr>
          <p:spPr bwMode="auto">
            <a:xfrm>
              <a:off x="5174029" y="2000251"/>
              <a:ext cx="1005840" cy="82296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CPU1</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5" name="Oval 14"/>
            <p:cNvSpPr/>
            <p:nvPr/>
          </p:nvSpPr>
          <p:spPr bwMode="auto">
            <a:xfrm>
              <a:off x="4653378"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6" name="Oval 15"/>
            <p:cNvSpPr/>
            <p:nvPr/>
          </p:nvSpPr>
          <p:spPr bwMode="auto">
            <a:xfrm>
              <a:off x="55650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7" name="Oval 16"/>
            <p:cNvSpPr/>
            <p:nvPr/>
          </p:nvSpPr>
          <p:spPr bwMode="auto">
            <a:xfrm>
              <a:off x="4653378"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8" name="Oval 17"/>
            <p:cNvSpPr/>
            <p:nvPr/>
          </p:nvSpPr>
          <p:spPr bwMode="auto">
            <a:xfrm>
              <a:off x="55650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9" name="Oval 18"/>
            <p:cNvSpPr/>
            <p:nvPr/>
          </p:nvSpPr>
          <p:spPr bwMode="auto">
            <a:xfrm>
              <a:off x="4168189" y="364559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0" name="Oval 19"/>
            <p:cNvSpPr/>
            <p:nvPr/>
          </p:nvSpPr>
          <p:spPr bwMode="auto">
            <a:xfrm>
              <a:off x="5951270" y="375037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80" name="Straight Connector 79"/>
            <p:cNvCxnSpPr>
              <a:stCxn id="17" idx="4"/>
              <a:endCxn id="15" idx="0"/>
            </p:cNvCxnSpPr>
            <p:nvPr/>
          </p:nvCxnSpPr>
          <p:spPr bwMode="auto">
            <a:xfrm rot="5400000">
              <a:off x="4592101" y="3364565"/>
              <a:ext cx="16827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a:stCxn id="18" idx="4"/>
              <a:endCxn id="16" idx="0"/>
            </p:cNvCxnSpPr>
            <p:nvPr/>
          </p:nvCxnSpPr>
          <p:spPr bwMode="auto">
            <a:xfrm rot="5400000">
              <a:off x="5503727" y="3364565"/>
              <a:ext cx="16827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09" name="TextBox 108"/>
            <p:cNvSpPr txBox="1"/>
            <p:nvPr/>
          </p:nvSpPr>
          <p:spPr>
            <a:xfrm>
              <a:off x="6032500" y="1282700"/>
              <a:ext cx="1415772" cy="276999"/>
            </a:xfrm>
            <a:prstGeom prst="rect">
              <a:avLst/>
            </a:prstGeom>
            <a:noFill/>
          </p:spPr>
          <p:txBody>
            <a:bodyPr wrap="none" rtlCol="0">
              <a:spAutoFit/>
            </a:bodyPr>
            <a:lstStyle/>
            <a:p>
              <a:r>
                <a:rPr lang="en-US" sz="1200" b="1" dirty="0" smtClean="0">
                  <a:solidFill>
                    <a:srgbClr val="000000"/>
                  </a:solidFill>
                </a:rPr>
                <a:t>FPGA-to-SDRAM</a:t>
              </a:r>
              <a:endParaRPr lang="en-US" sz="1200" b="1" dirty="0">
                <a:solidFill>
                  <a:srgbClr val="000000"/>
                </a:solidFill>
              </a:endParaRPr>
            </a:p>
          </p:txBody>
        </p:sp>
        <p:sp>
          <p:nvSpPr>
            <p:cNvPr id="112" name="Oval 111"/>
            <p:cNvSpPr/>
            <p:nvPr/>
          </p:nvSpPr>
          <p:spPr bwMode="auto">
            <a:xfrm>
              <a:off x="2759363"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113" name="Straight Arrow Connector 112"/>
            <p:cNvCxnSpPr>
              <a:endCxn id="13" idx="1"/>
            </p:cNvCxnSpPr>
            <p:nvPr/>
          </p:nvCxnSpPr>
          <p:spPr bwMode="auto">
            <a:xfrm>
              <a:off x="2805082" y="3051828"/>
              <a:ext cx="1363107" cy="1588"/>
            </a:xfrm>
            <a:prstGeom prst="straightConnector1">
              <a:avLst/>
            </a:prstGeom>
            <a:solidFill>
              <a:schemeClr val="accent1"/>
            </a:solidFill>
            <a:ln w="12700" cap="flat" cmpd="sng" algn="ctr">
              <a:solidFill>
                <a:schemeClr val="bg2">
                  <a:lumMod val="60000"/>
                  <a:lumOff val="40000"/>
                </a:schemeClr>
              </a:solidFill>
              <a:prstDash val="solid"/>
              <a:round/>
              <a:headEnd type="none" w="med" len="med"/>
              <a:tailEnd type="triangle"/>
            </a:ln>
            <a:effectLst/>
          </p:spPr>
        </p:cxnSp>
        <p:grpSp>
          <p:nvGrpSpPr>
            <p:cNvPr id="40" name="Group 145"/>
            <p:cNvGrpSpPr/>
            <p:nvPr/>
          </p:nvGrpSpPr>
          <p:grpSpPr>
            <a:xfrm>
              <a:off x="2765054" y="3797300"/>
              <a:ext cx="1026538" cy="457200"/>
              <a:chOff x="2765054" y="4012647"/>
              <a:chExt cx="1026538" cy="457200"/>
            </a:xfrm>
          </p:grpSpPr>
          <p:sp>
            <p:nvSpPr>
              <p:cNvPr id="37" name="Oval 36"/>
              <p:cNvSpPr/>
              <p:nvPr/>
            </p:nvSpPr>
            <p:spPr bwMode="auto">
              <a:xfrm>
                <a:off x="2765054" y="421584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9" name="Rectangle 68"/>
              <p:cNvSpPr/>
              <p:nvPr/>
            </p:nvSpPr>
            <p:spPr bwMode="auto">
              <a:xfrm rot="5400000">
                <a:off x="3243001" y="3921255"/>
                <a:ext cx="457200" cy="639983"/>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Boot</a:t>
                </a:r>
              </a:p>
              <a:p>
                <a:pPr algn="ctr" eaLnBrk="0" hangingPunct="0"/>
                <a:r>
                  <a:rPr lang="en-US" sz="1000" b="1" dirty="0" smtClean="0">
                    <a:solidFill>
                      <a:srgbClr val="000000"/>
                    </a:solidFill>
                  </a:rPr>
                  <a:t>ROM</a:t>
                </a:r>
              </a:p>
            </p:txBody>
          </p:sp>
          <p:cxnSp>
            <p:nvCxnSpPr>
              <p:cNvPr id="70" name="Straight Arrow Connector 69"/>
              <p:cNvCxnSpPr>
                <a:stCxn id="37" idx="6"/>
                <a:endCxn id="69" idx="2"/>
              </p:cNvCxnSpPr>
              <p:nvPr/>
            </p:nvCxnSpPr>
            <p:spPr bwMode="auto">
              <a:xfrm>
                <a:off x="2810773" y="4241246"/>
                <a:ext cx="340837" cy="1"/>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sp>
          <p:nvSpPr>
            <p:cNvPr id="72" name="Rectangle 71"/>
            <p:cNvSpPr/>
            <p:nvPr/>
          </p:nvSpPr>
          <p:spPr bwMode="auto">
            <a:xfrm rot="5400000">
              <a:off x="3242953" y="1737361"/>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FPGA</a:t>
              </a:r>
            </a:p>
            <a:p>
              <a:pPr algn="ctr" eaLnBrk="0" hangingPunct="0"/>
              <a:r>
                <a:rPr lang="en-US" sz="1000" b="1" dirty="0" smtClean="0">
                  <a:solidFill>
                    <a:srgbClr val="000000"/>
                  </a:solidFill>
                </a:rPr>
                <a:t>Manager</a:t>
              </a:r>
            </a:p>
          </p:txBody>
        </p:sp>
        <p:cxnSp>
          <p:nvCxnSpPr>
            <p:cNvPr id="73" name="Straight Arrow Connector 72"/>
            <p:cNvCxnSpPr>
              <a:stCxn id="93" idx="6"/>
              <a:endCxn id="72" idx="2"/>
            </p:cNvCxnSpPr>
            <p:nvPr/>
          </p:nvCxnSpPr>
          <p:spPr bwMode="auto">
            <a:xfrm>
              <a:off x="2816957" y="2057401"/>
              <a:ext cx="334556"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sp>
          <p:nvSpPr>
            <p:cNvPr id="93" name="Oval 92"/>
            <p:cNvSpPr/>
            <p:nvPr/>
          </p:nvSpPr>
          <p:spPr bwMode="auto">
            <a:xfrm>
              <a:off x="277123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nvGrpSpPr>
            <p:cNvPr id="42" name="Group 138"/>
            <p:cNvGrpSpPr/>
            <p:nvPr/>
          </p:nvGrpSpPr>
          <p:grpSpPr>
            <a:xfrm>
              <a:off x="628042" y="3749041"/>
              <a:ext cx="866750" cy="457200"/>
              <a:chOff x="628042" y="3738373"/>
              <a:chExt cx="866750" cy="457200"/>
            </a:xfrm>
          </p:grpSpPr>
          <p:sp>
            <p:nvSpPr>
              <p:cNvPr id="97" name="Rectangle 96"/>
              <p:cNvSpPr/>
              <p:nvPr/>
            </p:nvSpPr>
            <p:spPr bwMode="auto">
              <a:xfrm rot="5400000">
                <a:off x="673762" y="3692653"/>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DMA</a:t>
                </a:r>
              </a:p>
            </p:txBody>
          </p:sp>
          <p:sp>
            <p:nvSpPr>
              <p:cNvPr id="98" name="Oval 97"/>
              <p:cNvSpPr/>
              <p:nvPr/>
            </p:nvSpPr>
            <p:spPr bwMode="auto">
              <a:xfrm>
                <a:off x="1449073" y="394157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99" name="Straight Arrow Connector 98"/>
              <p:cNvCxnSpPr>
                <a:stCxn id="97" idx="0"/>
                <a:endCxn id="98" idx="2"/>
              </p:cNvCxnSpPr>
              <p:nvPr/>
            </p:nvCxnSpPr>
            <p:spPr bwMode="auto">
              <a:xfrm>
                <a:off x="1176682" y="3966973"/>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sp>
          <p:nvSpPr>
            <p:cNvPr id="103" name="Oval 102"/>
            <p:cNvSpPr/>
            <p:nvPr/>
          </p:nvSpPr>
          <p:spPr bwMode="auto">
            <a:xfrm>
              <a:off x="2765054"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7" name="Rectangle 6"/>
            <p:cNvSpPr/>
            <p:nvPr/>
          </p:nvSpPr>
          <p:spPr bwMode="auto">
            <a:xfrm>
              <a:off x="7349993" y="2031999"/>
              <a:ext cx="943108" cy="32004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200" b="1" dirty="0" smtClean="0">
                  <a:solidFill>
                    <a:srgbClr val="000000"/>
                  </a:solidFill>
                </a:rPr>
                <a:t>Multi-port</a:t>
              </a:r>
            </a:p>
            <a:p>
              <a:pPr algn="ctr" eaLnBrk="0" hangingPunct="0"/>
              <a:r>
                <a:rPr lang="en-US" sz="1200" b="1" dirty="0" smtClean="0">
                  <a:solidFill>
                    <a:srgbClr val="000000"/>
                  </a:solidFill>
                </a:rPr>
                <a:t>DDR SDRAM Controller</a:t>
              </a:r>
            </a:p>
          </p:txBody>
        </p:sp>
        <p:cxnSp>
          <p:nvCxnSpPr>
            <p:cNvPr id="149" name="Straight Arrow Connector 148"/>
            <p:cNvCxnSpPr>
              <a:stCxn id="27" idx="1"/>
              <a:endCxn id="26" idx="3"/>
            </p:cNvCxnSpPr>
            <p:nvPr/>
          </p:nvCxnSpPr>
          <p:spPr bwMode="auto">
            <a:xfrm rot="5400000" flipH="1" flipV="1">
              <a:off x="812897" y="4937761"/>
              <a:ext cx="182880"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7" name="Straight Arrow Connector 86"/>
            <p:cNvCxnSpPr/>
            <p:nvPr/>
          </p:nvCxnSpPr>
          <p:spPr bwMode="auto">
            <a:xfrm>
              <a:off x="5996989" y="3670202"/>
              <a:ext cx="1351232" cy="1588"/>
            </a:xfrm>
            <a:prstGeom prst="straightConnector1">
              <a:avLst/>
            </a:prstGeom>
            <a:solidFill>
              <a:schemeClr val="accent1"/>
            </a:solidFill>
            <a:ln w="12700" cap="flat" cmpd="sng" algn="ctr">
              <a:solidFill>
                <a:schemeClr val="bg2">
                  <a:lumMod val="60000"/>
                  <a:lumOff val="40000"/>
                </a:schemeClr>
              </a:solidFill>
              <a:prstDash val="solid"/>
              <a:round/>
              <a:headEnd type="none" w="med" len="med"/>
              <a:tailEnd type="triangle"/>
            </a:ln>
            <a:effectLst/>
          </p:spPr>
        </p:cxnSp>
        <p:sp>
          <p:nvSpPr>
            <p:cNvPr id="88" name="Oval 87"/>
            <p:cNvSpPr/>
            <p:nvPr/>
          </p:nvSpPr>
          <p:spPr bwMode="auto">
            <a:xfrm>
              <a:off x="57174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89" name="Oval 88"/>
            <p:cNvSpPr/>
            <p:nvPr/>
          </p:nvSpPr>
          <p:spPr bwMode="auto">
            <a:xfrm>
              <a:off x="57174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94" name="Oval 93"/>
            <p:cNvSpPr/>
            <p:nvPr/>
          </p:nvSpPr>
          <p:spPr bwMode="auto">
            <a:xfrm>
              <a:off x="5951270" y="357892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18" name="Oval 117"/>
            <p:cNvSpPr/>
            <p:nvPr/>
          </p:nvSpPr>
          <p:spPr bwMode="auto">
            <a:xfrm>
              <a:off x="4171179" y="30264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 name="Rectangle 5"/>
            <p:cNvSpPr/>
            <p:nvPr/>
          </p:nvSpPr>
          <p:spPr bwMode="auto">
            <a:xfrm>
              <a:off x="1445356" y="1828801"/>
              <a:ext cx="1371600" cy="36576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L3</a:t>
              </a:r>
              <a:br>
                <a:rPr lang="en-US" sz="1400" b="1" dirty="0" smtClean="0">
                  <a:solidFill>
                    <a:srgbClr val="000000"/>
                  </a:solidFill>
                </a:rPr>
              </a:br>
              <a:r>
                <a:rPr lang="en-US" sz="1400" b="1" dirty="0" smtClean="0">
                  <a:solidFill>
                    <a:srgbClr val="000000"/>
                  </a:solidFill>
                </a:rPr>
                <a:t>Interconnect</a:t>
              </a:r>
            </a:p>
          </p:txBody>
        </p:sp>
        <p:sp>
          <p:nvSpPr>
            <p:cNvPr id="66" name="TextBox 65"/>
            <p:cNvSpPr txBox="1"/>
            <p:nvPr/>
          </p:nvSpPr>
          <p:spPr>
            <a:xfrm>
              <a:off x="1405968" y="1023834"/>
              <a:ext cx="689612" cy="461665"/>
            </a:xfrm>
            <a:prstGeom prst="rect">
              <a:avLst/>
            </a:prstGeom>
            <a:noFill/>
          </p:spPr>
          <p:txBody>
            <a:bodyPr wrap="none" rtlCol="0">
              <a:spAutoFit/>
            </a:bodyPr>
            <a:lstStyle/>
            <a:p>
              <a:pPr algn="ctr"/>
              <a:r>
                <a:rPr lang="en-US" sz="1200" b="1" dirty="0" smtClean="0">
                  <a:solidFill>
                    <a:srgbClr val="000000"/>
                  </a:solidFill>
                </a:rPr>
                <a:t>HPS to</a:t>
              </a:r>
              <a:br>
                <a:rPr lang="en-US" sz="1200" b="1" dirty="0" smtClean="0">
                  <a:solidFill>
                    <a:srgbClr val="000000"/>
                  </a:solidFill>
                </a:rPr>
              </a:br>
              <a:r>
                <a:rPr lang="en-US" sz="1200" b="1" dirty="0" smtClean="0">
                  <a:solidFill>
                    <a:srgbClr val="000000"/>
                  </a:solidFill>
                </a:rPr>
                <a:t>FPGA</a:t>
              </a:r>
              <a:endParaRPr lang="en-US" sz="1200" b="1" dirty="0">
                <a:solidFill>
                  <a:srgbClr val="000000"/>
                </a:solidFill>
              </a:endParaRPr>
            </a:p>
          </p:txBody>
        </p:sp>
        <p:sp>
          <p:nvSpPr>
            <p:cNvPr id="67" name="TextBox 66"/>
            <p:cNvSpPr txBox="1"/>
            <p:nvPr/>
          </p:nvSpPr>
          <p:spPr>
            <a:xfrm>
              <a:off x="2167733" y="1023834"/>
              <a:ext cx="689612" cy="461665"/>
            </a:xfrm>
            <a:prstGeom prst="rect">
              <a:avLst/>
            </a:prstGeom>
            <a:noFill/>
          </p:spPr>
          <p:txBody>
            <a:bodyPr wrap="none" rtlCol="0">
              <a:spAutoFit/>
            </a:bodyPr>
            <a:lstStyle/>
            <a:p>
              <a:pPr algn="ctr"/>
              <a:r>
                <a:rPr lang="en-US" sz="1200" b="1" dirty="0" smtClean="0">
                  <a:solidFill>
                    <a:srgbClr val="000000"/>
                  </a:solidFill>
                </a:rPr>
                <a:t>FPGA </a:t>
              </a:r>
              <a:br>
                <a:rPr lang="en-US" sz="1200" b="1" dirty="0" smtClean="0">
                  <a:solidFill>
                    <a:srgbClr val="000000"/>
                  </a:solidFill>
                </a:rPr>
              </a:br>
              <a:r>
                <a:rPr lang="en-US" sz="1200" b="1" dirty="0" smtClean="0">
                  <a:solidFill>
                    <a:srgbClr val="000000"/>
                  </a:solidFill>
                </a:rPr>
                <a:t>to HPS</a:t>
              </a:r>
              <a:endParaRPr lang="en-US" sz="1200" b="1" dirty="0">
                <a:solidFill>
                  <a:srgbClr val="000000"/>
                </a:solidFill>
              </a:endParaRPr>
            </a:p>
          </p:txBody>
        </p:sp>
        <p:sp>
          <p:nvSpPr>
            <p:cNvPr id="11" name="Rectangle 10"/>
            <p:cNvSpPr/>
            <p:nvPr/>
          </p:nvSpPr>
          <p:spPr bwMode="auto">
            <a:xfrm>
              <a:off x="4168189" y="2823228"/>
              <a:ext cx="201168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SCU</a:t>
              </a:r>
            </a:p>
          </p:txBody>
        </p:sp>
        <p:sp>
          <p:nvSpPr>
            <p:cNvPr id="13" name="Rectangle 12"/>
            <p:cNvSpPr/>
            <p:nvPr/>
          </p:nvSpPr>
          <p:spPr bwMode="auto">
            <a:xfrm>
              <a:off x="4168189" y="2823228"/>
              <a:ext cx="228600" cy="45720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ACP</a:t>
              </a:r>
            </a:p>
          </p:txBody>
        </p:sp>
        <p:sp>
          <p:nvSpPr>
            <p:cNvPr id="14" name="Rectangle 13"/>
            <p:cNvSpPr/>
            <p:nvPr/>
          </p:nvSpPr>
          <p:spPr bwMode="auto">
            <a:xfrm>
              <a:off x="4168189" y="3442396"/>
              <a:ext cx="201168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L2 Cache</a:t>
              </a:r>
            </a:p>
            <a:p>
              <a:pPr algn="ctr" eaLnBrk="0" hangingPunct="0"/>
              <a:r>
                <a:rPr lang="en-US" sz="1100" dirty="0" smtClean="0">
                  <a:solidFill>
                    <a:srgbClr val="000000"/>
                  </a:solidFill>
                </a:rPr>
                <a:t>(512 KB)</a:t>
              </a:r>
            </a:p>
          </p:txBody>
        </p:sp>
        <p:cxnSp>
          <p:nvCxnSpPr>
            <p:cNvPr id="92" name="Straight Arrow Connector 91"/>
            <p:cNvCxnSpPr/>
            <p:nvPr/>
          </p:nvCxnSpPr>
          <p:spPr bwMode="auto">
            <a:xfrm rot="16200000" flipV="1">
              <a:off x="3310577" y="1667824"/>
              <a:ext cx="319315" cy="2639"/>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sp>
          <p:nvSpPr>
            <p:cNvPr id="91" name="TextBox 90"/>
            <p:cNvSpPr txBox="1"/>
            <p:nvPr/>
          </p:nvSpPr>
          <p:spPr>
            <a:xfrm>
              <a:off x="2314357" y="1018724"/>
              <a:ext cx="2331556" cy="461665"/>
            </a:xfrm>
            <a:prstGeom prst="rect">
              <a:avLst/>
            </a:prstGeom>
            <a:noFill/>
          </p:spPr>
          <p:txBody>
            <a:bodyPr wrap="square" rtlCol="0" anchor="b">
              <a:spAutoFit/>
            </a:bodyPr>
            <a:lstStyle/>
            <a:p>
              <a:pPr algn="ctr"/>
              <a:r>
                <a:rPr lang="en-US" sz="1200" b="1" dirty="0" smtClean="0">
                  <a:solidFill>
                    <a:srgbClr val="000000"/>
                  </a:solidFill>
                </a:rPr>
                <a:t>Configuration</a:t>
              </a:r>
            </a:p>
            <a:p>
              <a:pPr algn="ctr"/>
              <a:r>
                <a:rPr lang="en-US" sz="1200" b="1" dirty="0" smtClean="0">
                  <a:solidFill>
                    <a:srgbClr val="000000"/>
                  </a:solidFill>
                </a:rPr>
                <a:t>Control</a:t>
              </a:r>
              <a:endParaRPr lang="en-US" sz="1200" b="1" dirty="0">
                <a:solidFill>
                  <a:srgbClr val="000000"/>
                </a:solidFill>
              </a:endParaRPr>
            </a:p>
          </p:txBody>
        </p:sp>
        <p:sp>
          <p:nvSpPr>
            <p:cNvPr id="96" name="Rectangle 95"/>
            <p:cNvSpPr/>
            <p:nvPr/>
          </p:nvSpPr>
          <p:spPr bwMode="auto">
            <a:xfrm>
              <a:off x="4074160" y="1771650"/>
              <a:ext cx="2194560" cy="2286000"/>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5" name="TextBox 104"/>
            <p:cNvSpPr txBox="1"/>
            <p:nvPr/>
          </p:nvSpPr>
          <p:spPr>
            <a:xfrm>
              <a:off x="4184407" y="1766570"/>
              <a:ext cx="1890261" cy="276999"/>
            </a:xfrm>
            <a:prstGeom prst="rect">
              <a:avLst/>
            </a:prstGeom>
            <a:noFill/>
          </p:spPr>
          <p:txBody>
            <a:bodyPr wrap="none" rtlCol="0">
              <a:spAutoFit/>
            </a:bodyPr>
            <a:lstStyle/>
            <a:p>
              <a:r>
                <a:rPr lang="en-US" sz="1200" b="1" dirty="0" smtClean="0">
                  <a:solidFill>
                    <a:srgbClr val="000000"/>
                  </a:solidFill>
                </a:rPr>
                <a:t>ARM Cortex-A9MPCore</a:t>
              </a:r>
              <a:endParaRPr lang="en-US" sz="1200" b="1" dirty="0">
                <a:solidFill>
                  <a:srgbClr val="000000"/>
                </a:solidFill>
              </a:endParaRPr>
            </a:p>
          </p:txBody>
        </p:sp>
        <p:cxnSp>
          <p:nvCxnSpPr>
            <p:cNvPr id="115" name="Straight Arrow Connector 114"/>
            <p:cNvCxnSpPr/>
            <p:nvPr/>
          </p:nvCxnSpPr>
          <p:spPr bwMode="auto">
            <a:xfrm>
              <a:off x="2819449" y="3670202"/>
              <a:ext cx="1351232" cy="1588"/>
            </a:xfrm>
            <a:prstGeom prst="straightConnector1">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sp>
          <p:nvSpPr>
            <p:cNvPr id="106" name="Rectangle 105"/>
            <p:cNvSpPr/>
            <p:nvPr/>
          </p:nvSpPr>
          <p:spPr bwMode="auto">
            <a:xfrm>
              <a:off x="1445356" y="5673730"/>
              <a:ext cx="5184044" cy="4572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Low Speed Peripherals</a:t>
              </a:r>
            </a:p>
            <a:p>
              <a:pPr algn="ctr" eaLnBrk="0" hangingPunct="0"/>
              <a:r>
                <a:rPr lang="en-US" sz="1000" b="1" dirty="0" smtClean="0">
                  <a:solidFill>
                    <a:srgbClr val="000000"/>
                  </a:solidFill>
                </a:rPr>
                <a:t>Timers, GPIO, UART, SPI, I2C, CAN</a:t>
              </a:r>
            </a:p>
          </p:txBody>
        </p:sp>
        <p:cxnSp>
          <p:nvCxnSpPr>
            <p:cNvPr id="108" name="Straight Arrow Connector 107"/>
            <p:cNvCxnSpPr/>
            <p:nvPr/>
          </p:nvCxnSpPr>
          <p:spPr bwMode="auto">
            <a:xfrm rot="16200000" flipH="1">
              <a:off x="1677629" y="1675736"/>
              <a:ext cx="304008" cy="2122"/>
            </a:xfrm>
            <a:prstGeom prst="straightConnector1">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sp>
          <p:nvSpPr>
            <p:cNvPr id="110" name="Rectangle 109"/>
            <p:cNvSpPr/>
            <p:nvPr/>
          </p:nvSpPr>
          <p:spPr bwMode="auto">
            <a:xfrm rot="5400000">
              <a:off x="3215640" y="4937760"/>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Clock</a:t>
              </a:r>
            </a:p>
            <a:p>
              <a:pPr algn="ctr" eaLnBrk="0" hangingPunct="0"/>
              <a:r>
                <a:rPr lang="en-US" sz="1000" b="1" dirty="0" smtClean="0">
                  <a:solidFill>
                    <a:srgbClr val="000000"/>
                  </a:solidFill>
                </a:rPr>
                <a:t>Manager</a:t>
              </a:r>
            </a:p>
          </p:txBody>
        </p:sp>
        <p:sp>
          <p:nvSpPr>
            <p:cNvPr id="111" name="Rectangle 110"/>
            <p:cNvSpPr/>
            <p:nvPr/>
          </p:nvSpPr>
          <p:spPr bwMode="auto">
            <a:xfrm rot="5400000">
              <a:off x="3947160" y="4937760"/>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Reset</a:t>
              </a:r>
            </a:p>
            <a:p>
              <a:pPr algn="ctr" eaLnBrk="0" hangingPunct="0"/>
              <a:r>
                <a:rPr lang="en-US" sz="1000" b="1" dirty="0" smtClean="0">
                  <a:solidFill>
                    <a:srgbClr val="000000"/>
                  </a:solidFill>
                </a:rPr>
                <a:t>Manager</a:t>
              </a:r>
            </a:p>
          </p:txBody>
        </p:sp>
        <p:sp>
          <p:nvSpPr>
            <p:cNvPr id="114" name="Rectangle 113"/>
            <p:cNvSpPr/>
            <p:nvPr/>
          </p:nvSpPr>
          <p:spPr bwMode="auto">
            <a:xfrm rot="5400000">
              <a:off x="5394960" y="4937760"/>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System</a:t>
              </a:r>
            </a:p>
            <a:p>
              <a:pPr algn="ctr" eaLnBrk="0" hangingPunct="0"/>
              <a:r>
                <a:rPr lang="en-US" sz="1000" b="1" dirty="0" smtClean="0">
                  <a:solidFill>
                    <a:srgbClr val="000000"/>
                  </a:solidFill>
                </a:rPr>
                <a:t>Manager</a:t>
              </a:r>
            </a:p>
          </p:txBody>
        </p:sp>
        <p:sp>
          <p:nvSpPr>
            <p:cNvPr id="116" name="Rectangle 115"/>
            <p:cNvSpPr/>
            <p:nvPr/>
          </p:nvSpPr>
          <p:spPr bwMode="auto">
            <a:xfrm rot="5400000">
              <a:off x="4663440" y="4937760"/>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Scan Manager</a:t>
              </a:r>
            </a:p>
          </p:txBody>
        </p:sp>
        <p:cxnSp>
          <p:nvCxnSpPr>
            <p:cNvPr id="120" name="Straight Connector 119"/>
            <p:cNvCxnSpPr/>
            <p:nvPr/>
          </p:nvCxnSpPr>
          <p:spPr bwMode="auto">
            <a:xfrm rot="16200000" flipV="1">
              <a:off x="3349980"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21" name="Straight Connector 120"/>
            <p:cNvCxnSpPr/>
            <p:nvPr/>
          </p:nvCxnSpPr>
          <p:spPr bwMode="auto">
            <a:xfrm rot="16200000" flipV="1">
              <a:off x="4081960"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22" name="Straight Connector 121"/>
            <p:cNvCxnSpPr/>
            <p:nvPr/>
          </p:nvCxnSpPr>
          <p:spPr bwMode="auto">
            <a:xfrm rot="16200000" flipV="1">
              <a:off x="4796201"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23" name="Straight Connector 122"/>
            <p:cNvCxnSpPr/>
            <p:nvPr/>
          </p:nvCxnSpPr>
          <p:spPr bwMode="auto">
            <a:xfrm rot="16200000" flipV="1">
              <a:off x="5529760"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grpSp>
      <p:sp>
        <p:nvSpPr>
          <p:cNvPr id="117" name="Oval 116"/>
          <p:cNvSpPr/>
          <p:nvPr/>
        </p:nvSpPr>
        <p:spPr bwMode="auto">
          <a:xfrm>
            <a:off x="3588200" y="1561512"/>
            <a:ext cx="2996418" cy="2729133"/>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r>
              <a:rPr lang="en-US" dirty="0" smtClean="0"/>
              <a:t>Components of the MPU Subsystem</a:t>
            </a:r>
            <a:endParaRPr lang="en-US" dirty="0"/>
          </a:p>
        </p:txBody>
      </p:sp>
      <p:sp>
        <p:nvSpPr>
          <p:cNvPr id="275459" name="Rectangle 3"/>
          <p:cNvSpPr>
            <a:spLocks noGrp="1" noChangeArrowheads="1"/>
          </p:cNvSpPr>
          <p:nvPr>
            <p:ph idx="1"/>
          </p:nvPr>
        </p:nvSpPr>
        <p:spPr>
          <a:xfrm>
            <a:off x="350838" y="1187450"/>
            <a:ext cx="8331200" cy="5274310"/>
          </a:xfrm>
        </p:spPr>
        <p:txBody>
          <a:bodyPr>
            <a:normAutofit lnSpcReduction="10000"/>
          </a:bodyPr>
          <a:lstStyle/>
          <a:p>
            <a:pPr>
              <a:spcBef>
                <a:spcPct val="0"/>
              </a:spcBef>
            </a:pPr>
            <a:r>
              <a:rPr lang="en-US" dirty="0" smtClean="0"/>
              <a:t>Cortex-A9 MPU subsystem contains:</a:t>
            </a:r>
          </a:p>
          <a:p>
            <a:pPr lvl="1">
              <a:spcBef>
                <a:spcPct val="0"/>
              </a:spcBef>
            </a:pPr>
            <a:r>
              <a:rPr lang="en-US" dirty="0" smtClean="0"/>
              <a:t>Cortex-A9 </a:t>
            </a:r>
            <a:r>
              <a:rPr lang="en-US" dirty="0" err="1" smtClean="0"/>
              <a:t>MPCore</a:t>
            </a:r>
            <a:endParaRPr lang="en-US" dirty="0" smtClean="0"/>
          </a:p>
          <a:p>
            <a:pPr lvl="1">
              <a:spcBef>
                <a:spcPct val="0"/>
              </a:spcBef>
            </a:pPr>
            <a:r>
              <a:rPr lang="en-US" dirty="0" smtClean="0"/>
              <a:t>Level 2 cache</a:t>
            </a:r>
          </a:p>
          <a:p>
            <a:pPr lvl="1">
              <a:spcBef>
                <a:spcPct val="0"/>
              </a:spcBef>
            </a:pPr>
            <a:r>
              <a:rPr lang="en-US" dirty="0" smtClean="0"/>
              <a:t>Debugging module </a:t>
            </a:r>
            <a:r>
              <a:rPr lang="en-US" i="1" dirty="0" smtClean="0"/>
              <a:t>(not shown)</a:t>
            </a:r>
          </a:p>
          <a:p>
            <a:pPr lvl="1">
              <a:spcBef>
                <a:spcPct val="0"/>
              </a:spcBef>
            </a:pPr>
            <a:r>
              <a:rPr lang="en-US" dirty="0" smtClean="0"/>
              <a:t>Accelerator coherency port (ACP) ID </a:t>
            </a:r>
            <a:r>
              <a:rPr lang="en-US" dirty="0" err="1" smtClean="0"/>
              <a:t>mapper</a:t>
            </a:r>
            <a:r>
              <a:rPr lang="en-US" dirty="0" smtClean="0"/>
              <a:t> </a:t>
            </a:r>
            <a:br>
              <a:rPr lang="en-US" dirty="0" smtClean="0"/>
            </a:br>
            <a:r>
              <a:rPr lang="en-US" i="1" dirty="0" smtClean="0"/>
              <a:t>(not shown)</a:t>
            </a:r>
          </a:p>
          <a:p>
            <a:pPr>
              <a:spcBef>
                <a:spcPct val="0"/>
              </a:spcBef>
            </a:pPr>
            <a:r>
              <a:rPr lang="en-US" dirty="0" smtClean="0"/>
              <a:t>Cortex-A9 </a:t>
            </a:r>
            <a:r>
              <a:rPr lang="en-US" dirty="0" err="1" smtClean="0"/>
              <a:t>MPCore</a:t>
            </a:r>
            <a:r>
              <a:rPr lang="en-US" dirty="0" smtClean="0"/>
              <a:t> contains:</a:t>
            </a:r>
          </a:p>
          <a:p>
            <a:pPr lvl="1">
              <a:spcBef>
                <a:spcPct val="0"/>
              </a:spcBef>
            </a:pPr>
            <a:r>
              <a:rPr lang="en-US" dirty="0" smtClean="0"/>
              <a:t>Dual Cortex-A9 processor cores</a:t>
            </a:r>
          </a:p>
          <a:p>
            <a:pPr lvl="1">
              <a:spcBef>
                <a:spcPct val="0"/>
              </a:spcBef>
            </a:pPr>
            <a:r>
              <a:rPr lang="en-US" dirty="0" smtClean="0"/>
              <a:t>Snoop control unit (SCU) with Accelerator Coherency Port (ACP)</a:t>
            </a:r>
          </a:p>
          <a:p>
            <a:pPr lvl="1">
              <a:spcBef>
                <a:spcPct val="0"/>
              </a:spcBef>
            </a:pPr>
            <a:r>
              <a:rPr lang="en-US" dirty="0" smtClean="0"/>
              <a:t>Global interrupt controller (GIC)</a:t>
            </a:r>
          </a:p>
          <a:p>
            <a:pPr lvl="1">
              <a:spcBef>
                <a:spcPct val="0"/>
              </a:spcBef>
            </a:pPr>
            <a:r>
              <a:rPr lang="en-US" dirty="0" smtClean="0"/>
              <a:t>Global timer</a:t>
            </a:r>
          </a:p>
          <a:p>
            <a:pPr lvl="1">
              <a:spcBef>
                <a:spcPct val="0"/>
              </a:spcBef>
            </a:pPr>
            <a:r>
              <a:rPr lang="en-US" dirty="0" smtClean="0"/>
              <a:t>Private timers and watchdogs</a:t>
            </a:r>
          </a:p>
          <a:p>
            <a:pPr>
              <a:spcBef>
                <a:spcPct val="0"/>
              </a:spcBef>
            </a:pPr>
            <a:r>
              <a:rPr lang="en-US" dirty="0" smtClean="0"/>
              <a:t>Cortex-A9 processor core contains:</a:t>
            </a:r>
          </a:p>
          <a:p>
            <a:pPr lvl="1">
              <a:spcBef>
                <a:spcPct val="0"/>
              </a:spcBef>
            </a:pPr>
            <a:r>
              <a:rPr lang="en-US" dirty="0" smtClean="0"/>
              <a:t>ARM Cortex-A9 core</a:t>
            </a:r>
          </a:p>
          <a:p>
            <a:pPr lvl="1">
              <a:spcBef>
                <a:spcPct val="0"/>
              </a:spcBef>
            </a:pPr>
            <a:r>
              <a:rPr lang="en-US" dirty="0" smtClean="0"/>
              <a:t>NEON™ SIMD engine with scalar FPU</a:t>
            </a:r>
          </a:p>
          <a:p>
            <a:pPr lvl="1">
              <a:spcBef>
                <a:spcPct val="0"/>
              </a:spcBef>
            </a:pPr>
            <a:r>
              <a:rPr lang="en-US" dirty="0" smtClean="0"/>
              <a:t>Level 1 instruction and data caches (32KB per cache)</a:t>
            </a:r>
          </a:p>
          <a:p>
            <a:pPr lvl="1">
              <a:spcBef>
                <a:spcPct val="0"/>
              </a:spcBef>
            </a:pPr>
            <a:r>
              <a:rPr lang="en-US" dirty="0" smtClean="0"/>
              <a:t>Memory management unit (MMU)</a:t>
            </a:r>
          </a:p>
        </p:txBody>
      </p:sp>
      <p:sp>
        <p:nvSpPr>
          <p:cNvPr id="12" name="Rectangle 11"/>
          <p:cNvSpPr/>
          <p:nvPr/>
        </p:nvSpPr>
        <p:spPr bwMode="auto">
          <a:xfrm>
            <a:off x="6851185" y="1304459"/>
            <a:ext cx="963236" cy="85685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CPU0</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3" name="Rectangle 12"/>
          <p:cNvSpPr/>
          <p:nvPr/>
        </p:nvSpPr>
        <p:spPr bwMode="auto">
          <a:xfrm>
            <a:off x="7814421" y="1304458"/>
            <a:ext cx="963236" cy="85581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CPU1</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cxnSp>
        <p:nvCxnSpPr>
          <p:cNvPr id="20" name="Straight Connector 19"/>
          <p:cNvCxnSpPr/>
          <p:nvPr/>
        </p:nvCxnSpPr>
        <p:spPr bwMode="auto">
          <a:xfrm rot="5400000">
            <a:off x="7257326" y="2607984"/>
            <a:ext cx="16077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8130339" y="2607984"/>
            <a:ext cx="16077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6" name="Rectangle 25"/>
          <p:cNvSpPr/>
          <p:nvPr/>
        </p:nvSpPr>
        <p:spPr bwMode="auto">
          <a:xfrm>
            <a:off x="6851185" y="2161309"/>
            <a:ext cx="1926471" cy="36628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SCU</a:t>
            </a:r>
          </a:p>
        </p:txBody>
      </p:sp>
      <p:sp>
        <p:nvSpPr>
          <p:cNvPr id="27" name="Rectangle 26"/>
          <p:cNvSpPr/>
          <p:nvPr/>
        </p:nvSpPr>
        <p:spPr bwMode="auto">
          <a:xfrm>
            <a:off x="6851185" y="2160270"/>
            <a:ext cx="230797" cy="367327"/>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900" b="1" dirty="0" smtClean="0">
                <a:solidFill>
                  <a:srgbClr val="000000"/>
                </a:solidFill>
              </a:rPr>
              <a:t>ACP</a:t>
            </a:r>
          </a:p>
        </p:txBody>
      </p:sp>
      <p:sp>
        <p:nvSpPr>
          <p:cNvPr id="28" name="Rectangle 27"/>
          <p:cNvSpPr/>
          <p:nvPr/>
        </p:nvSpPr>
        <p:spPr bwMode="auto">
          <a:xfrm>
            <a:off x="6851185" y="2682347"/>
            <a:ext cx="1926471" cy="43682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L2 Cache</a:t>
            </a:r>
          </a:p>
          <a:p>
            <a:pPr algn="ctr" eaLnBrk="0" hangingPunct="0"/>
            <a:r>
              <a:rPr lang="en-US" sz="1100" dirty="0" smtClean="0">
                <a:solidFill>
                  <a:srgbClr val="000000"/>
                </a:solidFill>
              </a:rPr>
              <a:t>(512 KB)</a:t>
            </a:r>
          </a:p>
        </p:txBody>
      </p:sp>
      <p:sp>
        <p:nvSpPr>
          <p:cNvPr id="29" name="Rectangle 28"/>
          <p:cNvSpPr/>
          <p:nvPr/>
        </p:nvSpPr>
        <p:spPr bwMode="auto">
          <a:xfrm>
            <a:off x="6761139" y="1086043"/>
            <a:ext cx="2101605" cy="2184145"/>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 name="TextBox 29"/>
          <p:cNvSpPr txBox="1"/>
          <p:nvPr/>
        </p:nvSpPr>
        <p:spPr>
          <a:xfrm>
            <a:off x="6866716" y="1081189"/>
            <a:ext cx="1810195" cy="264657"/>
          </a:xfrm>
          <a:prstGeom prst="rect">
            <a:avLst/>
          </a:prstGeom>
          <a:noFill/>
        </p:spPr>
        <p:txBody>
          <a:bodyPr wrap="none" rtlCol="0">
            <a:spAutoFit/>
          </a:bodyPr>
          <a:lstStyle/>
          <a:p>
            <a:r>
              <a:rPr lang="en-US" sz="1200" b="1" dirty="0" smtClean="0">
                <a:solidFill>
                  <a:srgbClr val="000000"/>
                </a:solidFill>
              </a:rPr>
              <a:t>ARM Cortex-A9MPCore</a:t>
            </a:r>
            <a:endParaRPr lang="en-US" sz="1200" b="1" dirty="0">
              <a:solidFill>
                <a:srgbClr val="000000"/>
              </a:solidFill>
            </a:endParaRPr>
          </a:p>
        </p:txBody>
      </p:sp>
      <p:sp>
        <p:nvSpPr>
          <p:cNvPr id="31" name="U-Turn Arrow 30"/>
          <p:cNvSpPr/>
          <p:nvPr/>
        </p:nvSpPr>
        <p:spPr bwMode="auto">
          <a:xfrm rot="5400000" flipV="1">
            <a:off x="-262128" y="2029968"/>
            <a:ext cx="1694688" cy="1024128"/>
          </a:xfrm>
          <a:prstGeom prst="uturnArrow">
            <a:avLst>
              <a:gd name="adj1" fmla="val 9139"/>
              <a:gd name="adj2" fmla="val 20238"/>
              <a:gd name="adj3" fmla="val 17179"/>
              <a:gd name="adj4" fmla="val 22765"/>
              <a:gd name="adj5" fmla="val 3994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U-Turn Arrow 31"/>
          <p:cNvSpPr/>
          <p:nvPr/>
        </p:nvSpPr>
        <p:spPr bwMode="auto">
          <a:xfrm rot="5400000" flipV="1">
            <a:off x="-268224" y="3779520"/>
            <a:ext cx="1694688" cy="1024128"/>
          </a:xfrm>
          <a:prstGeom prst="uturnArrow">
            <a:avLst>
              <a:gd name="adj1" fmla="val 9139"/>
              <a:gd name="adj2" fmla="val 20238"/>
              <a:gd name="adj3" fmla="val 17179"/>
              <a:gd name="adj4" fmla="val 22765"/>
              <a:gd name="adj5" fmla="val 3994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45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545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545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545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545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5459">
                                            <p:txEl>
                                              <p:pRg st="10" end="10"/>
                                            </p:txEl>
                                          </p:spTgt>
                                        </p:tgtEl>
                                        <p:attrNameLst>
                                          <p:attrName>style.visibility</p:attrName>
                                        </p:attrNameLst>
                                      </p:cBhvr>
                                      <p:to>
                                        <p:strVal val="visible"/>
                                      </p:to>
                                    </p:set>
                                  </p:childTnLst>
                                </p:cTn>
                              </p:par>
                              <p:par>
                                <p:cTn id="17" presetID="22" presetClass="entr" presetSubtype="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500"/>
                                        <p:tgtEl>
                                          <p:spTgt spid="31"/>
                                        </p:tgtEl>
                                      </p:cBhvr>
                                    </p:animEffect>
                                  </p:childTnLst>
                                </p:cTn>
                              </p:par>
                              <p:par>
                                <p:cTn id="20" presetID="9" presetClass="emph" presetSubtype="0" nodeType="withEffect">
                                  <p:stCondLst>
                                    <p:cond delay="0"/>
                                  </p:stCondLst>
                                  <p:childTnLst>
                                    <p:set>
                                      <p:cBhvr rctx="PPT">
                                        <p:cTn id="21" dur="indefinite"/>
                                        <p:tgtEl>
                                          <p:spTgt spid="20"/>
                                        </p:tgtEl>
                                        <p:attrNameLst>
                                          <p:attrName>style.opacity</p:attrName>
                                        </p:attrNameLst>
                                      </p:cBhvr>
                                      <p:to>
                                        <p:strVal val="0.25"/>
                                      </p:to>
                                    </p:set>
                                    <p:animEffect filter="image" prLst="opacity: 0.25">
                                      <p:cBhvr rctx="IE">
                                        <p:cTn id="22" dur="indefinite"/>
                                        <p:tgtEl>
                                          <p:spTgt spid="20"/>
                                        </p:tgtEl>
                                      </p:cBhvr>
                                    </p:animEffect>
                                  </p:childTnLst>
                                </p:cTn>
                              </p:par>
                              <p:par>
                                <p:cTn id="23" presetID="9" presetClass="emph" presetSubtype="0" nodeType="withEffect">
                                  <p:stCondLst>
                                    <p:cond delay="0"/>
                                  </p:stCondLst>
                                  <p:childTnLst>
                                    <p:set>
                                      <p:cBhvr rctx="PPT">
                                        <p:cTn id="24" dur="indefinite"/>
                                        <p:tgtEl>
                                          <p:spTgt spid="21"/>
                                        </p:tgtEl>
                                        <p:attrNameLst>
                                          <p:attrName>style.opacity</p:attrName>
                                        </p:attrNameLst>
                                      </p:cBhvr>
                                      <p:to>
                                        <p:strVal val="0.25"/>
                                      </p:to>
                                    </p:set>
                                    <p:animEffect filter="image" prLst="opacity: 0.25">
                                      <p:cBhvr rctx="IE">
                                        <p:cTn id="25" dur="indefinite"/>
                                        <p:tgtEl>
                                          <p:spTgt spid="21"/>
                                        </p:tgtEl>
                                      </p:cBhvr>
                                    </p:animEffect>
                                  </p:childTnLst>
                                </p:cTn>
                              </p:par>
                              <p:par>
                                <p:cTn id="26" presetID="9" presetClass="emph" presetSubtype="0" grpId="0" nodeType="withEffect">
                                  <p:stCondLst>
                                    <p:cond delay="0"/>
                                  </p:stCondLst>
                                  <p:childTnLst>
                                    <p:set>
                                      <p:cBhvr rctx="PPT">
                                        <p:cTn id="27" dur="indefinite"/>
                                        <p:tgtEl>
                                          <p:spTgt spid="28"/>
                                        </p:tgtEl>
                                        <p:attrNameLst>
                                          <p:attrName>style.opacity</p:attrName>
                                        </p:attrNameLst>
                                      </p:cBhvr>
                                      <p:to>
                                        <p:strVal val="0.25"/>
                                      </p:to>
                                    </p:set>
                                    <p:animEffect filter="image" prLst="opacity: 0.25">
                                      <p:cBhvr rctx="IE">
                                        <p:cTn id="28" dur="indefinite"/>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5459">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5459">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5459">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5459">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5459">
                                            <p:txEl>
                                              <p:pRg st="15" end="15"/>
                                            </p:txEl>
                                          </p:spTgt>
                                        </p:tgtEl>
                                        <p:attrNameLst>
                                          <p:attrName>style.visibility</p:attrName>
                                        </p:attrNameLst>
                                      </p:cBhvr>
                                      <p:to>
                                        <p:strVal val="visible"/>
                                      </p:to>
                                    </p:set>
                                  </p:childTnLst>
                                </p:cTn>
                              </p:par>
                              <p:par>
                                <p:cTn id="41" presetID="22" presetClass="entr" presetSubtype="1"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par>
                                <p:cTn id="44" presetID="9" presetClass="emph" presetSubtype="0" grpId="0" nodeType="withEffect">
                                  <p:stCondLst>
                                    <p:cond delay="0"/>
                                  </p:stCondLst>
                                  <p:childTnLst>
                                    <p:set>
                                      <p:cBhvr rctx="PPT">
                                        <p:cTn id="45" dur="indefinite"/>
                                        <p:tgtEl>
                                          <p:spTgt spid="26"/>
                                        </p:tgtEl>
                                        <p:attrNameLst>
                                          <p:attrName>style.opacity</p:attrName>
                                        </p:attrNameLst>
                                      </p:cBhvr>
                                      <p:to>
                                        <p:strVal val="0.25"/>
                                      </p:to>
                                    </p:set>
                                    <p:animEffect filter="image" prLst="opacity: 0.25">
                                      <p:cBhvr rctx="IE">
                                        <p:cTn id="46" dur="indefinite"/>
                                        <p:tgtEl>
                                          <p:spTgt spid="26"/>
                                        </p:tgtEl>
                                      </p:cBhvr>
                                    </p:animEffect>
                                  </p:childTnLst>
                                </p:cTn>
                              </p:par>
                              <p:par>
                                <p:cTn id="47" presetID="9" presetClass="emph" presetSubtype="0" grpId="0" nodeType="withEffect">
                                  <p:stCondLst>
                                    <p:cond delay="0"/>
                                  </p:stCondLst>
                                  <p:childTnLst>
                                    <p:set>
                                      <p:cBhvr rctx="PPT">
                                        <p:cTn id="48" dur="indefinite"/>
                                        <p:tgtEl>
                                          <p:spTgt spid="27"/>
                                        </p:tgtEl>
                                        <p:attrNameLst>
                                          <p:attrName>style.opacity</p:attrName>
                                        </p:attrNameLst>
                                      </p:cBhvr>
                                      <p:to>
                                        <p:strVal val="0.25"/>
                                      </p:to>
                                    </p:set>
                                    <p:animEffect filter="image" prLst="opacity: 0.25">
                                      <p:cBhvr rctx="IE">
                                        <p:cTn id="49" dur="indefinite"/>
                                        <p:tgtEl>
                                          <p:spTgt spid="27"/>
                                        </p:tgtEl>
                                      </p:cBhvr>
                                    </p:animEffect>
                                  </p:childTnLst>
                                </p:cTn>
                              </p:par>
                              <p:par>
                                <p:cTn id="50" presetID="9" presetClass="emph" presetSubtype="0" grpId="0" nodeType="withEffect">
                                  <p:stCondLst>
                                    <p:cond delay="0"/>
                                  </p:stCondLst>
                                  <p:childTnLst>
                                    <p:set>
                                      <p:cBhvr rctx="PPT">
                                        <p:cTn id="51" dur="indefinite"/>
                                        <p:tgtEl>
                                          <p:spTgt spid="13"/>
                                        </p:tgtEl>
                                        <p:attrNameLst>
                                          <p:attrName>style.opacity</p:attrName>
                                        </p:attrNameLst>
                                      </p:cBhvr>
                                      <p:to>
                                        <p:strVal val="0.25"/>
                                      </p:to>
                                    </p:set>
                                    <p:animEffect filter="image" prLst="opacity: 0.25">
                                      <p:cBhvr rctx="IE">
                                        <p:cTn id="52"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7" grpId="0" animBg="1"/>
      <p:bldP spid="28"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38" y="299329"/>
            <a:ext cx="8331200" cy="894080"/>
          </a:xfrm>
        </p:spPr>
        <p:txBody>
          <a:bodyPr/>
          <a:lstStyle/>
          <a:p>
            <a:r>
              <a:rPr lang="en-GB" dirty="0" smtClean="0"/>
              <a:t>Cortex A9 MPU Memory Map</a:t>
            </a:r>
            <a:endParaRPr lang="en-GB" dirty="0"/>
          </a:p>
        </p:txBody>
      </p:sp>
      <p:pic>
        <p:nvPicPr>
          <p:cNvPr id="95744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832531"/>
            <a:ext cx="8686800" cy="5644469"/>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350838" y="271194"/>
            <a:ext cx="8331200" cy="894080"/>
          </a:xfrm>
        </p:spPr>
        <p:txBody>
          <a:bodyPr/>
          <a:lstStyle/>
          <a:p>
            <a:r>
              <a:rPr lang="en-US" dirty="0" smtClean="0"/>
              <a:t>Cortex-A9 MPU Memory Views</a:t>
            </a:r>
            <a:endParaRPr lang="en-US" dirty="0"/>
          </a:p>
        </p:txBody>
      </p:sp>
      <p:graphicFrame>
        <p:nvGraphicFramePr>
          <p:cNvPr id="6" name="Object 5"/>
          <p:cNvGraphicFramePr>
            <a:graphicFrameLocks noChangeAspect="1"/>
          </p:cNvGraphicFramePr>
          <p:nvPr/>
        </p:nvGraphicFramePr>
        <p:xfrm>
          <a:off x="-101598" y="974816"/>
          <a:ext cx="9112250" cy="5243513"/>
        </p:xfrm>
        <a:graphic>
          <a:graphicData uri="http://schemas.openxmlformats.org/presentationml/2006/ole">
            <p:oleObj spid="_x0000_s1026" name="Visio" r:id="rId5" imgW="9112655" imgH="5242938" progId="">
              <p:embed/>
            </p:oleObj>
          </a:graphicData>
        </a:graphic>
      </p:graphicFrame>
    </p:spTree>
    <p:custDataLst>
      <p:tags r:id="rId2"/>
    </p:custData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2770" name="Rectangle 2050"/>
          <p:cNvSpPr>
            <a:spLocks noGrp="1" noChangeArrowheads="1"/>
          </p:cNvSpPr>
          <p:nvPr>
            <p:ph type="title"/>
          </p:nvPr>
        </p:nvSpPr>
        <p:spPr/>
        <p:txBody>
          <a:bodyPr/>
          <a:lstStyle/>
          <a:p>
            <a:r>
              <a:rPr lang="en-US" sz="3600"/>
              <a:t>Reminder – System Requirements</a:t>
            </a:r>
          </a:p>
        </p:txBody>
      </p:sp>
      <p:sp>
        <p:nvSpPr>
          <p:cNvPr id="1952771" name="Rectangle 2051"/>
          <p:cNvSpPr>
            <a:spLocks noGrp="1" noChangeArrowheads="1"/>
          </p:cNvSpPr>
          <p:nvPr>
            <p:ph idx="1"/>
          </p:nvPr>
        </p:nvSpPr>
        <p:spPr/>
        <p:txBody>
          <a:bodyPr/>
          <a:lstStyle/>
          <a:p>
            <a:pPr>
              <a:buFont typeface="Wingdings" pitchFamily="2" charset="2"/>
              <a:buNone/>
            </a:pPr>
            <a:r>
              <a:rPr lang="en-US" sz="2400" dirty="0">
                <a:solidFill>
                  <a:srgbClr val="0033CC"/>
                </a:solidFill>
              </a:rPr>
              <a:t>TOOLS INSTALLED</a:t>
            </a:r>
          </a:p>
          <a:p>
            <a:r>
              <a:rPr lang="en-US" sz="2400" dirty="0"/>
              <a:t>Quartus II Web Edition: </a:t>
            </a:r>
            <a:r>
              <a:rPr lang="en-US" sz="2400" dirty="0" smtClean="0"/>
              <a:t>v13.0</a:t>
            </a:r>
          </a:p>
          <a:p>
            <a:endParaRPr lang="en-US" sz="2400" dirty="0"/>
          </a:p>
          <a:p>
            <a:pPr>
              <a:buFont typeface="Wingdings" pitchFamily="2" charset="2"/>
              <a:buNone/>
            </a:pPr>
            <a:r>
              <a:rPr lang="en-US" sz="2400" dirty="0">
                <a:solidFill>
                  <a:srgbClr val="0033CC"/>
                </a:solidFill>
              </a:rPr>
              <a:t>LAPTOP  OS and Memory</a:t>
            </a:r>
          </a:p>
          <a:p>
            <a:r>
              <a:rPr lang="en-US" sz="2400" dirty="0"/>
              <a:t>PC with </a:t>
            </a:r>
            <a:r>
              <a:rPr lang="en-US" sz="2400" dirty="0" smtClean="0"/>
              <a:t>Windows 7</a:t>
            </a:r>
          </a:p>
          <a:p>
            <a:r>
              <a:rPr lang="en-US" sz="2400" dirty="0" smtClean="0"/>
              <a:t>Intel i3 processor or better</a:t>
            </a:r>
            <a:endParaRPr lang="en-US" sz="2400" dirty="0"/>
          </a:p>
          <a:p>
            <a:r>
              <a:rPr lang="en-US" sz="2400" dirty="0" smtClean="0"/>
              <a:t>10 </a:t>
            </a:r>
            <a:r>
              <a:rPr lang="en-US" sz="2400" dirty="0"/>
              <a:t>GB Hard disk </a:t>
            </a:r>
            <a:r>
              <a:rPr lang="en-US" sz="2400" dirty="0" smtClean="0"/>
              <a:t>space</a:t>
            </a:r>
          </a:p>
          <a:p>
            <a:r>
              <a:rPr lang="en-US" sz="2400" dirty="0" smtClean="0"/>
              <a:t>4 </a:t>
            </a:r>
            <a:r>
              <a:rPr lang="en-US" sz="2400" dirty="0"/>
              <a:t>GB </a:t>
            </a:r>
            <a:r>
              <a:rPr lang="en-US" sz="2400" dirty="0" smtClean="0"/>
              <a:t>RAM</a:t>
            </a:r>
            <a:endParaRPr lang="en-US" sz="2400" dirty="0"/>
          </a:p>
          <a:p>
            <a:pPr>
              <a:buFont typeface="Wingdings" pitchFamily="2" charset="2"/>
              <a:buNone/>
            </a:pPr>
            <a:endParaRPr lang="en-US" sz="2400" dirty="0"/>
          </a:p>
          <a:p>
            <a:pPr>
              <a:buFont typeface="Wingdings" pitchFamily="2" charset="2"/>
              <a:buNone/>
            </a:pPr>
            <a:r>
              <a:rPr lang="en-US" sz="2400" dirty="0">
                <a:solidFill>
                  <a:srgbClr val="0033CC"/>
                </a:solidFill>
              </a:rPr>
              <a:t>NOTE</a:t>
            </a:r>
            <a:r>
              <a:rPr lang="en-US" sz="2400" dirty="0"/>
              <a:t>: If you don’t have the above tools installed, you may install them during the presentation – please ask for disks</a:t>
            </a:r>
          </a:p>
        </p:txBody>
      </p:sp>
      <p:pic>
        <p:nvPicPr>
          <p:cNvPr id="1952774" name="Picture 2054" descr="C:\Documents and Settings\A42840\My Documents\My Pictures\laptop.jpg"/>
          <p:cNvPicPr>
            <a:picLocks noChangeAspect="1" noChangeArrowheads="1"/>
          </p:cNvPicPr>
          <p:nvPr/>
        </p:nvPicPr>
        <p:blipFill>
          <a:blip r:embed="rId3" cstate="print"/>
          <a:srcRect/>
          <a:stretch>
            <a:fillRect/>
          </a:stretch>
        </p:blipFill>
        <p:spPr bwMode="auto">
          <a:xfrm>
            <a:off x="6269038" y="1076325"/>
            <a:ext cx="2562225" cy="2146300"/>
          </a:xfrm>
          <a:prstGeom prst="rect">
            <a:avLst/>
          </a:prstGeom>
          <a:noFill/>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FPGA-HPS Interfaces</a:t>
            </a:r>
            <a:endParaRPr lang="en-US" sz="2800" dirty="0"/>
          </a:p>
        </p:txBody>
      </p:sp>
      <p:grpSp>
        <p:nvGrpSpPr>
          <p:cNvPr id="2" name="Group 124"/>
          <p:cNvGrpSpPr/>
          <p:nvPr/>
        </p:nvGrpSpPr>
        <p:grpSpPr>
          <a:xfrm>
            <a:off x="282524" y="810548"/>
            <a:ext cx="8574314" cy="5488209"/>
            <a:chOff x="381000" y="796476"/>
            <a:chExt cx="8574314" cy="5488209"/>
          </a:xfrm>
        </p:grpSpPr>
        <p:sp>
          <p:nvSpPr>
            <p:cNvPr id="100" name="Rectangle 99"/>
            <p:cNvSpPr/>
            <p:nvPr/>
          </p:nvSpPr>
          <p:spPr bwMode="auto">
            <a:xfrm>
              <a:off x="464457" y="1683656"/>
              <a:ext cx="8490857" cy="4601029"/>
            </a:xfrm>
            <a:prstGeom prst="rect">
              <a:avLst/>
            </a:prstGeom>
            <a:noFill/>
            <a:ln>
              <a:solidFill>
                <a:schemeClr val="bg2">
                  <a:lumMod val="60000"/>
                  <a:lumOff val="40000"/>
                </a:schemeClr>
              </a:solidFill>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rPr>
                <a:t>HPS</a:t>
              </a:r>
            </a:p>
            <a:p>
              <a:pPr marL="0" marR="0" indent="0" algn="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charset="0"/>
              </a:endParaRPr>
            </a:p>
          </p:txBody>
        </p:sp>
        <p:grpSp>
          <p:nvGrpSpPr>
            <p:cNvPr id="3" name="Group 99"/>
            <p:cNvGrpSpPr/>
            <p:nvPr/>
          </p:nvGrpSpPr>
          <p:grpSpPr>
            <a:xfrm>
              <a:off x="6416920" y="1473201"/>
              <a:ext cx="511369" cy="50800"/>
              <a:chOff x="6416920" y="1473201"/>
              <a:chExt cx="511369" cy="50800"/>
            </a:xfrm>
          </p:grpSpPr>
          <p:sp>
            <p:nvSpPr>
              <p:cNvPr id="46" name="Oval 45"/>
              <p:cNvSpPr/>
              <p:nvPr/>
            </p:nvSpPr>
            <p:spPr bwMode="auto">
              <a:xfrm>
                <a:off x="688257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7" name="Oval 46"/>
              <p:cNvSpPr/>
              <p:nvPr/>
            </p:nvSpPr>
            <p:spPr bwMode="auto">
              <a:xfrm>
                <a:off x="641692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sp>
          <p:nvSpPr>
            <p:cNvPr id="50" name="Oval 49"/>
            <p:cNvSpPr/>
            <p:nvPr/>
          </p:nvSpPr>
          <p:spPr bwMode="auto">
            <a:xfrm>
              <a:off x="1744334"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51" name="Oval 50"/>
            <p:cNvSpPr/>
            <p:nvPr/>
          </p:nvSpPr>
          <p:spPr bwMode="auto">
            <a:xfrm>
              <a:off x="2478686"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01" name="Rectangle 100"/>
            <p:cNvSpPr/>
            <p:nvPr/>
          </p:nvSpPr>
          <p:spPr bwMode="auto">
            <a:xfrm>
              <a:off x="381000" y="796476"/>
              <a:ext cx="8534400" cy="73152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b="1" dirty="0" smtClean="0">
                  <a:solidFill>
                    <a:srgbClr val="000000"/>
                  </a:solidFill>
                </a:rPr>
                <a:t>FPGA</a:t>
              </a:r>
            </a:p>
          </p:txBody>
        </p:sp>
        <p:sp>
          <p:nvSpPr>
            <p:cNvPr id="36" name="Oval 35"/>
            <p:cNvSpPr/>
            <p:nvPr/>
          </p:nvSpPr>
          <p:spPr bwMode="auto">
            <a:xfrm>
              <a:off x="2765054"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8" name="Oval 37"/>
            <p:cNvSpPr/>
            <p:nvPr/>
          </p:nvSpPr>
          <p:spPr bwMode="auto">
            <a:xfrm>
              <a:off x="7348221"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9" name="Oval 38"/>
            <p:cNvSpPr/>
            <p:nvPr/>
          </p:nvSpPr>
          <p:spPr bwMode="auto">
            <a:xfrm>
              <a:off x="2776929"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1" name="Oval 40"/>
            <p:cNvSpPr/>
            <p:nvPr/>
          </p:nvSpPr>
          <p:spPr bwMode="auto">
            <a:xfrm>
              <a:off x="7348221"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4" name="Oval 43"/>
            <p:cNvSpPr/>
            <p:nvPr/>
          </p:nvSpPr>
          <p:spPr bwMode="auto">
            <a:xfrm>
              <a:off x="7348221" y="2270124"/>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5" name="Oval 44"/>
            <p:cNvSpPr/>
            <p:nvPr/>
          </p:nvSpPr>
          <p:spPr bwMode="auto">
            <a:xfrm>
              <a:off x="7348221" y="258444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8" name="Oval 47"/>
            <p:cNvSpPr/>
            <p:nvPr/>
          </p:nvSpPr>
          <p:spPr bwMode="auto">
            <a:xfrm>
              <a:off x="1744334"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5" name="Straight Arrow Connector 54"/>
            <p:cNvCxnSpPr/>
            <p:nvPr/>
          </p:nvCxnSpPr>
          <p:spPr bwMode="auto">
            <a:xfrm rot="16200000" flipH="1">
              <a:off x="1525229" y="1675736"/>
              <a:ext cx="304008" cy="2122"/>
            </a:xfrm>
            <a:prstGeom prst="straightConnector1">
              <a:avLst/>
            </a:prstGeom>
            <a:solidFill>
              <a:schemeClr val="accent1"/>
            </a:solidFill>
            <a:ln w="38100" cap="flat" cmpd="sng" algn="ctr">
              <a:solidFill>
                <a:srgbClr val="7030A0"/>
              </a:solidFill>
              <a:prstDash val="solid"/>
              <a:round/>
              <a:headEnd type="triangle" w="med" len="med"/>
              <a:tailEnd type="none"/>
            </a:ln>
            <a:effectLst/>
          </p:spPr>
        </p:cxnSp>
        <p:sp>
          <p:nvSpPr>
            <p:cNvPr id="49" name="Oval 48"/>
            <p:cNvSpPr/>
            <p:nvPr/>
          </p:nvSpPr>
          <p:spPr bwMode="auto">
            <a:xfrm>
              <a:off x="2478686"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6" name="Straight Arrow Connector 55"/>
            <p:cNvCxnSpPr/>
            <p:nvPr/>
          </p:nvCxnSpPr>
          <p:spPr bwMode="auto">
            <a:xfrm rot="5400000" flipH="1" flipV="1">
              <a:off x="2349145" y="1676401"/>
              <a:ext cx="304800" cy="1588"/>
            </a:xfrm>
            <a:prstGeom prst="straightConnector1">
              <a:avLst/>
            </a:prstGeom>
            <a:solidFill>
              <a:schemeClr val="accent1"/>
            </a:solidFill>
            <a:ln w="38100" cap="flat" cmpd="sng" algn="ctr">
              <a:solidFill>
                <a:srgbClr val="00B0F0"/>
              </a:solidFill>
              <a:prstDash val="solid"/>
              <a:round/>
              <a:headEnd type="triangle" w="med" len="med"/>
              <a:tailEnd type="none"/>
            </a:ln>
            <a:effectLst/>
          </p:spPr>
        </p:cxnSp>
        <p:grpSp>
          <p:nvGrpSpPr>
            <p:cNvPr id="4" name="Group 131"/>
            <p:cNvGrpSpPr/>
            <p:nvPr/>
          </p:nvGrpSpPr>
          <p:grpSpPr>
            <a:xfrm>
              <a:off x="630017" y="1828801"/>
              <a:ext cx="866750" cy="457200"/>
              <a:chOff x="630017" y="1828801"/>
              <a:chExt cx="866750" cy="457200"/>
            </a:xfrm>
          </p:grpSpPr>
          <p:sp>
            <p:nvSpPr>
              <p:cNvPr id="22" name="Rectangle 21"/>
              <p:cNvSpPr/>
              <p:nvPr/>
            </p:nvSpPr>
            <p:spPr bwMode="auto">
              <a:xfrm rot="5400000">
                <a:off x="675737" y="1783081"/>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EMAC</a:t>
                </a:r>
              </a:p>
              <a:p>
                <a:pPr algn="ctr" eaLnBrk="0" hangingPunct="0"/>
                <a:r>
                  <a:rPr lang="en-US" sz="1000" b="1" dirty="0" smtClean="0">
                    <a:solidFill>
                      <a:srgbClr val="000000"/>
                    </a:solidFill>
                  </a:rPr>
                  <a:t>(2)</a:t>
                </a:r>
              </a:p>
            </p:txBody>
          </p:sp>
          <p:sp>
            <p:nvSpPr>
              <p:cNvPr id="32" name="Oval 31"/>
              <p:cNvSpPr/>
              <p:nvPr/>
            </p:nvSpPr>
            <p:spPr bwMode="auto">
              <a:xfrm>
                <a:off x="145104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9" name="Straight Arrow Connector 58"/>
              <p:cNvCxnSpPr>
                <a:stCxn id="22" idx="0"/>
                <a:endCxn id="32" idx="2"/>
              </p:cNvCxnSpPr>
              <p:nvPr/>
            </p:nvCxnSpPr>
            <p:spPr bwMode="auto">
              <a:xfrm>
                <a:off x="1178657" y="2057401"/>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9" name="Group 132"/>
            <p:cNvGrpSpPr/>
            <p:nvPr/>
          </p:nvGrpSpPr>
          <p:grpSpPr>
            <a:xfrm>
              <a:off x="630017" y="2468881"/>
              <a:ext cx="866750" cy="457200"/>
              <a:chOff x="630017" y="2495805"/>
              <a:chExt cx="866750" cy="457200"/>
            </a:xfrm>
          </p:grpSpPr>
          <p:sp>
            <p:nvSpPr>
              <p:cNvPr id="24" name="Rectangle 23"/>
              <p:cNvSpPr/>
              <p:nvPr/>
            </p:nvSpPr>
            <p:spPr bwMode="auto">
              <a:xfrm rot="5400000">
                <a:off x="675737" y="2450085"/>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USB</a:t>
                </a:r>
              </a:p>
              <a:p>
                <a:pPr algn="ctr" eaLnBrk="0" hangingPunct="0"/>
                <a:r>
                  <a:rPr lang="en-US" sz="1000" b="1" dirty="0" smtClean="0">
                    <a:solidFill>
                      <a:srgbClr val="000000"/>
                    </a:solidFill>
                  </a:rPr>
                  <a:t>OTG (2)</a:t>
                </a:r>
              </a:p>
            </p:txBody>
          </p:sp>
          <p:sp>
            <p:nvSpPr>
              <p:cNvPr id="31" name="Oval 30"/>
              <p:cNvSpPr/>
              <p:nvPr/>
            </p:nvSpPr>
            <p:spPr bwMode="auto">
              <a:xfrm>
                <a:off x="1451048" y="2699005"/>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2" name="Straight Arrow Connector 61"/>
              <p:cNvCxnSpPr>
                <a:stCxn id="24" idx="0"/>
                <a:endCxn id="31" idx="2"/>
              </p:cNvCxnSpPr>
              <p:nvPr/>
            </p:nvCxnSpPr>
            <p:spPr bwMode="auto">
              <a:xfrm>
                <a:off x="1178657" y="2724405"/>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10" name="Group 135"/>
            <p:cNvGrpSpPr/>
            <p:nvPr/>
          </p:nvGrpSpPr>
          <p:grpSpPr>
            <a:xfrm>
              <a:off x="630017" y="3108961"/>
              <a:ext cx="866750" cy="457200"/>
              <a:chOff x="630017" y="3117089"/>
              <a:chExt cx="866750" cy="457200"/>
            </a:xfrm>
          </p:grpSpPr>
          <p:sp>
            <p:nvSpPr>
              <p:cNvPr id="25" name="Rectangle 24"/>
              <p:cNvSpPr/>
              <p:nvPr/>
            </p:nvSpPr>
            <p:spPr bwMode="auto">
              <a:xfrm rot="5400000">
                <a:off x="675737" y="3071369"/>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Flash</a:t>
                </a:r>
              </a:p>
              <a:p>
                <a:pPr algn="ctr" eaLnBrk="0" hangingPunct="0"/>
                <a:r>
                  <a:rPr lang="en-US" sz="1000" b="1" dirty="0" smtClean="0">
                    <a:solidFill>
                      <a:srgbClr val="000000"/>
                    </a:solidFill>
                  </a:rPr>
                  <a:t>Control</a:t>
                </a:r>
              </a:p>
            </p:txBody>
          </p:sp>
          <p:sp>
            <p:nvSpPr>
              <p:cNvPr id="30" name="Oval 29"/>
              <p:cNvSpPr/>
              <p:nvPr/>
            </p:nvSpPr>
            <p:spPr bwMode="auto">
              <a:xfrm>
                <a:off x="1451048" y="332028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5" name="Straight Arrow Connector 64"/>
              <p:cNvCxnSpPr>
                <a:stCxn id="25" idx="0"/>
                <a:endCxn id="30" idx="2"/>
              </p:cNvCxnSpPr>
              <p:nvPr/>
            </p:nvCxnSpPr>
            <p:spPr bwMode="auto">
              <a:xfrm>
                <a:off x="1178657" y="3345689"/>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21" name="Group 144"/>
            <p:cNvGrpSpPr/>
            <p:nvPr/>
          </p:nvGrpSpPr>
          <p:grpSpPr>
            <a:xfrm>
              <a:off x="630017" y="4389121"/>
              <a:ext cx="866750" cy="457200"/>
              <a:chOff x="630017" y="4359657"/>
              <a:chExt cx="866750" cy="457200"/>
            </a:xfrm>
          </p:grpSpPr>
          <p:sp>
            <p:nvSpPr>
              <p:cNvPr id="26" name="Rectangle 25"/>
              <p:cNvSpPr/>
              <p:nvPr/>
            </p:nvSpPr>
            <p:spPr bwMode="auto">
              <a:xfrm rot="5400000">
                <a:off x="675737" y="4313937"/>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TMC</a:t>
                </a:r>
              </a:p>
              <a:p>
                <a:pPr algn="ctr" eaLnBrk="0" hangingPunct="0"/>
                <a:r>
                  <a:rPr lang="en-US" sz="1000" b="1" dirty="0" smtClean="0">
                    <a:solidFill>
                      <a:srgbClr val="000000"/>
                    </a:solidFill>
                  </a:rPr>
                  <a:t>(Trace)</a:t>
                </a:r>
              </a:p>
            </p:txBody>
          </p:sp>
          <p:sp>
            <p:nvSpPr>
              <p:cNvPr id="33" name="Oval 32"/>
              <p:cNvSpPr/>
              <p:nvPr/>
            </p:nvSpPr>
            <p:spPr bwMode="auto">
              <a:xfrm>
                <a:off x="1451048" y="4562857"/>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8" name="Straight Arrow Connector 67"/>
              <p:cNvCxnSpPr>
                <a:stCxn id="26" idx="0"/>
                <a:endCxn id="33" idx="2"/>
              </p:cNvCxnSpPr>
              <p:nvPr/>
            </p:nvCxnSpPr>
            <p:spPr bwMode="auto">
              <a:xfrm>
                <a:off x="1178657" y="4588257"/>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23" name="Group 143"/>
            <p:cNvGrpSpPr/>
            <p:nvPr/>
          </p:nvGrpSpPr>
          <p:grpSpPr>
            <a:xfrm>
              <a:off x="630017" y="5029201"/>
              <a:ext cx="866750" cy="457200"/>
              <a:chOff x="630017" y="4980940"/>
              <a:chExt cx="866750" cy="457200"/>
            </a:xfrm>
          </p:grpSpPr>
          <p:sp>
            <p:nvSpPr>
              <p:cNvPr id="27" name="Rectangle 26"/>
              <p:cNvSpPr/>
              <p:nvPr/>
            </p:nvSpPr>
            <p:spPr bwMode="auto">
              <a:xfrm rot="5400000">
                <a:off x="675737" y="4935220"/>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Debug</a:t>
                </a:r>
              </a:p>
              <a:p>
                <a:pPr algn="ctr" eaLnBrk="0" hangingPunct="0"/>
                <a:r>
                  <a:rPr lang="en-US" sz="1000" b="1" dirty="0" smtClean="0">
                    <a:solidFill>
                      <a:srgbClr val="000000"/>
                    </a:solidFill>
                  </a:rPr>
                  <a:t>Port</a:t>
                </a:r>
              </a:p>
            </p:txBody>
          </p:sp>
          <p:sp>
            <p:nvSpPr>
              <p:cNvPr id="34" name="Oval 33"/>
              <p:cNvSpPr/>
              <p:nvPr/>
            </p:nvSpPr>
            <p:spPr bwMode="auto">
              <a:xfrm>
                <a:off x="1451048" y="51841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71" name="Straight Arrow Connector 70"/>
              <p:cNvCxnSpPr>
                <a:stCxn id="27" idx="0"/>
                <a:endCxn id="34" idx="2"/>
              </p:cNvCxnSpPr>
              <p:nvPr/>
            </p:nvCxnSpPr>
            <p:spPr bwMode="auto">
              <a:xfrm>
                <a:off x="1178657" y="5209540"/>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29" name="Group 146"/>
            <p:cNvGrpSpPr/>
            <p:nvPr/>
          </p:nvGrpSpPr>
          <p:grpSpPr>
            <a:xfrm>
              <a:off x="2765054" y="4457700"/>
              <a:ext cx="1026538" cy="457200"/>
              <a:chOff x="2765054" y="4563362"/>
              <a:chExt cx="1026538" cy="457200"/>
            </a:xfrm>
          </p:grpSpPr>
          <p:sp>
            <p:nvSpPr>
              <p:cNvPr id="35" name="Oval 34"/>
              <p:cNvSpPr/>
              <p:nvPr/>
            </p:nvSpPr>
            <p:spPr bwMode="auto">
              <a:xfrm>
                <a:off x="2765054" y="476656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8" name="Rectangle 27"/>
              <p:cNvSpPr/>
              <p:nvPr/>
            </p:nvSpPr>
            <p:spPr bwMode="auto">
              <a:xfrm rot="5400000">
                <a:off x="3243001" y="4471970"/>
                <a:ext cx="457200" cy="639983"/>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On-chip</a:t>
                </a:r>
              </a:p>
              <a:p>
                <a:pPr algn="ctr" eaLnBrk="0" hangingPunct="0"/>
                <a:r>
                  <a:rPr lang="en-US" sz="1000" b="1" dirty="0" smtClean="0">
                    <a:solidFill>
                      <a:srgbClr val="000000"/>
                    </a:solidFill>
                  </a:rPr>
                  <a:t>RAM</a:t>
                </a:r>
              </a:p>
              <a:p>
                <a:pPr algn="ctr" eaLnBrk="0" hangingPunct="0"/>
                <a:r>
                  <a:rPr lang="en-US" sz="1000" b="1" dirty="0" smtClean="0">
                    <a:solidFill>
                      <a:srgbClr val="000000"/>
                    </a:solidFill>
                  </a:rPr>
                  <a:t>64 KB</a:t>
                </a:r>
              </a:p>
            </p:txBody>
          </p:sp>
          <p:cxnSp>
            <p:nvCxnSpPr>
              <p:cNvPr id="74" name="Straight Arrow Connector 73"/>
              <p:cNvCxnSpPr>
                <a:stCxn id="35" idx="6"/>
                <a:endCxn id="28" idx="2"/>
              </p:cNvCxnSpPr>
              <p:nvPr/>
            </p:nvCxnSpPr>
            <p:spPr bwMode="auto">
              <a:xfrm>
                <a:off x="2810773" y="4791961"/>
                <a:ext cx="340837" cy="1"/>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cxnSp>
          <p:nvCxnSpPr>
            <p:cNvPr id="90" name="Straight Arrow Connector 89"/>
            <p:cNvCxnSpPr/>
            <p:nvPr/>
          </p:nvCxnSpPr>
          <p:spPr bwMode="auto">
            <a:xfrm>
              <a:off x="2822648" y="4345915"/>
              <a:ext cx="4525573"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cxnSp>
          <p:nvCxnSpPr>
            <p:cNvPr id="95" name="Straight Connector 94"/>
            <p:cNvCxnSpPr/>
            <p:nvPr/>
          </p:nvCxnSpPr>
          <p:spPr bwMode="auto">
            <a:xfrm rot="5400000">
              <a:off x="2037493"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02" name="Shape 101"/>
            <p:cNvCxnSpPr>
              <a:stCxn id="46" idx="4"/>
              <a:endCxn id="44" idx="2"/>
            </p:cNvCxnSpPr>
            <p:nvPr/>
          </p:nvCxnSpPr>
          <p:spPr bwMode="auto">
            <a:xfrm rot="16200000" flipH="1">
              <a:off x="6741064" y="1688366"/>
              <a:ext cx="771523" cy="442791"/>
            </a:xfrm>
            <a:prstGeom prst="bentConnector2">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cxnSp>
          <p:nvCxnSpPr>
            <p:cNvPr id="104" name="Shape 103"/>
            <p:cNvCxnSpPr>
              <a:stCxn id="47" idx="4"/>
              <a:endCxn id="45" idx="2"/>
            </p:cNvCxnSpPr>
            <p:nvPr/>
          </p:nvCxnSpPr>
          <p:spPr bwMode="auto">
            <a:xfrm rot="16200000" flipH="1">
              <a:off x="6351076" y="1612704"/>
              <a:ext cx="1085848" cy="908441"/>
            </a:xfrm>
            <a:prstGeom prst="bentConnector2">
              <a:avLst/>
            </a:prstGeom>
            <a:solidFill>
              <a:schemeClr val="accent1"/>
            </a:solidFill>
            <a:ln w="12700" cap="flat" cmpd="sng" algn="ctr">
              <a:solidFill>
                <a:schemeClr val="bg2">
                  <a:lumMod val="60000"/>
                  <a:lumOff val="40000"/>
                </a:schemeClr>
              </a:solidFill>
              <a:prstDash val="solid"/>
              <a:round/>
              <a:headEnd type="none" w="med" len="med"/>
              <a:tailEnd type="triangle"/>
            </a:ln>
            <a:effectLst/>
          </p:spPr>
        </p:cxnSp>
        <p:sp>
          <p:nvSpPr>
            <p:cNvPr id="107" name="TextBox 106"/>
            <p:cNvSpPr txBox="1"/>
            <p:nvPr/>
          </p:nvSpPr>
          <p:spPr>
            <a:xfrm>
              <a:off x="6470650" y="1847850"/>
              <a:ext cx="401072" cy="276999"/>
            </a:xfrm>
            <a:prstGeom prst="rect">
              <a:avLst/>
            </a:prstGeom>
            <a:noFill/>
          </p:spPr>
          <p:txBody>
            <a:bodyPr wrap="none" rtlCol="0">
              <a:spAutoFit/>
            </a:bodyPr>
            <a:lstStyle/>
            <a:p>
              <a:r>
                <a:rPr lang="en-US" sz="1200" b="1" dirty="0" smtClean="0">
                  <a:solidFill>
                    <a:schemeClr val="bg2">
                      <a:lumMod val="60000"/>
                      <a:lumOff val="40000"/>
                    </a:schemeClr>
                  </a:solidFill>
                </a:rPr>
                <a:t>. . .</a:t>
              </a:r>
              <a:endParaRPr lang="en-US" sz="1200" b="1" dirty="0">
                <a:solidFill>
                  <a:schemeClr val="bg2">
                    <a:lumMod val="60000"/>
                    <a:lumOff val="40000"/>
                  </a:schemeClr>
                </a:solidFill>
              </a:endParaRPr>
            </a:p>
          </p:txBody>
        </p:sp>
        <p:sp>
          <p:nvSpPr>
            <p:cNvPr id="8" name="Rectangle 7"/>
            <p:cNvSpPr/>
            <p:nvPr/>
          </p:nvSpPr>
          <p:spPr bwMode="auto">
            <a:xfrm>
              <a:off x="4168189" y="2000251"/>
              <a:ext cx="1005840" cy="82296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CPU0</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2" name="Rectangle 11"/>
            <p:cNvSpPr/>
            <p:nvPr/>
          </p:nvSpPr>
          <p:spPr bwMode="auto">
            <a:xfrm>
              <a:off x="5174029" y="2000251"/>
              <a:ext cx="1005840" cy="82296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CPU1</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5" name="Oval 14"/>
            <p:cNvSpPr/>
            <p:nvPr/>
          </p:nvSpPr>
          <p:spPr bwMode="auto">
            <a:xfrm>
              <a:off x="4653378"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6" name="Oval 15"/>
            <p:cNvSpPr/>
            <p:nvPr/>
          </p:nvSpPr>
          <p:spPr bwMode="auto">
            <a:xfrm>
              <a:off x="55650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7" name="Oval 16"/>
            <p:cNvSpPr/>
            <p:nvPr/>
          </p:nvSpPr>
          <p:spPr bwMode="auto">
            <a:xfrm>
              <a:off x="4653378"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8" name="Oval 17"/>
            <p:cNvSpPr/>
            <p:nvPr/>
          </p:nvSpPr>
          <p:spPr bwMode="auto">
            <a:xfrm>
              <a:off x="55650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9" name="Oval 18"/>
            <p:cNvSpPr/>
            <p:nvPr/>
          </p:nvSpPr>
          <p:spPr bwMode="auto">
            <a:xfrm>
              <a:off x="4168189" y="364559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0" name="Oval 19"/>
            <p:cNvSpPr/>
            <p:nvPr/>
          </p:nvSpPr>
          <p:spPr bwMode="auto">
            <a:xfrm>
              <a:off x="5951270" y="375037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80" name="Straight Connector 79"/>
            <p:cNvCxnSpPr>
              <a:stCxn id="17" idx="4"/>
              <a:endCxn id="15" idx="0"/>
            </p:cNvCxnSpPr>
            <p:nvPr/>
          </p:nvCxnSpPr>
          <p:spPr bwMode="auto">
            <a:xfrm rot="5400000">
              <a:off x="4592101" y="3364565"/>
              <a:ext cx="168275" cy="0"/>
            </a:xfrm>
            <a:prstGeom prst="line">
              <a:avLst/>
            </a:prstGeom>
            <a:solidFill>
              <a:schemeClr val="accent1"/>
            </a:solidFill>
            <a:ln w="12700" cap="flat" cmpd="sng" algn="ctr">
              <a:solidFill>
                <a:schemeClr val="bg2">
                  <a:lumMod val="60000"/>
                  <a:lumOff val="40000"/>
                </a:schemeClr>
              </a:solidFill>
              <a:prstDash val="solid"/>
              <a:round/>
              <a:headEnd type="none" w="med" len="med"/>
              <a:tailEnd type="none" w="med" len="med"/>
            </a:ln>
            <a:effectLst/>
          </p:spPr>
        </p:cxnSp>
        <p:cxnSp>
          <p:nvCxnSpPr>
            <p:cNvPr id="82" name="Straight Connector 81"/>
            <p:cNvCxnSpPr>
              <a:stCxn id="18" idx="4"/>
              <a:endCxn id="16" idx="0"/>
            </p:cNvCxnSpPr>
            <p:nvPr/>
          </p:nvCxnSpPr>
          <p:spPr bwMode="auto">
            <a:xfrm rot="5400000">
              <a:off x="5503727" y="3364565"/>
              <a:ext cx="168275" cy="0"/>
            </a:xfrm>
            <a:prstGeom prst="line">
              <a:avLst/>
            </a:prstGeom>
            <a:solidFill>
              <a:schemeClr val="accent1"/>
            </a:solidFill>
            <a:ln w="12700" cap="flat" cmpd="sng" algn="ctr">
              <a:solidFill>
                <a:schemeClr val="bg2">
                  <a:lumMod val="60000"/>
                  <a:lumOff val="40000"/>
                </a:schemeClr>
              </a:solidFill>
              <a:prstDash val="solid"/>
              <a:round/>
              <a:headEnd type="none" w="med" len="med"/>
              <a:tailEnd type="none" w="med" len="med"/>
            </a:ln>
            <a:effectLst/>
          </p:spPr>
        </p:cxnSp>
        <p:sp>
          <p:nvSpPr>
            <p:cNvPr id="109" name="TextBox 108"/>
            <p:cNvSpPr txBox="1"/>
            <p:nvPr/>
          </p:nvSpPr>
          <p:spPr>
            <a:xfrm>
              <a:off x="6032500" y="1282700"/>
              <a:ext cx="1415772" cy="276999"/>
            </a:xfrm>
            <a:prstGeom prst="rect">
              <a:avLst/>
            </a:prstGeom>
            <a:noFill/>
          </p:spPr>
          <p:txBody>
            <a:bodyPr wrap="none" rtlCol="0">
              <a:spAutoFit/>
            </a:bodyPr>
            <a:lstStyle/>
            <a:p>
              <a:r>
                <a:rPr lang="en-US" sz="1200" b="1" dirty="0" smtClean="0">
                  <a:solidFill>
                    <a:srgbClr val="000000"/>
                  </a:solidFill>
                </a:rPr>
                <a:t>FPGA-to-SDRAM</a:t>
              </a:r>
              <a:endParaRPr lang="en-US" sz="1200" b="1" dirty="0">
                <a:solidFill>
                  <a:srgbClr val="000000"/>
                </a:solidFill>
              </a:endParaRPr>
            </a:p>
          </p:txBody>
        </p:sp>
        <p:sp>
          <p:nvSpPr>
            <p:cNvPr id="112" name="Oval 111"/>
            <p:cNvSpPr/>
            <p:nvPr/>
          </p:nvSpPr>
          <p:spPr bwMode="auto">
            <a:xfrm>
              <a:off x="2759363"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113" name="Straight Arrow Connector 112"/>
            <p:cNvCxnSpPr>
              <a:endCxn id="13" idx="1"/>
            </p:cNvCxnSpPr>
            <p:nvPr/>
          </p:nvCxnSpPr>
          <p:spPr bwMode="auto">
            <a:xfrm>
              <a:off x="2805082" y="3051828"/>
              <a:ext cx="1363107" cy="1588"/>
            </a:xfrm>
            <a:prstGeom prst="straightConnector1">
              <a:avLst/>
            </a:prstGeom>
            <a:solidFill>
              <a:schemeClr val="accent1"/>
            </a:solidFill>
            <a:ln w="12700" cap="flat" cmpd="sng" algn="ctr">
              <a:solidFill>
                <a:schemeClr val="bg2">
                  <a:lumMod val="60000"/>
                  <a:lumOff val="40000"/>
                </a:schemeClr>
              </a:solidFill>
              <a:prstDash val="solid"/>
              <a:round/>
              <a:headEnd type="none" w="med" len="med"/>
              <a:tailEnd type="triangle"/>
            </a:ln>
            <a:effectLst/>
          </p:spPr>
        </p:cxnSp>
        <p:grpSp>
          <p:nvGrpSpPr>
            <p:cNvPr id="40" name="Group 145"/>
            <p:cNvGrpSpPr/>
            <p:nvPr/>
          </p:nvGrpSpPr>
          <p:grpSpPr>
            <a:xfrm>
              <a:off x="2765054" y="3797300"/>
              <a:ext cx="1026538" cy="457200"/>
              <a:chOff x="2765054" y="4012647"/>
              <a:chExt cx="1026538" cy="457200"/>
            </a:xfrm>
          </p:grpSpPr>
          <p:sp>
            <p:nvSpPr>
              <p:cNvPr id="37" name="Oval 36"/>
              <p:cNvSpPr/>
              <p:nvPr/>
            </p:nvSpPr>
            <p:spPr bwMode="auto">
              <a:xfrm>
                <a:off x="2765054" y="421584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9" name="Rectangle 68"/>
              <p:cNvSpPr/>
              <p:nvPr/>
            </p:nvSpPr>
            <p:spPr bwMode="auto">
              <a:xfrm rot="5400000">
                <a:off x="3243001" y="3921255"/>
                <a:ext cx="457200" cy="639983"/>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Boot</a:t>
                </a:r>
              </a:p>
              <a:p>
                <a:pPr algn="ctr" eaLnBrk="0" hangingPunct="0"/>
                <a:r>
                  <a:rPr lang="en-US" sz="1000" b="1" dirty="0" smtClean="0">
                    <a:solidFill>
                      <a:srgbClr val="000000"/>
                    </a:solidFill>
                  </a:rPr>
                  <a:t>ROM</a:t>
                </a:r>
              </a:p>
            </p:txBody>
          </p:sp>
          <p:cxnSp>
            <p:nvCxnSpPr>
              <p:cNvPr id="70" name="Straight Arrow Connector 69"/>
              <p:cNvCxnSpPr>
                <a:stCxn id="37" idx="6"/>
                <a:endCxn id="69" idx="2"/>
              </p:cNvCxnSpPr>
              <p:nvPr/>
            </p:nvCxnSpPr>
            <p:spPr bwMode="auto">
              <a:xfrm>
                <a:off x="2810773" y="4241246"/>
                <a:ext cx="340837" cy="1"/>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sp>
          <p:nvSpPr>
            <p:cNvPr id="72" name="Rectangle 71"/>
            <p:cNvSpPr/>
            <p:nvPr/>
          </p:nvSpPr>
          <p:spPr bwMode="auto">
            <a:xfrm rot="5400000">
              <a:off x="3242953" y="1737361"/>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FPGA</a:t>
              </a:r>
            </a:p>
            <a:p>
              <a:pPr algn="ctr" eaLnBrk="0" hangingPunct="0"/>
              <a:r>
                <a:rPr lang="en-US" sz="1000" b="1" dirty="0" smtClean="0">
                  <a:solidFill>
                    <a:srgbClr val="000000"/>
                  </a:solidFill>
                </a:rPr>
                <a:t>Manager</a:t>
              </a:r>
            </a:p>
          </p:txBody>
        </p:sp>
        <p:cxnSp>
          <p:nvCxnSpPr>
            <p:cNvPr id="73" name="Straight Arrow Connector 72"/>
            <p:cNvCxnSpPr>
              <a:stCxn id="93" idx="6"/>
              <a:endCxn id="72" idx="2"/>
            </p:cNvCxnSpPr>
            <p:nvPr/>
          </p:nvCxnSpPr>
          <p:spPr bwMode="auto">
            <a:xfrm>
              <a:off x="2816957" y="2057401"/>
              <a:ext cx="334556"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sp>
          <p:nvSpPr>
            <p:cNvPr id="93" name="Oval 92"/>
            <p:cNvSpPr/>
            <p:nvPr/>
          </p:nvSpPr>
          <p:spPr bwMode="auto">
            <a:xfrm>
              <a:off x="277123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nvGrpSpPr>
            <p:cNvPr id="42" name="Group 138"/>
            <p:cNvGrpSpPr/>
            <p:nvPr/>
          </p:nvGrpSpPr>
          <p:grpSpPr>
            <a:xfrm>
              <a:off x="628042" y="3749041"/>
              <a:ext cx="866750" cy="457200"/>
              <a:chOff x="628042" y="3738373"/>
              <a:chExt cx="866750" cy="457200"/>
            </a:xfrm>
          </p:grpSpPr>
          <p:sp>
            <p:nvSpPr>
              <p:cNvPr id="97" name="Rectangle 96"/>
              <p:cNvSpPr/>
              <p:nvPr/>
            </p:nvSpPr>
            <p:spPr bwMode="auto">
              <a:xfrm rot="5400000">
                <a:off x="673762" y="3692653"/>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DMA</a:t>
                </a:r>
              </a:p>
            </p:txBody>
          </p:sp>
          <p:sp>
            <p:nvSpPr>
              <p:cNvPr id="98" name="Oval 97"/>
              <p:cNvSpPr/>
              <p:nvPr/>
            </p:nvSpPr>
            <p:spPr bwMode="auto">
              <a:xfrm>
                <a:off x="1449073" y="394157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99" name="Straight Arrow Connector 98"/>
              <p:cNvCxnSpPr>
                <a:stCxn id="97" idx="0"/>
                <a:endCxn id="98" idx="2"/>
              </p:cNvCxnSpPr>
              <p:nvPr/>
            </p:nvCxnSpPr>
            <p:spPr bwMode="auto">
              <a:xfrm>
                <a:off x="1176682" y="3966973"/>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sp>
          <p:nvSpPr>
            <p:cNvPr id="103" name="Oval 102"/>
            <p:cNvSpPr/>
            <p:nvPr/>
          </p:nvSpPr>
          <p:spPr bwMode="auto">
            <a:xfrm>
              <a:off x="2765054"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7" name="Rectangle 6"/>
            <p:cNvSpPr/>
            <p:nvPr/>
          </p:nvSpPr>
          <p:spPr bwMode="auto">
            <a:xfrm>
              <a:off x="7349993" y="2031999"/>
              <a:ext cx="943108" cy="32004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200" b="1" dirty="0" smtClean="0">
                  <a:solidFill>
                    <a:srgbClr val="000000"/>
                  </a:solidFill>
                </a:rPr>
                <a:t>Multi-port</a:t>
              </a:r>
            </a:p>
            <a:p>
              <a:pPr algn="ctr" eaLnBrk="0" hangingPunct="0"/>
              <a:r>
                <a:rPr lang="en-US" sz="1200" b="1" dirty="0" smtClean="0">
                  <a:solidFill>
                    <a:srgbClr val="000000"/>
                  </a:solidFill>
                </a:rPr>
                <a:t>DDR SDRAM Controller</a:t>
              </a:r>
            </a:p>
          </p:txBody>
        </p:sp>
        <p:cxnSp>
          <p:nvCxnSpPr>
            <p:cNvPr id="149" name="Straight Arrow Connector 148"/>
            <p:cNvCxnSpPr>
              <a:stCxn id="27" idx="1"/>
              <a:endCxn id="26" idx="3"/>
            </p:cNvCxnSpPr>
            <p:nvPr/>
          </p:nvCxnSpPr>
          <p:spPr bwMode="auto">
            <a:xfrm rot="5400000" flipH="1" flipV="1">
              <a:off x="812897" y="4937761"/>
              <a:ext cx="182880"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7" name="Straight Arrow Connector 86"/>
            <p:cNvCxnSpPr/>
            <p:nvPr/>
          </p:nvCxnSpPr>
          <p:spPr bwMode="auto">
            <a:xfrm>
              <a:off x="5996989" y="3670202"/>
              <a:ext cx="1351232" cy="1588"/>
            </a:xfrm>
            <a:prstGeom prst="straightConnector1">
              <a:avLst/>
            </a:prstGeom>
            <a:solidFill>
              <a:schemeClr val="accent1"/>
            </a:solidFill>
            <a:ln w="12700" cap="flat" cmpd="sng" algn="ctr">
              <a:solidFill>
                <a:schemeClr val="bg2">
                  <a:lumMod val="60000"/>
                  <a:lumOff val="40000"/>
                </a:schemeClr>
              </a:solidFill>
              <a:prstDash val="solid"/>
              <a:round/>
              <a:headEnd type="none" w="med" len="med"/>
              <a:tailEnd type="triangle"/>
            </a:ln>
            <a:effectLst/>
          </p:spPr>
        </p:cxnSp>
        <p:sp>
          <p:nvSpPr>
            <p:cNvPr id="88" name="Oval 87"/>
            <p:cNvSpPr/>
            <p:nvPr/>
          </p:nvSpPr>
          <p:spPr bwMode="auto">
            <a:xfrm>
              <a:off x="57174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89" name="Oval 88"/>
            <p:cNvSpPr/>
            <p:nvPr/>
          </p:nvSpPr>
          <p:spPr bwMode="auto">
            <a:xfrm>
              <a:off x="57174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94" name="Oval 93"/>
            <p:cNvSpPr/>
            <p:nvPr/>
          </p:nvSpPr>
          <p:spPr bwMode="auto">
            <a:xfrm>
              <a:off x="5951270" y="357892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18" name="Oval 117"/>
            <p:cNvSpPr/>
            <p:nvPr/>
          </p:nvSpPr>
          <p:spPr bwMode="auto">
            <a:xfrm>
              <a:off x="4171179" y="30264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 name="Rectangle 5"/>
            <p:cNvSpPr/>
            <p:nvPr/>
          </p:nvSpPr>
          <p:spPr bwMode="auto">
            <a:xfrm>
              <a:off x="1445356" y="1828801"/>
              <a:ext cx="1371600" cy="36576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L3</a:t>
              </a:r>
              <a:br>
                <a:rPr lang="en-US" sz="1400" b="1" dirty="0" smtClean="0">
                  <a:solidFill>
                    <a:srgbClr val="000000"/>
                  </a:solidFill>
                </a:rPr>
              </a:br>
              <a:r>
                <a:rPr lang="en-US" sz="1400" b="1" dirty="0" smtClean="0">
                  <a:solidFill>
                    <a:srgbClr val="000000"/>
                  </a:solidFill>
                </a:rPr>
                <a:t>Interconnect</a:t>
              </a:r>
            </a:p>
          </p:txBody>
        </p:sp>
        <p:sp>
          <p:nvSpPr>
            <p:cNvPr id="66" name="TextBox 65"/>
            <p:cNvSpPr txBox="1"/>
            <p:nvPr/>
          </p:nvSpPr>
          <p:spPr>
            <a:xfrm>
              <a:off x="1405968" y="1023834"/>
              <a:ext cx="689612" cy="461665"/>
            </a:xfrm>
            <a:prstGeom prst="rect">
              <a:avLst/>
            </a:prstGeom>
            <a:noFill/>
          </p:spPr>
          <p:txBody>
            <a:bodyPr wrap="none" rtlCol="0">
              <a:spAutoFit/>
            </a:bodyPr>
            <a:lstStyle/>
            <a:p>
              <a:pPr algn="ctr"/>
              <a:r>
                <a:rPr lang="en-US" sz="1200" b="1" dirty="0" smtClean="0">
                  <a:solidFill>
                    <a:srgbClr val="000000"/>
                  </a:solidFill>
                </a:rPr>
                <a:t>HPS to</a:t>
              </a:r>
              <a:br>
                <a:rPr lang="en-US" sz="1200" b="1" dirty="0" smtClean="0">
                  <a:solidFill>
                    <a:srgbClr val="000000"/>
                  </a:solidFill>
                </a:rPr>
              </a:br>
              <a:r>
                <a:rPr lang="en-US" sz="1200" b="1" dirty="0" smtClean="0">
                  <a:solidFill>
                    <a:srgbClr val="000000"/>
                  </a:solidFill>
                </a:rPr>
                <a:t>FPGA</a:t>
              </a:r>
              <a:endParaRPr lang="en-US" sz="1200" b="1" dirty="0">
                <a:solidFill>
                  <a:srgbClr val="000000"/>
                </a:solidFill>
              </a:endParaRPr>
            </a:p>
          </p:txBody>
        </p:sp>
        <p:sp>
          <p:nvSpPr>
            <p:cNvPr id="67" name="TextBox 66"/>
            <p:cNvSpPr txBox="1"/>
            <p:nvPr/>
          </p:nvSpPr>
          <p:spPr>
            <a:xfrm>
              <a:off x="2167733" y="1023834"/>
              <a:ext cx="689612" cy="461665"/>
            </a:xfrm>
            <a:prstGeom prst="rect">
              <a:avLst/>
            </a:prstGeom>
            <a:noFill/>
          </p:spPr>
          <p:txBody>
            <a:bodyPr wrap="none" rtlCol="0">
              <a:spAutoFit/>
            </a:bodyPr>
            <a:lstStyle/>
            <a:p>
              <a:pPr algn="ctr"/>
              <a:r>
                <a:rPr lang="en-US" sz="1200" b="1" dirty="0" smtClean="0">
                  <a:solidFill>
                    <a:srgbClr val="000000"/>
                  </a:solidFill>
                </a:rPr>
                <a:t>FPGA </a:t>
              </a:r>
              <a:br>
                <a:rPr lang="en-US" sz="1200" b="1" dirty="0" smtClean="0">
                  <a:solidFill>
                    <a:srgbClr val="000000"/>
                  </a:solidFill>
                </a:rPr>
              </a:br>
              <a:r>
                <a:rPr lang="en-US" sz="1200" b="1" dirty="0" smtClean="0">
                  <a:solidFill>
                    <a:srgbClr val="000000"/>
                  </a:solidFill>
                </a:rPr>
                <a:t>to HPS</a:t>
              </a:r>
              <a:endParaRPr lang="en-US" sz="1200" b="1" dirty="0">
                <a:solidFill>
                  <a:srgbClr val="000000"/>
                </a:solidFill>
              </a:endParaRPr>
            </a:p>
          </p:txBody>
        </p:sp>
        <p:sp>
          <p:nvSpPr>
            <p:cNvPr id="11" name="Rectangle 10"/>
            <p:cNvSpPr/>
            <p:nvPr/>
          </p:nvSpPr>
          <p:spPr bwMode="auto">
            <a:xfrm>
              <a:off x="4168189" y="2823228"/>
              <a:ext cx="2011680" cy="4572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SCU</a:t>
              </a:r>
            </a:p>
          </p:txBody>
        </p:sp>
        <p:sp>
          <p:nvSpPr>
            <p:cNvPr id="13" name="Rectangle 12"/>
            <p:cNvSpPr/>
            <p:nvPr/>
          </p:nvSpPr>
          <p:spPr bwMode="auto">
            <a:xfrm>
              <a:off x="4168189" y="2823228"/>
              <a:ext cx="228600" cy="4572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ACP</a:t>
              </a:r>
            </a:p>
          </p:txBody>
        </p:sp>
        <p:sp>
          <p:nvSpPr>
            <p:cNvPr id="14" name="Rectangle 13"/>
            <p:cNvSpPr/>
            <p:nvPr/>
          </p:nvSpPr>
          <p:spPr bwMode="auto">
            <a:xfrm>
              <a:off x="4168189" y="3442396"/>
              <a:ext cx="2011680" cy="4572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L2 Cache</a:t>
              </a:r>
            </a:p>
            <a:p>
              <a:pPr algn="ctr" eaLnBrk="0" hangingPunct="0"/>
              <a:r>
                <a:rPr lang="en-US" sz="1100" dirty="0" smtClean="0">
                  <a:solidFill>
                    <a:srgbClr val="000000"/>
                  </a:solidFill>
                </a:rPr>
                <a:t>(512 KB)</a:t>
              </a:r>
            </a:p>
          </p:txBody>
        </p:sp>
        <p:cxnSp>
          <p:nvCxnSpPr>
            <p:cNvPr id="92" name="Straight Arrow Connector 91"/>
            <p:cNvCxnSpPr/>
            <p:nvPr/>
          </p:nvCxnSpPr>
          <p:spPr bwMode="auto">
            <a:xfrm rot="16200000" flipV="1">
              <a:off x="3310577" y="1667824"/>
              <a:ext cx="319315" cy="2639"/>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sp>
          <p:nvSpPr>
            <p:cNvPr id="91" name="TextBox 90"/>
            <p:cNvSpPr txBox="1"/>
            <p:nvPr/>
          </p:nvSpPr>
          <p:spPr>
            <a:xfrm>
              <a:off x="2314357" y="1018724"/>
              <a:ext cx="2331556" cy="461665"/>
            </a:xfrm>
            <a:prstGeom prst="rect">
              <a:avLst/>
            </a:prstGeom>
            <a:noFill/>
          </p:spPr>
          <p:txBody>
            <a:bodyPr wrap="square" rtlCol="0" anchor="b">
              <a:spAutoFit/>
            </a:bodyPr>
            <a:lstStyle/>
            <a:p>
              <a:pPr algn="ctr"/>
              <a:r>
                <a:rPr lang="en-US" sz="1200" b="1" dirty="0" smtClean="0">
                  <a:solidFill>
                    <a:srgbClr val="000000"/>
                  </a:solidFill>
                </a:rPr>
                <a:t>Configuration</a:t>
              </a:r>
            </a:p>
            <a:p>
              <a:pPr algn="ctr"/>
              <a:r>
                <a:rPr lang="en-US" sz="1200" b="1" dirty="0" smtClean="0">
                  <a:solidFill>
                    <a:srgbClr val="000000"/>
                  </a:solidFill>
                </a:rPr>
                <a:t>Control</a:t>
              </a:r>
              <a:endParaRPr lang="en-US" sz="1200" b="1" dirty="0">
                <a:solidFill>
                  <a:srgbClr val="000000"/>
                </a:solidFill>
              </a:endParaRPr>
            </a:p>
          </p:txBody>
        </p:sp>
        <p:sp>
          <p:nvSpPr>
            <p:cNvPr id="96" name="Rectangle 95"/>
            <p:cNvSpPr/>
            <p:nvPr/>
          </p:nvSpPr>
          <p:spPr bwMode="auto">
            <a:xfrm>
              <a:off x="4074160" y="1771650"/>
              <a:ext cx="2194560" cy="2286000"/>
            </a:xfrm>
            <a:prstGeom prst="rect">
              <a:avLst/>
            </a:prstGeom>
            <a:noFill/>
            <a:ln w="9525" cap="flat" cmpd="sng" algn="ctr">
              <a:solidFill>
                <a:schemeClr val="bg2">
                  <a:lumMod val="60000"/>
                  <a:lumOff val="4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5" name="TextBox 104"/>
            <p:cNvSpPr txBox="1"/>
            <p:nvPr/>
          </p:nvSpPr>
          <p:spPr>
            <a:xfrm>
              <a:off x="4184407" y="1766570"/>
              <a:ext cx="1890261" cy="276999"/>
            </a:xfrm>
            <a:prstGeom prst="rect">
              <a:avLst/>
            </a:prstGeom>
            <a:noFill/>
          </p:spPr>
          <p:txBody>
            <a:bodyPr wrap="none" rtlCol="0">
              <a:spAutoFit/>
            </a:bodyPr>
            <a:lstStyle/>
            <a:p>
              <a:r>
                <a:rPr lang="en-US" sz="1200" b="1" dirty="0" smtClean="0">
                  <a:solidFill>
                    <a:srgbClr val="000000"/>
                  </a:solidFill>
                </a:rPr>
                <a:t>ARM Cortex-A9MPCore</a:t>
              </a:r>
              <a:endParaRPr lang="en-US" sz="1200" b="1" dirty="0">
                <a:solidFill>
                  <a:srgbClr val="000000"/>
                </a:solidFill>
              </a:endParaRPr>
            </a:p>
          </p:txBody>
        </p:sp>
        <p:cxnSp>
          <p:nvCxnSpPr>
            <p:cNvPr id="115" name="Straight Arrow Connector 114"/>
            <p:cNvCxnSpPr/>
            <p:nvPr/>
          </p:nvCxnSpPr>
          <p:spPr bwMode="auto">
            <a:xfrm>
              <a:off x="2819449" y="3670202"/>
              <a:ext cx="1351232" cy="1588"/>
            </a:xfrm>
            <a:prstGeom prst="straightConnector1">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sp>
          <p:nvSpPr>
            <p:cNvPr id="106" name="Rectangle 105"/>
            <p:cNvSpPr/>
            <p:nvPr/>
          </p:nvSpPr>
          <p:spPr bwMode="auto">
            <a:xfrm>
              <a:off x="1445356" y="5673730"/>
              <a:ext cx="5184044" cy="4572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Low Speed Peripherals</a:t>
              </a:r>
            </a:p>
            <a:p>
              <a:pPr algn="ctr" eaLnBrk="0" hangingPunct="0"/>
              <a:r>
                <a:rPr lang="en-US" sz="1000" b="1" dirty="0" smtClean="0">
                  <a:solidFill>
                    <a:srgbClr val="000000"/>
                  </a:solidFill>
                </a:rPr>
                <a:t>Timers, GPIO, UART, SPI, I2C, CAN</a:t>
              </a:r>
            </a:p>
          </p:txBody>
        </p:sp>
        <p:cxnSp>
          <p:nvCxnSpPr>
            <p:cNvPr id="108" name="Straight Arrow Connector 107"/>
            <p:cNvCxnSpPr/>
            <p:nvPr/>
          </p:nvCxnSpPr>
          <p:spPr bwMode="auto">
            <a:xfrm rot="16200000" flipH="1">
              <a:off x="1677629" y="1675736"/>
              <a:ext cx="304008" cy="2122"/>
            </a:xfrm>
            <a:prstGeom prst="straightConnector1">
              <a:avLst/>
            </a:prstGeom>
            <a:solidFill>
              <a:schemeClr val="accent1"/>
            </a:solidFill>
            <a:ln w="38100" cap="flat" cmpd="sng" algn="ctr">
              <a:solidFill>
                <a:srgbClr val="7030A0"/>
              </a:solidFill>
              <a:prstDash val="solid"/>
              <a:round/>
              <a:headEnd type="triangle" w="med" len="med"/>
              <a:tailEnd type="none"/>
            </a:ln>
            <a:effectLst/>
          </p:spPr>
        </p:cxnSp>
        <p:sp>
          <p:nvSpPr>
            <p:cNvPr id="110" name="Rectangle 109"/>
            <p:cNvSpPr/>
            <p:nvPr/>
          </p:nvSpPr>
          <p:spPr bwMode="auto">
            <a:xfrm rot="5400000">
              <a:off x="3215640" y="4937760"/>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Clock</a:t>
              </a:r>
            </a:p>
            <a:p>
              <a:pPr algn="ctr" eaLnBrk="0" hangingPunct="0"/>
              <a:r>
                <a:rPr lang="en-US" sz="1000" b="1" dirty="0" smtClean="0">
                  <a:solidFill>
                    <a:srgbClr val="000000"/>
                  </a:solidFill>
                </a:rPr>
                <a:t>Manager</a:t>
              </a:r>
            </a:p>
          </p:txBody>
        </p:sp>
        <p:sp>
          <p:nvSpPr>
            <p:cNvPr id="111" name="Rectangle 110"/>
            <p:cNvSpPr/>
            <p:nvPr/>
          </p:nvSpPr>
          <p:spPr bwMode="auto">
            <a:xfrm rot="5400000">
              <a:off x="3947160" y="4937760"/>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Reset</a:t>
              </a:r>
            </a:p>
            <a:p>
              <a:pPr algn="ctr" eaLnBrk="0" hangingPunct="0"/>
              <a:r>
                <a:rPr lang="en-US" sz="1000" b="1" dirty="0" smtClean="0">
                  <a:solidFill>
                    <a:srgbClr val="000000"/>
                  </a:solidFill>
                </a:rPr>
                <a:t>Manager</a:t>
              </a:r>
            </a:p>
          </p:txBody>
        </p:sp>
        <p:sp>
          <p:nvSpPr>
            <p:cNvPr id="114" name="Rectangle 113"/>
            <p:cNvSpPr/>
            <p:nvPr/>
          </p:nvSpPr>
          <p:spPr bwMode="auto">
            <a:xfrm rot="5400000">
              <a:off x="5394960" y="4937760"/>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System</a:t>
              </a:r>
            </a:p>
            <a:p>
              <a:pPr algn="ctr" eaLnBrk="0" hangingPunct="0"/>
              <a:r>
                <a:rPr lang="en-US" sz="1000" b="1" dirty="0" smtClean="0">
                  <a:solidFill>
                    <a:srgbClr val="000000"/>
                  </a:solidFill>
                </a:rPr>
                <a:t>Manager</a:t>
              </a:r>
            </a:p>
          </p:txBody>
        </p:sp>
        <p:sp>
          <p:nvSpPr>
            <p:cNvPr id="116" name="Rectangle 115"/>
            <p:cNvSpPr/>
            <p:nvPr/>
          </p:nvSpPr>
          <p:spPr bwMode="auto">
            <a:xfrm rot="5400000">
              <a:off x="4663440" y="4937760"/>
              <a:ext cx="457200" cy="64008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Scan Manager</a:t>
              </a:r>
            </a:p>
          </p:txBody>
        </p:sp>
        <p:cxnSp>
          <p:nvCxnSpPr>
            <p:cNvPr id="120" name="Straight Connector 119"/>
            <p:cNvCxnSpPr/>
            <p:nvPr/>
          </p:nvCxnSpPr>
          <p:spPr bwMode="auto">
            <a:xfrm rot="16200000" flipV="1">
              <a:off x="3349980"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21" name="Straight Connector 120"/>
            <p:cNvCxnSpPr/>
            <p:nvPr/>
          </p:nvCxnSpPr>
          <p:spPr bwMode="auto">
            <a:xfrm rot="16200000" flipV="1">
              <a:off x="4081960"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22" name="Straight Connector 121"/>
            <p:cNvCxnSpPr/>
            <p:nvPr/>
          </p:nvCxnSpPr>
          <p:spPr bwMode="auto">
            <a:xfrm rot="16200000" flipV="1">
              <a:off x="4796201"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23" name="Straight Connector 122"/>
            <p:cNvCxnSpPr/>
            <p:nvPr/>
          </p:nvCxnSpPr>
          <p:spPr bwMode="auto">
            <a:xfrm rot="16200000" flipV="1">
              <a:off x="5529760"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grpSp>
      <p:sp>
        <p:nvSpPr>
          <p:cNvPr id="127" name="TextBox 126"/>
          <p:cNvSpPr txBox="1"/>
          <p:nvPr/>
        </p:nvSpPr>
        <p:spPr>
          <a:xfrm>
            <a:off x="249728" y="1639309"/>
            <a:ext cx="1114408" cy="1323439"/>
          </a:xfrm>
          <a:prstGeom prst="rect">
            <a:avLst/>
          </a:prstGeom>
          <a:solidFill>
            <a:schemeClr val="bg1"/>
          </a:solidFill>
          <a:ln>
            <a:solidFill>
              <a:srgbClr val="A549DD"/>
            </a:solidFill>
          </a:ln>
        </p:spPr>
        <p:txBody>
          <a:bodyPr wrap="none" rtlCol="0">
            <a:spAutoFit/>
          </a:bodyPr>
          <a:lstStyle/>
          <a:p>
            <a:pPr algn="ctr" defTabSz="914400"/>
            <a:r>
              <a:rPr lang="en-US" sz="1000" b="1" dirty="0">
                <a:solidFill>
                  <a:srgbClr val="000000"/>
                </a:solidFill>
                <a:ea typeface="+mn-ea"/>
              </a:rPr>
              <a:t>128-bit RD</a:t>
            </a:r>
          </a:p>
          <a:p>
            <a:pPr algn="ctr" defTabSz="914400"/>
            <a:r>
              <a:rPr lang="en-US" sz="1000" b="1" dirty="0">
                <a:solidFill>
                  <a:srgbClr val="000000"/>
                </a:solidFill>
                <a:ea typeface="+mn-ea"/>
              </a:rPr>
              <a:t>128-bit WR</a:t>
            </a:r>
          </a:p>
          <a:p>
            <a:pPr algn="ctr" defTabSz="914400"/>
            <a:endParaRPr lang="en-US" sz="1000" b="1" dirty="0">
              <a:solidFill>
                <a:srgbClr val="000000"/>
              </a:solidFill>
              <a:ea typeface="+mn-ea"/>
            </a:endParaRPr>
          </a:p>
          <a:p>
            <a:pPr algn="ctr" defTabSz="914400"/>
            <a:r>
              <a:rPr lang="en-US" sz="1000" b="1" dirty="0">
                <a:solidFill>
                  <a:srgbClr val="000000"/>
                </a:solidFill>
                <a:ea typeface="+mn-ea"/>
              </a:rPr>
              <a:t>Arria V SOC</a:t>
            </a:r>
          </a:p>
          <a:p>
            <a:pPr algn="ctr" defTabSz="914400"/>
            <a:r>
              <a:rPr lang="en-US" sz="1000" b="1" dirty="0" smtClean="0">
                <a:solidFill>
                  <a:srgbClr val="000000"/>
                </a:solidFill>
                <a:ea typeface="+mn-ea"/>
              </a:rPr>
              <a:t>(</a:t>
            </a:r>
            <a:r>
              <a:rPr lang="en-US" sz="1000" b="1" dirty="0">
                <a:solidFill>
                  <a:srgbClr val="000000"/>
                </a:solidFill>
                <a:ea typeface="+mn-ea"/>
              </a:rPr>
              <a:t>250 MHz)</a:t>
            </a:r>
          </a:p>
          <a:p>
            <a:pPr algn="ctr" defTabSz="914400"/>
            <a:endParaRPr lang="en-US" sz="1000" dirty="0">
              <a:solidFill>
                <a:srgbClr val="000000"/>
              </a:solidFill>
              <a:ea typeface="+mn-ea"/>
            </a:endParaRPr>
          </a:p>
          <a:p>
            <a:pPr algn="ctr" defTabSz="914400"/>
            <a:r>
              <a:rPr lang="en-US" sz="1000" b="1" dirty="0">
                <a:solidFill>
                  <a:srgbClr val="000000"/>
                </a:solidFill>
                <a:ea typeface="+mn-ea"/>
              </a:rPr>
              <a:t>Cyclone V SOC</a:t>
            </a:r>
          </a:p>
          <a:p>
            <a:pPr algn="ctr" defTabSz="914400"/>
            <a:r>
              <a:rPr lang="en-US" sz="1000" b="1" dirty="0" smtClean="0">
                <a:solidFill>
                  <a:srgbClr val="000000"/>
                </a:solidFill>
                <a:ea typeface="+mn-ea"/>
              </a:rPr>
              <a:t>(</a:t>
            </a:r>
            <a:r>
              <a:rPr lang="en-US" sz="1000" b="1" dirty="0">
                <a:solidFill>
                  <a:srgbClr val="000000"/>
                </a:solidFill>
                <a:ea typeface="+mn-ea"/>
              </a:rPr>
              <a:t>200 MHz)</a:t>
            </a:r>
          </a:p>
        </p:txBody>
      </p:sp>
      <p:sp>
        <p:nvSpPr>
          <p:cNvPr id="128" name="TextBox 127"/>
          <p:cNvSpPr txBox="1"/>
          <p:nvPr/>
        </p:nvSpPr>
        <p:spPr>
          <a:xfrm>
            <a:off x="249728" y="1639309"/>
            <a:ext cx="1115568" cy="430887"/>
          </a:xfrm>
          <a:prstGeom prst="rect">
            <a:avLst/>
          </a:prstGeom>
          <a:solidFill>
            <a:srgbClr val="7030A0"/>
          </a:solidFill>
          <a:ln>
            <a:solidFill>
              <a:srgbClr val="A549DD"/>
            </a:solidFill>
          </a:ln>
        </p:spPr>
        <p:txBody>
          <a:bodyPr wrap="none" rtlCol="0">
            <a:spAutoFit/>
          </a:bodyPr>
          <a:lstStyle/>
          <a:p>
            <a:pPr algn="ctr" defTabSz="914400"/>
            <a:r>
              <a:rPr lang="en-US" sz="1100" b="1" dirty="0">
                <a:solidFill>
                  <a:srgbClr val="FFFFFF"/>
                </a:solidFill>
                <a:ea typeface="+mn-ea"/>
              </a:rPr>
              <a:t>128-bit RD</a:t>
            </a:r>
          </a:p>
          <a:p>
            <a:pPr algn="ctr" defTabSz="914400"/>
            <a:r>
              <a:rPr lang="en-US" sz="1100" b="1" dirty="0">
                <a:solidFill>
                  <a:srgbClr val="FFFFFF"/>
                </a:solidFill>
                <a:ea typeface="+mn-ea"/>
              </a:rPr>
              <a:t>128-bit WR</a:t>
            </a:r>
          </a:p>
        </p:txBody>
      </p:sp>
      <p:sp>
        <p:nvSpPr>
          <p:cNvPr id="129" name="TextBox 128"/>
          <p:cNvSpPr txBox="1"/>
          <p:nvPr/>
        </p:nvSpPr>
        <p:spPr>
          <a:xfrm>
            <a:off x="2462375" y="1797805"/>
            <a:ext cx="1114408" cy="1323439"/>
          </a:xfrm>
          <a:prstGeom prst="rect">
            <a:avLst/>
          </a:prstGeom>
          <a:solidFill>
            <a:schemeClr val="bg1"/>
          </a:solidFill>
          <a:ln/>
          <a:effectLst/>
        </p:spPr>
        <p:style>
          <a:lnRef idx="1">
            <a:schemeClr val="accent2"/>
          </a:lnRef>
          <a:fillRef idx="2">
            <a:schemeClr val="accent2"/>
          </a:fillRef>
          <a:effectRef idx="1">
            <a:schemeClr val="accent2"/>
          </a:effectRef>
          <a:fontRef idx="minor">
            <a:schemeClr val="dk1"/>
          </a:fontRef>
        </p:style>
        <p:txBody>
          <a:bodyPr wrap="none" rtlCol="0">
            <a:spAutoFit/>
          </a:bodyPr>
          <a:lstStyle/>
          <a:p>
            <a:pPr algn="ctr" defTabSz="914400"/>
            <a:r>
              <a:rPr lang="en-US" sz="1000" b="1" dirty="0">
                <a:solidFill>
                  <a:srgbClr val="000000"/>
                </a:solidFill>
              </a:rPr>
              <a:t>128-bit RD</a:t>
            </a:r>
          </a:p>
          <a:p>
            <a:pPr algn="ctr" defTabSz="914400"/>
            <a:r>
              <a:rPr lang="en-US" sz="1000" b="1" dirty="0">
                <a:solidFill>
                  <a:srgbClr val="000000"/>
                </a:solidFill>
              </a:rPr>
              <a:t>128-bit WR</a:t>
            </a:r>
          </a:p>
          <a:p>
            <a:pPr algn="ctr" defTabSz="914400"/>
            <a:endParaRPr lang="en-US" sz="1000" b="1" dirty="0">
              <a:solidFill>
                <a:srgbClr val="000000"/>
              </a:solidFill>
            </a:endParaRPr>
          </a:p>
          <a:p>
            <a:pPr algn="ctr" defTabSz="914400"/>
            <a:r>
              <a:rPr lang="en-US" sz="1000" b="1" dirty="0">
                <a:solidFill>
                  <a:srgbClr val="000000"/>
                </a:solidFill>
              </a:rPr>
              <a:t>Arria V SOC</a:t>
            </a:r>
          </a:p>
          <a:p>
            <a:pPr algn="ctr" defTabSz="914400"/>
            <a:r>
              <a:rPr lang="en-US" sz="1000" b="1" dirty="0" smtClean="0">
                <a:solidFill>
                  <a:srgbClr val="000000"/>
                </a:solidFill>
              </a:rPr>
              <a:t>(</a:t>
            </a:r>
            <a:r>
              <a:rPr lang="en-US" sz="1000" b="1" dirty="0">
                <a:solidFill>
                  <a:srgbClr val="000000"/>
                </a:solidFill>
              </a:rPr>
              <a:t>250 MHz)</a:t>
            </a:r>
          </a:p>
          <a:p>
            <a:pPr algn="ctr" defTabSz="914400"/>
            <a:endParaRPr lang="en-US" sz="1000" dirty="0">
              <a:solidFill>
                <a:srgbClr val="000000"/>
              </a:solidFill>
            </a:endParaRPr>
          </a:p>
          <a:p>
            <a:pPr algn="ctr" defTabSz="914400"/>
            <a:r>
              <a:rPr lang="en-US" sz="1000" b="1" dirty="0">
                <a:solidFill>
                  <a:srgbClr val="000000"/>
                </a:solidFill>
              </a:rPr>
              <a:t>Cyclone V SOC</a:t>
            </a:r>
          </a:p>
          <a:p>
            <a:pPr algn="ctr" defTabSz="914400"/>
            <a:r>
              <a:rPr lang="en-US" sz="1000" b="1" dirty="0" smtClean="0">
                <a:solidFill>
                  <a:srgbClr val="000000"/>
                </a:solidFill>
              </a:rPr>
              <a:t>(</a:t>
            </a:r>
            <a:r>
              <a:rPr lang="en-US" sz="1000" b="1" dirty="0">
                <a:solidFill>
                  <a:srgbClr val="000000"/>
                </a:solidFill>
              </a:rPr>
              <a:t>200 MHz)</a:t>
            </a:r>
          </a:p>
        </p:txBody>
      </p:sp>
      <p:sp>
        <p:nvSpPr>
          <p:cNvPr id="130" name="TextBox 129"/>
          <p:cNvSpPr txBox="1"/>
          <p:nvPr/>
        </p:nvSpPr>
        <p:spPr>
          <a:xfrm>
            <a:off x="2462375" y="1797805"/>
            <a:ext cx="1115568" cy="430887"/>
          </a:xfrm>
          <a:prstGeom prst="rect">
            <a:avLst/>
          </a:prstGeom>
          <a:solidFill>
            <a:schemeClr val="accent2">
              <a:tint val="50000"/>
              <a:satMod val="300000"/>
            </a:schemeClr>
          </a:solidFill>
          <a:ln/>
          <a:effectLst/>
        </p:spPr>
        <p:style>
          <a:lnRef idx="1">
            <a:schemeClr val="accent2"/>
          </a:lnRef>
          <a:fillRef idx="2">
            <a:schemeClr val="accent2"/>
          </a:fillRef>
          <a:effectRef idx="1">
            <a:schemeClr val="accent2"/>
          </a:effectRef>
          <a:fontRef idx="minor">
            <a:schemeClr val="dk1"/>
          </a:fontRef>
        </p:style>
        <p:txBody>
          <a:bodyPr wrap="none" rtlCol="0">
            <a:spAutoFit/>
          </a:bodyPr>
          <a:lstStyle/>
          <a:p>
            <a:pPr algn="ctr" defTabSz="914400"/>
            <a:r>
              <a:rPr lang="en-US" sz="1100" b="1" dirty="0">
                <a:solidFill>
                  <a:srgbClr val="000000"/>
                </a:solidFill>
              </a:rPr>
              <a:t>128-bit RD</a:t>
            </a:r>
          </a:p>
          <a:p>
            <a:pPr algn="ctr" defTabSz="914400"/>
            <a:r>
              <a:rPr lang="en-US" sz="1100" b="1" dirty="0">
                <a:solidFill>
                  <a:srgbClr val="000000"/>
                </a:solidFill>
              </a:rPr>
              <a:t>128-bit WR</a:t>
            </a:r>
          </a:p>
        </p:txBody>
      </p:sp>
      <p:sp>
        <p:nvSpPr>
          <p:cNvPr id="131" name="TextBox 130"/>
          <p:cNvSpPr txBox="1"/>
          <p:nvPr/>
        </p:nvSpPr>
        <p:spPr>
          <a:xfrm>
            <a:off x="1279952" y="1951947"/>
            <a:ext cx="1114408" cy="1323439"/>
          </a:xfrm>
          <a:prstGeom prst="rect">
            <a:avLst/>
          </a:prstGeom>
          <a:solidFill>
            <a:schemeClr val="bg1"/>
          </a:solidFill>
          <a:ln>
            <a:solidFill>
              <a:srgbClr val="A549DD"/>
            </a:solidFill>
          </a:ln>
        </p:spPr>
        <p:txBody>
          <a:bodyPr wrap="none" rtlCol="0">
            <a:spAutoFit/>
          </a:bodyPr>
          <a:lstStyle/>
          <a:p>
            <a:pPr algn="ctr" defTabSz="914400"/>
            <a:r>
              <a:rPr lang="en-US" sz="1000" b="1" dirty="0">
                <a:solidFill>
                  <a:srgbClr val="000000"/>
                </a:solidFill>
                <a:ea typeface="+mn-ea"/>
              </a:rPr>
              <a:t>128-bit RD</a:t>
            </a:r>
          </a:p>
          <a:p>
            <a:pPr algn="ctr" defTabSz="914400"/>
            <a:r>
              <a:rPr lang="en-US" sz="1000" b="1" dirty="0">
                <a:solidFill>
                  <a:srgbClr val="000000"/>
                </a:solidFill>
                <a:ea typeface="+mn-ea"/>
              </a:rPr>
              <a:t>128-bit WR</a:t>
            </a:r>
          </a:p>
          <a:p>
            <a:pPr algn="ctr" defTabSz="914400"/>
            <a:endParaRPr lang="en-US" sz="1000" b="1" dirty="0">
              <a:solidFill>
                <a:srgbClr val="000000"/>
              </a:solidFill>
              <a:ea typeface="+mn-ea"/>
            </a:endParaRPr>
          </a:p>
          <a:p>
            <a:pPr algn="ctr" defTabSz="914400"/>
            <a:r>
              <a:rPr lang="en-US" sz="1000" b="1" dirty="0">
                <a:solidFill>
                  <a:srgbClr val="000000"/>
                </a:solidFill>
                <a:ea typeface="+mn-ea"/>
              </a:rPr>
              <a:t>Arria V SOC</a:t>
            </a:r>
          </a:p>
          <a:p>
            <a:pPr algn="ctr" defTabSz="914400"/>
            <a:r>
              <a:rPr lang="en-US" sz="1000" b="1" dirty="0" smtClean="0">
                <a:solidFill>
                  <a:srgbClr val="000000"/>
                </a:solidFill>
                <a:ea typeface="+mn-ea"/>
              </a:rPr>
              <a:t>(</a:t>
            </a:r>
            <a:r>
              <a:rPr lang="en-US" sz="1000" b="1" dirty="0">
                <a:solidFill>
                  <a:srgbClr val="000000"/>
                </a:solidFill>
                <a:ea typeface="+mn-ea"/>
              </a:rPr>
              <a:t>250 MHz)</a:t>
            </a:r>
          </a:p>
          <a:p>
            <a:pPr algn="ctr" defTabSz="914400"/>
            <a:endParaRPr lang="en-US" sz="1000" dirty="0">
              <a:solidFill>
                <a:srgbClr val="000000"/>
              </a:solidFill>
              <a:ea typeface="+mn-ea"/>
            </a:endParaRPr>
          </a:p>
          <a:p>
            <a:pPr algn="ctr" defTabSz="914400"/>
            <a:r>
              <a:rPr lang="en-US" sz="1000" b="1" dirty="0">
                <a:solidFill>
                  <a:srgbClr val="000000"/>
                </a:solidFill>
                <a:ea typeface="+mn-ea"/>
              </a:rPr>
              <a:t>Cyclone V SOC</a:t>
            </a:r>
          </a:p>
          <a:p>
            <a:pPr algn="ctr" defTabSz="914400"/>
            <a:r>
              <a:rPr lang="en-US" sz="1000" b="1" dirty="0" smtClean="0">
                <a:solidFill>
                  <a:srgbClr val="000000"/>
                </a:solidFill>
                <a:ea typeface="+mn-ea"/>
              </a:rPr>
              <a:t>(</a:t>
            </a:r>
            <a:r>
              <a:rPr lang="en-US" sz="1000" b="1" dirty="0">
                <a:solidFill>
                  <a:srgbClr val="000000"/>
                </a:solidFill>
                <a:ea typeface="+mn-ea"/>
              </a:rPr>
              <a:t>200 MHz)</a:t>
            </a:r>
          </a:p>
        </p:txBody>
      </p:sp>
      <p:sp>
        <p:nvSpPr>
          <p:cNvPr id="132" name="TextBox 131"/>
          <p:cNvSpPr txBox="1"/>
          <p:nvPr/>
        </p:nvSpPr>
        <p:spPr>
          <a:xfrm>
            <a:off x="1280541" y="1951947"/>
            <a:ext cx="1112044" cy="430887"/>
          </a:xfrm>
          <a:prstGeom prst="rect">
            <a:avLst/>
          </a:prstGeom>
          <a:solidFill>
            <a:srgbClr val="7030A0"/>
          </a:solidFill>
          <a:ln>
            <a:solidFill>
              <a:srgbClr val="A549DD"/>
            </a:solidFill>
          </a:ln>
        </p:spPr>
        <p:txBody>
          <a:bodyPr wrap="square" rtlCol="0">
            <a:spAutoFit/>
          </a:bodyPr>
          <a:lstStyle/>
          <a:p>
            <a:pPr algn="ctr" defTabSz="914400"/>
            <a:r>
              <a:rPr lang="en-US" sz="1100" b="1" dirty="0">
                <a:solidFill>
                  <a:srgbClr val="FFFFFF"/>
                </a:solidFill>
                <a:ea typeface="+mn-ea"/>
              </a:rPr>
              <a:t>32-bit RD</a:t>
            </a:r>
          </a:p>
          <a:p>
            <a:pPr algn="ctr" defTabSz="914400"/>
            <a:r>
              <a:rPr lang="en-US" sz="1100" b="1" dirty="0">
                <a:solidFill>
                  <a:srgbClr val="FFFFFF"/>
                </a:solidFill>
                <a:ea typeface="+mn-ea"/>
              </a:rPr>
              <a:t>32-bit WR</a:t>
            </a:r>
          </a:p>
        </p:txBody>
      </p:sp>
      <p:sp>
        <p:nvSpPr>
          <p:cNvPr id="119" name="Oval 118"/>
          <p:cNvSpPr/>
          <p:nvPr/>
        </p:nvSpPr>
        <p:spPr bwMode="auto">
          <a:xfrm>
            <a:off x="938784" y="938784"/>
            <a:ext cx="2111092" cy="1021314"/>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r>
              <a:rPr lang="en-US" dirty="0" smtClean="0"/>
              <a:t>Dual HPS-to-FPGA Bridge Approach</a:t>
            </a:r>
            <a:endParaRPr lang="en-US" dirty="0"/>
          </a:p>
        </p:txBody>
      </p:sp>
      <p:sp>
        <p:nvSpPr>
          <p:cNvPr id="275459" name="Rectangle 3"/>
          <p:cNvSpPr>
            <a:spLocks noGrp="1" noChangeArrowheads="1"/>
          </p:cNvSpPr>
          <p:nvPr>
            <p:ph idx="1"/>
          </p:nvPr>
        </p:nvSpPr>
        <p:spPr/>
        <p:txBody>
          <a:bodyPr>
            <a:normAutofit fontScale="77500" lnSpcReduction="20000"/>
          </a:bodyPr>
          <a:lstStyle/>
          <a:p>
            <a:r>
              <a:rPr lang="en-US" dirty="0" smtClean="0"/>
              <a:t>Two main types of HPS-to-FPGA traffic</a:t>
            </a:r>
          </a:p>
          <a:p>
            <a:pPr lvl="1"/>
            <a:r>
              <a:rPr lang="en-US" dirty="0" smtClean="0"/>
              <a:t>(Slow) Control/Status Register (CSR) accesses to peripherals</a:t>
            </a:r>
          </a:p>
          <a:p>
            <a:pPr lvl="1"/>
            <a:r>
              <a:rPr lang="en-US" dirty="0" smtClean="0"/>
              <a:t>(Fast) Accesses to memories and hardware accelerators</a:t>
            </a:r>
          </a:p>
          <a:p>
            <a:pPr lvl="1"/>
            <a:endParaRPr lang="en-US" dirty="0" smtClean="0"/>
          </a:p>
          <a:p>
            <a:r>
              <a:rPr lang="en-US" dirty="0" smtClean="0"/>
              <a:t>Dual bridges used to support two types of traffic</a:t>
            </a:r>
          </a:p>
          <a:p>
            <a:pPr lvl="1"/>
            <a:r>
              <a:rPr lang="en-US" dirty="0" smtClean="0"/>
              <a:t>LWH2F bridge used for short – latency sensitive accesses</a:t>
            </a:r>
          </a:p>
          <a:p>
            <a:pPr lvl="2"/>
            <a:r>
              <a:rPr lang="en-US" dirty="0" smtClean="0"/>
              <a:t>32-bit CSR data</a:t>
            </a:r>
          </a:p>
          <a:p>
            <a:pPr lvl="2"/>
            <a:r>
              <a:rPr lang="en-US" dirty="0" smtClean="0"/>
              <a:t>32-bit wide interface</a:t>
            </a:r>
          </a:p>
          <a:p>
            <a:pPr lvl="1"/>
            <a:r>
              <a:rPr lang="en-US" dirty="0" smtClean="0"/>
              <a:t>H2F bridge used for bursting – latency insensitive accesses </a:t>
            </a:r>
          </a:p>
          <a:p>
            <a:pPr lvl="2"/>
            <a:r>
              <a:rPr lang="en-US" dirty="0" smtClean="0"/>
              <a:t>MPU, DMA or peripheral data transactions</a:t>
            </a:r>
          </a:p>
          <a:p>
            <a:pPr lvl="2"/>
            <a:r>
              <a:rPr lang="en-US" dirty="0" smtClean="0"/>
              <a:t>Up to a 128-bit wide interface</a:t>
            </a:r>
          </a:p>
          <a:p>
            <a:pPr lvl="1">
              <a:buNone/>
            </a:pPr>
            <a:endParaRPr lang="en-US" dirty="0" smtClean="0"/>
          </a:p>
          <a:p>
            <a:r>
              <a:rPr lang="en-US" dirty="0" smtClean="0"/>
              <a:t>Historically, architectures having only a single bridge could either cause latency issues with CSR accesses or throughput issues with high bandwidth transfers.</a:t>
            </a:r>
          </a:p>
          <a:p>
            <a:r>
              <a:rPr lang="en-US" dirty="0" smtClean="0"/>
              <a:t>Providing dual bridges allows system to maintain low-latency accesses to CSRs in FPGA independent of large data transfers that might be occurring simultaneously on the H2F bridge.</a:t>
            </a:r>
          </a:p>
        </p:txBody>
      </p:sp>
      <p:sp>
        <p:nvSpPr>
          <p:cNvPr id="4" name="Text Box 35"/>
          <p:cNvSpPr txBox="1">
            <a:spLocks noChangeArrowheads="1"/>
          </p:cNvSpPr>
          <p:nvPr/>
        </p:nvSpPr>
        <p:spPr bwMode="auto">
          <a:xfrm>
            <a:off x="206375" y="5928986"/>
            <a:ext cx="8137525" cy="400110"/>
          </a:xfrm>
          <a:prstGeom prst="rect">
            <a:avLst/>
          </a:prstGeom>
          <a:noFill/>
          <a:ln w="9525">
            <a:noFill/>
            <a:miter lim="800000"/>
            <a:headEnd/>
            <a:tailEnd/>
          </a:ln>
        </p:spPr>
        <p:txBody>
          <a:bodyPr>
            <a:spAutoFit/>
          </a:bodyPr>
          <a:lstStyle/>
          <a:p>
            <a:pPr algn="ctr"/>
            <a:r>
              <a:rPr lang="en-US" sz="2000" b="1" i="1" dirty="0" smtClean="0">
                <a:solidFill>
                  <a:srgbClr val="30C1BE"/>
                </a:solidFill>
                <a:latin typeface="Arial Black" pitchFamily="34" charset="0"/>
              </a:rPr>
              <a:t>When Architecture Matters</a:t>
            </a:r>
            <a:endParaRPr lang="en-US" sz="2000" b="1" i="1" dirty="0">
              <a:solidFill>
                <a:srgbClr val="30C1BE"/>
              </a:solidFill>
              <a:latin typeface="Arial Black" pitchFamily="34" charset="0"/>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FPGA-HPS Interfaces Lab Example</a:t>
            </a:r>
            <a:endParaRPr lang="en-US" dirty="0"/>
          </a:p>
        </p:txBody>
      </p:sp>
      <p:sp>
        <p:nvSpPr>
          <p:cNvPr id="7" name="Content Placeholder 6"/>
          <p:cNvSpPr>
            <a:spLocks noGrp="1"/>
          </p:cNvSpPr>
          <p:nvPr>
            <p:ph sz="half" idx="1"/>
          </p:nvPr>
        </p:nvSpPr>
        <p:spPr>
          <a:xfrm>
            <a:off x="350838" y="1187450"/>
            <a:ext cx="3726310" cy="5062744"/>
          </a:xfrm>
        </p:spPr>
        <p:txBody>
          <a:bodyPr>
            <a:normAutofit lnSpcReduction="10000"/>
          </a:bodyPr>
          <a:lstStyle/>
          <a:p>
            <a:pPr>
              <a:buNone/>
            </a:pPr>
            <a:r>
              <a:rPr lang="en-US" sz="2400" dirty="0" smtClean="0"/>
              <a:t>In the lab, you will build the simple example system shown here.</a:t>
            </a:r>
          </a:p>
          <a:p>
            <a:pPr>
              <a:buNone/>
            </a:pPr>
            <a:endParaRPr lang="en-US" sz="2400" dirty="0" smtClean="0"/>
          </a:p>
          <a:p>
            <a:r>
              <a:rPr lang="en-US" sz="2400" dirty="0" smtClean="0"/>
              <a:t>H2F bridge connects to an On-Chip Memory</a:t>
            </a:r>
          </a:p>
          <a:p>
            <a:r>
              <a:rPr lang="en-US" sz="2400" dirty="0" smtClean="0"/>
              <a:t>LWH2F bridge connects to a few Parallel IO and System ID peripherals</a:t>
            </a:r>
          </a:p>
          <a:p>
            <a:r>
              <a:rPr lang="en-US" sz="2400" dirty="0" smtClean="0"/>
              <a:t>F2H bridge is connected to a JTAG Master peripheral</a:t>
            </a:r>
            <a:endParaRPr lang="en-US" sz="2400" dirty="0"/>
          </a:p>
        </p:txBody>
      </p:sp>
      <p:pic>
        <p:nvPicPr>
          <p:cNvPr id="10" name="Content Placeholder 9" descr="GHRD.bmp"/>
          <p:cNvPicPr>
            <a:picLocks noGrp="1" noChangeAspect="1"/>
          </p:cNvPicPr>
          <p:nvPr>
            <p:ph sz="half" idx="2"/>
          </p:nvPr>
        </p:nvPicPr>
        <p:blipFill>
          <a:blip r:embed="rId2" cstate="print"/>
          <a:stretch>
            <a:fillRect/>
          </a:stretch>
        </p:blipFill>
        <p:spPr>
          <a:xfrm>
            <a:off x="4276560" y="917806"/>
            <a:ext cx="4888956" cy="5278602"/>
          </a:xfrm>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System Management</a:t>
            </a:r>
            <a:endParaRPr lang="en-US" sz="2800" dirty="0"/>
          </a:p>
        </p:txBody>
      </p:sp>
      <p:grpSp>
        <p:nvGrpSpPr>
          <p:cNvPr id="2" name="Group 124"/>
          <p:cNvGrpSpPr/>
          <p:nvPr/>
        </p:nvGrpSpPr>
        <p:grpSpPr>
          <a:xfrm>
            <a:off x="282524" y="810548"/>
            <a:ext cx="8574314" cy="5488209"/>
            <a:chOff x="381000" y="796476"/>
            <a:chExt cx="8574314" cy="5488209"/>
          </a:xfrm>
        </p:grpSpPr>
        <p:sp>
          <p:nvSpPr>
            <p:cNvPr id="100" name="Rectangle 99"/>
            <p:cNvSpPr/>
            <p:nvPr/>
          </p:nvSpPr>
          <p:spPr bwMode="auto">
            <a:xfrm>
              <a:off x="464457" y="1683656"/>
              <a:ext cx="8490857" cy="4601029"/>
            </a:xfrm>
            <a:prstGeom prst="rect">
              <a:avLst/>
            </a:prstGeom>
            <a:noFill/>
            <a:ln>
              <a:solidFill>
                <a:schemeClr val="bg2">
                  <a:lumMod val="60000"/>
                  <a:lumOff val="40000"/>
                </a:schemeClr>
              </a:solidFill>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rPr>
                <a:t>HPS</a:t>
              </a:r>
            </a:p>
            <a:p>
              <a:pPr marL="0" marR="0" indent="0" algn="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charset="0"/>
              </a:endParaRPr>
            </a:p>
          </p:txBody>
        </p:sp>
        <p:grpSp>
          <p:nvGrpSpPr>
            <p:cNvPr id="3" name="Group 99"/>
            <p:cNvGrpSpPr/>
            <p:nvPr/>
          </p:nvGrpSpPr>
          <p:grpSpPr>
            <a:xfrm>
              <a:off x="6416920" y="1473201"/>
              <a:ext cx="511369" cy="50800"/>
              <a:chOff x="6416920" y="1473201"/>
              <a:chExt cx="511369" cy="50800"/>
            </a:xfrm>
          </p:grpSpPr>
          <p:sp>
            <p:nvSpPr>
              <p:cNvPr id="46" name="Oval 45"/>
              <p:cNvSpPr/>
              <p:nvPr/>
            </p:nvSpPr>
            <p:spPr bwMode="auto">
              <a:xfrm>
                <a:off x="688257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7" name="Oval 46"/>
              <p:cNvSpPr/>
              <p:nvPr/>
            </p:nvSpPr>
            <p:spPr bwMode="auto">
              <a:xfrm>
                <a:off x="641692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sp>
          <p:nvSpPr>
            <p:cNvPr id="50" name="Oval 49"/>
            <p:cNvSpPr/>
            <p:nvPr/>
          </p:nvSpPr>
          <p:spPr bwMode="auto">
            <a:xfrm>
              <a:off x="1744334"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51" name="Oval 50"/>
            <p:cNvSpPr/>
            <p:nvPr/>
          </p:nvSpPr>
          <p:spPr bwMode="auto">
            <a:xfrm>
              <a:off x="2478686"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01" name="Rectangle 100"/>
            <p:cNvSpPr/>
            <p:nvPr/>
          </p:nvSpPr>
          <p:spPr bwMode="auto">
            <a:xfrm>
              <a:off x="381000" y="796476"/>
              <a:ext cx="8534400" cy="73152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b="1" dirty="0" smtClean="0">
                  <a:solidFill>
                    <a:srgbClr val="000000"/>
                  </a:solidFill>
                </a:rPr>
                <a:t>FPGA</a:t>
              </a:r>
            </a:p>
          </p:txBody>
        </p:sp>
        <p:sp>
          <p:nvSpPr>
            <p:cNvPr id="36" name="Oval 35"/>
            <p:cNvSpPr/>
            <p:nvPr/>
          </p:nvSpPr>
          <p:spPr bwMode="auto">
            <a:xfrm>
              <a:off x="2765054"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8" name="Oval 37"/>
            <p:cNvSpPr/>
            <p:nvPr/>
          </p:nvSpPr>
          <p:spPr bwMode="auto">
            <a:xfrm>
              <a:off x="7348221"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9" name="Oval 38"/>
            <p:cNvSpPr/>
            <p:nvPr/>
          </p:nvSpPr>
          <p:spPr bwMode="auto">
            <a:xfrm>
              <a:off x="2776929"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1" name="Oval 40"/>
            <p:cNvSpPr/>
            <p:nvPr/>
          </p:nvSpPr>
          <p:spPr bwMode="auto">
            <a:xfrm>
              <a:off x="7348221"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4" name="Oval 43"/>
            <p:cNvSpPr/>
            <p:nvPr/>
          </p:nvSpPr>
          <p:spPr bwMode="auto">
            <a:xfrm>
              <a:off x="7348221" y="2270124"/>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5" name="Oval 44"/>
            <p:cNvSpPr/>
            <p:nvPr/>
          </p:nvSpPr>
          <p:spPr bwMode="auto">
            <a:xfrm>
              <a:off x="7348221" y="258444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8" name="Oval 47"/>
            <p:cNvSpPr/>
            <p:nvPr/>
          </p:nvSpPr>
          <p:spPr bwMode="auto">
            <a:xfrm>
              <a:off x="1744334"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5" name="Straight Arrow Connector 54"/>
            <p:cNvCxnSpPr/>
            <p:nvPr/>
          </p:nvCxnSpPr>
          <p:spPr bwMode="auto">
            <a:xfrm rot="16200000" flipH="1">
              <a:off x="1525229" y="1675736"/>
              <a:ext cx="304008" cy="2122"/>
            </a:xfrm>
            <a:prstGeom prst="straightConnector1">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sp>
          <p:nvSpPr>
            <p:cNvPr id="49" name="Oval 48"/>
            <p:cNvSpPr/>
            <p:nvPr/>
          </p:nvSpPr>
          <p:spPr bwMode="auto">
            <a:xfrm>
              <a:off x="2478686"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6" name="Straight Arrow Connector 55"/>
            <p:cNvCxnSpPr/>
            <p:nvPr/>
          </p:nvCxnSpPr>
          <p:spPr bwMode="auto">
            <a:xfrm rot="5400000" flipH="1" flipV="1">
              <a:off x="2349145" y="1676401"/>
              <a:ext cx="304800" cy="1588"/>
            </a:xfrm>
            <a:prstGeom prst="straightConnector1">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grpSp>
          <p:nvGrpSpPr>
            <p:cNvPr id="4" name="Group 131"/>
            <p:cNvGrpSpPr/>
            <p:nvPr/>
          </p:nvGrpSpPr>
          <p:grpSpPr>
            <a:xfrm>
              <a:off x="630017" y="1828801"/>
              <a:ext cx="866750" cy="457200"/>
              <a:chOff x="630017" y="1828801"/>
              <a:chExt cx="866750" cy="457200"/>
            </a:xfrm>
          </p:grpSpPr>
          <p:sp>
            <p:nvSpPr>
              <p:cNvPr id="22" name="Rectangle 21"/>
              <p:cNvSpPr/>
              <p:nvPr/>
            </p:nvSpPr>
            <p:spPr bwMode="auto">
              <a:xfrm rot="5400000">
                <a:off x="675737" y="1783081"/>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EMAC</a:t>
                </a:r>
              </a:p>
              <a:p>
                <a:pPr algn="ctr" eaLnBrk="0" hangingPunct="0"/>
                <a:r>
                  <a:rPr lang="en-US" sz="1000" b="1" dirty="0" smtClean="0">
                    <a:solidFill>
                      <a:srgbClr val="000000"/>
                    </a:solidFill>
                  </a:rPr>
                  <a:t>(2)</a:t>
                </a:r>
              </a:p>
            </p:txBody>
          </p:sp>
          <p:sp>
            <p:nvSpPr>
              <p:cNvPr id="32" name="Oval 31"/>
              <p:cNvSpPr/>
              <p:nvPr/>
            </p:nvSpPr>
            <p:spPr bwMode="auto">
              <a:xfrm>
                <a:off x="145104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9" name="Straight Arrow Connector 58"/>
              <p:cNvCxnSpPr>
                <a:stCxn id="22" idx="0"/>
                <a:endCxn id="32" idx="2"/>
              </p:cNvCxnSpPr>
              <p:nvPr/>
            </p:nvCxnSpPr>
            <p:spPr bwMode="auto">
              <a:xfrm>
                <a:off x="1178657" y="2057401"/>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9" name="Group 132"/>
            <p:cNvGrpSpPr/>
            <p:nvPr/>
          </p:nvGrpSpPr>
          <p:grpSpPr>
            <a:xfrm>
              <a:off x="630017" y="2468881"/>
              <a:ext cx="866750" cy="457200"/>
              <a:chOff x="630017" y="2495805"/>
              <a:chExt cx="866750" cy="457200"/>
            </a:xfrm>
          </p:grpSpPr>
          <p:sp>
            <p:nvSpPr>
              <p:cNvPr id="24" name="Rectangle 23"/>
              <p:cNvSpPr/>
              <p:nvPr/>
            </p:nvSpPr>
            <p:spPr bwMode="auto">
              <a:xfrm rot="5400000">
                <a:off x="675737" y="2450085"/>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USB</a:t>
                </a:r>
              </a:p>
              <a:p>
                <a:pPr algn="ctr" eaLnBrk="0" hangingPunct="0"/>
                <a:r>
                  <a:rPr lang="en-US" sz="1000" b="1" dirty="0" smtClean="0">
                    <a:solidFill>
                      <a:srgbClr val="000000"/>
                    </a:solidFill>
                  </a:rPr>
                  <a:t>OTG (2)</a:t>
                </a:r>
              </a:p>
            </p:txBody>
          </p:sp>
          <p:sp>
            <p:nvSpPr>
              <p:cNvPr id="31" name="Oval 30"/>
              <p:cNvSpPr/>
              <p:nvPr/>
            </p:nvSpPr>
            <p:spPr bwMode="auto">
              <a:xfrm>
                <a:off x="1451048" y="2699005"/>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2" name="Straight Arrow Connector 61"/>
              <p:cNvCxnSpPr>
                <a:stCxn id="24" idx="0"/>
                <a:endCxn id="31" idx="2"/>
              </p:cNvCxnSpPr>
              <p:nvPr/>
            </p:nvCxnSpPr>
            <p:spPr bwMode="auto">
              <a:xfrm>
                <a:off x="1178657" y="2724405"/>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10" name="Group 135"/>
            <p:cNvGrpSpPr/>
            <p:nvPr/>
          </p:nvGrpSpPr>
          <p:grpSpPr>
            <a:xfrm>
              <a:off x="630017" y="3108961"/>
              <a:ext cx="866750" cy="457200"/>
              <a:chOff x="630017" y="3117089"/>
              <a:chExt cx="866750" cy="457200"/>
            </a:xfrm>
          </p:grpSpPr>
          <p:sp>
            <p:nvSpPr>
              <p:cNvPr id="25" name="Rectangle 24"/>
              <p:cNvSpPr/>
              <p:nvPr/>
            </p:nvSpPr>
            <p:spPr bwMode="auto">
              <a:xfrm rot="5400000">
                <a:off x="675737" y="3071369"/>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Flash</a:t>
                </a:r>
              </a:p>
              <a:p>
                <a:pPr algn="ctr" eaLnBrk="0" hangingPunct="0"/>
                <a:r>
                  <a:rPr lang="en-US" sz="1000" b="1" dirty="0" smtClean="0">
                    <a:solidFill>
                      <a:srgbClr val="000000"/>
                    </a:solidFill>
                  </a:rPr>
                  <a:t>Control</a:t>
                </a:r>
              </a:p>
            </p:txBody>
          </p:sp>
          <p:sp>
            <p:nvSpPr>
              <p:cNvPr id="30" name="Oval 29"/>
              <p:cNvSpPr/>
              <p:nvPr/>
            </p:nvSpPr>
            <p:spPr bwMode="auto">
              <a:xfrm>
                <a:off x="1451048" y="332028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5" name="Straight Arrow Connector 64"/>
              <p:cNvCxnSpPr>
                <a:stCxn id="25" idx="0"/>
                <a:endCxn id="30" idx="2"/>
              </p:cNvCxnSpPr>
              <p:nvPr/>
            </p:nvCxnSpPr>
            <p:spPr bwMode="auto">
              <a:xfrm>
                <a:off x="1178657" y="3345689"/>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21" name="Group 144"/>
            <p:cNvGrpSpPr/>
            <p:nvPr/>
          </p:nvGrpSpPr>
          <p:grpSpPr>
            <a:xfrm>
              <a:off x="630017" y="4389121"/>
              <a:ext cx="866750" cy="457200"/>
              <a:chOff x="630017" y="4359657"/>
              <a:chExt cx="866750" cy="457200"/>
            </a:xfrm>
          </p:grpSpPr>
          <p:sp>
            <p:nvSpPr>
              <p:cNvPr id="26" name="Rectangle 25"/>
              <p:cNvSpPr/>
              <p:nvPr/>
            </p:nvSpPr>
            <p:spPr bwMode="auto">
              <a:xfrm rot="5400000">
                <a:off x="675737" y="4313937"/>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TMC</a:t>
                </a:r>
              </a:p>
              <a:p>
                <a:pPr algn="ctr" eaLnBrk="0" hangingPunct="0"/>
                <a:r>
                  <a:rPr lang="en-US" sz="1000" b="1" dirty="0" smtClean="0">
                    <a:solidFill>
                      <a:srgbClr val="000000"/>
                    </a:solidFill>
                  </a:rPr>
                  <a:t>(Trace)</a:t>
                </a:r>
              </a:p>
            </p:txBody>
          </p:sp>
          <p:sp>
            <p:nvSpPr>
              <p:cNvPr id="33" name="Oval 32"/>
              <p:cNvSpPr/>
              <p:nvPr/>
            </p:nvSpPr>
            <p:spPr bwMode="auto">
              <a:xfrm>
                <a:off x="1451048" y="4562857"/>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8" name="Straight Arrow Connector 67"/>
              <p:cNvCxnSpPr>
                <a:stCxn id="26" idx="0"/>
                <a:endCxn id="33" idx="2"/>
              </p:cNvCxnSpPr>
              <p:nvPr/>
            </p:nvCxnSpPr>
            <p:spPr bwMode="auto">
              <a:xfrm>
                <a:off x="1178657" y="4588257"/>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23" name="Group 143"/>
            <p:cNvGrpSpPr/>
            <p:nvPr/>
          </p:nvGrpSpPr>
          <p:grpSpPr>
            <a:xfrm>
              <a:off x="630017" y="5029201"/>
              <a:ext cx="866750" cy="457200"/>
              <a:chOff x="630017" y="4980940"/>
              <a:chExt cx="866750" cy="457200"/>
            </a:xfrm>
          </p:grpSpPr>
          <p:sp>
            <p:nvSpPr>
              <p:cNvPr id="27" name="Rectangle 26"/>
              <p:cNvSpPr/>
              <p:nvPr/>
            </p:nvSpPr>
            <p:spPr bwMode="auto">
              <a:xfrm rot="5400000">
                <a:off x="675737" y="4935220"/>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Debug</a:t>
                </a:r>
              </a:p>
              <a:p>
                <a:pPr algn="ctr" eaLnBrk="0" hangingPunct="0"/>
                <a:r>
                  <a:rPr lang="en-US" sz="1000" b="1" dirty="0" smtClean="0">
                    <a:solidFill>
                      <a:srgbClr val="000000"/>
                    </a:solidFill>
                  </a:rPr>
                  <a:t>Port</a:t>
                </a:r>
              </a:p>
            </p:txBody>
          </p:sp>
          <p:sp>
            <p:nvSpPr>
              <p:cNvPr id="34" name="Oval 33"/>
              <p:cNvSpPr/>
              <p:nvPr/>
            </p:nvSpPr>
            <p:spPr bwMode="auto">
              <a:xfrm>
                <a:off x="1451048" y="51841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71" name="Straight Arrow Connector 70"/>
              <p:cNvCxnSpPr>
                <a:stCxn id="27" idx="0"/>
                <a:endCxn id="34" idx="2"/>
              </p:cNvCxnSpPr>
              <p:nvPr/>
            </p:nvCxnSpPr>
            <p:spPr bwMode="auto">
              <a:xfrm>
                <a:off x="1178657" y="5209540"/>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grpSp>
          <p:nvGrpSpPr>
            <p:cNvPr id="29" name="Group 146"/>
            <p:cNvGrpSpPr/>
            <p:nvPr/>
          </p:nvGrpSpPr>
          <p:grpSpPr>
            <a:xfrm>
              <a:off x="2765054" y="4457700"/>
              <a:ext cx="1026538" cy="457200"/>
              <a:chOff x="2765054" y="4563362"/>
              <a:chExt cx="1026538" cy="457200"/>
            </a:xfrm>
          </p:grpSpPr>
          <p:sp>
            <p:nvSpPr>
              <p:cNvPr id="35" name="Oval 34"/>
              <p:cNvSpPr/>
              <p:nvPr/>
            </p:nvSpPr>
            <p:spPr bwMode="auto">
              <a:xfrm>
                <a:off x="2765054" y="476656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8" name="Rectangle 27"/>
              <p:cNvSpPr/>
              <p:nvPr/>
            </p:nvSpPr>
            <p:spPr bwMode="auto">
              <a:xfrm rot="5400000">
                <a:off x="3243001" y="4471970"/>
                <a:ext cx="457200" cy="639983"/>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On-chip</a:t>
                </a:r>
              </a:p>
              <a:p>
                <a:pPr algn="ctr" eaLnBrk="0" hangingPunct="0"/>
                <a:r>
                  <a:rPr lang="en-US" sz="1000" b="1" dirty="0" smtClean="0">
                    <a:solidFill>
                      <a:srgbClr val="000000"/>
                    </a:solidFill>
                  </a:rPr>
                  <a:t>RAM</a:t>
                </a:r>
              </a:p>
              <a:p>
                <a:pPr algn="ctr" eaLnBrk="0" hangingPunct="0"/>
                <a:r>
                  <a:rPr lang="en-US" sz="1000" b="1" dirty="0" smtClean="0">
                    <a:solidFill>
                      <a:srgbClr val="000000"/>
                    </a:solidFill>
                  </a:rPr>
                  <a:t>64 KB</a:t>
                </a:r>
              </a:p>
            </p:txBody>
          </p:sp>
          <p:cxnSp>
            <p:nvCxnSpPr>
              <p:cNvPr id="74" name="Straight Arrow Connector 73"/>
              <p:cNvCxnSpPr>
                <a:stCxn id="35" idx="6"/>
                <a:endCxn id="28" idx="2"/>
              </p:cNvCxnSpPr>
              <p:nvPr/>
            </p:nvCxnSpPr>
            <p:spPr bwMode="auto">
              <a:xfrm>
                <a:off x="2810773" y="4791961"/>
                <a:ext cx="340837" cy="1"/>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cxnSp>
          <p:nvCxnSpPr>
            <p:cNvPr id="90" name="Straight Arrow Connector 89"/>
            <p:cNvCxnSpPr/>
            <p:nvPr/>
          </p:nvCxnSpPr>
          <p:spPr bwMode="auto">
            <a:xfrm>
              <a:off x="2822648" y="4345915"/>
              <a:ext cx="4525573"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cxnSp>
          <p:nvCxnSpPr>
            <p:cNvPr id="95" name="Straight Connector 94"/>
            <p:cNvCxnSpPr/>
            <p:nvPr/>
          </p:nvCxnSpPr>
          <p:spPr bwMode="auto">
            <a:xfrm rot="5400000">
              <a:off x="2037493"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02" name="Shape 101"/>
            <p:cNvCxnSpPr>
              <a:stCxn id="46" idx="4"/>
              <a:endCxn id="44" idx="2"/>
            </p:cNvCxnSpPr>
            <p:nvPr/>
          </p:nvCxnSpPr>
          <p:spPr bwMode="auto">
            <a:xfrm rot="16200000" flipH="1">
              <a:off x="6741064" y="1688366"/>
              <a:ext cx="771523" cy="442791"/>
            </a:xfrm>
            <a:prstGeom prst="bentConnector2">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cxnSp>
          <p:nvCxnSpPr>
            <p:cNvPr id="104" name="Shape 103"/>
            <p:cNvCxnSpPr>
              <a:stCxn id="47" idx="4"/>
              <a:endCxn id="45" idx="2"/>
            </p:cNvCxnSpPr>
            <p:nvPr/>
          </p:nvCxnSpPr>
          <p:spPr bwMode="auto">
            <a:xfrm rot="16200000" flipH="1">
              <a:off x="6351076" y="1612704"/>
              <a:ext cx="1085848" cy="908441"/>
            </a:xfrm>
            <a:prstGeom prst="bentConnector2">
              <a:avLst/>
            </a:prstGeom>
            <a:solidFill>
              <a:schemeClr val="accent1"/>
            </a:solidFill>
            <a:ln w="12700" cap="flat" cmpd="sng" algn="ctr">
              <a:solidFill>
                <a:schemeClr val="bg2">
                  <a:lumMod val="60000"/>
                  <a:lumOff val="40000"/>
                </a:schemeClr>
              </a:solidFill>
              <a:prstDash val="solid"/>
              <a:round/>
              <a:headEnd type="none" w="med" len="med"/>
              <a:tailEnd type="triangle"/>
            </a:ln>
            <a:effectLst/>
          </p:spPr>
        </p:cxnSp>
        <p:sp>
          <p:nvSpPr>
            <p:cNvPr id="107" name="TextBox 106"/>
            <p:cNvSpPr txBox="1"/>
            <p:nvPr/>
          </p:nvSpPr>
          <p:spPr>
            <a:xfrm>
              <a:off x="6470650" y="1847850"/>
              <a:ext cx="401072" cy="276999"/>
            </a:xfrm>
            <a:prstGeom prst="rect">
              <a:avLst/>
            </a:prstGeom>
            <a:noFill/>
          </p:spPr>
          <p:txBody>
            <a:bodyPr wrap="none" rtlCol="0">
              <a:spAutoFit/>
            </a:bodyPr>
            <a:lstStyle/>
            <a:p>
              <a:r>
                <a:rPr lang="en-US" sz="1200" b="1" dirty="0" smtClean="0">
                  <a:solidFill>
                    <a:schemeClr val="bg2">
                      <a:lumMod val="60000"/>
                      <a:lumOff val="40000"/>
                    </a:schemeClr>
                  </a:solidFill>
                </a:rPr>
                <a:t>. . .</a:t>
              </a:r>
              <a:endParaRPr lang="en-US" sz="1200" b="1" dirty="0">
                <a:solidFill>
                  <a:schemeClr val="bg2">
                    <a:lumMod val="60000"/>
                    <a:lumOff val="40000"/>
                  </a:schemeClr>
                </a:solidFill>
              </a:endParaRPr>
            </a:p>
          </p:txBody>
        </p:sp>
        <p:sp>
          <p:nvSpPr>
            <p:cNvPr id="8" name="Rectangle 7"/>
            <p:cNvSpPr/>
            <p:nvPr/>
          </p:nvSpPr>
          <p:spPr bwMode="auto">
            <a:xfrm>
              <a:off x="4168189" y="2000251"/>
              <a:ext cx="1005840" cy="82296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CPU0</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2" name="Rectangle 11"/>
            <p:cNvSpPr/>
            <p:nvPr/>
          </p:nvSpPr>
          <p:spPr bwMode="auto">
            <a:xfrm>
              <a:off x="5174029" y="2000251"/>
              <a:ext cx="1005840" cy="82296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CPU1</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5" name="Oval 14"/>
            <p:cNvSpPr/>
            <p:nvPr/>
          </p:nvSpPr>
          <p:spPr bwMode="auto">
            <a:xfrm>
              <a:off x="4653378"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6" name="Oval 15"/>
            <p:cNvSpPr/>
            <p:nvPr/>
          </p:nvSpPr>
          <p:spPr bwMode="auto">
            <a:xfrm>
              <a:off x="55650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7" name="Oval 16"/>
            <p:cNvSpPr/>
            <p:nvPr/>
          </p:nvSpPr>
          <p:spPr bwMode="auto">
            <a:xfrm>
              <a:off x="4653378"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8" name="Oval 17"/>
            <p:cNvSpPr/>
            <p:nvPr/>
          </p:nvSpPr>
          <p:spPr bwMode="auto">
            <a:xfrm>
              <a:off x="55650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9" name="Oval 18"/>
            <p:cNvSpPr/>
            <p:nvPr/>
          </p:nvSpPr>
          <p:spPr bwMode="auto">
            <a:xfrm>
              <a:off x="4168189" y="364559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0" name="Oval 19"/>
            <p:cNvSpPr/>
            <p:nvPr/>
          </p:nvSpPr>
          <p:spPr bwMode="auto">
            <a:xfrm>
              <a:off x="5951270" y="375037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80" name="Straight Connector 79"/>
            <p:cNvCxnSpPr>
              <a:stCxn id="17" idx="4"/>
              <a:endCxn id="15" idx="0"/>
            </p:cNvCxnSpPr>
            <p:nvPr/>
          </p:nvCxnSpPr>
          <p:spPr bwMode="auto">
            <a:xfrm rot="5400000">
              <a:off x="4592101" y="3364565"/>
              <a:ext cx="168275" cy="0"/>
            </a:xfrm>
            <a:prstGeom prst="line">
              <a:avLst/>
            </a:prstGeom>
            <a:solidFill>
              <a:schemeClr val="accent1"/>
            </a:solidFill>
            <a:ln w="12700" cap="flat" cmpd="sng" algn="ctr">
              <a:solidFill>
                <a:schemeClr val="bg2">
                  <a:lumMod val="60000"/>
                  <a:lumOff val="40000"/>
                </a:schemeClr>
              </a:solidFill>
              <a:prstDash val="solid"/>
              <a:round/>
              <a:headEnd type="none" w="med" len="med"/>
              <a:tailEnd type="none" w="med" len="med"/>
            </a:ln>
            <a:effectLst/>
          </p:spPr>
        </p:cxnSp>
        <p:cxnSp>
          <p:nvCxnSpPr>
            <p:cNvPr id="82" name="Straight Connector 81"/>
            <p:cNvCxnSpPr>
              <a:stCxn id="18" idx="4"/>
              <a:endCxn id="16" idx="0"/>
            </p:cNvCxnSpPr>
            <p:nvPr/>
          </p:nvCxnSpPr>
          <p:spPr bwMode="auto">
            <a:xfrm rot="5400000">
              <a:off x="5503727" y="3364565"/>
              <a:ext cx="168275" cy="0"/>
            </a:xfrm>
            <a:prstGeom prst="line">
              <a:avLst/>
            </a:prstGeom>
            <a:solidFill>
              <a:schemeClr val="accent1"/>
            </a:solidFill>
            <a:ln w="12700" cap="flat" cmpd="sng" algn="ctr">
              <a:solidFill>
                <a:schemeClr val="bg2">
                  <a:lumMod val="60000"/>
                  <a:lumOff val="40000"/>
                </a:schemeClr>
              </a:solidFill>
              <a:prstDash val="solid"/>
              <a:round/>
              <a:headEnd type="none" w="med" len="med"/>
              <a:tailEnd type="none" w="med" len="med"/>
            </a:ln>
            <a:effectLst/>
          </p:spPr>
        </p:cxnSp>
        <p:sp>
          <p:nvSpPr>
            <p:cNvPr id="109" name="TextBox 108"/>
            <p:cNvSpPr txBox="1"/>
            <p:nvPr/>
          </p:nvSpPr>
          <p:spPr>
            <a:xfrm>
              <a:off x="6032500" y="1282700"/>
              <a:ext cx="1415772" cy="276999"/>
            </a:xfrm>
            <a:prstGeom prst="rect">
              <a:avLst/>
            </a:prstGeom>
            <a:noFill/>
          </p:spPr>
          <p:txBody>
            <a:bodyPr wrap="none" rtlCol="0">
              <a:spAutoFit/>
            </a:bodyPr>
            <a:lstStyle/>
            <a:p>
              <a:r>
                <a:rPr lang="en-US" sz="1200" b="1" dirty="0" smtClean="0">
                  <a:solidFill>
                    <a:srgbClr val="000000"/>
                  </a:solidFill>
                </a:rPr>
                <a:t>FPGA-to-SDRAM</a:t>
              </a:r>
              <a:endParaRPr lang="en-US" sz="1200" b="1" dirty="0">
                <a:solidFill>
                  <a:srgbClr val="000000"/>
                </a:solidFill>
              </a:endParaRPr>
            </a:p>
          </p:txBody>
        </p:sp>
        <p:sp>
          <p:nvSpPr>
            <p:cNvPr id="112" name="Oval 111"/>
            <p:cNvSpPr/>
            <p:nvPr/>
          </p:nvSpPr>
          <p:spPr bwMode="auto">
            <a:xfrm>
              <a:off x="2759363"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113" name="Straight Arrow Connector 112"/>
            <p:cNvCxnSpPr>
              <a:endCxn id="13" idx="1"/>
            </p:cNvCxnSpPr>
            <p:nvPr/>
          </p:nvCxnSpPr>
          <p:spPr bwMode="auto">
            <a:xfrm>
              <a:off x="2805082" y="3051828"/>
              <a:ext cx="1363107" cy="1588"/>
            </a:xfrm>
            <a:prstGeom prst="straightConnector1">
              <a:avLst/>
            </a:prstGeom>
            <a:solidFill>
              <a:schemeClr val="accent1"/>
            </a:solidFill>
            <a:ln w="12700" cap="flat" cmpd="sng" algn="ctr">
              <a:solidFill>
                <a:schemeClr val="bg2">
                  <a:lumMod val="60000"/>
                  <a:lumOff val="40000"/>
                </a:schemeClr>
              </a:solidFill>
              <a:prstDash val="solid"/>
              <a:round/>
              <a:headEnd type="none" w="med" len="med"/>
              <a:tailEnd type="triangle"/>
            </a:ln>
            <a:effectLst/>
          </p:spPr>
        </p:cxnSp>
        <p:grpSp>
          <p:nvGrpSpPr>
            <p:cNvPr id="40" name="Group 145"/>
            <p:cNvGrpSpPr/>
            <p:nvPr/>
          </p:nvGrpSpPr>
          <p:grpSpPr>
            <a:xfrm>
              <a:off x="2765054" y="3797300"/>
              <a:ext cx="1026538" cy="457200"/>
              <a:chOff x="2765054" y="4012647"/>
              <a:chExt cx="1026538" cy="457200"/>
            </a:xfrm>
          </p:grpSpPr>
          <p:sp>
            <p:nvSpPr>
              <p:cNvPr id="37" name="Oval 36"/>
              <p:cNvSpPr/>
              <p:nvPr/>
            </p:nvSpPr>
            <p:spPr bwMode="auto">
              <a:xfrm>
                <a:off x="2765054" y="421584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9" name="Rectangle 68"/>
              <p:cNvSpPr/>
              <p:nvPr/>
            </p:nvSpPr>
            <p:spPr bwMode="auto">
              <a:xfrm rot="5400000">
                <a:off x="3243001" y="3921255"/>
                <a:ext cx="457200" cy="639983"/>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Boot</a:t>
                </a:r>
              </a:p>
              <a:p>
                <a:pPr algn="ctr" eaLnBrk="0" hangingPunct="0"/>
                <a:r>
                  <a:rPr lang="en-US" sz="1000" b="1" dirty="0" smtClean="0">
                    <a:solidFill>
                      <a:srgbClr val="000000"/>
                    </a:solidFill>
                  </a:rPr>
                  <a:t>ROM</a:t>
                </a:r>
              </a:p>
            </p:txBody>
          </p:sp>
          <p:cxnSp>
            <p:nvCxnSpPr>
              <p:cNvPr id="70" name="Straight Arrow Connector 69"/>
              <p:cNvCxnSpPr>
                <a:stCxn id="37" idx="6"/>
                <a:endCxn id="69" idx="2"/>
              </p:cNvCxnSpPr>
              <p:nvPr/>
            </p:nvCxnSpPr>
            <p:spPr bwMode="auto">
              <a:xfrm>
                <a:off x="2810773" y="4241246"/>
                <a:ext cx="340837" cy="1"/>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sp>
          <p:nvSpPr>
            <p:cNvPr id="72" name="Rectangle 71"/>
            <p:cNvSpPr/>
            <p:nvPr/>
          </p:nvSpPr>
          <p:spPr bwMode="auto">
            <a:xfrm rot="5400000">
              <a:off x="3242953" y="1737361"/>
              <a:ext cx="457200" cy="640080"/>
            </a:xfrm>
            <a:prstGeom prst="rect">
              <a:avLst/>
            </a:prstGeom>
            <a:gradFill>
              <a:gsLst>
                <a:gs pos="0">
                  <a:srgbClr val="FFC000">
                    <a:tint val="66000"/>
                    <a:satMod val="160000"/>
                  </a:srgbClr>
                </a:gs>
                <a:gs pos="50000">
                  <a:srgbClr val="FFC000">
                    <a:tint val="44500"/>
                    <a:satMod val="160000"/>
                  </a:srgbClr>
                </a:gs>
                <a:gs pos="100000">
                  <a:srgbClr val="FFC000">
                    <a:tint val="23500"/>
                    <a:satMod val="160000"/>
                  </a:srgbClr>
                </a:gs>
              </a:gsLst>
              <a:lin ang="10800000" scaled="1"/>
            </a:gradFill>
            <a:ln>
              <a:solidFill>
                <a:schemeClr val="tx1"/>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FPGA</a:t>
              </a:r>
            </a:p>
            <a:p>
              <a:pPr algn="ctr" eaLnBrk="0" hangingPunct="0"/>
              <a:r>
                <a:rPr lang="en-US" sz="1000" b="1" dirty="0" smtClean="0">
                  <a:solidFill>
                    <a:srgbClr val="000000"/>
                  </a:solidFill>
                </a:rPr>
                <a:t>Manager</a:t>
              </a:r>
            </a:p>
          </p:txBody>
        </p:sp>
        <p:cxnSp>
          <p:nvCxnSpPr>
            <p:cNvPr id="73" name="Straight Arrow Connector 72"/>
            <p:cNvCxnSpPr>
              <a:stCxn id="93" idx="6"/>
              <a:endCxn id="72" idx="2"/>
            </p:cNvCxnSpPr>
            <p:nvPr/>
          </p:nvCxnSpPr>
          <p:spPr bwMode="auto">
            <a:xfrm>
              <a:off x="2816957" y="2057401"/>
              <a:ext cx="334556"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sp>
          <p:nvSpPr>
            <p:cNvPr id="93" name="Oval 92"/>
            <p:cNvSpPr/>
            <p:nvPr/>
          </p:nvSpPr>
          <p:spPr bwMode="auto">
            <a:xfrm>
              <a:off x="277123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nvGrpSpPr>
            <p:cNvPr id="42" name="Group 138"/>
            <p:cNvGrpSpPr/>
            <p:nvPr/>
          </p:nvGrpSpPr>
          <p:grpSpPr>
            <a:xfrm>
              <a:off x="628042" y="3749041"/>
              <a:ext cx="866750" cy="457200"/>
              <a:chOff x="628042" y="3738373"/>
              <a:chExt cx="866750" cy="457200"/>
            </a:xfrm>
          </p:grpSpPr>
          <p:sp>
            <p:nvSpPr>
              <p:cNvPr id="97" name="Rectangle 96"/>
              <p:cNvSpPr/>
              <p:nvPr/>
            </p:nvSpPr>
            <p:spPr bwMode="auto">
              <a:xfrm rot="5400000">
                <a:off x="673762" y="3692653"/>
                <a:ext cx="457200" cy="54864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DMA</a:t>
                </a:r>
              </a:p>
            </p:txBody>
          </p:sp>
          <p:sp>
            <p:nvSpPr>
              <p:cNvPr id="98" name="Oval 97"/>
              <p:cNvSpPr/>
              <p:nvPr/>
            </p:nvSpPr>
            <p:spPr bwMode="auto">
              <a:xfrm>
                <a:off x="1449073" y="394157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99" name="Straight Arrow Connector 98"/>
              <p:cNvCxnSpPr>
                <a:stCxn id="97" idx="0"/>
                <a:endCxn id="98" idx="2"/>
              </p:cNvCxnSpPr>
              <p:nvPr/>
            </p:nvCxnSpPr>
            <p:spPr bwMode="auto">
              <a:xfrm>
                <a:off x="1176682" y="3966973"/>
                <a:ext cx="272391" cy="1588"/>
              </a:xfrm>
              <a:prstGeom prst="straightConnector1">
                <a:avLst/>
              </a:prstGeom>
              <a:solidFill>
                <a:schemeClr val="accent1"/>
              </a:solidFill>
              <a:ln w="9525" cap="flat" cmpd="sng" algn="ctr">
                <a:solidFill>
                  <a:schemeClr val="bg2">
                    <a:lumMod val="60000"/>
                    <a:lumOff val="40000"/>
                  </a:schemeClr>
                </a:solidFill>
                <a:prstDash val="solid"/>
                <a:round/>
                <a:headEnd type="none" w="med" len="med"/>
                <a:tailEnd type="triangle"/>
              </a:ln>
              <a:effectLst/>
            </p:spPr>
          </p:cxnSp>
        </p:grpSp>
        <p:sp>
          <p:nvSpPr>
            <p:cNvPr id="103" name="Oval 102"/>
            <p:cNvSpPr/>
            <p:nvPr/>
          </p:nvSpPr>
          <p:spPr bwMode="auto">
            <a:xfrm>
              <a:off x="2765054"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7" name="Rectangle 6"/>
            <p:cNvSpPr/>
            <p:nvPr/>
          </p:nvSpPr>
          <p:spPr bwMode="auto">
            <a:xfrm>
              <a:off x="7349993" y="2031999"/>
              <a:ext cx="943108" cy="32004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200" b="1" dirty="0" smtClean="0">
                  <a:solidFill>
                    <a:srgbClr val="000000"/>
                  </a:solidFill>
                </a:rPr>
                <a:t>Multi-port</a:t>
              </a:r>
            </a:p>
            <a:p>
              <a:pPr algn="ctr" eaLnBrk="0" hangingPunct="0"/>
              <a:r>
                <a:rPr lang="en-US" sz="1200" b="1" dirty="0" smtClean="0">
                  <a:solidFill>
                    <a:srgbClr val="000000"/>
                  </a:solidFill>
                </a:rPr>
                <a:t>DDR SDRAM Controller</a:t>
              </a:r>
            </a:p>
          </p:txBody>
        </p:sp>
        <p:cxnSp>
          <p:nvCxnSpPr>
            <p:cNvPr id="149" name="Straight Arrow Connector 148"/>
            <p:cNvCxnSpPr>
              <a:stCxn id="27" idx="1"/>
              <a:endCxn id="26" idx="3"/>
            </p:cNvCxnSpPr>
            <p:nvPr/>
          </p:nvCxnSpPr>
          <p:spPr bwMode="auto">
            <a:xfrm rot="5400000" flipH="1" flipV="1">
              <a:off x="812897" y="4937761"/>
              <a:ext cx="182880"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7" name="Straight Arrow Connector 86"/>
            <p:cNvCxnSpPr/>
            <p:nvPr/>
          </p:nvCxnSpPr>
          <p:spPr bwMode="auto">
            <a:xfrm>
              <a:off x="5996989" y="3670202"/>
              <a:ext cx="1351232" cy="1588"/>
            </a:xfrm>
            <a:prstGeom prst="straightConnector1">
              <a:avLst/>
            </a:prstGeom>
            <a:solidFill>
              <a:schemeClr val="accent1"/>
            </a:solidFill>
            <a:ln w="12700" cap="flat" cmpd="sng" algn="ctr">
              <a:solidFill>
                <a:schemeClr val="bg2">
                  <a:lumMod val="60000"/>
                  <a:lumOff val="40000"/>
                </a:schemeClr>
              </a:solidFill>
              <a:prstDash val="solid"/>
              <a:round/>
              <a:headEnd type="none" w="med" len="med"/>
              <a:tailEnd type="triangle"/>
            </a:ln>
            <a:effectLst/>
          </p:spPr>
        </p:cxnSp>
        <p:sp>
          <p:nvSpPr>
            <p:cNvPr id="88" name="Oval 87"/>
            <p:cNvSpPr/>
            <p:nvPr/>
          </p:nvSpPr>
          <p:spPr bwMode="auto">
            <a:xfrm>
              <a:off x="57174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89" name="Oval 88"/>
            <p:cNvSpPr/>
            <p:nvPr/>
          </p:nvSpPr>
          <p:spPr bwMode="auto">
            <a:xfrm>
              <a:off x="57174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94" name="Oval 93"/>
            <p:cNvSpPr/>
            <p:nvPr/>
          </p:nvSpPr>
          <p:spPr bwMode="auto">
            <a:xfrm>
              <a:off x="5951270" y="357892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18" name="Oval 117"/>
            <p:cNvSpPr/>
            <p:nvPr/>
          </p:nvSpPr>
          <p:spPr bwMode="auto">
            <a:xfrm>
              <a:off x="4171179" y="30264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 name="Rectangle 5"/>
            <p:cNvSpPr/>
            <p:nvPr/>
          </p:nvSpPr>
          <p:spPr bwMode="auto">
            <a:xfrm>
              <a:off x="1445356" y="1828801"/>
              <a:ext cx="1371600" cy="36576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L3</a:t>
              </a:r>
              <a:br>
                <a:rPr lang="en-US" sz="1400" b="1" dirty="0" smtClean="0">
                  <a:solidFill>
                    <a:srgbClr val="000000"/>
                  </a:solidFill>
                </a:rPr>
              </a:br>
              <a:r>
                <a:rPr lang="en-US" sz="1400" b="1" dirty="0" smtClean="0">
                  <a:solidFill>
                    <a:srgbClr val="000000"/>
                  </a:solidFill>
                </a:rPr>
                <a:t>Interconnect</a:t>
              </a:r>
            </a:p>
          </p:txBody>
        </p:sp>
        <p:sp>
          <p:nvSpPr>
            <p:cNvPr id="66" name="TextBox 65"/>
            <p:cNvSpPr txBox="1"/>
            <p:nvPr/>
          </p:nvSpPr>
          <p:spPr>
            <a:xfrm>
              <a:off x="1405968" y="1023834"/>
              <a:ext cx="689612" cy="461665"/>
            </a:xfrm>
            <a:prstGeom prst="rect">
              <a:avLst/>
            </a:prstGeom>
            <a:noFill/>
          </p:spPr>
          <p:txBody>
            <a:bodyPr wrap="none" rtlCol="0">
              <a:spAutoFit/>
            </a:bodyPr>
            <a:lstStyle/>
            <a:p>
              <a:pPr algn="ctr"/>
              <a:r>
                <a:rPr lang="en-US" sz="1200" b="1" dirty="0" smtClean="0">
                  <a:solidFill>
                    <a:srgbClr val="000000"/>
                  </a:solidFill>
                </a:rPr>
                <a:t>HPS to</a:t>
              </a:r>
              <a:br>
                <a:rPr lang="en-US" sz="1200" b="1" dirty="0" smtClean="0">
                  <a:solidFill>
                    <a:srgbClr val="000000"/>
                  </a:solidFill>
                </a:rPr>
              </a:br>
              <a:r>
                <a:rPr lang="en-US" sz="1200" b="1" dirty="0" smtClean="0">
                  <a:solidFill>
                    <a:srgbClr val="000000"/>
                  </a:solidFill>
                </a:rPr>
                <a:t>FPGA</a:t>
              </a:r>
              <a:endParaRPr lang="en-US" sz="1200" b="1" dirty="0">
                <a:solidFill>
                  <a:srgbClr val="000000"/>
                </a:solidFill>
              </a:endParaRPr>
            </a:p>
          </p:txBody>
        </p:sp>
        <p:sp>
          <p:nvSpPr>
            <p:cNvPr id="67" name="TextBox 66"/>
            <p:cNvSpPr txBox="1"/>
            <p:nvPr/>
          </p:nvSpPr>
          <p:spPr>
            <a:xfrm>
              <a:off x="2167733" y="1023834"/>
              <a:ext cx="689612" cy="461665"/>
            </a:xfrm>
            <a:prstGeom prst="rect">
              <a:avLst/>
            </a:prstGeom>
            <a:noFill/>
          </p:spPr>
          <p:txBody>
            <a:bodyPr wrap="none" rtlCol="0">
              <a:spAutoFit/>
            </a:bodyPr>
            <a:lstStyle/>
            <a:p>
              <a:pPr algn="ctr"/>
              <a:r>
                <a:rPr lang="en-US" sz="1200" b="1" dirty="0" smtClean="0">
                  <a:solidFill>
                    <a:srgbClr val="000000"/>
                  </a:solidFill>
                </a:rPr>
                <a:t>FPGA </a:t>
              </a:r>
              <a:br>
                <a:rPr lang="en-US" sz="1200" b="1" dirty="0" smtClean="0">
                  <a:solidFill>
                    <a:srgbClr val="000000"/>
                  </a:solidFill>
                </a:rPr>
              </a:br>
              <a:r>
                <a:rPr lang="en-US" sz="1200" b="1" dirty="0" smtClean="0">
                  <a:solidFill>
                    <a:srgbClr val="000000"/>
                  </a:solidFill>
                </a:rPr>
                <a:t>to HPS</a:t>
              </a:r>
              <a:endParaRPr lang="en-US" sz="1200" b="1" dirty="0">
                <a:solidFill>
                  <a:srgbClr val="000000"/>
                </a:solidFill>
              </a:endParaRPr>
            </a:p>
          </p:txBody>
        </p:sp>
        <p:sp>
          <p:nvSpPr>
            <p:cNvPr id="11" name="Rectangle 10"/>
            <p:cNvSpPr/>
            <p:nvPr/>
          </p:nvSpPr>
          <p:spPr bwMode="auto">
            <a:xfrm>
              <a:off x="4168189" y="2823228"/>
              <a:ext cx="2011680" cy="4572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SCU</a:t>
              </a:r>
            </a:p>
          </p:txBody>
        </p:sp>
        <p:sp>
          <p:nvSpPr>
            <p:cNvPr id="13" name="Rectangle 12"/>
            <p:cNvSpPr/>
            <p:nvPr/>
          </p:nvSpPr>
          <p:spPr bwMode="auto">
            <a:xfrm>
              <a:off x="4168189" y="2823228"/>
              <a:ext cx="228600" cy="4572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ACP</a:t>
              </a:r>
            </a:p>
          </p:txBody>
        </p:sp>
        <p:sp>
          <p:nvSpPr>
            <p:cNvPr id="14" name="Rectangle 13"/>
            <p:cNvSpPr/>
            <p:nvPr/>
          </p:nvSpPr>
          <p:spPr bwMode="auto">
            <a:xfrm>
              <a:off x="4168189" y="3442396"/>
              <a:ext cx="2011680" cy="4572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L2 Cache</a:t>
              </a:r>
            </a:p>
            <a:p>
              <a:pPr algn="ctr" eaLnBrk="0" hangingPunct="0"/>
              <a:r>
                <a:rPr lang="en-US" sz="1100" dirty="0" smtClean="0">
                  <a:solidFill>
                    <a:srgbClr val="000000"/>
                  </a:solidFill>
                </a:rPr>
                <a:t>(512 KB)</a:t>
              </a:r>
            </a:p>
          </p:txBody>
        </p:sp>
        <p:cxnSp>
          <p:nvCxnSpPr>
            <p:cNvPr id="92" name="Straight Arrow Connector 91"/>
            <p:cNvCxnSpPr/>
            <p:nvPr/>
          </p:nvCxnSpPr>
          <p:spPr bwMode="auto">
            <a:xfrm rot="16200000" flipV="1">
              <a:off x="3310577" y="1667824"/>
              <a:ext cx="319315" cy="263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1" name="TextBox 90"/>
            <p:cNvSpPr txBox="1"/>
            <p:nvPr/>
          </p:nvSpPr>
          <p:spPr>
            <a:xfrm>
              <a:off x="2314357" y="1018724"/>
              <a:ext cx="2331556" cy="461665"/>
            </a:xfrm>
            <a:prstGeom prst="rect">
              <a:avLst/>
            </a:prstGeom>
            <a:noFill/>
          </p:spPr>
          <p:txBody>
            <a:bodyPr wrap="square" rtlCol="0" anchor="b">
              <a:spAutoFit/>
            </a:bodyPr>
            <a:lstStyle/>
            <a:p>
              <a:pPr algn="ctr"/>
              <a:r>
                <a:rPr lang="en-US" sz="1200" b="1" dirty="0" smtClean="0">
                  <a:solidFill>
                    <a:srgbClr val="000000"/>
                  </a:solidFill>
                </a:rPr>
                <a:t>Configuration</a:t>
              </a:r>
            </a:p>
            <a:p>
              <a:pPr algn="ctr"/>
              <a:r>
                <a:rPr lang="en-US" sz="1200" b="1" dirty="0" smtClean="0">
                  <a:solidFill>
                    <a:srgbClr val="000000"/>
                  </a:solidFill>
                </a:rPr>
                <a:t>Control</a:t>
              </a:r>
              <a:endParaRPr lang="en-US" sz="1200" b="1" dirty="0">
                <a:solidFill>
                  <a:srgbClr val="000000"/>
                </a:solidFill>
              </a:endParaRPr>
            </a:p>
          </p:txBody>
        </p:sp>
        <p:sp>
          <p:nvSpPr>
            <p:cNvPr id="96" name="Rectangle 95"/>
            <p:cNvSpPr/>
            <p:nvPr/>
          </p:nvSpPr>
          <p:spPr bwMode="auto">
            <a:xfrm>
              <a:off x="4074160" y="1771650"/>
              <a:ext cx="2194560" cy="2286000"/>
            </a:xfrm>
            <a:prstGeom prst="rect">
              <a:avLst/>
            </a:prstGeom>
            <a:noFill/>
            <a:ln w="9525" cap="flat" cmpd="sng" algn="ctr">
              <a:solidFill>
                <a:schemeClr val="bg2">
                  <a:lumMod val="60000"/>
                  <a:lumOff val="4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5" name="TextBox 104"/>
            <p:cNvSpPr txBox="1"/>
            <p:nvPr/>
          </p:nvSpPr>
          <p:spPr>
            <a:xfrm>
              <a:off x="4184407" y="1766570"/>
              <a:ext cx="1890261" cy="276999"/>
            </a:xfrm>
            <a:prstGeom prst="rect">
              <a:avLst/>
            </a:prstGeom>
            <a:noFill/>
          </p:spPr>
          <p:txBody>
            <a:bodyPr wrap="none" rtlCol="0">
              <a:spAutoFit/>
            </a:bodyPr>
            <a:lstStyle/>
            <a:p>
              <a:r>
                <a:rPr lang="en-US" sz="1200" b="1" dirty="0" smtClean="0">
                  <a:solidFill>
                    <a:srgbClr val="000000"/>
                  </a:solidFill>
                </a:rPr>
                <a:t>ARM Cortex-A9MPCore</a:t>
              </a:r>
              <a:endParaRPr lang="en-US" sz="1200" b="1" dirty="0">
                <a:solidFill>
                  <a:srgbClr val="000000"/>
                </a:solidFill>
              </a:endParaRPr>
            </a:p>
          </p:txBody>
        </p:sp>
        <p:cxnSp>
          <p:nvCxnSpPr>
            <p:cNvPr id="115" name="Straight Arrow Connector 114"/>
            <p:cNvCxnSpPr/>
            <p:nvPr/>
          </p:nvCxnSpPr>
          <p:spPr bwMode="auto">
            <a:xfrm>
              <a:off x="2819449" y="3670202"/>
              <a:ext cx="1351232" cy="1588"/>
            </a:xfrm>
            <a:prstGeom prst="straightConnector1">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sp>
          <p:nvSpPr>
            <p:cNvPr id="106" name="Rectangle 105"/>
            <p:cNvSpPr/>
            <p:nvPr/>
          </p:nvSpPr>
          <p:spPr bwMode="auto">
            <a:xfrm>
              <a:off x="1445356" y="5673730"/>
              <a:ext cx="5184044" cy="457200"/>
            </a:xfrm>
            <a:prstGeom prst="rect">
              <a:avLst/>
            </a:prstGeom>
            <a:solidFill>
              <a:schemeClr val="bg2">
                <a:lumMod val="20000"/>
                <a:lumOff val="80000"/>
              </a:schemeClr>
            </a:solidFill>
            <a:ln>
              <a:solidFill>
                <a:schemeClr val="bg2">
                  <a:lumMod val="40000"/>
                  <a:lumOff val="60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Low Speed Peripherals</a:t>
              </a:r>
            </a:p>
            <a:p>
              <a:pPr algn="ctr" eaLnBrk="0" hangingPunct="0"/>
              <a:r>
                <a:rPr lang="en-US" sz="1000" b="1" dirty="0" smtClean="0">
                  <a:solidFill>
                    <a:srgbClr val="000000"/>
                  </a:solidFill>
                </a:rPr>
                <a:t>Timers, GPIO, UART, SPI, I2C, CAN</a:t>
              </a:r>
            </a:p>
          </p:txBody>
        </p:sp>
        <p:cxnSp>
          <p:nvCxnSpPr>
            <p:cNvPr id="108" name="Straight Arrow Connector 107"/>
            <p:cNvCxnSpPr/>
            <p:nvPr/>
          </p:nvCxnSpPr>
          <p:spPr bwMode="auto">
            <a:xfrm rot="16200000" flipH="1">
              <a:off x="1677629" y="1675736"/>
              <a:ext cx="304008" cy="2122"/>
            </a:xfrm>
            <a:prstGeom prst="straightConnector1">
              <a:avLst/>
            </a:prstGeom>
            <a:solidFill>
              <a:schemeClr val="accent1"/>
            </a:solidFill>
            <a:ln w="12700" cap="flat" cmpd="sng" algn="ctr">
              <a:solidFill>
                <a:schemeClr val="bg2">
                  <a:lumMod val="60000"/>
                  <a:lumOff val="40000"/>
                </a:schemeClr>
              </a:solidFill>
              <a:prstDash val="solid"/>
              <a:round/>
              <a:headEnd type="triangle" w="med" len="med"/>
              <a:tailEnd type="none"/>
            </a:ln>
            <a:effectLst/>
          </p:spPr>
        </p:cxnSp>
        <p:sp>
          <p:nvSpPr>
            <p:cNvPr id="110" name="Rectangle 109"/>
            <p:cNvSpPr/>
            <p:nvPr/>
          </p:nvSpPr>
          <p:spPr bwMode="auto">
            <a:xfrm rot="5400000">
              <a:off x="3215640" y="4937760"/>
              <a:ext cx="457200" cy="640080"/>
            </a:xfrm>
            <a:prstGeom prst="rect">
              <a:avLst/>
            </a:prstGeom>
            <a:gradFill>
              <a:gsLst>
                <a:gs pos="0">
                  <a:srgbClr val="FFC000">
                    <a:tint val="66000"/>
                    <a:satMod val="160000"/>
                  </a:srgbClr>
                </a:gs>
                <a:gs pos="50000">
                  <a:srgbClr val="FFC000">
                    <a:tint val="44500"/>
                    <a:satMod val="160000"/>
                  </a:srgbClr>
                </a:gs>
                <a:gs pos="100000">
                  <a:srgbClr val="FFC000">
                    <a:tint val="23500"/>
                    <a:satMod val="160000"/>
                  </a:srgbClr>
                </a:gs>
              </a:gsLst>
              <a:lin ang="10800000" scaled="1"/>
            </a:gradFill>
            <a:ln>
              <a:solidFill>
                <a:schemeClr val="tx1"/>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Clock</a:t>
              </a:r>
            </a:p>
            <a:p>
              <a:pPr algn="ctr" eaLnBrk="0" hangingPunct="0"/>
              <a:r>
                <a:rPr lang="en-US" sz="1000" b="1" dirty="0" smtClean="0">
                  <a:solidFill>
                    <a:srgbClr val="000000"/>
                  </a:solidFill>
                </a:rPr>
                <a:t>Manager</a:t>
              </a:r>
            </a:p>
          </p:txBody>
        </p:sp>
        <p:sp>
          <p:nvSpPr>
            <p:cNvPr id="111" name="Rectangle 110"/>
            <p:cNvSpPr/>
            <p:nvPr/>
          </p:nvSpPr>
          <p:spPr bwMode="auto">
            <a:xfrm rot="5400000">
              <a:off x="3947160" y="4937760"/>
              <a:ext cx="457200" cy="640080"/>
            </a:xfrm>
            <a:prstGeom prst="rect">
              <a:avLst/>
            </a:prstGeom>
            <a:gradFill>
              <a:gsLst>
                <a:gs pos="0">
                  <a:srgbClr val="FFC000">
                    <a:tint val="66000"/>
                    <a:satMod val="160000"/>
                  </a:srgbClr>
                </a:gs>
                <a:gs pos="50000">
                  <a:srgbClr val="FFC000">
                    <a:tint val="44500"/>
                    <a:satMod val="160000"/>
                  </a:srgbClr>
                </a:gs>
                <a:gs pos="100000">
                  <a:srgbClr val="FFC000">
                    <a:tint val="23500"/>
                    <a:satMod val="160000"/>
                  </a:srgbClr>
                </a:gs>
              </a:gsLst>
              <a:lin ang="10800000" scaled="1"/>
            </a:gradFill>
            <a:ln>
              <a:solidFill>
                <a:schemeClr val="tx1"/>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Reset</a:t>
              </a:r>
            </a:p>
            <a:p>
              <a:pPr algn="ctr" eaLnBrk="0" hangingPunct="0"/>
              <a:r>
                <a:rPr lang="en-US" sz="1000" b="1" dirty="0" smtClean="0">
                  <a:solidFill>
                    <a:srgbClr val="000000"/>
                  </a:solidFill>
                </a:rPr>
                <a:t>Manager</a:t>
              </a:r>
            </a:p>
          </p:txBody>
        </p:sp>
        <p:sp>
          <p:nvSpPr>
            <p:cNvPr id="114" name="Rectangle 113"/>
            <p:cNvSpPr/>
            <p:nvPr/>
          </p:nvSpPr>
          <p:spPr bwMode="auto">
            <a:xfrm rot="5400000">
              <a:off x="5394960" y="4937760"/>
              <a:ext cx="457200" cy="640080"/>
            </a:xfrm>
            <a:prstGeom prst="rect">
              <a:avLst/>
            </a:prstGeom>
            <a:gradFill>
              <a:gsLst>
                <a:gs pos="0">
                  <a:srgbClr val="FFC000">
                    <a:tint val="66000"/>
                    <a:satMod val="160000"/>
                  </a:srgbClr>
                </a:gs>
                <a:gs pos="50000">
                  <a:srgbClr val="FFC000">
                    <a:tint val="44500"/>
                    <a:satMod val="160000"/>
                  </a:srgbClr>
                </a:gs>
                <a:gs pos="100000">
                  <a:srgbClr val="FFC000">
                    <a:tint val="23500"/>
                    <a:satMod val="160000"/>
                  </a:srgbClr>
                </a:gs>
              </a:gsLst>
              <a:lin ang="10800000" scaled="1"/>
            </a:gradFill>
            <a:ln>
              <a:solidFill>
                <a:schemeClr val="tx1"/>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System</a:t>
              </a:r>
            </a:p>
            <a:p>
              <a:pPr algn="ctr" eaLnBrk="0" hangingPunct="0"/>
              <a:r>
                <a:rPr lang="en-US" sz="1000" b="1" dirty="0" smtClean="0">
                  <a:solidFill>
                    <a:srgbClr val="000000"/>
                  </a:solidFill>
                </a:rPr>
                <a:t>Manager</a:t>
              </a:r>
            </a:p>
          </p:txBody>
        </p:sp>
        <p:sp>
          <p:nvSpPr>
            <p:cNvPr id="116" name="Rectangle 115"/>
            <p:cNvSpPr/>
            <p:nvPr/>
          </p:nvSpPr>
          <p:spPr bwMode="auto">
            <a:xfrm rot="5400000">
              <a:off x="4663440" y="4937760"/>
              <a:ext cx="457200" cy="640080"/>
            </a:xfrm>
            <a:prstGeom prst="rect">
              <a:avLst/>
            </a:prstGeom>
            <a:gradFill>
              <a:gsLst>
                <a:gs pos="0">
                  <a:srgbClr val="FFC000">
                    <a:tint val="66000"/>
                    <a:satMod val="160000"/>
                  </a:srgbClr>
                </a:gs>
                <a:gs pos="50000">
                  <a:srgbClr val="FFC000">
                    <a:tint val="44500"/>
                    <a:satMod val="160000"/>
                  </a:srgbClr>
                </a:gs>
                <a:gs pos="100000">
                  <a:srgbClr val="FFC000">
                    <a:tint val="23500"/>
                    <a:satMod val="160000"/>
                  </a:srgbClr>
                </a:gs>
              </a:gsLst>
              <a:lin ang="10800000" scaled="1"/>
            </a:gradFill>
            <a:ln>
              <a:solidFill>
                <a:schemeClr val="tx1"/>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Scan Manager</a:t>
              </a:r>
            </a:p>
          </p:txBody>
        </p:sp>
        <p:cxnSp>
          <p:nvCxnSpPr>
            <p:cNvPr id="120" name="Straight Connector 119"/>
            <p:cNvCxnSpPr/>
            <p:nvPr/>
          </p:nvCxnSpPr>
          <p:spPr bwMode="auto">
            <a:xfrm rot="16200000" flipV="1">
              <a:off x="3349980"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21" name="Straight Connector 120"/>
            <p:cNvCxnSpPr/>
            <p:nvPr/>
          </p:nvCxnSpPr>
          <p:spPr bwMode="auto">
            <a:xfrm rot="16200000" flipV="1">
              <a:off x="4081960"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22" name="Straight Connector 121"/>
            <p:cNvCxnSpPr/>
            <p:nvPr/>
          </p:nvCxnSpPr>
          <p:spPr bwMode="auto">
            <a:xfrm rot="16200000" flipV="1">
              <a:off x="4796201"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cxnSp>
          <p:nvCxnSpPr>
            <p:cNvPr id="123" name="Straight Connector 122"/>
            <p:cNvCxnSpPr/>
            <p:nvPr/>
          </p:nvCxnSpPr>
          <p:spPr bwMode="auto">
            <a:xfrm rot="16200000" flipV="1">
              <a:off x="5529760" y="5579700"/>
              <a:ext cx="187329" cy="731"/>
            </a:xfrm>
            <a:prstGeom prst="line">
              <a:avLst/>
            </a:prstGeom>
            <a:solidFill>
              <a:schemeClr val="accent1"/>
            </a:solidFill>
            <a:ln w="9525" cap="flat" cmpd="sng" algn="ctr">
              <a:solidFill>
                <a:schemeClr val="bg2">
                  <a:lumMod val="60000"/>
                  <a:lumOff val="40000"/>
                </a:schemeClr>
              </a:solidFill>
              <a:prstDash val="solid"/>
              <a:round/>
              <a:headEnd type="none" w="med" len="med"/>
              <a:tailEnd type="triangle" w="med" len="med"/>
            </a:ln>
            <a:effectLst/>
          </p:spPr>
        </p:cxnSp>
      </p:grpSp>
      <p:sp>
        <p:nvSpPr>
          <p:cNvPr id="117" name="Oval 116"/>
          <p:cNvSpPr/>
          <p:nvPr/>
        </p:nvSpPr>
        <p:spPr bwMode="auto">
          <a:xfrm>
            <a:off x="2664040" y="4880912"/>
            <a:ext cx="3552264" cy="768911"/>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24" name="Oval 123"/>
          <p:cNvSpPr/>
          <p:nvPr/>
        </p:nvSpPr>
        <p:spPr bwMode="auto">
          <a:xfrm>
            <a:off x="2837651" y="1680660"/>
            <a:ext cx="1035585" cy="768911"/>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HPS Input Clocks</a:t>
            </a:r>
            <a:endParaRPr lang="en-GB" dirty="0"/>
          </a:p>
        </p:txBody>
      </p:sp>
      <p:sp>
        <p:nvSpPr>
          <p:cNvPr id="3" name="Content Placeholder 2"/>
          <p:cNvSpPr>
            <a:spLocks noGrp="1"/>
          </p:cNvSpPr>
          <p:nvPr>
            <p:ph idx="1"/>
          </p:nvPr>
        </p:nvSpPr>
        <p:spPr/>
        <p:txBody>
          <a:bodyPr>
            <a:normAutofit/>
          </a:bodyPr>
          <a:lstStyle/>
          <a:p>
            <a:r>
              <a:rPr lang="en-GB" dirty="0" smtClean="0"/>
              <a:t>HPS requires an external clock source </a:t>
            </a:r>
            <a:br>
              <a:rPr lang="en-GB" dirty="0" smtClean="0"/>
            </a:br>
            <a:r>
              <a:rPr lang="en-GB" dirty="0" smtClean="0"/>
              <a:t>(OSC1, 10-50 MHz)</a:t>
            </a:r>
          </a:p>
          <a:p>
            <a:r>
              <a:rPr lang="en-GB" dirty="0" smtClean="0"/>
              <a:t>Optional second source (OSC2)</a:t>
            </a:r>
          </a:p>
          <a:p>
            <a:r>
              <a:rPr lang="en-GB" dirty="0" smtClean="0"/>
              <a:t>External Clocks connect to 3 PLLs that drive clock groups inside HPS</a:t>
            </a:r>
          </a:p>
          <a:p>
            <a:endParaRPr lang="en-GB" dirty="0" smtClean="0"/>
          </a:p>
          <a:p>
            <a:r>
              <a:rPr lang="en-GB" dirty="0" smtClean="0"/>
              <a:t>FPGA clocks are the same as in Cyclone V</a:t>
            </a:r>
          </a:p>
          <a:p>
            <a:r>
              <a:rPr lang="en-GB" dirty="0" smtClean="0"/>
              <a:t>Optional clocks to and from FPGA</a:t>
            </a:r>
          </a:p>
          <a:p>
            <a:pPr lvl="1"/>
            <a:r>
              <a:rPr lang="en-US" dirty="0" smtClean="0"/>
              <a:t>HPS-to-FPGA clocks 0/1/2, one from each PLL group</a:t>
            </a:r>
          </a:p>
          <a:p>
            <a:pPr lvl="1"/>
            <a:r>
              <a:rPr lang="en-US" dirty="0" smtClean="0"/>
              <a:t>FPGA-to-HPS peripheral </a:t>
            </a:r>
            <a:r>
              <a:rPr lang="en-US" dirty="0" err="1" smtClean="0"/>
              <a:t>pll</a:t>
            </a:r>
            <a:r>
              <a:rPr lang="en-US" dirty="0" smtClean="0"/>
              <a:t> reference clock</a:t>
            </a:r>
          </a:p>
          <a:p>
            <a:pPr lvl="1"/>
            <a:r>
              <a:rPr lang="en-US" dirty="0" smtClean="0"/>
              <a:t>FPGA-to-HPS SDRAM </a:t>
            </a:r>
            <a:r>
              <a:rPr lang="en-US" dirty="0" err="1" smtClean="0"/>
              <a:t>pll</a:t>
            </a:r>
            <a:r>
              <a:rPr lang="en-US" dirty="0" smtClean="0"/>
              <a:t> reference clock</a:t>
            </a:r>
          </a:p>
          <a:p>
            <a:pPr lvl="1"/>
            <a:endParaRPr lang="en-US" dirty="0" smtClean="0"/>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Clock Manager	</a:t>
            </a:r>
            <a:endParaRPr lang="en-US" dirty="0"/>
          </a:p>
        </p:txBody>
      </p:sp>
      <p:sp>
        <p:nvSpPr>
          <p:cNvPr id="3" name="Content Placeholder 2"/>
          <p:cNvSpPr>
            <a:spLocks noGrp="1"/>
          </p:cNvSpPr>
          <p:nvPr>
            <p:ph idx="1"/>
          </p:nvPr>
        </p:nvSpPr>
        <p:spPr>
          <a:xfrm>
            <a:off x="350838" y="1187450"/>
            <a:ext cx="8331200" cy="5137150"/>
          </a:xfrm>
        </p:spPr>
        <p:txBody>
          <a:bodyPr>
            <a:normAutofit fontScale="92500"/>
          </a:bodyPr>
          <a:lstStyle/>
          <a:p>
            <a:r>
              <a:rPr lang="en-US" dirty="0" smtClean="0"/>
              <a:t>Generates/manages all system clocks in HPS</a:t>
            </a:r>
          </a:p>
          <a:p>
            <a:r>
              <a:rPr lang="en-US" dirty="0" smtClean="0"/>
              <a:t>3 Clock Groups, each with it’s own PLL:</a:t>
            </a:r>
          </a:p>
          <a:p>
            <a:pPr lvl="1"/>
            <a:r>
              <a:rPr lang="en-US" dirty="0" smtClean="0"/>
              <a:t>Main PLL</a:t>
            </a:r>
          </a:p>
          <a:p>
            <a:pPr lvl="1"/>
            <a:r>
              <a:rPr lang="en-US" dirty="0" smtClean="0"/>
              <a:t>Peripheral PLL</a:t>
            </a:r>
          </a:p>
          <a:p>
            <a:pPr lvl="1"/>
            <a:r>
              <a:rPr lang="en-US" dirty="0" smtClean="0"/>
              <a:t>SDRAM PLL</a:t>
            </a:r>
          </a:p>
          <a:p>
            <a:r>
              <a:rPr lang="en-US" dirty="0" smtClean="0"/>
              <a:t>FPGA-to-HPS clocks are enabled/disabled by the Clock Manager but are controlled from the FPGA </a:t>
            </a:r>
            <a:r>
              <a:rPr lang="en-US" u="sng" dirty="0" smtClean="0"/>
              <a:t>not</a:t>
            </a:r>
            <a:r>
              <a:rPr lang="en-US" dirty="0" smtClean="0"/>
              <a:t> the Clock Manager</a:t>
            </a:r>
          </a:p>
          <a:p>
            <a:endParaRPr lang="en-US" dirty="0" smtClean="0"/>
          </a:p>
          <a:p>
            <a:r>
              <a:rPr lang="en-US" dirty="0" smtClean="0"/>
              <a:t>Hardware sets the base clock.</a:t>
            </a:r>
          </a:p>
          <a:p>
            <a:r>
              <a:rPr lang="en-US" dirty="0" smtClean="0"/>
              <a:t>Software sets up the PLL dividers and VCO frequencies.  This task is handled by the </a:t>
            </a:r>
            <a:r>
              <a:rPr lang="en-US" dirty="0" err="1" smtClean="0"/>
              <a:t>preloader</a:t>
            </a:r>
            <a:r>
              <a:rPr lang="en-US" dirty="0" smtClean="0"/>
              <a:t>.</a:t>
            </a:r>
          </a:p>
          <a:p>
            <a:endParaRPr lang="en-US" dirty="0" smtClean="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3 HPS Clock Groups</a:t>
            </a:r>
            <a:endParaRPr lang="en-US" sz="2800" dirty="0"/>
          </a:p>
        </p:txBody>
      </p:sp>
      <p:grpSp>
        <p:nvGrpSpPr>
          <p:cNvPr id="2" name="Group 124"/>
          <p:cNvGrpSpPr/>
          <p:nvPr/>
        </p:nvGrpSpPr>
        <p:grpSpPr>
          <a:xfrm>
            <a:off x="282524" y="810548"/>
            <a:ext cx="8574314" cy="5604324"/>
            <a:chOff x="381000" y="796476"/>
            <a:chExt cx="8574314" cy="5604324"/>
          </a:xfrm>
        </p:grpSpPr>
        <p:sp>
          <p:nvSpPr>
            <p:cNvPr id="100" name="Rectangle 99"/>
            <p:cNvSpPr/>
            <p:nvPr/>
          </p:nvSpPr>
          <p:spPr bwMode="auto">
            <a:xfrm>
              <a:off x="464457" y="1683656"/>
              <a:ext cx="8490857" cy="4601029"/>
            </a:xfrm>
            <a:prstGeom prst="rect">
              <a:avLst/>
            </a:prstGeom>
            <a:ln>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rPr>
                <a:t>HPS</a:t>
              </a:r>
            </a:p>
            <a:p>
              <a:pPr marL="0" marR="0" indent="0" algn="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charset="0"/>
              </a:endParaRPr>
            </a:p>
          </p:txBody>
        </p:sp>
        <p:grpSp>
          <p:nvGrpSpPr>
            <p:cNvPr id="3" name="Group 99"/>
            <p:cNvGrpSpPr/>
            <p:nvPr/>
          </p:nvGrpSpPr>
          <p:grpSpPr>
            <a:xfrm>
              <a:off x="6416920" y="1473201"/>
              <a:ext cx="511369" cy="50800"/>
              <a:chOff x="6416920" y="1473201"/>
              <a:chExt cx="511369" cy="50800"/>
            </a:xfrm>
          </p:grpSpPr>
          <p:sp>
            <p:nvSpPr>
              <p:cNvPr id="46" name="Oval 45"/>
              <p:cNvSpPr/>
              <p:nvPr/>
            </p:nvSpPr>
            <p:spPr bwMode="auto">
              <a:xfrm>
                <a:off x="688257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7" name="Oval 46"/>
              <p:cNvSpPr/>
              <p:nvPr/>
            </p:nvSpPr>
            <p:spPr bwMode="auto">
              <a:xfrm>
                <a:off x="6416920"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sp>
          <p:nvSpPr>
            <p:cNvPr id="50" name="Oval 49"/>
            <p:cNvSpPr/>
            <p:nvPr/>
          </p:nvSpPr>
          <p:spPr bwMode="auto">
            <a:xfrm>
              <a:off x="1744334"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51" name="Oval 50"/>
            <p:cNvSpPr/>
            <p:nvPr/>
          </p:nvSpPr>
          <p:spPr bwMode="auto">
            <a:xfrm>
              <a:off x="2478686" y="14732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01" name="Rectangle 100"/>
            <p:cNvSpPr/>
            <p:nvPr/>
          </p:nvSpPr>
          <p:spPr bwMode="auto">
            <a:xfrm>
              <a:off x="381000" y="796476"/>
              <a:ext cx="8534400" cy="73152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b="1" dirty="0" smtClean="0">
                  <a:solidFill>
                    <a:srgbClr val="000000"/>
                  </a:solidFill>
                </a:rPr>
                <a:t>FPGA</a:t>
              </a:r>
            </a:p>
          </p:txBody>
        </p:sp>
        <p:sp>
          <p:nvSpPr>
            <p:cNvPr id="36" name="Oval 35"/>
            <p:cNvSpPr/>
            <p:nvPr/>
          </p:nvSpPr>
          <p:spPr bwMode="auto">
            <a:xfrm>
              <a:off x="2765054"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8" name="Oval 37"/>
            <p:cNvSpPr/>
            <p:nvPr/>
          </p:nvSpPr>
          <p:spPr bwMode="auto">
            <a:xfrm>
              <a:off x="7348221"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39" name="Oval 38"/>
            <p:cNvSpPr/>
            <p:nvPr/>
          </p:nvSpPr>
          <p:spPr bwMode="auto">
            <a:xfrm>
              <a:off x="2776929"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1" name="Oval 40"/>
            <p:cNvSpPr/>
            <p:nvPr/>
          </p:nvSpPr>
          <p:spPr bwMode="auto">
            <a:xfrm>
              <a:off x="7348221" y="50825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4" name="Oval 43"/>
            <p:cNvSpPr/>
            <p:nvPr/>
          </p:nvSpPr>
          <p:spPr bwMode="auto">
            <a:xfrm>
              <a:off x="7348221" y="2270124"/>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5" name="Oval 44"/>
            <p:cNvSpPr/>
            <p:nvPr/>
          </p:nvSpPr>
          <p:spPr bwMode="auto">
            <a:xfrm>
              <a:off x="7348221" y="258444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48" name="Oval 47"/>
            <p:cNvSpPr/>
            <p:nvPr/>
          </p:nvSpPr>
          <p:spPr bwMode="auto">
            <a:xfrm>
              <a:off x="1744334"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5" name="Straight Arrow Connector 54"/>
            <p:cNvCxnSpPr/>
            <p:nvPr/>
          </p:nvCxnSpPr>
          <p:spPr bwMode="auto">
            <a:xfrm rot="16200000" flipH="1">
              <a:off x="1525229" y="1675736"/>
              <a:ext cx="304008" cy="2122"/>
            </a:xfrm>
            <a:prstGeom prst="straightConnector1">
              <a:avLst/>
            </a:prstGeom>
            <a:solidFill>
              <a:schemeClr val="accent1"/>
            </a:solidFill>
            <a:ln w="12700" cap="flat" cmpd="sng" algn="ctr">
              <a:solidFill>
                <a:schemeClr val="tx1"/>
              </a:solidFill>
              <a:prstDash val="solid"/>
              <a:round/>
              <a:headEnd type="triangle" w="med" len="med"/>
              <a:tailEnd type="none"/>
            </a:ln>
            <a:effectLst/>
          </p:spPr>
        </p:cxnSp>
        <p:sp>
          <p:nvSpPr>
            <p:cNvPr id="49" name="Oval 48"/>
            <p:cNvSpPr/>
            <p:nvPr/>
          </p:nvSpPr>
          <p:spPr bwMode="auto">
            <a:xfrm>
              <a:off x="2478686" y="18288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6" name="Straight Arrow Connector 55"/>
            <p:cNvCxnSpPr/>
            <p:nvPr/>
          </p:nvCxnSpPr>
          <p:spPr bwMode="auto">
            <a:xfrm rot="5400000" flipH="1" flipV="1">
              <a:off x="2349145" y="1676401"/>
              <a:ext cx="304800" cy="1588"/>
            </a:xfrm>
            <a:prstGeom prst="straightConnector1">
              <a:avLst/>
            </a:prstGeom>
            <a:solidFill>
              <a:schemeClr val="accent1"/>
            </a:solidFill>
            <a:ln w="12700" cap="flat" cmpd="sng" algn="ctr">
              <a:solidFill>
                <a:schemeClr val="tx1"/>
              </a:solidFill>
              <a:prstDash val="solid"/>
              <a:round/>
              <a:headEnd type="triangle" w="med" len="med"/>
              <a:tailEnd type="none"/>
            </a:ln>
            <a:effectLst/>
          </p:spPr>
        </p:cxnSp>
        <p:grpSp>
          <p:nvGrpSpPr>
            <p:cNvPr id="9" name="Group 131"/>
            <p:cNvGrpSpPr/>
            <p:nvPr/>
          </p:nvGrpSpPr>
          <p:grpSpPr>
            <a:xfrm>
              <a:off x="630017" y="1828801"/>
              <a:ext cx="866750" cy="457200"/>
              <a:chOff x="630017" y="1828801"/>
              <a:chExt cx="866750" cy="457200"/>
            </a:xfrm>
          </p:grpSpPr>
          <p:sp>
            <p:nvSpPr>
              <p:cNvPr id="22" name="Rectangle 21"/>
              <p:cNvSpPr/>
              <p:nvPr/>
            </p:nvSpPr>
            <p:spPr bwMode="auto">
              <a:xfrm rot="5400000">
                <a:off x="675737" y="1783081"/>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EMAC</a:t>
                </a:r>
              </a:p>
              <a:p>
                <a:pPr algn="ctr" eaLnBrk="0" hangingPunct="0"/>
                <a:r>
                  <a:rPr lang="en-US" sz="1000" b="1" dirty="0" smtClean="0">
                    <a:solidFill>
                      <a:srgbClr val="000000"/>
                    </a:solidFill>
                  </a:rPr>
                  <a:t>(2)</a:t>
                </a:r>
              </a:p>
            </p:txBody>
          </p:sp>
          <p:sp>
            <p:nvSpPr>
              <p:cNvPr id="32" name="Oval 31"/>
              <p:cNvSpPr/>
              <p:nvPr/>
            </p:nvSpPr>
            <p:spPr bwMode="auto">
              <a:xfrm>
                <a:off x="145104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59" name="Straight Arrow Connector 58"/>
              <p:cNvCxnSpPr>
                <a:stCxn id="22" idx="0"/>
                <a:endCxn id="32" idx="2"/>
              </p:cNvCxnSpPr>
              <p:nvPr/>
            </p:nvCxnSpPr>
            <p:spPr bwMode="auto">
              <a:xfrm>
                <a:off x="1178657" y="2057401"/>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0" name="Group 132"/>
            <p:cNvGrpSpPr/>
            <p:nvPr/>
          </p:nvGrpSpPr>
          <p:grpSpPr>
            <a:xfrm>
              <a:off x="630017" y="2468881"/>
              <a:ext cx="866750" cy="457200"/>
              <a:chOff x="630017" y="2495805"/>
              <a:chExt cx="866750" cy="457200"/>
            </a:xfrm>
          </p:grpSpPr>
          <p:sp>
            <p:nvSpPr>
              <p:cNvPr id="24" name="Rectangle 23"/>
              <p:cNvSpPr/>
              <p:nvPr/>
            </p:nvSpPr>
            <p:spPr bwMode="auto">
              <a:xfrm rot="5400000">
                <a:off x="675737" y="2450085"/>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USB</a:t>
                </a:r>
              </a:p>
              <a:p>
                <a:pPr algn="ctr" eaLnBrk="0" hangingPunct="0"/>
                <a:r>
                  <a:rPr lang="en-US" sz="1000" b="1" dirty="0" smtClean="0">
                    <a:solidFill>
                      <a:srgbClr val="000000"/>
                    </a:solidFill>
                  </a:rPr>
                  <a:t>OTG (2)</a:t>
                </a:r>
              </a:p>
            </p:txBody>
          </p:sp>
          <p:sp>
            <p:nvSpPr>
              <p:cNvPr id="31" name="Oval 30"/>
              <p:cNvSpPr/>
              <p:nvPr/>
            </p:nvSpPr>
            <p:spPr bwMode="auto">
              <a:xfrm>
                <a:off x="1451048" y="2699005"/>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2" name="Straight Arrow Connector 61"/>
              <p:cNvCxnSpPr>
                <a:stCxn id="24" idx="0"/>
                <a:endCxn id="31" idx="2"/>
              </p:cNvCxnSpPr>
              <p:nvPr/>
            </p:nvCxnSpPr>
            <p:spPr bwMode="auto">
              <a:xfrm>
                <a:off x="1178657" y="2724405"/>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1" name="Group 135"/>
            <p:cNvGrpSpPr/>
            <p:nvPr/>
          </p:nvGrpSpPr>
          <p:grpSpPr>
            <a:xfrm>
              <a:off x="630017" y="3108961"/>
              <a:ext cx="866750" cy="457200"/>
              <a:chOff x="630017" y="3117089"/>
              <a:chExt cx="866750" cy="457200"/>
            </a:xfrm>
          </p:grpSpPr>
          <p:sp>
            <p:nvSpPr>
              <p:cNvPr id="25" name="Rectangle 24"/>
              <p:cNvSpPr/>
              <p:nvPr/>
            </p:nvSpPr>
            <p:spPr bwMode="auto">
              <a:xfrm rot="5400000">
                <a:off x="675737" y="3071369"/>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Flash</a:t>
                </a:r>
              </a:p>
              <a:p>
                <a:pPr algn="ctr" eaLnBrk="0" hangingPunct="0"/>
                <a:r>
                  <a:rPr lang="en-US" sz="1000" b="1" dirty="0" smtClean="0">
                    <a:solidFill>
                      <a:srgbClr val="000000"/>
                    </a:solidFill>
                  </a:rPr>
                  <a:t>Control</a:t>
                </a:r>
              </a:p>
            </p:txBody>
          </p:sp>
          <p:sp>
            <p:nvSpPr>
              <p:cNvPr id="30" name="Oval 29"/>
              <p:cNvSpPr/>
              <p:nvPr/>
            </p:nvSpPr>
            <p:spPr bwMode="auto">
              <a:xfrm>
                <a:off x="1451048" y="3320289"/>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5" name="Straight Arrow Connector 64"/>
              <p:cNvCxnSpPr>
                <a:stCxn id="25" idx="0"/>
                <a:endCxn id="30" idx="2"/>
              </p:cNvCxnSpPr>
              <p:nvPr/>
            </p:nvCxnSpPr>
            <p:spPr bwMode="auto">
              <a:xfrm>
                <a:off x="1178657" y="3345689"/>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3" name="Group 144"/>
            <p:cNvGrpSpPr/>
            <p:nvPr/>
          </p:nvGrpSpPr>
          <p:grpSpPr>
            <a:xfrm>
              <a:off x="630017" y="4389121"/>
              <a:ext cx="866750" cy="457200"/>
              <a:chOff x="630017" y="4359657"/>
              <a:chExt cx="866750" cy="457200"/>
            </a:xfrm>
          </p:grpSpPr>
          <p:sp>
            <p:nvSpPr>
              <p:cNvPr id="26" name="Rectangle 25"/>
              <p:cNvSpPr/>
              <p:nvPr/>
            </p:nvSpPr>
            <p:spPr bwMode="auto">
              <a:xfrm rot="5400000">
                <a:off x="675737" y="4313937"/>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TMC</a:t>
                </a:r>
              </a:p>
              <a:p>
                <a:pPr algn="ctr" eaLnBrk="0" hangingPunct="0"/>
                <a:r>
                  <a:rPr lang="en-US" sz="1000" b="1" dirty="0" smtClean="0">
                    <a:solidFill>
                      <a:srgbClr val="000000"/>
                    </a:solidFill>
                  </a:rPr>
                  <a:t>(Trace)</a:t>
                </a:r>
              </a:p>
            </p:txBody>
          </p:sp>
          <p:sp>
            <p:nvSpPr>
              <p:cNvPr id="33" name="Oval 32"/>
              <p:cNvSpPr/>
              <p:nvPr/>
            </p:nvSpPr>
            <p:spPr bwMode="auto">
              <a:xfrm>
                <a:off x="1451048" y="4562857"/>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68" name="Straight Arrow Connector 67"/>
              <p:cNvCxnSpPr>
                <a:stCxn id="26" idx="0"/>
                <a:endCxn id="33" idx="2"/>
              </p:cNvCxnSpPr>
              <p:nvPr/>
            </p:nvCxnSpPr>
            <p:spPr bwMode="auto">
              <a:xfrm>
                <a:off x="1178657" y="4588257"/>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9" name="Group 143"/>
            <p:cNvGrpSpPr/>
            <p:nvPr/>
          </p:nvGrpSpPr>
          <p:grpSpPr>
            <a:xfrm>
              <a:off x="630017" y="5029201"/>
              <a:ext cx="866750" cy="457200"/>
              <a:chOff x="630017" y="4980940"/>
              <a:chExt cx="866750" cy="457200"/>
            </a:xfrm>
          </p:grpSpPr>
          <p:sp>
            <p:nvSpPr>
              <p:cNvPr id="27" name="Rectangle 26"/>
              <p:cNvSpPr/>
              <p:nvPr/>
            </p:nvSpPr>
            <p:spPr bwMode="auto">
              <a:xfrm rot="5400000">
                <a:off x="675737" y="4935220"/>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Debug</a:t>
                </a:r>
              </a:p>
              <a:p>
                <a:pPr algn="ctr" eaLnBrk="0" hangingPunct="0"/>
                <a:r>
                  <a:rPr lang="en-US" sz="1000" b="1" dirty="0" smtClean="0">
                    <a:solidFill>
                      <a:srgbClr val="000000"/>
                    </a:solidFill>
                  </a:rPr>
                  <a:t>Port</a:t>
                </a:r>
              </a:p>
            </p:txBody>
          </p:sp>
          <p:sp>
            <p:nvSpPr>
              <p:cNvPr id="34" name="Oval 33"/>
              <p:cNvSpPr/>
              <p:nvPr/>
            </p:nvSpPr>
            <p:spPr bwMode="auto">
              <a:xfrm>
                <a:off x="1451048" y="5184140"/>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71" name="Straight Arrow Connector 70"/>
              <p:cNvCxnSpPr>
                <a:stCxn id="27" idx="0"/>
                <a:endCxn id="34" idx="2"/>
              </p:cNvCxnSpPr>
              <p:nvPr/>
            </p:nvCxnSpPr>
            <p:spPr bwMode="auto">
              <a:xfrm>
                <a:off x="1178657" y="5209540"/>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40" name="Group 146"/>
            <p:cNvGrpSpPr/>
            <p:nvPr/>
          </p:nvGrpSpPr>
          <p:grpSpPr>
            <a:xfrm>
              <a:off x="2765054" y="4457700"/>
              <a:ext cx="1026538" cy="457200"/>
              <a:chOff x="2765054" y="4563362"/>
              <a:chExt cx="1026538" cy="457200"/>
            </a:xfrm>
          </p:grpSpPr>
          <p:sp>
            <p:nvSpPr>
              <p:cNvPr id="35" name="Oval 34"/>
              <p:cNvSpPr/>
              <p:nvPr/>
            </p:nvSpPr>
            <p:spPr bwMode="auto">
              <a:xfrm>
                <a:off x="2765054" y="476656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8" name="Rectangle 27"/>
              <p:cNvSpPr/>
              <p:nvPr/>
            </p:nvSpPr>
            <p:spPr bwMode="auto">
              <a:xfrm rot="5400000">
                <a:off x="3243001" y="4471970"/>
                <a:ext cx="457200" cy="639983"/>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On-chip</a:t>
                </a:r>
              </a:p>
              <a:p>
                <a:pPr algn="ctr" eaLnBrk="0" hangingPunct="0"/>
                <a:r>
                  <a:rPr lang="en-US" sz="1000" b="1" dirty="0" smtClean="0">
                    <a:solidFill>
                      <a:srgbClr val="000000"/>
                    </a:solidFill>
                  </a:rPr>
                  <a:t>RAM</a:t>
                </a:r>
              </a:p>
              <a:p>
                <a:pPr algn="ctr" eaLnBrk="0" hangingPunct="0"/>
                <a:r>
                  <a:rPr lang="en-US" sz="1000" b="1" dirty="0" smtClean="0">
                    <a:solidFill>
                      <a:srgbClr val="000000"/>
                    </a:solidFill>
                  </a:rPr>
                  <a:t>64 KB</a:t>
                </a:r>
              </a:p>
            </p:txBody>
          </p:sp>
          <p:cxnSp>
            <p:nvCxnSpPr>
              <p:cNvPr id="74" name="Straight Arrow Connector 73"/>
              <p:cNvCxnSpPr>
                <a:stCxn id="35" idx="6"/>
                <a:endCxn id="28" idx="2"/>
              </p:cNvCxnSpPr>
              <p:nvPr/>
            </p:nvCxnSpPr>
            <p:spPr bwMode="auto">
              <a:xfrm>
                <a:off x="2810773" y="4791961"/>
                <a:ext cx="34083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90" name="Straight Arrow Connector 89"/>
            <p:cNvCxnSpPr/>
            <p:nvPr/>
          </p:nvCxnSpPr>
          <p:spPr bwMode="auto">
            <a:xfrm>
              <a:off x="2822648" y="4345915"/>
              <a:ext cx="4525573"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5" name="Straight Connector 94"/>
            <p:cNvCxnSpPr/>
            <p:nvPr/>
          </p:nvCxnSpPr>
          <p:spPr bwMode="auto">
            <a:xfrm rot="5400000">
              <a:off x="2037493"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02" name="Shape 101"/>
            <p:cNvCxnSpPr>
              <a:stCxn id="46" idx="4"/>
              <a:endCxn id="44" idx="2"/>
            </p:cNvCxnSpPr>
            <p:nvPr/>
          </p:nvCxnSpPr>
          <p:spPr bwMode="auto">
            <a:xfrm rot="16200000" flipH="1">
              <a:off x="6741064" y="1688366"/>
              <a:ext cx="771523" cy="442791"/>
            </a:xfrm>
            <a:prstGeom prst="bentConnector2">
              <a:avLst/>
            </a:prstGeom>
            <a:solidFill>
              <a:schemeClr val="accent1"/>
            </a:solidFill>
            <a:ln w="12700" cap="flat" cmpd="sng" algn="ctr">
              <a:solidFill>
                <a:schemeClr val="tx1"/>
              </a:solidFill>
              <a:prstDash val="solid"/>
              <a:round/>
              <a:headEnd type="triangle" w="med" len="med"/>
              <a:tailEnd type="none"/>
            </a:ln>
            <a:effectLst/>
          </p:spPr>
        </p:cxnSp>
        <p:cxnSp>
          <p:nvCxnSpPr>
            <p:cNvPr id="104" name="Shape 103"/>
            <p:cNvCxnSpPr>
              <a:stCxn id="47" idx="4"/>
              <a:endCxn id="45" idx="2"/>
            </p:cNvCxnSpPr>
            <p:nvPr/>
          </p:nvCxnSpPr>
          <p:spPr bwMode="auto">
            <a:xfrm rot="16200000" flipH="1">
              <a:off x="6351076" y="1612704"/>
              <a:ext cx="1085848" cy="908441"/>
            </a:xfrm>
            <a:prstGeom prst="bentConnector2">
              <a:avLst/>
            </a:prstGeom>
            <a:solidFill>
              <a:schemeClr val="accent1"/>
            </a:solidFill>
            <a:ln w="12700" cap="flat" cmpd="sng" algn="ctr">
              <a:solidFill>
                <a:schemeClr val="tx1"/>
              </a:solidFill>
              <a:prstDash val="solid"/>
              <a:round/>
              <a:headEnd type="none" w="med" len="med"/>
              <a:tailEnd type="triangle"/>
            </a:ln>
            <a:effectLst/>
          </p:spPr>
        </p:cxnSp>
        <p:sp>
          <p:nvSpPr>
            <p:cNvPr id="107" name="TextBox 106"/>
            <p:cNvSpPr txBox="1"/>
            <p:nvPr/>
          </p:nvSpPr>
          <p:spPr>
            <a:xfrm>
              <a:off x="6470650" y="1847850"/>
              <a:ext cx="401072" cy="276999"/>
            </a:xfrm>
            <a:prstGeom prst="rect">
              <a:avLst/>
            </a:prstGeom>
            <a:noFill/>
          </p:spPr>
          <p:txBody>
            <a:bodyPr wrap="none" rtlCol="0">
              <a:spAutoFit/>
            </a:bodyPr>
            <a:lstStyle/>
            <a:p>
              <a:r>
                <a:rPr lang="en-US" sz="1200" b="1" dirty="0" smtClean="0">
                  <a:solidFill>
                    <a:srgbClr val="000000"/>
                  </a:solidFill>
                </a:rPr>
                <a:t>. . .</a:t>
              </a:r>
              <a:endParaRPr lang="en-US" sz="1200" b="1" dirty="0">
                <a:solidFill>
                  <a:srgbClr val="000000"/>
                </a:solidFill>
              </a:endParaRPr>
            </a:p>
          </p:txBody>
        </p:sp>
        <p:sp>
          <p:nvSpPr>
            <p:cNvPr id="8" name="Rectangle 7"/>
            <p:cNvSpPr/>
            <p:nvPr/>
          </p:nvSpPr>
          <p:spPr bwMode="auto">
            <a:xfrm>
              <a:off x="4168189" y="2000251"/>
              <a:ext cx="1005840" cy="82296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CPU0</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2" name="Rectangle 11"/>
            <p:cNvSpPr/>
            <p:nvPr/>
          </p:nvSpPr>
          <p:spPr bwMode="auto">
            <a:xfrm>
              <a:off x="5174029" y="2000251"/>
              <a:ext cx="1005840" cy="82296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sz="900" b="1" dirty="0" smtClean="0">
                  <a:solidFill>
                    <a:srgbClr val="000000"/>
                  </a:solidFill>
                </a:rPr>
                <a:t>CPU1</a:t>
              </a:r>
            </a:p>
            <a:p>
              <a:pPr algn="ctr" eaLnBrk="0" hangingPunct="0"/>
              <a:r>
                <a:rPr lang="en-US" sz="900" dirty="0" smtClean="0">
                  <a:solidFill>
                    <a:srgbClr val="000000"/>
                  </a:solidFill>
                </a:rPr>
                <a:t>ARM Cortex-A9</a:t>
              </a:r>
            </a:p>
            <a:p>
              <a:pPr algn="ctr" eaLnBrk="0" hangingPunct="0"/>
              <a:r>
                <a:rPr lang="en-US" sz="900" dirty="0" smtClean="0">
                  <a:solidFill>
                    <a:srgbClr val="000000"/>
                  </a:solidFill>
                </a:rPr>
                <a:t>NEON/FPU</a:t>
              </a:r>
            </a:p>
            <a:p>
              <a:pPr algn="ctr" eaLnBrk="0" hangingPunct="0"/>
              <a:r>
                <a:rPr lang="en-US" sz="900" dirty="0" smtClean="0">
                  <a:solidFill>
                    <a:srgbClr val="000000"/>
                  </a:solidFill>
                </a:rPr>
                <a:t>32 KB I$</a:t>
              </a:r>
            </a:p>
            <a:p>
              <a:pPr algn="ctr" eaLnBrk="0" hangingPunct="0"/>
              <a:r>
                <a:rPr lang="en-US" sz="900" dirty="0" smtClean="0">
                  <a:solidFill>
                    <a:srgbClr val="000000"/>
                  </a:solidFill>
                </a:rPr>
                <a:t>32 KB D$</a:t>
              </a:r>
            </a:p>
          </p:txBody>
        </p:sp>
        <p:sp>
          <p:nvSpPr>
            <p:cNvPr id="15" name="Oval 14"/>
            <p:cNvSpPr/>
            <p:nvPr/>
          </p:nvSpPr>
          <p:spPr bwMode="auto">
            <a:xfrm>
              <a:off x="4653378"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6" name="Oval 15"/>
            <p:cNvSpPr/>
            <p:nvPr/>
          </p:nvSpPr>
          <p:spPr bwMode="auto">
            <a:xfrm>
              <a:off x="55650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7" name="Oval 16"/>
            <p:cNvSpPr/>
            <p:nvPr/>
          </p:nvSpPr>
          <p:spPr bwMode="auto">
            <a:xfrm>
              <a:off x="4653378"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8" name="Oval 17"/>
            <p:cNvSpPr/>
            <p:nvPr/>
          </p:nvSpPr>
          <p:spPr bwMode="auto">
            <a:xfrm>
              <a:off x="55650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9" name="Oval 18"/>
            <p:cNvSpPr/>
            <p:nvPr/>
          </p:nvSpPr>
          <p:spPr bwMode="auto">
            <a:xfrm>
              <a:off x="4168189" y="364559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20" name="Oval 19"/>
            <p:cNvSpPr/>
            <p:nvPr/>
          </p:nvSpPr>
          <p:spPr bwMode="auto">
            <a:xfrm>
              <a:off x="5951270" y="375037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80" name="Straight Connector 79"/>
            <p:cNvCxnSpPr>
              <a:stCxn id="17" idx="4"/>
              <a:endCxn id="15" idx="0"/>
            </p:cNvCxnSpPr>
            <p:nvPr/>
          </p:nvCxnSpPr>
          <p:spPr bwMode="auto">
            <a:xfrm rot="5400000">
              <a:off x="4592101" y="3364565"/>
              <a:ext cx="16827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a:stCxn id="18" idx="4"/>
              <a:endCxn id="16" idx="0"/>
            </p:cNvCxnSpPr>
            <p:nvPr/>
          </p:nvCxnSpPr>
          <p:spPr bwMode="auto">
            <a:xfrm rot="5400000">
              <a:off x="5503727" y="3364565"/>
              <a:ext cx="16827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09" name="TextBox 108"/>
            <p:cNvSpPr txBox="1"/>
            <p:nvPr/>
          </p:nvSpPr>
          <p:spPr>
            <a:xfrm>
              <a:off x="6032500" y="1282700"/>
              <a:ext cx="1415772" cy="276999"/>
            </a:xfrm>
            <a:prstGeom prst="rect">
              <a:avLst/>
            </a:prstGeom>
            <a:noFill/>
          </p:spPr>
          <p:txBody>
            <a:bodyPr wrap="none" rtlCol="0">
              <a:spAutoFit/>
            </a:bodyPr>
            <a:lstStyle/>
            <a:p>
              <a:r>
                <a:rPr lang="en-US" sz="1200" b="1" dirty="0" smtClean="0">
                  <a:solidFill>
                    <a:srgbClr val="000000"/>
                  </a:solidFill>
                </a:rPr>
                <a:t>FPGA-to-SDRAM</a:t>
              </a:r>
              <a:endParaRPr lang="en-US" sz="1200" b="1" dirty="0">
                <a:solidFill>
                  <a:srgbClr val="000000"/>
                </a:solidFill>
              </a:endParaRPr>
            </a:p>
          </p:txBody>
        </p:sp>
        <p:sp>
          <p:nvSpPr>
            <p:cNvPr id="112" name="Oval 111"/>
            <p:cNvSpPr/>
            <p:nvPr/>
          </p:nvSpPr>
          <p:spPr bwMode="auto">
            <a:xfrm>
              <a:off x="2759363" y="294641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113" name="Straight Arrow Connector 112"/>
            <p:cNvCxnSpPr>
              <a:endCxn id="13" idx="1"/>
            </p:cNvCxnSpPr>
            <p:nvPr/>
          </p:nvCxnSpPr>
          <p:spPr bwMode="auto">
            <a:xfrm>
              <a:off x="2805082" y="3051828"/>
              <a:ext cx="1363107" cy="15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grpSp>
          <p:nvGrpSpPr>
            <p:cNvPr id="42" name="Group 145"/>
            <p:cNvGrpSpPr/>
            <p:nvPr/>
          </p:nvGrpSpPr>
          <p:grpSpPr>
            <a:xfrm>
              <a:off x="2765054" y="3797300"/>
              <a:ext cx="1026538" cy="457200"/>
              <a:chOff x="2765054" y="4012647"/>
              <a:chExt cx="1026538" cy="457200"/>
            </a:xfrm>
          </p:grpSpPr>
          <p:sp>
            <p:nvSpPr>
              <p:cNvPr id="37" name="Oval 36"/>
              <p:cNvSpPr/>
              <p:nvPr/>
            </p:nvSpPr>
            <p:spPr bwMode="auto">
              <a:xfrm>
                <a:off x="2765054" y="421584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9" name="Rectangle 68"/>
              <p:cNvSpPr/>
              <p:nvPr/>
            </p:nvSpPr>
            <p:spPr bwMode="auto">
              <a:xfrm rot="5400000">
                <a:off x="3243001" y="3921255"/>
                <a:ext cx="457200" cy="639983"/>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Boot</a:t>
                </a:r>
              </a:p>
              <a:p>
                <a:pPr algn="ctr" eaLnBrk="0" hangingPunct="0"/>
                <a:r>
                  <a:rPr lang="en-US" sz="1000" b="1" dirty="0" smtClean="0">
                    <a:solidFill>
                      <a:srgbClr val="000000"/>
                    </a:solidFill>
                  </a:rPr>
                  <a:t>ROM</a:t>
                </a:r>
              </a:p>
            </p:txBody>
          </p:sp>
          <p:cxnSp>
            <p:nvCxnSpPr>
              <p:cNvPr id="70" name="Straight Arrow Connector 69"/>
              <p:cNvCxnSpPr>
                <a:stCxn id="37" idx="6"/>
                <a:endCxn id="69" idx="2"/>
              </p:cNvCxnSpPr>
              <p:nvPr/>
            </p:nvCxnSpPr>
            <p:spPr bwMode="auto">
              <a:xfrm>
                <a:off x="2810773" y="4241246"/>
                <a:ext cx="34083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72" name="Rectangle 71"/>
            <p:cNvSpPr/>
            <p:nvPr/>
          </p:nvSpPr>
          <p:spPr bwMode="auto">
            <a:xfrm rot="5400000">
              <a:off x="3242953" y="1737361"/>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FPGA</a:t>
              </a:r>
            </a:p>
            <a:p>
              <a:pPr algn="ctr" eaLnBrk="0" hangingPunct="0"/>
              <a:r>
                <a:rPr lang="en-US" sz="1000" b="1" dirty="0" smtClean="0">
                  <a:solidFill>
                    <a:srgbClr val="000000"/>
                  </a:solidFill>
                </a:rPr>
                <a:t>Manager</a:t>
              </a:r>
            </a:p>
          </p:txBody>
        </p:sp>
        <p:cxnSp>
          <p:nvCxnSpPr>
            <p:cNvPr id="73" name="Straight Arrow Connector 72"/>
            <p:cNvCxnSpPr>
              <a:stCxn id="93" idx="6"/>
              <a:endCxn id="72" idx="2"/>
            </p:cNvCxnSpPr>
            <p:nvPr/>
          </p:nvCxnSpPr>
          <p:spPr bwMode="auto">
            <a:xfrm>
              <a:off x="2816957" y="2057401"/>
              <a:ext cx="334556"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3" name="Oval 92"/>
            <p:cNvSpPr/>
            <p:nvPr/>
          </p:nvSpPr>
          <p:spPr bwMode="auto">
            <a:xfrm>
              <a:off x="2771238" y="203200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grpSp>
          <p:nvGrpSpPr>
            <p:cNvPr id="43" name="Group 138"/>
            <p:cNvGrpSpPr/>
            <p:nvPr/>
          </p:nvGrpSpPr>
          <p:grpSpPr>
            <a:xfrm>
              <a:off x="628042" y="3749041"/>
              <a:ext cx="866750" cy="457200"/>
              <a:chOff x="628042" y="3738373"/>
              <a:chExt cx="866750" cy="457200"/>
            </a:xfrm>
          </p:grpSpPr>
          <p:sp>
            <p:nvSpPr>
              <p:cNvPr id="97" name="Rectangle 96"/>
              <p:cNvSpPr/>
              <p:nvPr/>
            </p:nvSpPr>
            <p:spPr bwMode="auto">
              <a:xfrm rot="5400000">
                <a:off x="673762" y="3692653"/>
                <a:ext cx="457200" cy="54864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DMA</a:t>
                </a:r>
              </a:p>
            </p:txBody>
          </p:sp>
          <p:sp>
            <p:nvSpPr>
              <p:cNvPr id="98" name="Oval 97"/>
              <p:cNvSpPr/>
              <p:nvPr/>
            </p:nvSpPr>
            <p:spPr bwMode="auto">
              <a:xfrm>
                <a:off x="1449073" y="394157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cxnSp>
            <p:nvCxnSpPr>
              <p:cNvPr id="99" name="Straight Arrow Connector 98"/>
              <p:cNvCxnSpPr>
                <a:stCxn id="97" idx="0"/>
                <a:endCxn id="98" idx="2"/>
              </p:cNvCxnSpPr>
              <p:nvPr/>
            </p:nvCxnSpPr>
            <p:spPr bwMode="auto">
              <a:xfrm>
                <a:off x="1176682" y="3966973"/>
                <a:ext cx="272391"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103" name="Oval 102"/>
            <p:cNvSpPr/>
            <p:nvPr/>
          </p:nvSpPr>
          <p:spPr bwMode="auto">
            <a:xfrm>
              <a:off x="2765054" y="3565586"/>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7" name="Rectangle 6"/>
            <p:cNvSpPr/>
            <p:nvPr/>
          </p:nvSpPr>
          <p:spPr bwMode="auto">
            <a:xfrm>
              <a:off x="7349993" y="2031999"/>
              <a:ext cx="943108" cy="3200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200" b="1" dirty="0" smtClean="0">
                  <a:solidFill>
                    <a:srgbClr val="000000"/>
                  </a:solidFill>
                </a:rPr>
                <a:t>Multi-port</a:t>
              </a:r>
            </a:p>
            <a:p>
              <a:pPr algn="ctr" eaLnBrk="0" hangingPunct="0"/>
              <a:r>
                <a:rPr lang="en-US" sz="1200" b="1" dirty="0" smtClean="0">
                  <a:solidFill>
                    <a:srgbClr val="000000"/>
                  </a:solidFill>
                </a:rPr>
                <a:t>DDR SDRAM Controller</a:t>
              </a:r>
            </a:p>
          </p:txBody>
        </p:sp>
        <p:cxnSp>
          <p:nvCxnSpPr>
            <p:cNvPr id="149" name="Straight Arrow Connector 148"/>
            <p:cNvCxnSpPr>
              <a:stCxn id="27" idx="1"/>
              <a:endCxn id="26" idx="3"/>
            </p:cNvCxnSpPr>
            <p:nvPr/>
          </p:nvCxnSpPr>
          <p:spPr bwMode="auto">
            <a:xfrm rot="5400000" flipH="1" flipV="1">
              <a:off x="812897" y="4937761"/>
              <a:ext cx="182880" cy="15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7" name="Straight Arrow Connector 86"/>
            <p:cNvCxnSpPr/>
            <p:nvPr/>
          </p:nvCxnSpPr>
          <p:spPr bwMode="auto">
            <a:xfrm>
              <a:off x="5996989" y="3670202"/>
              <a:ext cx="1351232" cy="15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88" name="Oval 87"/>
            <p:cNvSpPr/>
            <p:nvPr/>
          </p:nvSpPr>
          <p:spPr bwMode="auto">
            <a:xfrm>
              <a:off x="5717404" y="3448703"/>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89" name="Oval 88"/>
            <p:cNvSpPr/>
            <p:nvPr/>
          </p:nvSpPr>
          <p:spPr bwMode="auto">
            <a:xfrm>
              <a:off x="5717404" y="32296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94" name="Oval 93"/>
            <p:cNvSpPr/>
            <p:nvPr/>
          </p:nvSpPr>
          <p:spPr bwMode="auto">
            <a:xfrm>
              <a:off x="5951270" y="3578921"/>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118" name="Oval 117"/>
            <p:cNvSpPr/>
            <p:nvPr/>
          </p:nvSpPr>
          <p:spPr bwMode="auto">
            <a:xfrm>
              <a:off x="4171179" y="3026428"/>
              <a:ext cx="45719" cy="50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Arial" charset="0"/>
              </a:endParaRPr>
            </a:p>
          </p:txBody>
        </p:sp>
        <p:sp>
          <p:nvSpPr>
            <p:cNvPr id="6" name="Rectangle 5"/>
            <p:cNvSpPr/>
            <p:nvPr/>
          </p:nvSpPr>
          <p:spPr bwMode="auto">
            <a:xfrm>
              <a:off x="1445356" y="1828801"/>
              <a:ext cx="1371600" cy="3657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L3</a:t>
              </a:r>
            </a:p>
            <a:p>
              <a:pPr algn="ctr" eaLnBrk="0" hangingPunct="0"/>
              <a:r>
                <a:rPr lang="en-US" sz="1400" b="1" dirty="0" smtClean="0">
                  <a:solidFill>
                    <a:srgbClr val="000000"/>
                  </a:solidFill>
                </a:rPr>
                <a:t>Interconnect</a:t>
              </a:r>
            </a:p>
          </p:txBody>
        </p:sp>
        <p:sp>
          <p:nvSpPr>
            <p:cNvPr id="11" name="Rectangle 10"/>
            <p:cNvSpPr/>
            <p:nvPr/>
          </p:nvSpPr>
          <p:spPr bwMode="auto">
            <a:xfrm>
              <a:off x="4168189" y="2823228"/>
              <a:ext cx="201168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SCU</a:t>
              </a:r>
            </a:p>
          </p:txBody>
        </p:sp>
        <p:sp>
          <p:nvSpPr>
            <p:cNvPr id="13" name="Rectangle 12"/>
            <p:cNvSpPr/>
            <p:nvPr/>
          </p:nvSpPr>
          <p:spPr bwMode="auto">
            <a:xfrm>
              <a:off x="4168189" y="2823228"/>
              <a:ext cx="228600" cy="45720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ACP</a:t>
              </a:r>
            </a:p>
          </p:txBody>
        </p:sp>
        <p:sp>
          <p:nvSpPr>
            <p:cNvPr id="14" name="Rectangle 13"/>
            <p:cNvSpPr/>
            <p:nvPr/>
          </p:nvSpPr>
          <p:spPr bwMode="auto">
            <a:xfrm>
              <a:off x="4168189" y="3442396"/>
              <a:ext cx="201168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L2 Cache</a:t>
              </a:r>
            </a:p>
            <a:p>
              <a:pPr algn="ctr" eaLnBrk="0" hangingPunct="0"/>
              <a:r>
                <a:rPr lang="en-US" sz="1100" dirty="0" smtClean="0">
                  <a:solidFill>
                    <a:srgbClr val="000000"/>
                  </a:solidFill>
                </a:rPr>
                <a:t>(512 KB)</a:t>
              </a:r>
            </a:p>
          </p:txBody>
        </p:sp>
        <p:cxnSp>
          <p:nvCxnSpPr>
            <p:cNvPr id="92" name="Straight Arrow Connector 91"/>
            <p:cNvCxnSpPr/>
            <p:nvPr/>
          </p:nvCxnSpPr>
          <p:spPr bwMode="auto">
            <a:xfrm rot="16200000" flipV="1">
              <a:off x="3310577" y="1667824"/>
              <a:ext cx="319315" cy="263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1" name="TextBox 90"/>
            <p:cNvSpPr txBox="1"/>
            <p:nvPr/>
          </p:nvSpPr>
          <p:spPr>
            <a:xfrm>
              <a:off x="2314357" y="1018724"/>
              <a:ext cx="2331556" cy="461665"/>
            </a:xfrm>
            <a:prstGeom prst="rect">
              <a:avLst/>
            </a:prstGeom>
            <a:noFill/>
          </p:spPr>
          <p:txBody>
            <a:bodyPr wrap="square" rtlCol="0" anchor="b">
              <a:spAutoFit/>
            </a:bodyPr>
            <a:lstStyle/>
            <a:p>
              <a:pPr algn="ctr"/>
              <a:r>
                <a:rPr lang="en-US" sz="1200" b="1" dirty="0" smtClean="0">
                  <a:solidFill>
                    <a:srgbClr val="000000"/>
                  </a:solidFill>
                </a:rPr>
                <a:t>Configuration</a:t>
              </a:r>
            </a:p>
            <a:p>
              <a:pPr algn="ctr"/>
              <a:r>
                <a:rPr lang="en-US" sz="1200" b="1" dirty="0" smtClean="0">
                  <a:solidFill>
                    <a:srgbClr val="000000"/>
                  </a:solidFill>
                </a:rPr>
                <a:t>Control</a:t>
              </a:r>
              <a:endParaRPr lang="en-US" sz="1200" b="1" dirty="0">
                <a:solidFill>
                  <a:srgbClr val="000000"/>
                </a:solidFill>
              </a:endParaRPr>
            </a:p>
          </p:txBody>
        </p:sp>
        <p:sp>
          <p:nvSpPr>
            <p:cNvPr id="96" name="Rectangle 95"/>
            <p:cNvSpPr/>
            <p:nvPr/>
          </p:nvSpPr>
          <p:spPr bwMode="auto">
            <a:xfrm>
              <a:off x="4074160" y="1771650"/>
              <a:ext cx="2194560" cy="2286000"/>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5" name="TextBox 104"/>
            <p:cNvSpPr txBox="1"/>
            <p:nvPr/>
          </p:nvSpPr>
          <p:spPr>
            <a:xfrm>
              <a:off x="4184407" y="1766570"/>
              <a:ext cx="1890261" cy="276999"/>
            </a:xfrm>
            <a:prstGeom prst="rect">
              <a:avLst/>
            </a:prstGeom>
            <a:noFill/>
          </p:spPr>
          <p:txBody>
            <a:bodyPr wrap="none" rtlCol="0">
              <a:spAutoFit/>
            </a:bodyPr>
            <a:lstStyle/>
            <a:p>
              <a:r>
                <a:rPr lang="en-US" sz="1200" b="1" dirty="0" smtClean="0">
                  <a:solidFill>
                    <a:srgbClr val="000000"/>
                  </a:solidFill>
                </a:rPr>
                <a:t>ARM Cortex-A9MPCore</a:t>
              </a:r>
              <a:endParaRPr lang="en-US" sz="1200" b="1" dirty="0">
                <a:solidFill>
                  <a:srgbClr val="000000"/>
                </a:solidFill>
              </a:endParaRPr>
            </a:p>
          </p:txBody>
        </p:sp>
        <p:cxnSp>
          <p:nvCxnSpPr>
            <p:cNvPr id="115" name="Straight Arrow Connector 114"/>
            <p:cNvCxnSpPr/>
            <p:nvPr/>
          </p:nvCxnSpPr>
          <p:spPr bwMode="auto">
            <a:xfrm>
              <a:off x="2819449" y="3670202"/>
              <a:ext cx="1351232" cy="1588"/>
            </a:xfrm>
            <a:prstGeom prst="straightConnector1">
              <a:avLst/>
            </a:prstGeom>
            <a:solidFill>
              <a:schemeClr val="accent1"/>
            </a:solidFill>
            <a:ln w="12700" cap="flat" cmpd="sng" algn="ctr">
              <a:solidFill>
                <a:schemeClr val="tx1"/>
              </a:solidFill>
              <a:prstDash val="solid"/>
              <a:round/>
              <a:headEnd type="triangle" w="med" len="med"/>
              <a:tailEnd type="none"/>
            </a:ln>
            <a:effectLst/>
          </p:spPr>
        </p:cxnSp>
        <p:sp>
          <p:nvSpPr>
            <p:cNvPr id="106" name="Rectangle 105"/>
            <p:cNvSpPr/>
            <p:nvPr/>
          </p:nvSpPr>
          <p:spPr bwMode="auto">
            <a:xfrm>
              <a:off x="1445356" y="5673730"/>
              <a:ext cx="5184044" cy="45720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100" b="1" dirty="0" smtClean="0">
                  <a:solidFill>
                    <a:srgbClr val="000000"/>
                  </a:solidFill>
                </a:rPr>
                <a:t>Low Speed Peripherals</a:t>
              </a:r>
            </a:p>
            <a:p>
              <a:pPr algn="ctr" eaLnBrk="0" hangingPunct="0"/>
              <a:r>
                <a:rPr lang="en-US" sz="1000" b="1" dirty="0" smtClean="0">
                  <a:solidFill>
                    <a:srgbClr val="000000"/>
                  </a:solidFill>
                </a:rPr>
                <a:t>Timers, GPIO, UART, SPI, I2C, CAN</a:t>
              </a:r>
            </a:p>
          </p:txBody>
        </p:sp>
        <p:cxnSp>
          <p:nvCxnSpPr>
            <p:cNvPr id="108" name="Straight Arrow Connector 107"/>
            <p:cNvCxnSpPr/>
            <p:nvPr/>
          </p:nvCxnSpPr>
          <p:spPr bwMode="auto">
            <a:xfrm rot="16200000" flipH="1">
              <a:off x="1677629" y="1675736"/>
              <a:ext cx="304008" cy="2122"/>
            </a:xfrm>
            <a:prstGeom prst="straightConnector1">
              <a:avLst/>
            </a:prstGeom>
            <a:solidFill>
              <a:schemeClr val="accent1"/>
            </a:solidFill>
            <a:ln w="12700" cap="flat" cmpd="sng" algn="ctr">
              <a:solidFill>
                <a:schemeClr val="tx1"/>
              </a:solidFill>
              <a:prstDash val="solid"/>
              <a:round/>
              <a:headEnd type="triangle" w="med" len="med"/>
              <a:tailEnd type="none"/>
            </a:ln>
            <a:effectLst/>
          </p:spPr>
        </p:cxnSp>
        <p:sp>
          <p:nvSpPr>
            <p:cNvPr id="110" name="Rectangle 109"/>
            <p:cNvSpPr/>
            <p:nvPr/>
          </p:nvSpPr>
          <p:spPr bwMode="auto">
            <a:xfrm rot="5400000">
              <a:off x="3215640" y="4937760"/>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Clock</a:t>
              </a:r>
            </a:p>
            <a:p>
              <a:pPr algn="ctr" eaLnBrk="0" hangingPunct="0"/>
              <a:r>
                <a:rPr lang="en-US" sz="1000" b="1" dirty="0" smtClean="0">
                  <a:solidFill>
                    <a:srgbClr val="000000"/>
                  </a:solidFill>
                </a:rPr>
                <a:t>Manager</a:t>
              </a:r>
            </a:p>
          </p:txBody>
        </p:sp>
        <p:sp>
          <p:nvSpPr>
            <p:cNvPr id="111" name="Rectangle 110"/>
            <p:cNvSpPr/>
            <p:nvPr/>
          </p:nvSpPr>
          <p:spPr bwMode="auto">
            <a:xfrm rot="5400000">
              <a:off x="3947160" y="4937760"/>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Reset</a:t>
              </a:r>
            </a:p>
            <a:p>
              <a:pPr algn="ctr" eaLnBrk="0" hangingPunct="0"/>
              <a:r>
                <a:rPr lang="en-US" sz="1000" b="1" dirty="0" smtClean="0">
                  <a:solidFill>
                    <a:srgbClr val="000000"/>
                  </a:solidFill>
                </a:rPr>
                <a:t>Manager</a:t>
              </a:r>
            </a:p>
          </p:txBody>
        </p:sp>
        <p:sp>
          <p:nvSpPr>
            <p:cNvPr id="114" name="Rectangle 113"/>
            <p:cNvSpPr/>
            <p:nvPr/>
          </p:nvSpPr>
          <p:spPr bwMode="auto">
            <a:xfrm rot="5400000">
              <a:off x="5394960" y="4937760"/>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System</a:t>
              </a:r>
            </a:p>
            <a:p>
              <a:pPr algn="ctr" eaLnBrk="0" hangingPunct="0"/>
              <a:r>
                <a:rPr lang="en-US" sz="1000" b="1" dirty="0" smtClean="0">
                  <a:solidFill>
                    <a:srgbClr val="000000"/>
                  </a:solidFill>
                </a:rPr>
                <a:t>Manager</a:t>
              </a:r>
            </a:p>
          </p:txBody>
        </p:sp>
        <p:sp>
          <p:nvSpPr>
            <p:cNvPr id="116" name="Rectangle 115"/>
            <p:cNvSpPr/>
            <p:nvPr/>
          </p:nvSpPr>
          <p:spPr bwMode="auto">
            <a:xfrm rot="5400000">
              <a:off x="4663440" y="4937760"/>
              <a:ext cx="457200" cy="6400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srgbClr val="000000"/>
                  </a:solidFill>
                </a:rPr>
                <a:t>Scan Manager</a:t>
              </a:r>
            </a:p>
          </p:txBody>
        </p:sp>
        <p:cxnSp>
          <p:nvCxnSpPr>
            <p:cNvPr id="120" name="Straight Connector 119"/>
            <p:cNvCxnSpPr/>
            <p:nvPr/>
          </p:nvCxnSpPr>
          <p:spPr bwMode="auto">
            <a:xfrm rot="16200000" flipV="1">
              <a:off x="3349980"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21" name="Straight Connector 120"/>
            <p:cNvCxnSpPr/>
            <p:nvPr/>
          </p:nvCxnSpPr>
          <p:spPr bwMode="auto">
            <a:xfrm rot="16200000" flipV="1">
              <a:off x="4081960"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22" name="Straight Connector 121"/>
            <p:cNvCxnSpPr/>
            <p:nvPr/>
          </p:nvCxnSpPr>
          <p:spPr bwMode="auto">
            <a:xfrm rot="16200000" flipV="1">
              <a:off x="4796201"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23" name="Straight Connector 122"/>
            <p:cNvCxnSpPr/>
            <p:nvPr/>
          </p:nvCxnSpPr>
          <p:spPr bwMode="auto">
            <a:xfrm rot="16200000" flipV="1">
              <a:off x="5529760" y="5579700"/>
              <a:ext cx="187329" cy="731"/>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sp>
          <p:nvSpPr>
            <p:cNvPr id="119" name="Oval 118"/>
            <p:cNvSpPr/>
            <p:nvPr/>
          </p:nvSpPr>
          <p:spPr bwMode="auto">
            <a:xfrm>
              <a:off x="6858000" y="1752600"/>
              <a:ext cx="1905000" cy="38100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24" name="L-Shape 123"/>
            <p:cNvSpPr/>
            <p:nvPr/>
          </p:nvSpPr>
          <p:spPr bwMode="auto">
            <a:xfrm>
              <a:off x="381000" y="1676400"/>
              <a:ext cx="6553200" cy="4724400"/>
            </a:xfrm>
            <a:prstGeom prst="corner">
              <a:avLst>
                <a:gd name="adj1" fmla="val 35566"/>
                <a:gd name="adj2" fmla="val 54921"/>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27" name="Down Arrow 126"/>
            <p:cNvSpPr/>
            <p:nvPr/>
          </p:nvSpPr>
          <p:spPr bwMode="auto">
            <a:xfrm>
              <a:off x="5181600" y="1219200"/>
              <a:ext cx="152400" cy="533400"/>
            </a:xfrm>
            <a:prstGeom prst="downArrow">
              <a:avLst/>
            </a:prstGeom>
            <a:solidFill>
              <a:srgbClr val="009900"/>
            </a:solidFill>
            <a:ln w="9525"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28" name="Down Arrow 127"/>
            <p:cNvSpPr/>
            <p:nvPr/>
          </p:nvSpPr>
          <p:spPr bwMode="auto">
            <a:xfrm flipV="1">
              <a:off x="5029200" y="1219200"/>
              <a:ext cx="152400" cy="533400"/>
            </a:xfrm>
            <a:prstGeom prst="downArrow">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17" name="Oval 116"/>
            <p:cNvSpPr/>
            <p:nvPr/>
          </p:nvSpPr>
          <p:spPr bwMode="auto">
            <a:xfrm>
              <a:off x="3810000" y="1447800"/>
              <a:ext cx="2743200" cy="3124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grpSp>
      <p:sp>
        <p:nvSpPr>
          <p:cNvPr id="125" name="TextBox 124"/>
          <p:cNvSpPr txBox="1"/>
          <p:nvPr/>
        </p:nvSpPr>
        <p:spPr>
          <a:xfrm>
            <a:off x="1307492" y="1037906"/>
            <a:ext cx="689612" cy="461665"/>
          </a:xfrm>
          <a:prstGeom prst="rect">
            <a:avLst/>
          </a:prstGeom>
          <a:noFill/>
        </p:spPr>
        <p:txBody>
          <a:bodyPr wrap="none" rtlCol="0">
            <a:spAutoFit/>
          </a:bodyPr>
          <a:lstStyle/>
          <a:p>
            <a:pPr algn="ctr"/>
            <a:r>
              <a:rPr lang="en-US" sz="1200" b="1" dirty="0" smtClean="0">
                <a:solidFill>
                  <a:srgbClr val="000000"/>
                </a:solidFill>
              </a:rPr>
              <a:t>HPS to</a:t>
            </a:r>
            <a:br>
              <a:rPr lang="en-US" sz="1200" b="1" dirty="0" smtClean="0">
                <a:solidFill>
                  <a:srgbClr val="000000"/>
                </a:solidFill>
              </a:rPr>
            </a:br>
            <a:r>
              <a:rPr lang="en-US" sz="1200" b="1" dirty="0" smtClean="0">
                <a:solidFill>
                  <a:srgbClr val="000000"/>
                </a:solidFill>
              </a:rPr>
              <a:t>FPGA</a:t>
            </a:r>
            <a:endParaRPr lang="en-US" sz="1200" b="1" dirty="0">
              <a:solidFill>
                <a:srgbClr val="000000"/>
              </a:solidFill>
            </a:endParaRPr>
          </a:p>
        </p:txBody>
      </p:sp>
      <p:sp>
        <p:nvSpPr>
          <p:cNvPr id="126" name="TextBox 125"/>
          <p:cNvSpPr txBox="1"/>
          <p:nvPr/>
        </p:nvSpPr>
        <p:spPr>
          <a:xfrm>
            <a:off x="2069257" y="1037906"/>
            <a:ext cx="689612" cy="461665"/>
          </a:xfrm>
          <a:prstGeom prst="rect">
            <a:avLst/>
          </a:prstGeom>
          <a:noFill/>
        </p:spPr>
        <p:txBody>
          <a:bodyPr wrap="none" rtlCol="0">
            <a:spAutoFit/>
          </a:bodyPr>
          <a:lstStyle/>
          <a:p>
            <a:pPr algn="ctr"/>
            <a:r>
              <a:rPr lang="en-US" sz="1200" b="1" dirty="0" smtClean="0">
                <a:solidFill>
                  <a:srgbClr val="000000"/>
                </a:solidFill>
              </a:rPr>
              <a:t>FPGA </a:t>
            </a:r>
            <a:br>
              <a:rPr lang="en-US" sz="1200" b="1" dirty="0" smtClean="0">
                <a:solidFill>
                  <a:srgbClr val="000000"/>
                </a:solidFill>
              </a:rPr>
            </a:br>
            <a:r>
              <a:rPr lang="en-US" sz="1200" b="1" dirty="0" smtClean="0">
                <a:solidFill>
                  <a:srgbClr val="000000"/>
                </a:solidFill>
              </a:rPr>
              <a:t>to HPS</a:t>
            </a:r>
            <a:endParaRPr lang="en-US" sz="1200" b="1" dirty="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FPGA interface Clocks</a:t>
            </a:r>
            <a:endParaRPr lang="en-US" dirty="0"/>
          </a:p>
        </p:txBody>
      </p:sp>
      <p:sp>
        <p:nvSpPr>
          <p:cNvPr id="3" name="Content Placeholder 2"/>
          <p:cNvSpPr>
            <a:spLocks noGrp="1"/>
          </p:cNvSpPr>
          <p:nvPr>
            <p:ph idx="1"/>
          </p:nvPr>
        </p:nvSpPr>
        <p:spPr/>
        <p:txBody>
          <a:bodyPr>
            <a:normAutofit/>
          </a:bodyPr>
          <a:lstStyle/>
          <a:p>
            <a:r>
              <a:rPr lang="en-US" dirty="0" smtClean="0"/>
              <a:t>FPGA Clocks Drive:</a:t>
            </a:r>
          </a:p>
          <a:p>
            <a:pPr lvl="1"/>
            <a:r>
              <a:rPr lang="en-US" dirty="0" smtClean="0"/>
              <a:t>FPGA AXI Bridges (clock crossing)</a:t>
            </a:r>
          </a:p>
          <a:p>
            <a:pPr lvl="1"/>
            <a:r>
              <a:rPr lang="en-US" dirty="0" smtClean="0"/>
              <a:t>Optional Clock inputs to Peripheral and SDRAM group PLLs</a:t>
            </a:r>
          </a:p>
          <a:p>
            <a:endParaRPr lang="en-US" dirty="0" smtClean="0"/>
          </a:p>
          <a:p>
            <a:r>
              <a:rPr lang="en-US" dirty="0" smtClean="0"/>
              <a:t>3 HPS Clocks routed to FPGA</a:t>
            </a:r>
          </a:p>
          <a:p>
            <a:pPr lvl="1"/>
            <a:r>
              <a:rPr lang="en-US" dirty="0" smtClean="0"/>
              <a:t>One from each PLL</a:t>
            </a:r>
          </a:p>
          <a:p>
            <a:pPr lvl="1"/>
            <a:endParaRPr lang="en-US" dirty="0"/>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Clock Manager - PLLs	</a:t>
            </a:r>
            <a:endParaRPr lang="en-US" dirty="0"/>
          </a:p>
        </p:txBody>
      </p:sp>
      <p:sp>
        <p:nvSpPr>
          <p:cNvPr id="3" name="Content Placeholder 2"/>
          <p:cNvSpPr>
            <a:spLocks noGrp="1"/>
          </p:cNvSpPr>
          <p:nvPr>
            <p:ph idx="1"/>
          </p:nvPr>
        </p:nvSpPr>
        <p:spPr>
          <a:xfrm>
            <a:off x="350838" y="1187450"/>
            <a:ext cx="8331200" cy="5137150"/>
          </a:xfrm>
        </p:spPr>
        <p:txBody>
          <a:bodyPr>
            <a:normAutofit lnSpcReduction="10000"/>
          </a:bodyPr>
          <a:lstStyle/>
          <a:p>
            <a:r>
              <a:rPr lang="en-US" dirty="0" smtClean="0"/>
              <a:t>Software programmable clock control </a:t>
            </a:r>
          </a:p>
          <a:p>
            <a:pPr lvl="1"/>
            <a:r>
              <a:rPr lang="en-US" dirty="0" smtClean="0"/>
              <a:t>Clock routing </a:t>
            </a:r>
          </a:p>
          <a:p>
            <a:pPr lvl="1"/>
            <a:r>
              <a:rPr lang="en-US" dirty="0" smtClean="0"/>
              <a:t>PLL configuration</a:t>
            </a:r>
          </a:p>
          <a:p>
            <a:pPr lvl="2"/>
            <a:r>
              <a:rPr lang="en-US" dirty="0" smtClean="0"/>
              <a:t>VCO speed</a:t>
            </a:r>
          </a:p>
          <a:p>
            <a:pPr lvl="2"/>
            <a:r>
              <a:rPr lang="en-US" dirty="0" smtClean="0"/>
              <a:t>Clock Divider setting (per output)</a:t>
            </a:r>
          </a:p>
          <a:p>
            <a:pPr lvl="2"/>
            <a:r>
              <a:rPr lang="en-US" dirty="0" smtClean="0"/>
              <a:t>Clock output phase (SDRAM group only)</a:t>
            </a:r>
          </a:p>
          <a:p>
            <a:pPr lvl="1"/>
            <a:r>
              <a:rPr lang="en-US" dirty="0" smtClean="0"/>
              <a:t>Clock gating</a:t>
            </a:r>
          </a:p>
          <a:p>
            <a:pPr lvl="1"/>
            <a:endParaRPr lang="en-US" dirty="0" smtClean="0"/>
          </a:p>
          <a:p>
            <a:r>
              <a:rPr lang="en-US" dirty="0" smtClean="0"/>
              <a:t>Each PLL can trigger the Clock Manager Interrupt</a:t>
            </a:r>
          </a:p>
          <a:p>
            <a:pPr lvl="1"/>
            <a:r>
              <a:rPr lang="en-US" dirty="0" smtClean="0"/>
              <a:t>PLL lock / PLL loss of lock </a:t>
            </a:r>
          </a:p>
          <a:p>
            <a:pPr lvl="1"/>
            <a:endParaRPr lang="en-US" dirty="0" smtClean="0"/>
          </a:p>
          <a:p>
            <a:r>
              <a:rPr lang="en-US" dirty="0" smtClean="0"/>
              <a:t>Clock Manager can trigger a MPU Wake Up Interrupt when clock hardware is stable</a:t>
            </a:r>
          </a:p>
          <a:p>
            <a:pPr>
              <a:buNone/>
            </a:pPr>
            <a:endParaRPr lang="en-US"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HPS Clock Manager Features</a:t>
            </a:r>
            <a:endParaRPr lang="en-US" dirty="0"/>
          </a:p>
        </p:txBody>
      </p:sp>
      <p:sp>
        <p:nvSpPr>
          <p:cNvPr id="3" name="Content Placeholder 2"/>
          <p:cNvSpPr>
            <a:spLocks noGrp="1"/>
          </p:cNvSpPr>
          <p:nvPr>
            <p:ph idx="1"/>
          </p:nvPr>
        </p:nvSpPr>
        <p:spPr/>
        <p:txBody>
          <a:bodyPr>
            <a:normAutofit lnSpcReduction="10000"/>
          </a:bodyPr>
          <a:lstStyle/>
          <a:p>
            <a:r>
              <a:rPr lang="en-US" dirty="0" smtClean="0"/>
              <a:t>Enables dynamic scaling of MPU clock frequency</a:t>
            </a:r>
          </a:p>
          <a:p>
            <a:r>
              <a:rPr lang="en-US" dirty="0" smtClean="0"/>
              <a:t>Delivers base clocks to Ethernet, USB, SDRAM, etc. </a:t>
            </a:r>
          </a:p>
          <a:p>
            <a:r>
              <a:rPr lang="en-US" dirty="0" smtClean="0"/>
              <a:t>Enables ~all clocks to be gated off (power saving)</a:t>
            </a:r>
          </a:p>
          <a:p>
            <a:r>
              <a:rPr lang="en-US" dirty="0" smtClean="0"/>
              <a:t>Entry/Exit of ‘Safe Mode’</a:t>
            </a:r>
          </a:p>
          <a:p>
            <a:pPr lvl="1"/>
            <a:r>
              <a:rPr lang="en-US" dirty="0" smtClean="0"/>
              <a:t>Put clocks into known safe state on cold reset or warm reset request from Reset Manager</a:t>
            </a:r>
          </a:p>
          <a:p>
            <a:pPr lvl="2"/>
            <a:r>
              <a:rPr lang="en-US" dirty="0" smtClean="0"/>
              <a:t>Bypasses Main PLL C0-C2 over to OSC1</a:t>
            </a:r>
          </a:p>
          <a:p>
            <a:pPr lvl="2"/>
            <a:r>
              <a:rPr lang="en-US" dirty="0" smtClean="0"/>
              <a:t>Clock manager registers settings, for reset PLL counter &amp; dividers, bypassed to default values</a:t>
            </a:r>
          </a:p>
          <a:p>
            <a:pPr lvl="2"/>
            <a:r>
              <a:rPr lang="en-US" dirty="0" smtClean="0"/>
              <a:t>Enables all clocks (turns clock gating off)</a:t>
            </a:r>
          </a:p>
          <a:p>
            <a:pPr lvl="2"/>
            <a:r>
              <a:rPr lang="en-US" dirty="0" smtClean="0"/>
              <a:t>Flash controller clock multiplexer selects output from peripheral PLL</a:t>
            </a:r>
          </a:p>
          <a:p>
            <a:pPr lvl="1"/>
            <a:r>
              <a:rPr lang="en-US" dirty="0" smtClean="0"/>
              <a:t>Exit Safe Mode by resetting </a:t>
            </a:r>
            <a:r>
              <a:rPr lang="en-US" i="1" dirty="0" smtClean="0"/>
              <a:t>Safe Mode</a:t>
            </a:r>
            <a:r>
              <a:rPr lang="en-US" dirty="0" smtClean="0"/>
              <a:t> bit of </a:t>
            </a:r>
            <a:r>
              <a:rPr lang="en-US" i="1" dirty="0" smtClean="0"/>
              <a:t>CTRL </a:t>
            </a:r>
            <a:r>
              <a:rPr lang="en-US" dirty="0" smtClean="0"/>
              <a:t>register</a:t>
            </a:r>
          </a:p>
        </p:txBody>
      </p:sp>
      <p:sp>
        <p:nvSpPr>
          <p:cNvPr id="8550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4195" name="Rectangle 3"/>
          <p:cNvSpPr>
            <a:spLocks noGrp="1" noChangeArrowheads="1"/>
          </p:cNvSpPr>
          <p:nvPr>
            <p:ph type="title"/>
          </p:nvPr>
        </p:nvSpPr>
        <p:spPr/>
        <p:txBody>
          <a:bodyPr/>
          <a:lstStyle/>
          <a:p>
            <a:r>
              <a:rPr lang="en-US" dirty="0"/>
              <a:t>Introductions</a:t>
            </a:r>
          </a:p>
        </p:txBody>
      </p:sp>
      <p:sp>
        <p:nvSpPr>
          <p:cNvPr id="904196" name="Rectangle 4"/>
          <p:cNvSpPr>
            <a:spLocks noGrp="1" noChangeArrowheads="1"/>
          </p:cNvSpPr>
          <p:nvPr>
            <p:ph sz="half" idx="1"/>
          </p:nvPr>
        </p:nvSpPr>
        <p:spPr>
          <a:xfrm>
            <a:off x="350838" y="1187450"/>
            <a:ext cx="2865698" cy="4679950"/>
          </a:xfrm>
        </p:spPr>
        <p:txBody>
          <a:bodyPr>
            <a:normAutofit/>
          </a:bodyPr>
          <a:lstStyle/>
          <a:p>
            <a:pPr marL="225425" indent="-225425" defTabSz="974725">
              <a:buNone/>
              <a:tabLst>
                <a:tab pos="2232025" algn="l"/>
              </a:tabLst>
            </a:pPr>
            <a:r>
              <a:rPr lang="en-US" sz="2000" dirty="0" smtClean="0"/>
              <a:t>Arrow Electronics</a:t>
            </a:r>
          </a:p>
          <a:p>
            <a:pPr marL="225425" indent="-225425" defTabSz="974725">
              <a:tabLst>
                <a:tab pos="2232025" algn="l"/>
              </a:tabLst>
            </a:pPr>
            <a:r>
              <a:rPr lang="en-US" sz="2000" dirty="0" smtClean="0">
                <a:cs typeface="Arial" charset="0"/>
              </a:rPr>
              <a:t>2012 Sales: </a:t>
            </a:r>
            <a:br>
              <a:rPr lang="en-US" sz="2000" dirty="0" smtClean="0">
                <a:cs typeface="Arial" charset="0"/>
              </a:rPr>
            </a:br>
            <a:r>
              <a:rPr lang="en-US" sz="2000" dirty="0" smtClean="0">
                <a:cs typeface="Arial" charset="0"/>
              </a:rPr>
              <a:t>$20.4 billion</a:t>
            </a:r>
          </a:p>
          <a:p>
            <a:pPr marL="225425" indent="-225425" defTabSz="974725">
              <a:tabLst>
                <a:tab pos="2232025" algn="l"/>
              </a:tabLst>
            </a:pPr>
            <a:r>
              <a:rPr lang="en-US" sz="2000" dirty="0" smtClean="0">
                <a:cs typeface="Arial" charset="0"/>
              </a:rPr>
              <a:t>Customers:  </a:t>
            </a:r>
            <a:br>
              <a:rPr lang="en-US" sz="2000" dirty="0" smtClean="0">
                <a:cs typeface="Arial" charset="0"/>
              </a:rPr>
            </a:br>
            <a:r>
              <a:rPr lang="en-US" sz="2000" dirty="0" smtClean="0">
                <a:cs typeface="Arial" charset="0"/>
              </a:rPr>
              <a:t>More than 140,000</a:t>
            </a:r>
          </a:p>
          <a:p>
            <a:pPr marL="225425" indent="-225425" defTabSz="974725">
              <a:tabLst>
                <a:tab pos="2232025" algn="l"/>
              </a:tabLst>
            </a:pPr>
            <a:r>
              <a:rPr lang="en-US" sz="2000" dirty="0" smtClean="0">
                <a:cs typeface="Arial" charset="0"/>
              </a:rPr>
              <a:t>Suppliers:  </a:t>
            </a:r>
            <a:br>
              <a:rPr lang="en-US" sz="2000" dirty="0" smtClean="0">
                <a:cs typeface="Arial" charset="0"/>
              </a:rPr>
            </a:br>
            <a:r>
              <a:rPr lang="en-US" sz="2000" dirty="0" smtClean="0">
                <a:cs typeface="Arial" charset="0"/>
              </a:rPr>
              <a:t>More than 700</a:t>
            </a:r>
            <a:endParaRPr lang="en-US" sz="2000" dirty="0" smtClean="0"/>
          </a:p>
        </p:txBody>
      </p:sp>
      <p:sp>
        <p:nvSpPr>
          <p:cNvPr id="904197" name="Rectangle 5"/>
          <p:cNvSpPr>
            <a:spLocks noGrp="1" noChangeArrowheads="1"/>
          </p:cNvSpPr>
          <p:nvPr>
            <p:ph sz="half" idx="2"/>
          </p:nvPr>
        </p:nvSpPr>
        <p:spPr>
          <a:xfrm>
            <a:off x="3344751" y="1187450"/>
            <a:ext cx="2744077" cy="4679950"/>
          </a:xfrm>
        </p:spPr>
        <p:txBody>
          <a:bodyPr>
            <a:normAutofit/>
          </a:bodyPr>
          <a:lstStyle/>
          <a:p>
            <a:pPr marL="228600" indent="-228600" defTabSz="801688">
              <a:buNone/>
              <a:tabLst>
                <a:tab pos="1947863" algn="l"/>
              </a:tabLst>
            </a:pPr>
            <a:r>
              <a:rPr lang="en-US" sz="2000" dirty="0" smtClean="0"/>
              <a:t>Altera Corporation</a:t>
            </a:r>
          </a:p>
          <a:p>
            <a:pPr marL="228600" indent="-228600" defTabSz="801688">
              <a:tabLst>
                <a:tab pos="1947863" algn="l"/>
              </a:tabLst>
            </a:pPr>
            <a:r>
              <a:rPr lang="en-US" sz="2000" dirty="0" smtClean="0">
                <a:cs typeface="Arial" charset="0"/>
              </a:rPr>
              <a:t>2012 Sales: </a:t>
            </a:r>
            <a:br>
              <a:rPr lang="en-US" sz="2000" dirty="0" smtClean="0">
                <a:cs typeface="Arial" charset="0"/>
              </a:rPr>
            </a:br>
            <a:r>
              <a:rPr lang="en-US" sz="2000" dirty="0" smtClean="0">
                <a:cs typeface="Arial" charset="0"/>
              </a:rPr>
              <a:t>$1.8 billion</a:t>
            </a:r>
          </a:p>
          <a:p>
            <a:pPr marL="228600" indent="-228600" defTabSz="801688">
              <a:tabLst>
                <a:tab pos="1947863" algn="l"/>
              </a:tabLst>
            </a:pPr>
            <a:r>
              <a:rPr lang="en-US" sz="2000" dirty="0" smtClean="0">
                <a:cs typeface="Arial" charset="0"/>
              </a:rPr>
              <a:t>Customers:  </a:t>
            </a:r>
            <a:br>
              <a:rPr lang="en-US" sz="2000" dirty="0" smtClean="0">
                <a:cs typeface="Arial" charset="0"/>
              </a:rPr>
            </a:br>
            <a:r>
              <a:rPr lang="en-US" sz="2000" dirty="0" smtClean="0">
                <a:cs typeface="Arial" charset="0"/>
              </a:rPr>
              <a:t>More than 15,000</a:t>
            </a:r>
          </a:p>
          <a:p>
            <a:pPr marL="225425" indent="-225425" defTabSz="974725">
              <a:tabLst>
                <a:tab pos="2232025" algn="l"/>
              </a:tabLst>
            </a:pPr>
            <a:endParaRPr lang="en-US" sz="2000" dirty="0"/>
          </a:p>
        </p:txBody>
      </p:sp>
      <p:sp>
        <p:nvSpPr>
          <p:cNvPr id="5" name="Rectangle 5"/>
          <p:cNvSpPr txBox="1">
            <a:spLocks noChangeArrowheads="1"/>
          </p:cNvSpPr>
          <p:nvPr/>
        </p:nvSpPr>
        <p:spPr bwMode="auto">
          <a:xfrm>
            <a:off x="6078071" y="1189242"/>
            <a:ext cx="2691204" cy="4679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228600" marR="0" lvl="0" indent="-228600" algn="l" defTabSz="801688" rtl="0" eaLnBrk="1" fontAlgn="base" latinLnBrk="0" hangingPunct="1">
              <a:lnSpc>
                <a:spcPct val="100000"/>
              </a:lnSpc>
              <a:spcBef>
                <a:spcPct val="20000"/>
              </a:spcBef>
              <a:spcAft>
                <a:spcPct val="0"/>
              </a:spcAft>
              <a:buClr>
                <a:schemeClr val="tx2"/>
              </a:buClr>
              <a:buSzPct val="75000"/>
              <a:buFont typeface="Wingdings" pitchFamily="2" charset="2"/>
              <a:buNone/>
              <a:tabLst>
                <a:tab pos="1947863" algn="l"/>
              </a:tabLst>
              <a:defRPr/>
            </a:pPr>
            <a:r>
              <a:rPr kumimoji="0" lang="en-US" sz="2000" b="0" i="0" u="none" strike="noStrike" kern="0" cap="none" spc="0" normalizeH="0" baseline="0" noProof="0" dirty="0" smtClean="0">
                <a:ln>
                  <a:noFill/>
                </a:ln>
                <a:effectLst/>
                <a:uLnTx/>
                <a:uFillTx/>
                <a:latin typeface="+mn-lt"/>
                <a:ea typeface="+mn-ea"/>
                <a:cs typeface="+mn-cs"/>
              </a:rPr>
              <a:t>Linear Technology</a:t>
            </a:r>
          </a:p>
          <a:p>
            <a:pPr marL="228600" marR="0" lvl="0" indent="-228600" algn="l" defTabSz="801688" rtl="0" eaLnBrk="1" fontAlgn="base" latinLnBrk="0" hangingPunct="1">
              <a:lnSpc>
                <a:spcPct val="100000"/>
              </a:lnSpc>
              <a:spcBef>
                <a:spcPct val="20000"/>
              </a:spcBef>
              <a:spcAft>
                <a:spcPct val="0"/>
              </a:spcAft>
              <a:buClr>
                <a:schemeClr val="tx2"/>
              </a:buClr>
              <a:buSzPct val="75000"/>
              <a:buFont typeface="Wingdings" pitchFamily="2" charset="2"/>
              <a:buChar char="n"/>
              <a:tabLst>
                <a:tab pos="1947863" algn="l"/>
              </a:tabLst>
              <a:defRPr/>
            </a:pPr>
            <a:r>
              <a:rPr kumimoji="0" lang="en-US" sz="2000" b="0" i="0" u="none" strike="noStrike" kern="0" cap="none" spc="0" normalizeH="0" baseline="0" noProof="0" dirty="0" smtClean="0">
                <a:ln>
                  <a:noFill/>
                </a:ln>
                <a:effectLst/>
                <a:uLnTx/>
                <a:uFillTx/>
                <a:latin typeface="+mn-lt"/>
                <a:ea typeface="+mn-ea"/>
                <a:cs typeface="Arial" charset="0"/>
              </a:rPr>
              <a:t>2012 Sales: </a:t>
            </a:r>
            <a:br>
              <a:rPr kumimoji="0" lang="en-US" sz="2000" b="0" i="0" u="none" strike="noStrike" kern="0" cap="none" spc="0" normalizeH="0" baseline="0" noProof="0" dirty="0" smtClean="0">
                <a:ln>
                  <a:noFill/>
                </a:ln>
                <a:effectLst/>
                <a:uLnTx/>
                <a:uFillTx/>
                <a:latin typeface="+mn-lt"/>
                <a:ea typeface="+mn-ea"/>
                <a:cs typeface="Arial" charset="0"/>
              </a:rPr>
            </a:br>
            <a:r>
              <a:rPr kumimoji="0" lang="en-US" sz="2000" b="0" i="0" u="none" strike="noStrike" kern="0" cap="none" spc="0" normalizeH="0" baseline="0" noProof="0" dirty="0" smtClean="0">
                <a:ln>
                  <a:noFill/>
                </a:ln>
                <a:effectLst/>
                <a:uLnTx/>
                <a:uFillTx/>
                <a:latin typeface="+mn-lt"/>
                <a:ea typeface="+mn-ea"/>
                <a:cs typeface="Arial" charset="0"/>
              </a:rPr>
              <a:t>$1.3 billion</a:t>
            </a:r>
          </a:p>
          <a:p>
            <a:pPr marL="228600" marR="0" lvl="0" indent="-228600" algn="l" defTabSz="801688" rtl="0" eaLnBrk="1" fontAlgn="base" latinLnBrk="0" hangingPunct="1">
              <a:lnSpc>
                <a:spcPct val="100000"/>
              </a:lnSpc>
              <a:spcBef>
                <a:spcPct val="20000"/>
              </a:spcBef>
              <a:spcAft>
                <a:spcPct val="0"/>
              </a:spcAft>
              <a:buClr>
                <a:schemeClr val="tx2"/>
              </a:buClr>
              <a:buSzPct val="75000"/>
              <a:buFont typeface="Wingdings" pitchFamily="2" charset="2"/>
              <a:buChar char="n"/>
              <a:tabLst>
                <a:tab pos="1947863" algn="l"/>
              </a:tabLst>
              <a:defRPr/>
            </a:pPr>
            <a:r>
              <a:rPr kumimoji="0" lang="en-US" sz="2000" b="0" i="0" u="none" strike="noStrike" kern="0" cap="none" spc="0" normalizeH="0" baseline="0" noProof="0" dirty="0" smtClean="0">
                <a:ln>
                  <a:noFill/>
                </a:ln>
                <a:effectLst/>
                <a:uLnTx/>
                <a:uFillTx/>
                <a:latin typeface="+mn-lt"/>
                <a:ea typeface="+mn-ea"/>
                <a:cs typeface="Arial" charset="0"/>
              </a:rPr>
              <a:t>Customers:  </a:t>
            </a:r>
            <a:br>
              <a:rPr kumimoji="0" lang="en-US" sz="2000" b="0" i="0" u="none" strike="noStrike" kern="0" cap="none" spc="0" normalizeH="0" baseline="0" noProof="0" dirty="0" smtClean="0">
                <a:ln>
                  <a:noFill/>
                </a:ln>
                <a:effectLst/>
                <a:uLnTx/>
                <a:uFillTx/>
                <a:latin typeface="+mn-lt"/>
                <a:ea typeface="+mn-ea"/>
                <a:cs typeface="Arial" charset="0"/>
              </a:rPr>
            </a:br>
            <a:r>
              <a:rPr kumimoji="0" lang="en-US" sz="2000" b="0" i="0" u="none" strike="noStrike" kern="0" cap="none" spc="0" normalizeH="0" baseline="0" noProof="0" dirty="0" smtClean="0">
                <a:ln>
                  <a:noFill/>
                </a:ln>
                <a:effectLst/>
                <a:uLnTx/>
                <a:uFillTx/>
                <a:latin typeface="+mn-lt"/>
                <a:ea typeface="+mn-ea"/>
                <a:cs typeface="Arial" charset="0"/>
              </a:rPr>
              <a:t>More than 60,000</a:t>
            </a:r>
          </a:p>
          <a:p>
            <a:pPr marL="228600" marR="0" lvl="0" indent="-228600" algn="l" defTabSz="801688" rtl="0" eaLnBrk="1" fontAlgn="base" latinLnBrk="0" hangingPunct="1">
              <a:lnSpc>
                <a:spcPct val="100000"/>
              </a:lnSpc>
              <a:spcBef>
                <a:spcPct val="20000"/>
              </a:spcBef>
              <a:spcAft>
                <a:spcPct val="0"/>
              </a:spcAft>
              <a:buClr>
                <a:schemeClr val="tx2"/>
              </a:buClr>
              <a:buSzPct val="75000"/>
              <a:buFontTx/>
              <a:buNone/>
              <a:tabLst>
                <a:tab pos="1947863" algn="l"/>
              </a:tabLst>
              <a:defRPr/>
            </a:pPr>
            <a:endParaRPr kumimoji="0" lang="en-US" sz="2000" b="0" i="0" u="none" strike="noStrike" kern="0" cap="none" spc="0" normalizeH="0" baseline="0" noProof="0" dirty="0" smtClean="0">
              <a:ln>
                <a:noFill/>
              </a:ln>
              <a:effectLst/>
              <a:uLnTx/>
              <a:uFillTx/>
              <a:latin typeface="+mn-lt"/>
              <a:ea typeface="+mn-ea"/>
              <a:cs typeface="+mn-cs"/>
            </a:endParaRPr>
          </a:p>
          <a:p>
            <a:pPr marL="225425" marR="0" lvl="0" indent="-225425" algn="l" defTabSz="974725" rtl="0" eaLnBrk="1" fontAlgn="base" latinLnBrk="0" hangingPunct="1">
              <a:lnSpc>
                <a:spcPct val="100000"/>
              </a:lnSpc>
              <a:spcBef>
                <a:spcPct val="20000"/>
              </a:spcBef>
              <a:spcAft>
                <a:spcPct val="0"/>
              </a:spcAft>
              <a:buClr>
                <a:schemeClr val="tx2"/>
              </a:buClr>
              <a:buSzPct val="75000"/>
              <a:tabLst>
                <a:tab pos="2232025" algn="l"/>
              </a:tabLst>
              <a:defRPr/>
            </a:pPr>
            <a:endParaRPr kumimoji="0" lang="en-US" sz="2000" b="0" i="0" u="none" strike="noStrike" kern="0" cap="none" spc="0" normalizeH="0" baseline="0" noProof="0" dirty="0">
              <a:ln>
                <a:noFill/>
              </a:ln>
              <a:effectLst/>
              <a:uLnTx/>
              <a:uFillTx/>
              <a:latin typeface="+mn-lt"/>
              <a:ea typeface="+mn-ea"/>
              <a:cs typeface="+mn-cs"/>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Clocking Caveats</a:t>
            </a:r>
            <a:endParaRPr lang="en-US" dirty="0"/>
          </a:p>
        </p:txBody>
      </p:sp>
      <p:sp>
        <p:nvSpPr>
          <p:cNvPr id="3" name="Content Placeholder 2"/>
          <p:cNvSpPr>
            <a:spLocks noGrp="1"/>
          </p:cNvSpPr>
          <p:nvPr>
            <p:ph idx="1"/>
          </p:nvPr>
        </p:nvSpPr>
        <p:spPr/>
        <p:txBody>
          <a:bodyPr>
            <a:normAutofit/>
          </a:bodyPr>
          <a:lstStyle/>
          <a:p>
            <a:r>
              <a:rPr lang="en-US" dirty="0" smtClean="0"/>
              <a:t>Clocks must be very carefully sequenced</a:t>
            </a:r>
          </a:p>
          <a:p>
            <a:r>
              <a:rPr lang="en-US" dirty="0" smtClean="0"/>
              <a:t>It is possible to lock up system if mishandled</a:t>
            </a:r>
          </a:p>
          <a:p>
            <a:r>
              <a:rPr lang="en-US" dirty="0" smtClean="0"/>
              <a:t>Altera provides library of functions to assist with clock management.  These tasks are included as part of the </a:t>
            </a:r>
            <a:r>
              <a:rPr lang="en-US" dirty="0" err="1" smtClean="0"/>
              <a:t>preloader</a:t>
            </a:r>
            <a:r>
              <a:rPr lang="en-US" dirty="0" smtClean="0"/>
              <a:t>.  </a:t>
            </a:r>
          </a:p>
          <a:p>
            <a:endParaRPr lang="en-US" dirty="0" smtClean="0"/>
          </a:p>
          <a:p>
            <a:r>
              <a:rPr lang="en-US" dirty="0" smtClean="0"/>
              <a:t>For </a:t>
            </a:r>
            <a:r>
              <a:rPr lang="en-US" dirty="0"/>
              <a:t>more information refer to </a:t>
            </a:r>
            <a:r>
              <a:rPr lang="en-US" dirty="0" smtClean="0"/>
              <a:t>Volume 3, chapter 2 of the device handbook: </a:t>
            </a:r>
            <a:r>
              <a:rPr lang="en-US" dirty="0" smtClean="0">
                <a:hlinkClick r:id="rId3"/>
              </a:rPr>
              <a:t>Clock Manager</a:t>
            </a:r>
            <a:endParaRPr lang="en-US" dirty="0"/>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SoC</a:t>
            </a:r>
            <a:r>
              <a:rPr lang="en-GB" dirty="0" smtClean="0"/>
              <a:t> Device Reset Pins</a:t>
            </a:r>
            <a:endParaRPr lang="en-GB" dirty="0"/>
          </a:p>
        </p:txBody>
      </p:sp>
      <p:pic>
        <p:nvPicPr>
          <p:cNvPr id="693250" name="Picture 2"/>
          <p:cNvPicPr>
            <a:picLocks noChangeAspect="1" noChangeArrowheads="1"/>
          </p:cNvPicPr>
          <p:nvPr/>
        </p:nvPicPr>
        <p:blipFill>
          <a:blip r:embed="rId2" cstate="print"/>
          <a:srcRect/>
          <a:stretch>
            <a:fillRect/>
          </a:stretch>
        </p:blipFill>
        <p:spPr bwMode="auto">
          <a:xfrm>
            <a:off x="1143000" y="1447800"/>
            <a:ext cx="6529388" cy="431213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Reset Manager Overview	</a:t>
            </a:r>
            <a:endParaRPr lang="en-US" dirty="0"/>
          </a:p>
        </p:txBody>
      </p:sp>
      <p:sp>
        <p:nvSpPr>
          <p:cNvPr id="3" name="Content Placeholder 2"/>
          <p:cNvSpPr>
            <a:spLocks noGrp="1"/>
          </p:cNvSpPr>
          <p:nvPr>
            <p:ph idx="1"/>
          </p:nvPr>
        </p:nvSpPr>
        <p:spPr>
          <a:xfrm>
            <a:off x="406400" y="1218272"/>
            <a:ext cx="8331200" cy="5055088"/>
          </a:xfrm>
        </p:spPr>
        <p:txBody>
          <a:bodyPr>
            <a:normAutofit fontScale="92500" lnSpcReduction="10000"/>
          </a:bodyPr>
          <a:lstStyle/>
          <a:p>
            <a:r>
              <a:rPr lang="en-US" dirty="0" smtClean="0"/>
              <a:t>Generates module reset signals based on reset requests from various sources</a:t>
            </a:r>
          </a:p>
          <a:p>
            <a:r>
              <a:rPr lang="en-US" dirty="0" smtClean="0"/>
              <a:t>Clocked by EOSC1 clock pin</a:t>
            </a:r>
          </a:p>
          <a:p>
            <a:r>
              <a:rPr lang="en-US" dirty="0" smtClean="0"/>
              <a:t>Three separate reset domains</a:t>
            </a:r>
          </a:p>
          <a:p>
            <a:pPr lvl="1"/>
            <a:r>
              <a:rPr lang="en-US" dirty="0" smtClean="0"/>
              <a:t>HPS system</a:t>
            </a:r>
          </a:p>
          <a:p>
            <a:pPr lvl="1"/>
            <a:r>
              <a:rPr lang="en-US" dirty="0" smtClean="0"/>
              <a:t>JTAG port </a:t>
            </a:r>
          </a:p>
          <a:p>
            <a:pPr lvl="1"/>
            <a:r>
              <a:rPr lang="en-US" dirty="0" smtClean="0"/>
              <a:t>Debug system</a:t>
            </a:r>
          </a:p>
          <a:p>
            <a:r>
              <a:rPr lang="en-US" dirty="0" smtClean="0"/>
              <a:t>Accepts reset requests from following</a:t>
            </a:r>
          </a:p>
          <a:p>
            <a:pPr lvl="1"/>
            <a:r>
              <a:rPr lang="en-US" dirty="0" smtClean="0"/>
              <a:t>Software writing module reset registers</a:t>
            </a:r>
          </a:p>
          <a:p>
            <a:pPr lvl="1"/>
            <a:r>
              <a:rPr lang="en-US" dirty="0" smtClean="0"/>
              <a:t>FPGA control block</a:t>
            </a:r>
          </a:p>
          <a:p>
            <a:pPr lvl="1"/>
            <a:r>
              <a:rPr lang="en-US" dirty="0" smtClean="0"/>
              <a:t>FPGA fabric</a:t>
            </a:r>
          </a:p>
          <a:p>
            <a:pPr lvl="1"/>
            <a:r>
              <a:rPr lang="en-US" dirty="0" smtClean="0"/>
              <a:t>External Reset pins</a:t>
            </a:r>
          </a:p>
          <a:p>
            <a:r>
              <a:rPr lang="en-US" dirty="0" smtClean="0"/>
              <a:t>Implements Cold and Warm reset</a:t>
            </a: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 Warm / Debug Reset</a:t>
            </a:r>
            <a:endParaRPr lang="en-US" dirty="0"/>
          </a:p>
        </p:txBody>
      </p:sp>
      <p:graphicFrame>
        <p:nvGraphicFramePr>
          <p:cNvPr id="4" name="Content Placeholder 3"/>
          <p:cNvGraphicFramePr>
            <a:graphicFrameLocks noGrp="1"/>
          </p:cNvGraphicFramePr>
          <p:nvPr>
            <p:ph idx="1"/>
          </p:nvPr>
        </p:nvGraphicFramePr>
        <p:xfrm>
          <a:off x="350838" y="1014413"/>
          <a:ext cx="8331201" cy="4973320"/>
        </p:xfrm>
        <a:graphic>
          <a:graphicData uri="http://schemas.openxmlformats.org/drawingml/2006/table">
            <a:tbl>
              <a:tblPr firstRow="1" bandRow="1">
                <a:tableStyleId>{073A0DAA-6AF3-43AB-8588-CEC1D06C72B9}</a:tableStyleId>
              </a:tblPr>
              <a:tblGrid>
                <a:gridCol w="3221418"/>
                <a:gridCol w="3194304"/>
                <a:gridCol w="1915479"/>
              </a:tblGrid>
              <a:tr h="370840">
                <a:tc>
                  <a:txBody>
                    <a:bodyPr/>
                    <a:lstStyle/>
                    <a:p>
                      <a:r>
                        <a:rPr lang="en-US" dirty="0" smtClean="0"/>
                        <a:t>Cold Reset</a:t>
                      </a:r>
                      <a:endParaRPr lang="en-US" dirty="0"/>
                    </a:p>
                  </a:txBody>
                  <a:tcPr>
                    <a:lnR w="38100" cap="flat" cmpd="sng" algn="ctr">
                      <a:solidFill>
                        <a:schemeClr val="bg1"/>
                      </a:solidFill>
                      <a:prstDash val="solid"/>
                      <a:round/>
                      <a:headEnd type="none" w="med" len="med"/>
                      <a:tailEnd type="none" w="med" len="med"/>
                    </a:lnR>
                  </a:tcPr>
                </a:tc>
                <a:tc>
                  <a:txBody>
                    <a:bodyPr/>
                    <a:lstStyle/>
                    <a:p>
                      <a:r>
                        <a:rPr lang="en-US" dirty="0" smtClean="0"/>
                        <a:t>Warm Reset</a:t>
                      </a:r>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US" dirty="0" smtClean="0"/>
                        <a:t>Debug Reset</a:t>
                      </a:r>
                      <a:endParaRPr lang="en-US" dirty="0"/>
                    </a:p>
                  </a:txBody>
                  <a:tcPr>
                    <a:lnL w="38100" cap="flat" cmpd="sng" algn="ctr">
                      <a:solidFill>
                        <a:schemeClr val="bg1"/>
                      </a:solidFill>
                      <a:prstDash val="solid"/>
                      <a:round/>
                      <a:headEnd type="none" w="med" len="med"/>
                      <a:tailEnd type="none" w="med" len="med"/>
                    </a:lnL>
                  </a:tcPr>
                </a:tc>
              </a:tr>
              <a:tr h="370840">
                <a:tc>
                  <a:txBody>
                    <a:bodyPr/>
                    <a:lstStyle/>
                    <a:p>
                      <a:pPr lvl="0"/>
                      <a:r>
                        <a:rPr lang="en-US" sz="1900" dirty="0" smtClean="0"/>
                        <a:t>Affects all reset domains</a:t>
                      </a:r>
                      <a:r>
                        <a:rPr lang="en-US" sz="1900" baseline="0" dirty="0" smtClean="0"/>
                        <a:t> (</a:t>
                      </a:r>
                      <a:r>
                        <a:rPr lang="en-US" sz="1900" dirty="0" smtClean="0"/>
                        <a:t>TAP, Debug, System)</a:t>
                      </a:r>
                    </a:p>
                  </a:txBody>
                  <a:tcPr>
                    <a:lnR w="38100" cap="flat" cmpd="sng" algn="ctr">
                      <a:solidFill>
                        <a:schemeClr val="bg1"/>
                      </a:solidFill>
                      <a:prstDash val="solid"/>
                      <a:round/>
                      <a:headEnd type="none" w="med" len="med"/>
                      <a:tailEnd type="none" w="med" len="med"/>
                    </a:lnR>
                  </a:tcPr>
                </a:tc>
                <a:tc>
                  <a:txBody>
                    <a:bodyPr/>
                    <a:lstStyle/>
                    <a:p>
                      <a:r>
                        <a:rPr lang="en-US" sz="1900" dirty="0" smtClean="0"/>
                        <a:t>Happens after HPS has already been cold reset</a:t>
                      </a:r>
                      <a:endParaRPr lang="en-US" sz="19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rowSpan="5">
                  <a:txBody>
                    <a:bodyPr/>
                    <a:lstStyle/>
                    <a:p>
                      <a:r>
                        <a:rPr lang="en-US" sz="1900" dirty="0" smtClean="0"/>
                        <a:t>Only affects debug reset domain</a:t>
                      </a:r>
                      <a:endParaRPr lang="en-US" sz="1900" dirty="0"/>
                    </a:p>
                  </a:txBody>
                  <a:tcPr anchor="ctr">
                    <a:lnL w="38100" cap="flat" cmpd="sng" algn="ctr">
                      <a:solidFill>
                        <a:schemeClr val="bg1"/>
                      </a:solidFill>
                      <a:prstDash val="solid"/>
                      <a:round/>
                      <a:headEnd type="none" w="med" len="med"/>
                      <a:tailEnd type="none" w="med" len="med"/>
                    </a:lnL>
                  </a:tcPr>
                </a:tc>
              </a:tr>
              <a:tr h="370840">
                <a:tc>
                  <a:txBody>
                    <a:bodyPr/>
                    <a:lstStyle/>
                    <a:p>
                      <a:pPr lvl="0"/>
                      <a:r>
                        <a:rPr lang="en-US" sz="1900" dirty="0" smtClean="0"/>
                        <a:t>Places hardware-managed clocks into safe mode</a:t>
                      </a:r>
                    </a:p>
                  </a:txBody>
                  <a:tcPr>
                    <a:lnR w="38100" cap="flat" cmpd="sng" algn="ctr">
                      <a:solidFill>
                        <a:schemeClr val="bg1"/>
                      </a:solidFill>
                      <a:prstDash val="solid"/>
                      <a:round/>
                      <a:headEnd type="none" w="med" len="med"/>
                      <a:tailEnd type="none" w="med" len="med"/>
                    </a:lnR>
                  </a:tcPr>
                </a:tc>
                <a:tc>
                  <a:txBody>
                    <a:bodyPr/>
                    <a:lstStyle/>
                    <a:p>
                      <a:r>
                        <a:rPr lang="en-US" sz="1900" dirty="0" smtClean="0"/>
                        <a:t>Used to recover system from a non-responsive condition</a:t>
                      </a:r>
                      <a:endParaRPr lang="en-US" sz="19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vMerge="1">
                  <a:txBody>
                    <a:bodyPr/>
                    <a:lstStyle/>
                    <a:p>
                      <a:endParaRPr lang="en-US" dirty="0"/>
                    </a:p>
                  </a:txBody>
                  <a:tcPr/>
                </a:tc>
              </a:tr>
              <a:tr h="370840">
                <a:tc>
                  <a:txBody>
                    <a:bodyPr/>
                    <a:lstStyle/>
                    <a:p>
                      <a:pPr lvl="0"/>
                      <a:r>
                        <a:rPr lang="en-US" sz="1900" dirty="0" smtClean="0"/>
                        <a:t>Places software managed clocks into their default states</a:t>
                      </a:r>
                    </a:p>
                  </a:txBody>
                  <a:tcPr>
                    <a:lnR w="38100" cap="flat" cmpd="sng" algn="ctr">
                      <a:solidFill>
                        <a:schemeClr val="bg1"/>
                      </a:solidFill>
                      <a:prstDash val="solid"/>
                      <a:round/>
                      <a:headEnd type="none" w="med" len="med"/>
                      <a:tailEnd type="none" w="med" len="med"/>
                    </a:lnR>
                  </a:tcPr>
                </a:tc>
                <a:tc>
                  <a:txBody>
                    <a:bodyPr/>
                    <a:lstStyle/>
                    <a:p>
                      <a:pPr lvl="0"/>
                      <a:r>
                        <a:rPr lang="en-US" sz="1900" dirty="0" smtClean="0"/>
                        <a:t>Resets a subset of the HPS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vMerge="1">
                  <a:txBody>
                    <a:bodyPr/>
                    <a:lstStyle/>
                    <a:p>
                      <a:endParaRPr lang="en-US" dirty="0"/>
                    </a:p>
                  </a:txBody>
                  <a:tcPr/>
                </a:tc>
              </a:tr>
              <a:tr h="370840">
                <a:tc>
                  <a:txBody>
                    <a:bodyPr/>
                    <a:lstStyle/>
                    <a:p>
                      <a:pPr lvl="0"/>
                      <a:r>
                        <a:rPr lang="en-US" sz="1900" dirty="0" smtClean="0"/>
                        <a:t>Asynchronously resets all registers in the clock manager</a:t>
                      </a:r>
                    </a:p>
                  </a:txBody>
                  <a:tcPr>
                    <a:lnR w="38100" cap="flat" cmpd="sng" algn="ctr">
                      <a:solidFill>
                        <a:schemeClr val="bg1"/>
                      </a:solidFill>
                      <a:prstDash val="solid"/>
                      <a:round/>
                      <a:headEnd type="none" w="med" len="med"/>
                      <a:tailEnd type="none" w="med" len="med"/>
                    </a:ln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900" dirty="0" smtClean="0"/>
                        <a:t>Debug &amp; TAP reset domain unaffected</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vMerge="1">
                  <a:txBody>
                    <a:bodyPr/>
                    <a:lstStyle/>
                    <a:p>
                      <a:endParaRPr lang="en-US" dirty="0"/>
                    </a:p>
                  </a:txBody>
                  <a:tcPr/>
                </a:tc>
              </a:tr>
              <a:tr h="370840">
                <a:tc>
                  <a:txBody>
                    <a:bodyPr/>
                    <a:lstStyle/>
                    <a:p>
                      <a:pPr lvl="0"/>
                      <a:r>
                        <a:rPr lang="en-US" sz="1900" dirty="0" smtClean="0"/>
                        <a:t>Resets SDRAM so memory contents and setup lost</a:t>
                      </a:r>
                    </a:p>
                  </a:txBody>
                  <a:tcPr>
                    <a:lnR w="38100" cap="flat" cmpd="sng" algn="ctr">
                      <a:solidFill>
                        <a:schemeClr val="bg1"/>
                      </a:solidFill>
                      <a:prstDash val="solid"/>
                      <a:round/>
                      <a:headEnd type="none" w="med" len="med"/>
                      <a:tailEnd type="none" w="med" len="med"/>
                    </a:ln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900" dirty="0" smtClean="0"/>
                        <a:t>SDRAM unaffected so memory contents preserved</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vMerge="1">
                  <a:txBody>
                    <a:bodyPr/>
                    <a:lstStyle/>
                    <a:p>
                      <a:endParaRPr lang="en-US" dirty="0"/>
                    </a:p>
                  </a:txBody>
                  <a:tcPr/>
                </a:tc>
              </a:tr>
              <a:tr h="370840">
                <a:tc gridSpan="3">
                  <a:txBody>
                    <a:bodyPr/>
                    <a:lstStyle/>
                    <a:p>
                      <a:pPr lvl="0" algn="ctr"/>
                      <a:r>
                        <a:rPr lang="en-US" sz="1900" dirty="0" smtClean="0"/>
                        <a:t>FPGA is not affected across</a:t>
                      </a:r>
                      <a:r>
                        <a:rPr lang="en-US" sz="1900" baseline="0" dirty="0" smtClean="0"/>
                        <a:t> any type of reset</a:t>
                      </a:r>
                      <a:endParaRPr lang="en-US" sz="1900" dirty="0" smtClean="0"/>
                    </a:p>
                  </a:txBody>
                  <a:tcP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900" dirty="0" smtClean="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hMerge="1">
                  <a:txBody>
                    <a:bodyPr/>
                    <a:lstStyle/>
                    <a:p>
                      <a:endParaRPr lang="en-US" dirty="0"/>
                    </a:p>
                  </a:txBody>
                  <a:tcPr anchor="ctr">
                    <a:lnL w="38100" cap="flat" cmpd="sng" algn="ctr">
                      <a:solidFill>
                        <a:schemeClr val="bg1"/>
                      </a:solidFill>
                      <a:prstDash val="solid"/>
                      <a:round/>
                      <a:headEnd type="none" w="med" len="med"/>
                      <a:tailEnd type="none" w="med" len="med"/>
                    </a:lnL>
                  </a:tcPr>
                </a:tc>
              </a:tr>
            </a:tbl>
          </a:graphicData>
        </a:graphic>
      </p:graphicFrame>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SoC</a:t>
            </a:r>
            <a:r>
              <a:rPr lang="en-GB" dirty="0" smtClean="0"/>
              <a:t> Resets</a:t>
            </a:r>
            <a:endParaRPr lang="en-GB" dirty="0"/>
          </a:p>
        </p:txBody>
      </p:sp>
      <p:sp>
        <p:nvSpPr>
          <p:cNvPr id="3" name="Content Placeholder 2"/>
          <p:cNvSpPr>
            <a:spLocks noGrp="1"/>
          </p:cNvSpPr>
          <p:nvPr>
            <p:ph idx="1"/>
          </p:nvPr>
        </p:nvSpPr>
        <p:spPr/>
        <p:txBody>
          <a:bodyPr>
            <a:normAutofit/>
          </a:bodyPr>
          <a:lstStyle/>
          <a:p>
            <a:r>
              <a:rPr lang="en-US" dirty="0" smtClean="0"/>
              <a:t>HPS cold and warm resets can be </a:t>
            </a:r>
            <a:br>
              <a:rPr lang="en-US" dirty="0" smtClean="0"/>
            </a:br>
            <a:r>
              <a:rPr lang="en-US" dirty="0" smtClean="0"/>
              <a:t>sent into FPGA logic</a:t>
            </a:r>
          </a:p>
          <a:p>
            <a:r>
              <a:rPr lang="en-US" dirty="0" smtClean="0"/>
              <a:t>FPGA cold and warm resets can be </a:t>
            </a:r>
            <a:br>
              <a:rPr lang="en-US" dirty="0" smtClean="0"/>
            </a:br>
            <a:r>
              <a:rPr lang="en-US" dirty="0" smtClean="0"/>
              <a:t>received by HPS </a:t>
            </a:r>
          </a:p>
          <a:p>
            <a:pPr lvl="1"/>
            <a:r>
              <a:rPr lang="en-US" dirty="0" smtClean="0"/>
              <a:t>FPGA traffic must terminate before HPS warm reset completes</a:t>
            </a:r>
          </a:p>
          <a:p>
            <a:r>
              <a:rPr lang="en-GB" dirty="0" smtClean="0"/>
              <a:t>Implemented and managed by Reset Manager</a:t>
            </a:r>
            <a:endParaRPr lang="en-GB" dirty="0"/>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Reset Manager Integration</a:t>
            </a:r>
            <a:endParaRPr lang="en-US" dirty="0"/>
          </a:p>
        </p:txBody>
      </p:sp>
      <p:sp>
        <p:nvSpPr>
          <p:cNvPr id="3" name="Content Placeholder 2"/>
          <p:cNvSpPr>
            <a:spLocks noGrp="1"/>
          </p:cNvSpPr>
          <p:nvPr>
            <p:ph idx="1"/>
          </p:nvPr>
        </p:nvSpPr>
        <p:spPr>
          <a:xfrm>
            <a:off x="231228" y="1047964"/>
            <a:ext cx="3590759" cy="5468450"/>
          </a:xfrm>
        </p:spPr>
        <p:txBody>
          <a:bodyPr>
            <a:normAutofit/>
          </a:bodyPr>
          <a:lstStyle/>
          <a:p>
            <a:r>
              <a:rPr lang="en-US" dirty="0" smtClean="0"/>
              <a:t>Reset Sources</a:t>
            </a:r>
          </a:p>
          <a:p>
            <a:pPr lvl="1"/>
            <a:r>
              <a:rPr lang="en-US" sz="1600" dirty="0"/>
              <a:t>Power-On-Reset voltage monitor (cold reset)</a:t>
            </a:r>
          </a:p>
          <a:p>
            <a:pPr lvl="1"/>
            <a:r>
              <a:rPr lang="en-US" sz="1600" dirty="0" err="1" smtClean="0"/>
              <a:t>nPOR</a:t>
            </a:r>
            <a:r>
              <a:rPr lang="en-US" sz="1600" dirty="0" smtClean="0"/>
              <a:t> pin (cold reset)</a:t>
            </a:r>
          </a:p>
          <a:p>
            <a:pPr lvl="1"/>
            <a:r>
              <a:rPr lang="en-US" sz="1600" dirty="0" err="1" smtClean="0"/>
              <a:t>nRST</a:t>
            </a:r>
            <a:r>
              <a:rPr lang="en-US" sz="1600" dirty="0" smtClean="0"/>
              <a:t> pin (warm reset)</a:t>
            </a:r>
          </a:p>
          <a:p>
            <a:pPr lvl="1"/>
            <a:r>
              <a:rPr lang="en-US" sz="1600" dirty="0" smtClean="0"/>
              <a:t>Debug (Debug Reset)</a:t>
            </a:r>
          </a:p>
          <a:p>
            <a:pPr lvl="1"/>
            <a:r>
              <a:rPr lang="en-US" sz="1600" dirty="0" smtClean="0"/>
              <a:t>Watchdogs (SW control)</a:t>
            </a:r>
          </a:p>
          <a:p>
            <a:pPr lvl="1"/>
            <a:r>
              <a:rPr lang="en-US" sz="1600" dirty="0" smtClean="0"/>
              <a:t>FPGA</a:t>
            </a:r>
          </a:p>
          <a:p>
            <a:pPr lvl="2"/>
            <a:r>
              <a:rPr lang="en-US" sz="1400" dirty="0" smtClean="0"/>
              <a:t>f2h_cold_rst_req_n</a:t>
            </a:r>
          </a:p>
          <a:p>
            <a:pPr lvl="2"/>
            <a:r>
              <a:rPr lang="en-US" sz="1400" dirty="0" smtClean="0"/>
              <a:t>f2h_warm_rst_req_n</a:t>
            </a:r>
          </a:p>
          <a:p>
            <a:pPr lvl="2"/>
            <a:r>
              <a:rPr lang="en-US" sz="1400" dirty="0" smtClean="0"/>
              <a:t>f2h_dbg_rst_req_n</a:t>
            </a:r>
          </a:p>
          <a:p>
            <a:pPr lvl="2"/>
            <a:r>
              <a:rPr lang="en-US" sz="1400" dirty="0" smtClean="0"/>
              <a:t>h2f_cold_rst_n</a:t>
            </a:r>
          </a:p>
          <a:p>
            <a:pPr lvl="2"/>
            <a:r>
              <a:rPr lang="en-US" sz="1400" dirty="0" smtClean="0"/>
              <a:t>h2f_rst_n (cold or warm)</a:t>
            </a:r>
          </a:p>
          <a:p>
            <a:pPr lvl="2"/>
            <a:r>
              <a:rPr lang="en-US" sz="1400" dirty="0" err="1" smtClean="0"/>
              <a:t>load_csr</a:t>
            </a:r>
            <a:r>
              <a:rPr lang="en-US" sz="1400" dirty="0" smtClean="0"/>
              <a:t> (cold reset)</a:t>
            </a:r>
            <a:endParaRPr lang="en-US" dirty="0" smtClean="0"/>
          </a:p>
          <a:p>
            <a:r>
              <a:rPr lang="en-US" dirty="0" smtClean="0"/>
              <a:t>FPGA monitoring</a:t>
            </a:r>
          </a:p>
          <a:p>
            <a:pPr lvl="1"/>
            <a:r>
              <a:rPr lang="en-US" sz="1600" dirty="0" smtClean="0"/>
              <a:t>Reset from FPGA can occur only if FPGA is configured</a:t>
            </a:r>
            <a:endParaRPr lang="en-US" sz="1600" dirty="0"/>
          </a:p>
        </p:txBody>
      </p:sp>
      <p:sp>
        <p:nvSpPr>
          <p:cNvPr id="18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p:cNvGrpSpPr/>
          <p:nvPr/>
        </p:nvGrpSpPr>
        <p:grpSpPr>
          <a:xfrm>
            <a:off x="3565133" y="890524"/>
            <a:ext cx="5332287" cy="5221197"/>
            <a:chOff x="3565133" y="890524"/>
            <a:chExt cx="5332287" cy="5221197"/>
          </a:xfrm>
        </p:grpSpPr>
        <p:pic>
          <p:nvPicPr>
            <p:cNvPr id="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65133" y="890524"/>
              <a:ext cx="5332287" cy="5221197"/>
            </a:xfrm>
            <a:prstGeom prst="rect">
              <a:avLst/>
            </a:prstGeom>
            <a:noFill/>
            <a:ln w="9525">
              <a:noFill/>
              <a:miter lim="800000"/>
              <a:headEnd/>
              <a:tailEnd/>
            </a:ln>
          </p:spPr>
        </p:pic>
        <p:sp>
          <p:nvSpPr>
            <p:cNvPr id="5" name="TextBox 4"/>
            <p:cNvSpPr txBox="1"/>
            <p:nvPr/>
          </p:nvSpPr>
          <p:spPr>
            <a:xfrm>
              <a:off x="6524092" y="1222893"/>
              <a:ext cx="359596" cy="215444"/>
            </a:xfrm>
            <a:prstGeom prst="rect">
              <a:avLst/>
            </a:prstGeom>
            <a:noFill/>
          </p:spPr>
          <p:txBody>
            <a:bodyPr wrap="square" rtlCol="0">
              <a:spAutoFit/>
            </a:bodyPr>
            <a:lstStyle/>
            <a:p>
              <a:r>
                <a:rPr lang="en-US" sz="800" dirty="0" smtClean="0">
                  <a:solidFill>
                    <a:schemeClr val="bg2">
                      <a:lumMod val="50000"/>
                    </a:schemeClr>
                  </a:solidFill>
                  <a:latin typeface="Times New Roman" pitchFamily="18" charset="0"/>
                  <a:cs typeface="Times New Roman" pitchFamily="18" charset="0"/>
                </a:rPr>
                <a:t>_n</a:t>
              </a:r>
              <a:endParaRPr lang="en-US" sz="800" dirty="0">
                <a:solidFill>
                  <a:schemeClr val="bg2">
                    <a:lumMod val="50000"/>
                  </a:schemeClr>
                </a:solidFill>
                <a:latin typeface="Times New Roman" pitchFamily="18" charset="0"/>
                <a:cs typeface="Times New Roman" pitchFamily="18" charset="0"/>
              </a:endParaRPr>
            </a:p>
          </p:txBody>
        </p:sp>
        <p:sp>
          <p:nvSpPr>
            <p:cNvPr id="8" name="TextBox 7"/>
            <p:cNvSpPr txBox="1"/>
            <p:nvPr/>
          </p:nvSpPr>
          <p:spPr>
            <a:xfrm>
              <a:off x="6544640" y="1361392"/>
              <a:ext cx="359596" cy="215444"/>
            </a:xfrm>
            <a:prstGeom prst="rect">
              <a:avLst/>
            </a:prstGeom>
            <a:noFill/>
          </p:spPr>
          <p:txBody>
            <a:bodyPr wrap="square" rtlCol="0">
              <a:spAutoFit/>
            </a:bodyPr>
            <a:lstStyle/>
            <a:p>
              <a:r>
                <a:rPr lang="en-US" sz="800" dirty="0" smtClean="0">
                  <a:solidFill>
                    <a:schemeClr val="bg2">
                      <a:lumMod val="50000"/>
                    </a:schemeClr>
                  </a:solidFill>
                  <a:latin typeface="Times New Roman" pitchFamily="18" charset="0"/>
                  <a:cs typeface="Times New Roman" pitchFamily="18" charset="0"/>
                </a:rPr>
                <a:t>_n</a:t>
              </a:r>
              <a:endParaRPr lang="en-US" sz="800" dirty="0">
                <a:solidFill>
                  <a:schemeClr val="bg2">
                    <a:lumMod val="50000"/>
                  </a:schemeClr>
                </a:solidFill>
                <a:latin typeface="Times New Roman" pitchFamily="18" charset="0"/>
                <a:cs typeface="Times New Roman" pitchFamily="18" charset="0"/>
              </a:endParaRPr>
            </a:p>
          </p:txBody>
        </p:sp>
        <p:sp>
          <p:nvSpPr>
            <p:cNvPr id="9" name="TextBox 8"/>
            <p:cNvSpPr txBox="1"/>
            <p:nvPr/>
          </p:nvSpPr>
          <p:spPr>
            <a:xfrm>
              <a:off x="6585739" y="1504826"/>
              <a:ext cx="359596" cy="215444"/>
            </a:xfrm>
            <a:prstGeom prst="rect">
              <a:avLst/>
            </a:prstGeom>
            <a:noFill/>
          </p:spPr>
          <p:txBody>
            <a:bodyPr wrap="square" rtlCol="0">
              <a:spAutoFit/>
            </a:bodyPr>
            <a:lstStyle/>
            <a:p>
              <a:r>
                <a:rPr lang="en-US" sz="800" dirty="0" smtClean="0">
                  <a:solidFill>
                    <a:schemeClr val="bg2">
                      <a:lumMod val="50000"/>
                    </a:schemeClr>
                  </a:solidFill>
                  <a:latin typeface="Times New Roman" pitchFamily="18" charset="0"/>
                  <a:cs typeface="Times New Roman" pitchFamily="18" charset="0"/>
                </a:rPr>
                <a:t>_n</a:t>
              </a:r>
              <a:endParaRPr lang="en-US" sz="800" dirty="0">
                <a:solidFill>
                  <a:schemeClr val="bg2">
                    <a:lumMod val="50000"/>
                  </a:schemeClr>
                </a:solidFill>
                <a:latin typeface="Times New Roman" pitchFamily="18" charset="0"/>
                <a:cs typeface="Times New Roman" pitchFamily="18" charset="0"/>
              </a:endParaRPr>
            </a:p>
          </p:txBody>
        </p:sp>
      </p:grpSp>
    </p:spTree>
    <p:custDataLst>
      <p:tags r:id="rId1"/>
    </p:custData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FPGA Manager Overview 	</a:t>
            </a:r>
            <a:endParaRPr lang="en-US" dirty="0"/>
          </a:p>
        </p:txBody>
      </p:sp>
      <p:sp>
        <p:nvSpPr>
          <p:cNvPr id="3" name="Content Placeholder 2"/>
          <p:cNvSpPr>
            <a:spLocks noGrp="1"/>
          </p:cNvSpPr>
          <p:nvPr>
            <p:ph idx="1"/>
          </p:nvPr>
        </p:nvSpPr>
        <p:spPr>
          <a:xfrm>
            <a:off x="350838" y="1187450"/>
            <a:ext cx="8331200" cy="5175250"/>
          </a:xfrm>
        </p:spPr>
        <p:txBody>
          <a:bodyPr>
            <a:normAutofit/>
          </a:bodyPr>
          <a:lstStyle/>
          <a:p>
            <a:r>
              <a:rPr lang="en-US" dirty="0" smtClean="0"/>
              <a:t>Manages and monitors the FPGA portion of the </a:t>
            </a:r>
            <a:r>
              <a:rPr lang="en-US" dirty="0" err="1" smtClean="0"/>
              <a:t>SoC</a:t>
            </a:r>
            <a:r>
              <a:rPr lang="en-US" dirty="0" smtClean="0"/>
              <a:t> FPGA device</a:t>
            </a:r>
          </a:p>
          <a:p>
            <a:pPr lvl="1"/>
            <a:r>
              <a:rPr lang="en-US" sz="2000" dirty="0" smtClean="0"/>
              <a:t>Configure the FPGA fabric</a:t>
            </a:r>
          </a:p>
          <a:p>
            <a:pPr lvl="1"/>
            <a:r>
              <a:rPr lang="en-US" sz="2000" dirty="0" smtClean="0"/>
              <a:t>Monitor FPGA configuration and power status</a:t>
            </a:r>
          </a:p>
          <a:p>
            <a:pPr lvl="2"/>
            <a:r>
              <a:rPr lang="en-GB" sz="1800" i="1" dirty="0" smtClean="0"/>
              <a:t>INIT_DONE</a:t>
            </a:r>
            <a:r>
              <a:rPr lang="en-GB" sz="1800" i="1" dirty="0"/>
              <a:t>, CRC_ERR, </a:t>
            </a:r>
            <a:r>
              <a:rPr lang="en-GB" sz="1800" i="1" dirty="0" smtClean="0"/>
              <a:t>PR_DONE, </a:t>
            </a:r>
            <a:r>
              <a:rPr lang="en-GB" sz="1800" dirty="0" smtClean="0"/>
              <a:t>etc.</a:t>
            </a:r>
            <a:endParaRPr lang="en-GB" sz="1800" dirty="0"/>
          </a:p>
          <a:p>
            <a:pPr lvl="2"/>
            <a:r>
              <a:rPr lang="en-US" sz="1800" dirty="0" smtClean="0"/>
              <a:t>Software configurable interrupts to MPU</a:t>
            </a:r>
          </a:p>
          <a:p>
            <a:pPr lvl="1"/>
            <a:r>
              <a:rPr lang="en-US" sz="2000" dirty="0" smtClean="0"/>
              <a:t>Can reset the FPGA</a:t>
            </a:r>
          </a:p>
          <a:p>
            <a:pPr lvl="1"/>
            <a:r>
              <a:rPr lang="en-US" sz="2000" dirty="0" smtClean="0"/>
              <a:t>Drive 32 general purpose outputs to the FPGA</a:t>
            </a:r>
          </a:p>
          <a:p>
            <a:pPr lvl="1"/>
            <a:r>
              <a:rPr lang="en-US" sz="2000" dirty="0" smtClean="0"/>
              <a:t>Receive 32 general purpose inputs from the FPGA</a:t>
            </a:r>
          </a:p>
          <a:p>
            <a:pPr lvl="1"/>
            <a:r>
              <a:rPr lang="en-US" sz="2000" dirty="0" smtClean="0"/>
              <a:t>Boot from FPGA handshake signals </a:t>
            </a:r>
          </a:p>
          <a:p>
            <a:pPr lvl="2"/>
            <a:r>
              <a:rPr lang="en-US" sz="1800" dirty="0" smtClean="0"/>
              <a:t>Used for booting the HPS from the FPGA fabric</a:t>
            </a: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FPGA Configuration / </a:t>
            </a:r>
            <a:r>
              <a:rPr lang="en-US" dirty="0" err="1" smtClean="0"/>
              <a:t>uP</a:t>
            </a:r>
            <a:r>
              <a:rPr lang="en-US" dirty="0" smtClean="0"/>
              <a:t> Boot : Flexibility</a:t>
            </a:r>
            <a:endParaRPr lang="en-US" dirty="0"/>
          </a:p>
        </p:txBody>
      </p:sp>
      <p:sp>
        <p:nvSpPr>
          <p:cNvPr id="27" name="TextBox 26"/>
          <p:cNvSpPr txBox="1"/>
          <p:nvPr/>
        </p:nvSpPr>
        <p:spPr>
          <a:xfrm>
            <a:off x="219456" y="1101500"/>
            <a:ext cx="2133600" cy="1323439"/>
          </a:xfrm>
          <a:prstGeom prst="rect">
            <a:avLst/>
          </a:prstGeom>
          <a:noFill/>
        </p:spPr>
        <p:txBody>
          <a:bodyPr wrap="square" rtlCol="0">
            <a:spAutoFit/>
          </a:bodyPr>
          <a:lstStyle/>
          <a:p>
            <a:pPr eaLnBrk="0" hangingPunct="0"/>
            <a:r>
              <a:rPr lang="en-US" sz="2000" b="1" dirty="0" smtClean="0">
                <a:solidFill>
                  <a:srgbClr val="000000"/>
                </a:solidFill>
                <a:latin typeface="Arial" charset="0"/>
              </a:rPr>
              <a:t>Processor boots first, then configures the FPGA </a:t>
            </a:r>
          </a:p>
        </p:txBody>
      </p:sp>
      <p:grpSp>
        <p:nvGrpSpPr>
          <p:cNvPr id="81" name="Group 80"/>
          <p:cNvGrpSpPr/>
          <p:nvPr/>
        </p:nvGrpSpPr>
        <p:grpSpPr>
          <a:xfrm>
            <a:off x="3182113" y="999800"/>
            <a:ext cx="5961887" cy="1536136"/>
            <a:chOff x="3182113" y="999800"/>
            <a:chExt cx="5961887" cy="1536136"/>
          </a:xfrm>
        </p:grpSpPr>
        <p:sp>
          <p:nvSpPr>
            <p:cNvPr id="39" name="TextBox 38"/>
            <p:cNvSpPr txBox="1"/>
            <p:nvPr/>
          </p:nvSpPr>
          <p:spPr>
            <a:xfrm>
              <a:off x="8057372" y="999800"/>
              <a:ext cx="1086628" cy="1477328"/>
            </a:xfrm>
            <a:prstGeom prst="rect">
              <a:avLst/>
            </a:prstGeom>
            <a:noFill/>
          </p:spPr>
          <p:txBody>
            <a:bodyPr wrap="square" rtlCol="0">
              <a:spAutoFit/>
            </a:bodyPr>
            <a:lstStyle/>
            <a:p>
              <a:pPr eaLnBrk="0" hangingPunct="0"/>
              <a:r>
                <a:rPr lang="en-US" dirty="0" smtClean="0">
                  <a:solidFill>
                    <a:srgbClr val="000000"/>
                  </a:solidFill>
                  <a:latin typeface="Arial" charset="0"/>
                </a:rPr>
                <a:t>Boot Sources</a:t>
              </a:r>
              <a:br>
                <a:rPr lang="en-US" dirty="0" smtClean="0">
                  <a:solidFill>
                    <a:srgbClr val="000000"/>
                  </a:solidFill>
                  <a:latin typeface="Arial" charset="0"/>
                </a:rPr>
              </a:br>
              <a:r>
                <a:rPr lang="en-US" dirty="0" smtClean="0">
                  <a:solidFill>
                    <a:srgbClr val="000000"/>
                  </a:solidFill>
                  <a:latin typeface="Arial" charset="0"/>
                </a:rPr>
                <a:t>&amp;</a:t>
              </a:r>
              <a:r>
                <a:rPr lang="en-US" dirty="0" smtClean="0">
                  <a:solidFill>
                    <a:srgbClr val="000000"/>
                  </a:solidFill>
                </a:rPr>
                <a:t> FPGA </a:t>
              </a:r>
              <a:r>
                <a:rPr lang="en-US" dirty="0" err="1" smtClean="0">
                  <a:solidFill>
                    <a:srgbClr val="000000"/>
                  </a:solidFill>
                  <a:latin typeface="Arial" charset="0"/>
                </a:rPr>
                <a:t>Config</a:t>
              </a:r>
              <a:r>
                <a:rPr lang="en-US" dirty="0" smtClean="0">
                  <a:solidFill>
                    <a:srgbClr val="000000"/>
                  </a:solidFill>
                  <a:latin typeface="Arial" charset="0"/>
                </a:rPr>
                <a:t/>
              </a:r>
              <a:br>
                <a:rPr lang="en-US" dirty="0" smtClean="0">
                  <a:solidFill>
                    <a:srgbClr val="000000"/>
                  </a:solidFill>
                  <a:latin typeface="Arial" charset="0"/>
                </a:rPr>
              </a:br>
              <a:r>
                <a:rPr lang="en-US" dirty="0" smtClean="0">
                  <a:solidFill>
                    <a:srgbClr val="000000"/>
                  </a:solidFill>
                  <a:latin typeface="Arial" charset="0"/>
                </a:rPr>
                <a:t>Sources</a:t>
              </a:r>
            </a:p>
          </p:txBody>
        </p:sp>
        <p:sp>
          <p:nvSpPr>
            <p:cNvPr id="28" name="Rectangle 27"/>
            <p:cNvSpPr/>
            <p:nvPr/>
          </p:nvSpPr>
          <p:spPr bwMode="auto">
            <a:xfrm>
              <a:off x="3182113" y="1050395"/>
              <a:ext cx="2266566" cy="148554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dirty="0" smtClean="0">
                  <a:solidFill>
                    <a:srgbClr val="000000"/>
                  </a:solidFill>
                </a:rPr>
                <a:t>	FPGA</a:t>
              </a:r>
            </a:p>
          </p:txBody>
        </p:sp>
        <p:sp>
          <p:nvSpPr>
            <p:cNvPr id="29" name="Rectangle 28"/>
            <p:cNvSpPr/>
            <p:nvPr/>
          </p:nvSpPr>
          <p:spPr bwMode="auto">
            <a:xfrm>
              <a:off x="5529217" y="1050395"/>
              <a:ext cx="2360854" cy="148554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dirty="0" smtClean="0">
                  <a:solidFill>
                    <a:srgbClr val="000000"/>
                  </a:solidFill>
                </a:rPr>
                <a:t>HPS</a:t>
              </a:r>
            </a:p>
          </p:txBody>
        </p:sp>
        <p:sp>
          <p:nvSpPr>
            <p:cNvPr id="30" name="Rectangle 29"/>
            <p:cNvSpPr/>
            <p:nvPr/>
          </p:nvSpPr>
          <p:spPr bwMode="auto">
            <a:xfrm>
              <a:off x="7167433" y="1811650"/>
              <a:ext cx="612663" cy="24922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NAND</a:t>
              </a:r>
            </a:p>
            <a:p>
              <a:pPr algn="ctr" eaLnBrk="0" hangingPunct="0"/>
              <a:r>
                <a:rPr lang="en-US" sz="900" b="1" dirty="0" smtClean="0">
                  <a:solidFill>
                    <a:prstClr val="black"/>
                  </a:solidFill>
                </a:rPr>
                <a:t>Flash</a:t>
              </a:r>
            </a:p>
          </p:txBody>
        </p:sp>
        <p:sp>
          <p:nvSpPr>
            <p:cNvPr id="31" name="Rectangle 30"/>
            <p:cNvSpPr/>
            <p:nvPr/>
          </p:nvSpPr>
          <p:spPr bwMode="auto">
            <a:xfrm>
              <a:off x="7167433" y="1473498"/>
              <a:ext cx="612663" cy="256906"/>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MMC</a:t>
              </a:r>
            </a:p>
            <a:p>
              <a:pPr algn="ctr" eaLnBrk="0" hangingPunct="0"/>
              <a:r>
                <a:rPr lang="en-US" sz="900" b="1" dirty="0" smtClean="0">
                  <a:solidFill>
                    <a:prstClr val="black"/>
                  </a:solidFill>
                </a:rPr>
                <a:t>/SD</a:t>
              </a:r>
            </a:p>
          </p:txBody>
        </p:sp>
        <p:sp>
          <p:nvSpPr>
            <p:cNvPr id="32" name="Rectangle 31"/>
            <p:cNvSpPr/>
            <p:nvPr/>
          </p:nvSpPr>
          <p:spPr bwMode="auto">
            <a:xfrm>
              <a:off x="7167433" y="1125018"/>
              <a:ext cx="612663" cy="27491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QSPI</a:t>
              </a:r>
            </a:p>
            <a:p>
              <a:pPr algn="ctr" eaLnBrk="0" hangingPunct="0"/>
              <a:r>
                <a:rPr lang="en-US" sz="900" b="1" dirty="0" smtClean="0">
                  <a:solidFill>
                    <a:prstClr val="black"/>
                  </a:solidFill>
                </a:rPr>
                <a:t>/SPI</a:t>
              </a:r>
            </a:p>
          </p:txBody>
        </p:sp>
        <p:sp>
          <p:nvSpPr>
            <p:cNvPr id="33" name="Rectangle 32"/>
            <p:cNvSpPr/>
            <p:nvPr/>
          </p:nvSpPr>
          <p:spPr bwMode="auto">
            <a:xfrm>
              <a:off x="6301811" y="2211919"/>
              <a:ext cx="611225" cy="25172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Boot</a:t>
              </a:r>
            </a:p>
            <a:p>
              <a:pPr algn="ctr" eaLnBrk="0" hangingPunct="0"/>
              <a:r>
                <a:rPr lang="en-US" sz="900" b="1" dirty="0" smtClean="0">
                  <a:solidFill>
                    <a:prstClr val="black"/>
                  </a:solidFill>
                </a:rPr>
                <a:t>ROM</a:t>
              </a:r>
            </a:p>
          </p:txBody>
        </p:sp>
        <p:sp>
          <p:nvSpPr>
            <p:cNvPr id="35" name="Rectangle 34"/>
            <p:cNvSpPr/>
            <p:nvPr/>
          </p:nvSpPr>
          <p:spPr bwMode="auto">
            <a:xfrm>
              <a:off x="4368669" y="1984312"/>
              <a:ext cx="829253" cy="387275"/>
            </a:xfrm>
            <a:prstGeom prst="rect">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srgbClr val="FFFFFF"/>
                  </a:solidFill>
                </a:rPr>
                <a:t>Config</a:t>
              </a:r>
            </a:p>
            <a:p>
              <a:pPr algn="ctr" eaLnBrk="0" hangingPunct="0"/>
              <a:r>
                <a:rPr lang="en-US" sz="900" b="1" dirty="0" smtClean="0">
                  <a:solidFill>
                    <a:srgbClr val="FFFFFF"/>
                  </a:solidFill>
                </a:rPr>
                <a:t>Controller</a:t>
              </a:r>
            </a:p>
          </p:txBody>
        </p:sp>
        <p:sp>
          <p:nvSpPr>
            <p:cNvPr id="38" name="Rectangle 37"/>
            <p:cNvSpPr/>
            <p:nvPr/>
          </p:nvSpPr>
          <p:spPr bwMode="auto">
            <a:xfrm>
              <a:off x="5713304" y="1451840"/>
              <a:ext cx="819409" cy="54707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200" b="1" dirty="0" smtClean="0">
                  <a:solidFill>
                    <a:prstClr val="black"/>
                  </a:solidFill>
                </a:rPr>
                <a:t>CPU</a:t>
              </a:r>
            </a:p>
          </p:txBody>
        </p:sp>
        <p:sp>
          <p:nvSpPr>
            <p:cNvPr id="51" name="Rectangle 50"/>
            <p:cNvSpPr/>
            <p:nvPr/>
          </p:nvSpPr>
          <p:spPr bwMode="auto">
            <a:xfrm>
              <a:off x="6991858" y="2211919"/>
              <a:ext cx="611225" cy="26205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Scratch RAM</a:t>
              </a:r>
            </a:p>
          </p:txBody>
        </p:sp>
        <p:cxnSp>
          <p:nvCxnSpPr>
            <p:cNvPr id="62" name="Shape 61"/>
            <p:cNvCxnSpPr>
              <a:stCxn id="38" idx="2"/>
              <a:endCxn id="35" idx="3"/>
            </p:cNvCxnSpPr>
            <p:nvPr/>
          </p:nvCxnSpPr>
          <p:spPr bwMode="auto">
            <a:xfrm rot="5400000">
              <a:off x="5570949" y="1625889"/>
              <a:ext cx="179035" cy="925087"/>
            </a:xfrm>
            <a:prstGeom prst="bentConnector2">
              <a:avLst/>
            </a:prstGeom>
            <a:solidFill>
              <a:schemeClr val="accent1"/>
            </a:solidFill>
            <a:ln w="28575" cap="flat" cmpd="sng" algn="ctr">
              <a:solidFill>
                <a:schemeClr val="tx1"/>
              </a:solidFill>
              <a:prstDash val="solid"/>
              <a:round/>
              <a:headEnd type="none" w="med" len="med"/>
              <a:tailEnd type="triangle"/>
            </a:ln>
            <a:effectLst/>
          </p:spPr>
        </p:cxnSp>
        <p:cxnSp>
          <p:nvCxnSpPr>
            <p:cNvPr id="59" name="Straight Arrow Connector 58"/>
            <p:cNvCxnSpPr/>
            <p:nvPr/>
          </p:nvCxnSpPr>
          <p:spPr bwMode="auto">
            <a:xfrm flipH="1">
              <a:off x="7788624" y="1271028"/>
              <a:ext cx="270288" cy="1345"/>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60" name="Straight Arrow Connector 59"/>
            <p:cNvCxnSpPr/>
            <p:nvPr/>
          </p:nvCxnSpPr>
          <p:spPr bwMode="auto">
            <a:xfrm flipH="1">
              <a:off x="7788624" y="1612931"/>
              <a:ext cx="270288" cy="1345"/>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61" name="Straight Arrow Connector 60"/>
            <p:cNvCxnSpPr/>
            <p:nvPr/>
          </p:nvCxnSpPr>
          <p:spPr bwMode="auto">
            <a:xfrm flipH="1">
              <a:off x="7788624" y="1944506"/>
              <a:ext cx="270288" cy="1345"/>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grpSp>
      <p:grpSp>
        <p:nvGrpSpPr>
          <p:cNvPr id="82" name="Group 81"/>
          <p:cNvGrpSpPr/>
          <p:nvPr/>
        </p:nvGrpSpPr>
        <p:grpSpPr>
          <a:xfrm>
            <a:off x="1840992" y="2787755"/>
            <a:ext cx="7254240" cy="1485541"/>
            <a:chOff x="1840992" y="2787755"/>
            <a:chExt cx="7254240" cy="1485541"/>
          </a:xfrm>
        </p:grpSpPr>
        <p:sp>
          <p:nvSpPr>
            <p:cNvPr id="69" name="Rectangle 68"/>
            <p:cNvSpPr/>
            <p:nvPr/>
          </p:nvSpPr>
          <p:spPr bwMode="auto">
            <a:xfrm>
              <a:off x="3176017" y="2787755"/>
              <a:ext cx="2266566" cy="148554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dirty="0" smtClean="0">
                  <a:solidFill>
                    <a:srgbClr val="000000"/>
                  </a:solidFill>
                </a:rPr>
                <a:t>	FPGA</a:t>
              </a:r>
            </a:p>
          </p:txBody>
        </p:sp>
        <p:sp>
          <p:nvSpPr>
            <p:cNvPr id="70" name="Rectangle 69"/>
            <p:cNvSpPr/>
            <p:nvPr/>
          </p:nvSpPr>
          <p:spPr bwMode="auto">
            <a:xfrm>
              <a:off x="5523121" y="2787755"/>
              <a:ext cx="2360854" cy="148554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dirty="0" smtClean="0">
                  <a:solidFill>
                    <a:srgbClr val="000000"/>
                  </a:solidFill>
                </a:rPr>
                <a:t>HPS</a:t>
              </a:r>
            </a:p>
          </p:txBody>
        </p:sp>
        <p:sp>
          <p:nvSpPr>
            <p:cNvPr id="71" name="Rectangle 70"/>
            <p:cNvSpPr/>
            <p:nvPr/>
          </p:nvSpPr>
          <p:spPr bwMode="auto">
            <a:xfrm>
              <a:off x="7161337" y="3549010"/>
              <a:ext cx="612663" cy="24922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NAND</a:t>
              </a:r>
            </a:p>
            <a:p>
              <a:pPr algn="ctr" eaLnBrk="0" hangingPunct="0"/>
              <a:r>
                <a:rPr lang="en-US" sz="900" b="1" dirty="0" smtClean="0">
                  <a:solidFill>
                    <a:prstClr val="black"/>
                  </a:solidFill>
                </a:rPr>
                <a:t>Flash</a:t>
              </a:r>
            </a:p>
          </p:txBody>
        </p:sp>
        <p:sp>
          <p:nvSpPr>
            <p:cNvPr id="72" name="Rectangle 71"/>
            <p:cNvSpPr/>
            <p:nvPr/>
          </p:nvSpPr>
          <p:spPr bwMode="auto">
            <a:xfrm>
              <a:off x="7161337" y="3210858"/>
              <a:ext cx="612663" cy="256906"/>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MMC</a:t>
              </a:r>
            </a:p>
            <a:p>
              <a:pPr algn="ctr" eaLnBrk="0" hangingPunct="0"/>
              <a:r>
                <a:rPr lang="en-US" sz="900" b="1" dirty="0" smtClean="0">
                  <a:solidFill>
                    <a:prstClr val="black"/>
                  </a:solidFill>
                </a:rPr>
                <a:t>/SD</a:t>
              </a:r>
            </a:p>
          </p:txBody>
        </p:sp>
        <p:sp>
          <p:nvSpPr>
            <p:cNvPr id="73" name="Rectangle 72"/>
            <p:cNvSpPr/>
            <p:nvPr/>
          </p:nvSpPr>
          <p:spPr bwMode="auto">
            <a:xfrm>
              <a:off x="7161337" y="2862378"/>
              <a:ext cx="612663" cy="27491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QSPI</a:t>
              </a:r>
            </a:p>
            <a:p>
              <a:pPr algn="ctr" eaLnBrk="0" hangingPunct="0"/>
              <a:r>
                <a:rPr lang="en-US" sz="900" b="1" dirty="0" smtClean="0">
                  <a:solidFill>
                    <a:prstClr val="black"/>
                  </a:solidFill>
                </a:rPr>
                <a:t>/SPI</a:t>
              </a:r>
            </a:p>
          </p:txBody>
        </p:sp>
        <p:sp>
          <p:nvSpPr>
            <p:cNvPr id="74" name="Rectangle 73"/>
            <p:cNvSpPr/>
            <p:nvPr/>
          </p:nvSpPr>
          <p:spPr bwMode="auto">
            <a:xfrm>
              <a:off x="6295715" y="3949279"/>
              <a:ext cx="611225" cy="25172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Boot</a:t>
              </a:r>
            </a:p>
            <a:p>
              <a:pPr algn="ctr" eaLnBrk="0" hangingPunct="0"/>
              <a:r>
                <a:rPr lang="en-US" sz="900" b="1" dirty="0" smtClean="0">
                  <a:solidFill>
                    <a:prstClr val="black"/>
                  </a:solidFill>
                </a:rPr>
                <a:t>ROM</a:t>
              </a:r>
            </a:p>
          </p:txBody>
        </p:sp>
        <p:sp>
          <p:nvSpPr>
            <p:cNvPr id="75" name="Rectangle 74"/>
            <p:cNvSpPr/>
            <p:nvPr/>
          </p:nvSpPr>
          <p:spPr bwMode="auto">
            <a:xfrm>
              <a:off x="4350381" y="3721672"/>
              <a:ext cx="829253" cy="387275"/>
            </a:xfrm>
            <a:prstGeom prst="rect">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srgbClr val="FFFFFF"/>
                  </a:solidFill>
                </a:rPr>
                <a:t>Config</a:t>
              </a:r>
            </a:p>
            <a:p>
              <a:pPr algn="ctr" eaLnBrk="0" hangingPunct="0"/>
              <a:r>
                <a:rPr lang="en-US" sz="900" b="1" dirty="0" smtClean="0">
                  <a:solidFill>
                    <a:srgbClr val="FFFFFF"/>
                  </a:solidFill>
                </a:rPr>
                <a:t>Controller</a:t>
              </a:r>
            </a:p>
          </p:txBody>
        </p:sp>
        <p:sp>
          <p:nvSpPr>
            <p:cNvPr id="76" name="Rectangle 75"/>
            <p:cNvSpPr/>
            <p:nvPr/>
          </p:nvSpPr>
          <p:spPr bwMode="auto">
            <a:xfrm>
              <a:off x="5707208" y="3189200"/>
              <a:ext cx="819409" cy="54707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200" b="1" dirty="0" smtClean="0">
                  <a:solidFill>
                    <a:prstClr val="black"/>
                  </a:solidFill>
                </a:rPr>
                <a:t>CPU</a:t>
              </a:r>
            </a:p>
          </p:txBody>
        </p:sp>
        <p:sp>
          <p:nvSpPr>
            <p:cNvPr id="77" name="Rectangle 76"/>
            <p:cNvSpPr/>
            <p:nvPr/>
          </p:nvSpPr>
          <p:spPr bwMode="auto">
            <a:xfrm>
              <a:off x="6985762" y="3949279"/>
              <a:ext cx="611225" cy="26205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Scratch RAM</a:t>
              </a:r>
            </a:p>
          </p:txBody>
        </p:sp>
        <p:cxnSp>
          <p:nvCxnSpPr>
            <p:cNvPr id="78" name="Straight Arrow Connector 77"/>
            <p:cNvCxnSpPr/>
            <p:nvPr/>
          </p:nvCxnSpPr>
          <p:spPr bwMode="auto">
            <a:xfrm flipH="1">
              <a:off x="7785915" y="3008388"/>
              <a:ext cx="270288" cy="1345"/>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79" name="Straight Arrow Connector 78"/>
            <p:cNvCxnSpPr/>
            <p:nvPr/>
          </p:nvCxnSpPr>
          <p:spPr bwMode="auto">
            <a:xfrm flipH="1">
              <a:off x="7785915" y="3350291"/>
              <a:ext cx="270288" cy="1345"/>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80" name="Straight Arrow Connector 79"/>
            <p:cNvCxnSpPr/>
            <p:nvPr/>
          </p:nvCxnSpPr>
          <p:spPr bwMode="auto">
            <a:xfrm flipH="1">
              <a:off x="7785915" y="3681866"/>
              <a:ext cx="270288" cy="1345"/>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sp>
          <p:nvSpPr>
            <p:cNvPr id="96" name="Rectangle 95"/>
            <p:cNvSpPr/>
            <p:nvPr/>
          </p:nvSpPr>
          <p:spPr bwMode="auto">
            <a:xfrm>
              <a:off x="3296743" y="2991676"/>
              <a:ext cx="649224" cy="22701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PCIe </a:t>
              </a:r>
              <a:r>
                <a:rPr lang="en-US" sz="900" b="1" baseline="30000" dirty="0" smtClean="0">
                  <a:solidFill>
                    <a:prstClr val="black"/>
                  </a:solidFill>
                </a:rPr>
                <a:t>(1)</a:t>
              </a:r>
            </a:p>
          </p:txBody>
        </p:sp>
        <p:sp>
          <p:nvSpPr>
            <p:cNvPr id="97" name="Rectangle 96"/>
            <p:cNvSpPr/>
            <p:nvPr/>
          </p:nvSpPr>
          <p:spPr bwMode="auto">
            <a:xfrm>
              <a:off x="3296743" y="3655980"/>
              <a:ext cx="649224" cy="25765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Passive Serial</a:t>
              </a:r>
            </a:p>
          </p:txBody>
        </p:sp>
        <p:cxnSp>
          <p:nvCxnSpPr>
            <p:cNvPr id="98" name="Elbow Connector 54"/>
            <p:cNvCxnSpPr>
              <a:stCxn id="75" idx="1"/>
              <a:endCxn id="97" idx="3"/>
            </p:cNvCxnSpPr>
            <p:nvPr/>
          </p:nvCxnSpPr>
          <p:spPr bwMode="auto">
            <a:xfrm rot="10800000">
              <a:off x="3945967" y="3784806"/>
              <a:ext cx="404414" cy="130504"/>
            </a:xfrm>
            <a:prstGeom prst="bentConnector3">
              <a:avLst>
                <a:gd name="adj1" fmla="val 50000"/>
              </a:avLst>
            </a:prstGeom>
            <a:solidFill>
              <a:schemeClr val="accent1"/>
            </a:solidFill>
            <a:ln w="28575" cap="flat" cmpd="sng" algn="ctr">
              <a:solidFill>
                <a:schemeClr val="tx1"/>
              </a:solidFill>
              <a:prstDash val="solid"/>
              <a:round/>
              <a:headEnd type="triangle" w="med" len="med"/>
              <a:tailEnd type="none"/>
            </a:ln>
            <a:effectLst/>
          </p:spPr>
        </p:cxnSp>
        <p:sp>
          <p:nvSpPr>
            <p:cNvPr id="99" name="Rectangle 98"/>
            <p:cNvSpPr/>
            <p:nvPr/>
          </p:nvSpPr>
          <p:spPr bwMode="auto">
            <a:xfrm>
              <a:off x="3296743" y="3305540"/>
              <a:ext cx="649224" cy="2911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QSPI</a:t>
              </a:r>
            </a:p>
            <a:p>
              <a:pPr algn="ctr" eaLnBrk="0" hangingPunct="0"/>
              <a:r>
                <a:rPr lang="en-US" sz="900" b="1" dirty="0" smtClean="0">
                  <a:solidFill>
                    <a:prstClr val="black"/>
                  </a:solidFill>
                </a:rPr>
                <a:t>/SPI</a:t>
              </a:r>
            </a:p>
          </p:txBody>
        </p:sp>
        <p:cxnSp>
          <p:nvCxnSpPr>
            <p:cNvPr id="100" name="Shape 99"/>
            <p:cNvCxnSpPr>
              <a:stCxn id="99" idx="3"/>
              <a:endCxn id="75" idx="1"/>
            </p:cNvCxnSpPr>
            <p:nvPr/>
          </p:nvCxnSpPr>
          <p:spPr bwMode="auto">
            <a:xfrm>
              <a:off x="3945967" y="3451090"/>
              <a:ext cx="404414" cy="464220"/>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a:ln>
            <a:effectLst/>
          </p:spPr>
        </p:cxnSp>
        <p:cxnSp>
          <p:nvCxnSpPr>
            <p:cNvPr id="101" name="Shape 100"/>
            <p:cNvCxnSpPr>
              <a:stCxn id="96" idx="3"/>
              <a:endCxn id="75" idx="1"/>
            </p:cNvCxnSpPr>
            <p:nvPr/>
          </p:nvCxnSpPr>
          <p:spPr bwMode="auto">
            <a:xfrm>
              <a:off x="3945967" y="3105182"/>
              <a:ext cx="404414" cy="810128"/>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a:ln>
            <a:effectLst/>
          </p:spPr>
        </p:cxnSp>
        <p:cxnSp>
          <p:nvCxnSpPr>
            <p:cNvPr id="102" name="Straight Arrow Connector 101"/>
            <p:cNvCxnSpPr/>
            <p:nvPr/>
          </p:nvCxnSpPr>
          <p:spPr bwMode="auto">
            <a:xfrm>
              <a:off x="2987040" y="3103089"/>
              <a:ext cx="297604" cy="1588"/>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03" name="Straight Arrow Connector 102"/>
            <p:cNvCxnSpPr/>
            <p:nvPr/>
          </p:nvCxnSpPr>
          <p:spPr bwMode="auto">
            <a:xfrm>
              <a:off x="2987040" y="3455158"/>
              <a:ext cx="297604" cy="1588"/>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04" name="Straight Arrow Connector 103"/>
            <p:cNvCxnSpPr/>
            <p:nvPr/>
          </p:nvCxnSpPr>
          <p:spPr bwMode="auto">
            <a:xfrm>
              <a:off x="2987040" y="3805328"/>
              <a:ext cx="297604" cy="1588"/>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05" name="Straight Arrow Connector 104"/>
            <p:cNvCxnSpPr/>
            <p:nvPr/>
          </p:nvCxnSpPr>
          <p:spPr bwMode="auto">
            <a:xfrm>
              <a:off x="2987040" y="4143306"/>
              <a:ext cx="297604" cy="1588"/>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sp>
          <p:nvSpPr>
            <p:cNvPr id="107" name="Rectangle 106"/>
            <p:cNvSpPr/>
            <p:nvPr/>
          </p:nvSpPr>
          <p:spPr bwMode="auto">
            <a:xfrm>
              <a:off x="3296743" y="3981737"/>
              <a:ext cx="649224" cy="27327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Passive Parallel</a:t>
              </a:r>
            </a:p>
          </p:txBody>
        </p:sp>
        <p:cxnSp>
          <p:nvCxnSpPr>
            <p:cNvPr id="121" name="Elbow Connector 54"/>
            <p:cNvCxnSpPr>
              <a:stCxn id="75" idx="1"/>
              <a:endCxn id="107" idx="3"/>
            </p:cNvCxnSpPr>
            <p:nvPr/>
          </p:nvCxnSpPr>
          <p:spPr bwMode="auto">
            <a:xfrm rot="10800000" flipV="1">
              <a:off x="3945967" y="3915309"/>
              <a:ext cx="404414" cy="203063"/>
            </a:xfrm>
            <a:prstGeom prst="bentConnector3">
              <a:avLst>
                <a:gd name="adj1" fmla="val 50000"/>
              </a:avLst>
            </a:prstGeom>
            <a:solidFill>
              <a:schemeClr val="accent1"/>
            </a:solidFill>
            <a:ln w="28575" cap="flat" cmpd="sng" algn="ctr">
              <a:solidFill>
                <a:schemeClr val="tx1"/>
              </a:solidFill>
              <a:prstDash val="solid"/>
              <a:round/>
              <a:headEnd type="triangle" w="med" len="med"/>
              <a:tailEnd type="none"/>
            </a:ln>
            <a:effectLst/>
          </p:spPr>
        </p:cxnSp>
        <p:sp>
          <p:nvSpPr>
            <p:cNvPr id="127" name="TextBox 126"/>
            <p:cNvSpPr txBox="1"/>
            <p:nvPr/>
          </p:nvSpPr>
          <p:spPr>
            <a:xfrm>
              <a:off x="8064181" y="3001966"/>
              <a:ext cx="1031051" cy="646331"/>
            </a:xfrm>
            <a:prstGeom prst="rect">
              <a:avLst/>
            </a:prstGeom>
            <a:noFill/>
          </p:spPr>
          <p:txBody>
            <a:bodyPr wrap="none" rtlCol="0">
              <a:spAutoFit/>
            </a:bodyPr>
            <a:lstStyle/>
            <a:p>
              <a:pPr eaLnBrk="0" hangingPunct="0"/>
              <a:r>
                <a:rPr lang="en-US" dirty="0" smtClean="0">
                  <a:solidFill>
                    <a:srgbClr val="000000"/>
                  </a:solidFill>
                  <a:latin typeface="Arial" charset="0"/>
                </a:rPr>
                <a:t>Boot </a:t>
              </a:r>
              <a:br>
                <a:rPr lang="en-US" dirty="0" smtClean="0">
                  <a:solidFill>
                    <a:srgbClr val="000000"/>
                  </a:solidFill>
                  <a:latin typeface="Arial" charset="0"/>
                </a:rPr>
              </a:br>
              <a:r>
                <a:rPr lang="en-US" dirty="0" smtClean="0">
                  <a:solidFill>
                    <a:srgbClr val="000000"/>
                  </a:solidFill>
                  <a:latin typeface="Arial" charset="0"/>
                </a:rPr>
                <a:t>Sources</a:t>
              </a:r>
            </a:p>
          </p:txBody>
        </p:sp>
        <p:sp>
          <p:nvSpPr>
            <p:cNvPr id="128" name="TextBox 127"/>
            <p:cNvSpPr txBox="1"/>
            <p:nvPr/>
          </p:nvSpPr>
          <p:spPr>
            <a:xfrm>
              <a:off x="1840992" y="3148869"/>
              <a:ext cx="1210700" cy="923330"/>
            </a:xfrm>
            <a:prstGeom prst="rect">
              <a:avLst/>
            </a:prstGeom>
            <a:noFill/>
          </p:spPr>
          <p:txBody>
            <a:bodyPr wrap="square" rtlCol="0">
              <a:spAutoFit/>
            </a:bodyPr>
            <a:lstStyle/>
            <a:p>
              <a:pPr algn="r" eaLnBrk="0" hangingPunct="0"/>
              <a:r>
                <a:rPr lang="en-US" dirty="0" smtClean="0">
                  <a:solidFill>
                    <a:srgbClr val="000000"/>
                  </a:solidFill>
                  <a:latin typeface="Arial" charset="0"/>
                </a:rPr>
                <a:t>FPGA</a:t>
              </a:r>
              <a:br>
                <a:rPr lang="en-US" dirty="0" smtClean="0">
                  <a:solidFill>
                    <a:srgbClr val="000000"/>
                  </a:solidFill>
                  <a:latin typeface="Arial" charset="0"/>
                </a:rPr>
              </a:br>
              <a:r>
                <a:rPr lang="en-US" dirty="0" err="1" smtClean="0">
                  <a:solidFill>
                    <a:srgbClr val="000000"/>
                  </a:solidFill>
                  <a:latin typeface="Arial" charset="0"/>
                </a:rPr>
                <a:t>Config</a:t>
              </a:r>
              <a:r>
                <a:rPr lang="en-US" dirty="0" smtClean="0">
                  <a:solidFill>
                    <a:srgbClr val="000000"/>
                  </a:solidFill>
                  <a:latin typeface="Arial" charset="0"/>
                </a:rPr>
                <a:t> Sources</a:t>
              </a:r>
              <a:endParaRPr lang="en-US" dirty="0">
                <a:solidFill>
                  <a:srgbClr val="000000"/>
                </a:solidFill>
                <a:latin typeface="Arial" charset="0"/>
              </a:endParaRPr>
            </a:p>
          </p:txBody>
        </p:sp>
      </p:grpSp>
      <p:sp>
        <p:nvSpPr>
          <p:cNvPr id="129" name="TextBox 128"/>
          <p:cNvSpPr txBox="1"/>
          <p:nvPr/>
        </p:nvSpPr>
        <p:spPr>
          <a:xfrm>
            <a:off x="225552" y="2863244"/>
            <a:ext cx="1859280" cy="1323439"/>
          </a:xfrm>
          <a:prstGeom prst="rect">
            <a:avLst/>
          </a:prstGeom>
          <a:noFill/>
        </p:spPr>
        <p:txBody>
          <a:bodyPr wrap="square" rtlCol="0">
            <a:spAutoFit/>
          </a:bodyPr>
          <a:lstStyle/>
          <a:p>
            <a:r>
              <a:rPr lang="en-US" sz="2000" b="1" dirty="0" smtClean="0">
                <a:solidFill>
                  <a:srgbClr val="000000"/>
                </a:solidFill>
              </a:rPr>
              <a:t>Independent FPGA </a:t>
            </a:r>
            <a:r>
              <a:rPr lang="en-US" sz="2000" b="1" dirty="0" err="1" smtClean="0">
                <a:solidFill>
                  <a:srgbClr val="000000"/>
                </a:solidFill>
              </a:rPr>
              <a:t>config</a:t>
            </a:r>
            <a:r>
              <a:rPr lang="en-US" sz="2000" b="1" dirty="0" smtClean="0">
                <a:solidFill>
                  <a:srgbClr val="000000"/>
                </a:solidFill>
              </a:rPr>
              <a:t> &amp; processor boot </a:t>
            </a:r>
          </a:p>
        </p:txBody>
      </p:sp>
      <p:sp>
        <p:nvSpPr>
          <p:cNvPr id="130" name="TextBox 129"/>
          <p:cNvSpPr txBox="1"/>
          <p:nvPr/>
        </p:nvSpPr>
        <p:spPr>
          <a:xfrm>
            <a:off x="231647" y="4600604"/>
            <a:ext cx="2083849" cy="1523494"/>
          </a:xfrm>
          <a:prstGeom prst="rect">
            <a:avLst/>
          </a:prstGeom>
          <a:noFill/>
        </p:spPr>
        <p:txBody>
          <a:bodyPr wrap="square" rtlCol="0">
            <a:spAutoFit/>
          </a:bodyPr>
          <a:lstStyle/>
          <a:p>
            <a:r>
              <a:rPr lang="en-US" sz="2000" b="1" dirty="0" smtClean="0">
                <a:solidFill>
                  <a:srgbClr val="000000"/>
                </a:solidFill>
              </a:rPr>
              <a:t>FPGA </a:t>
            </a:r>
            <a:r>
              <a:rPr lang="en-US" sz="2000" b="1" dirty="0" err="1" smtClean="0">
                <a:solidFill>
                  <a:srgbClr val="000000"/>
                </a:solidFill>
              </a:rPr>
              <a:t>config</a:t>
            </a:r>
            <a:r>
              <a:rPr lang="en-US" sz="2000" b="1" dirty="0" smtClean="0">
                <a:solidFill>
                  <a:srgbClr val="000000"/>
                </a:solidFill>
              </a:rPr>
              <a:t> first, CPU boots through FPGA logic  </a:t>
            </a:r>
            <a:r>
              <a:rPr lang="en-US" sz="1300" b="1" dirty="0" smtClean="0">
                <a:solidFill>
                  <a:srgbClr val="000000"/>
                </a:solidFill>
              </a:rPr>
              <a:t>(allows for secure boot)</a:t>
            </a:r>
          </a:p>
        </p:txBody>
      </p:sp>
      <p:cxnSp>
        <p:nvCxnSpPr>
          <p:cNvPr id="139" name="Straight Connector 138"/>
          <p:cNvCxnSpPr/>
          <p:nvPr/>
        </p:nvCxnSpPr>
        <p:spPr bwMode="auto">
          <a:xfrm>
            <a:off x="228600" y="2670048"/>
            <a:ext cx="8686800" cy="0"/>
          </a:xfrm>
          <a:prstGeom prst="line">
            <a:avLst/>
          </a:prstGeom>
          <a:solidFill>
            <a:schemeClr val="accent1"/>
          </a:solidFill>
          <a:ln w="38100" cap="flat" cmpd="sng" algn="ctr">
            <a:solidFill>
              <a:schemeClr val="tx1">
                <a:lumMod val="65000"/>
                <a:lumOff val="35000"/>
              </a:schemeClr>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41" name="Straight Connector 140"/>
          <p:cNvCxnSpPr/>
          <p:nvPr/>
        </p:nvCxnSpPr>
        <p:spPr bwMode="auto">
          <a:xfrm>
            <a:off x="228600" y="4407408"/>
            <a:ext cx="8686800" cy="0"/>
          </a:xfrm>
          <a:prstGeom prst="line">
            <a:avLst/>
          </a:prstGeom>
          <a:solidFill>
            <a:schemeClr val="accent1"/>
          </a:solidFill>
          <a:ln w="38100" cap="flat" cmpd="sng" algn="ctr">
            <a:solidFill>
              <a:schemeClr val="tx1">
                <a:lumMod val="65000"/>
                <a:lumOff val="35000"/>
              </a:schemeClr>
            </a:solidFill>
            <a:prstDash val="solid"/>
            <a:round/>
            <a:headEnd type="none" w="med" len="med"/>
            <a:tailEnd type="none" w="med" len="med"/>
          </a:ln>
          <a:effectLst>
            <a:outerShdw blurRad="50800" dist="38100" dir="2700000" algn="tl" rotWithShape="0">
              <a:prstClr val="black">
                <a:alpha val="40000"/>
              </a:prstClr>
            </a:outerShdw>
          </a:effectLst>
        </p:spPr>
      </p:cxnSp>
      <p:grpSp>
        <p:nvGrpSpPr>
          <p:cNvPr id="85" name="Group 84"/>
          <p:cNvGrpSpPr/>
          <p:nvPr/>
        </p:nvGrpSpPr>
        <p:grpSpPr>
          <a:xfrm>
            <a:off x="1926336" y="4525115"/>
            <a:ext cx="5963735" cy="1796437"/>
            <a:chOff x="1926336" y="4525115"/>
            <a:chExt cx="5963735" cy="1796437"/>
          </a:xfrm>
        </p:grpSpPr>
        <p:sp>
          <p:nvSpPr>
            <p:cNvPr id="83" name="Rectangle 82"/>
            <p:cNvSpPr/>
            <p:nvPr/>
          </p:nvSpPr>
          <p:spPr bwMode="auto">
            <a:xfrm>
              <a:off x="3182113" y="4525115"/>
              <a:ext cx="2266566" cy="160746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dirty="0" smtClean="0">
                  <a:solidFill>
                    <a:srgbClr val="000000"/>
                  </a:solidFill>
                </a:rPr>
                <a:t>	FPGA</a:t>
              </a:r>
            </a:p>
          </p:txBody>
        </p:sp>
        <p:sp>
          <p:nvSpPr>
            <p:cNvPr id="84" name="Rectangle 83"/>
            <p:cNvSpPr/>
            <p:nvPr/>
          </p:nvSpPr>
          <p:spPr bwMode="auto">
            <a:xfrm>
              <a:off x="5529217" y="4525115"/>
              <a:ext cx="2360854" cy="161965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dirty="0" smtClean="0">
                  <a:solidFill>
                    <a:srgbClr val="000000"/>
                  </a:solidFill>
                </a:rPr>
                <a:t>HPS</a:t>
              </a:r>
            </a:p>
          </p:txBody>
        </p:sp>
        <p:sp>
          <p:nvSpPr>
            <p:cNvPr id="88" name="Rectangle 87"/>
            <p:cNvSpPr/>
            <p:nvPr/>
          </p:nvSpPr>
          <p:spPr bwMode="auto">
            <a:xfrm>
              <a:off x="6301811" y="5686639"/>
              <a:ext cx="611225" cy="25172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Boot</a:t>
              </a:r>
            </a:p>
            <a:p>
              <a:pPr algn="ctr" eaLnBrk="0" hangingPunct="0"/>
              <a:r>
                <a:rPr lang="en-US" sz="900" b="1" dirty="0" smtClean="0">
                  <a:solidFill>
                    <a:prstClr val="black"/>
                  </a:solidFill>
                </a:rPr>
                <a:t>ROM</a:t>
              </a:r>
            </a:p>
          </p:txBody>
        </p:sp>
        <p:sp>
          <p:nvSpPr>
            <p:cNvPr id="90" name="Rectangle 89"/>
            <p:cNvSpPr/>
            <p:nvPr/>
          </p:nvSpPr>
          <p:spPr bwMode="auto">
            <a:xfrm>
              <a:off x="5713304" y="4926560"/>
              <a:ext cx="819409" cy="54707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200" b="1" dirty="0" smtClean="0">
                  <a:solidFill>
                    <a:prstClr val="black"/>
                  </a:solidFill>
                </a:rPr>
                <a:t>CPU</a:t>
              </a:r>
            </a:p>
          </p:txBody>
        </p:sp>
        <p:sp>
          <p:nvSpPr>
            <p:cNvPr id="91" name="Rectangle 90"/>
            <p:cNvSpPr/>
            <p:nvPr/>
          </p:nvSpPr>
          <p:spPr bwMode="auto">
            <a:xfrm>
              <a:off x="6991858" y="5686639"/>
              <a:ext cx="611225" cy="26205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Scratch RAM</a:t>
              </a:r>
            </a:p>
          </p:txBody>
        </p:sp>
        <p:cxnSp>
          <p:nvCxnSpPr>
            <p:cNvPr id="95" name="Shape 94"/>
            <p:cNvCxnSpPr>
              <a:stCxn id="135" idx="0"/>
              <a:endCxn id="90" idx="2"/>
            </p:cNvCxnSpPr>
            <p:nvPr/>
          </p:nvCxnSpPr>
          <p:spPr bwMode="auto">
            <a:xfrm flipV="1">
              <a:off x="6037014" y="5473635"/>
              <a:ext cx="85995" cy="503108"/>
            </a:xfrm>
            <a:prstGeom prst="bentConnector2">
              <a:avLst/>
            </a:prstGeom>
            <a:solidFill>
              <a:schemeClr val="accent1"/>
            </a:solidFill>
            <a:ln w="28575" cap="flat" cmpd="sng" algn="ctr">
              <a:solidFill>
                <a:schemeClr val="tx1"/>
              </a:solidFill>
              <a:prstDash val="solid"/>
              <a:round/>
              <a:headEnd type="none" w="med" len="med"/>
              <a:tailEnd type="triangle"/>
            </a:ln>
            <a:effectLst/>
          </p:spPr>
        </p:cxnSp>
        <p:sp>
          <p:nvSpPr>
            <p:cNvPr id="131" name="Rectangle 130"/>
            <p:cNvSpPr/>
            <p:nvPr/>
          </p:nvSpPr>
          <p:spPr bwMode="auto">
            <a:xfrm>
              <a:off x="4035552" y="5900927"/>
              <a:ext cx="1275703" cy="146305"/>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050" b="1" dirty="0" smtClean="0">
                  <a:solidFill>
                    <a:prstClr val="black"/>
                  </a:solidFill>
                </a:rPr>
                <a:t>User Interface</a:t>
              </a:r>
            </a:p>
          </p:txBody>
        </p:sp>
        <p:sp>
          <p:nvSpPr>
            <p:cNvPr id="132" name="TextBox 131"/>
            <p:cNvSpPr txBox="1"/>
            <p:nvPr/>
          </p:nvSpPr>
          <p:spPr>
            <a:xfrm>
              <a:off x="2124438" y="5675221"/>
              <a:ext cx="915635" cy="646331"/>
            </a:xfrm>
            <a:prstGeom prst="rect">
              <a:avLst/>
            </a:prstGeom>
            <a:noFill/>
          </p:spPr>
          <p:txBody>
            <a:bodyPr wrap="none" rtlCol="0">
              <a:spAutoFit/>
            </a:bodyPr>
            <a:lstStyle/>
            <a:p>
              <a:pPr algn="r" eaLnBrk="0" hangingPunct="0"/>
              <a:r>
                <a:rPr lang="en-US" dirty="0" smtClean="0">
                  <a:solidFill>
                    <a:srgbClr val="000000"/>
                  </a:solidFill>
                  <a:latin typeface="Arial" charset="0"/>
                </a:rPr>
                <a:t>Boot </a:t>
              </a:r>
            </a:p>
            <a:p>
              <a:pPr algn="r" eaLnBrk="0" hangingPunct="0"/>
              <a:r>
                <a:rPr lang="en-US" dirty="0" smtClean="0">
                  <a:solidFill>
                    <a:srgbClr val="000000"/>
                  </a:solidFill>
                  <a:latin typeface="Arial" charset="0"/>
                </a:rPr>
                <a:t>Source</a:t>
              </a:r>
              <a:endParaRPr lang="en-US" dirty="0">
                <a:solidFill>
                  <a:srgbClr val="000000"/>
                </a:solidFill>
                <a:latin typeface="Arial" charset="0"/>
              </a:endParaRPr>
            </a:p>
          </p:txBody>
        </p:sp>
        <p:cxnSp>
          <p:nvCxnSpPr>
            <p:cNvPr id="133" name="Straight Arrow Connector 132"/>
            <p:cNvCxnSpPr>
              <a:endCxn id="131" idx="1"/>
            </p:cNvCxnSpPr>
            <p:nvPr/>
          </p:nvCxnSpPr>
          <p:spPr bwMode="auto">
            <a:xfrm>
              <a:off x="2974848" y="5974080"/>
              <a:ext cx="1060704"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34" name="Straight Arrow Connector 133"/>
            <p:cNvCxnSpPr>
              <a:stCxn id="135" idx="2"/>
              <a:endCxn id="131" idx="3"/>
            </p:cNvCxnSpPr>
            <p:nvPr/>
          </p:nvCxnSpPr>
          <p:spPr bwMode="auto">
            <a:xfrm flipH="1" flipV="1">
              <a:off x="5311255" y="5974080"/>
              <a:ext cx="268559" cy="2663"/>
            </a:xfrm>
            <a:prstGeom prst="straightConnector1">
              <a:avLst/>
            </a:prstGeom>
            <a:solidFill>
              <a:schemeClr val="accent1"/>
            </a:solidFill>
            <a:ln w="28575" cap="flat" cmpd="sng" algn="ctr">
              <a:solidFill>
                <a:schemeClr val="tx1"/>
              </a:solidFill>
              <a:prstDash val="solid"/>
              <a:round/>
              <a:headEnd type="triangle" w="med" len="med"/>
              <a:tailEnd type="none"/>
            </a:ln>
            <a:effectLst/>
          </p:spPr>
        </p:cxnSp>
        <p:sp>
          <p:nvSpPr>
            <p:cNvPr id="135" name="Rectangle 134"/>
            <p:cNvSpPr/>
            <p:nvPr/>
          </p:nvSpPr>
          <p:spPr bwMode="auto">
            <a:xfrm rot="5400000">
              <a:off x="5716974" y="5748143"/>
              <a:ext cx="18288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0" compatLnSpc="1">
              <a:prstTxWarp prst="textNoShape">
                <a:avLst/>
              </a:prstTxWarp>
            </a:bodyPr>
            <a:lstStyle/>
            <a:p>
              <a:pPr algn="ctr" eaLnBrk="0" hangingPunct="0"/>
              <a:r>
                <a:rPr lang="en-US" sz="1000" b="1" dirty="0" smtClean="0">
                  <a:solidFill>
                    <a:prstClr val="black"/>
                  </a:solidFill>
                </a:rPr>
                <a:t>AXI</a:t>
              </a:r>
            </a:p>
          </p:txBody>
        </p:sp>
        <p:sp>
          <p:nvSpPr>
            <p:cNvPr id="142" name="Rectangle 141"/>
            <p:cNvSpPr/>
            <p:nvPr/>
          </p:nvSpPr>
          <p:spPr bwMode="auto">
            <a:xfrm>
              <a:off x="4344285" y="5300536"/>
              <a:ext cx="829253" cy="387275"/>
            </a:xfrm>
            <a:prstGeom prst="rect">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srgbClr val="FFFFFF"/>
                  </a:solidFill>
                </a:rPr>
                <a:t>Config</a:t>
              </a:r>
            </a:p>
            <a:p>
              <a:pPr algn="ctr" eaLnBrk="0" hangingPunct="0"/>
              <a:r>
                <a:rPr lang="en-US" sz="900" b="1" dirty="0" smtClean="0">
                  <a:solidFill>
                    <a:srgbClr val="FFFFFF"/>
                  </a:solidFill>
                </a:rPr>
                <a:t>Controller</a:t>
              </a:r>
            </a:p>
          </p:txBody>
        </p:sp>
        <p:sp>
          <p:nvSpPr>
            <p:cNvPr id="143" name="Rectangle 142"/>
            <p:cNvSpPr/>
            <p:nvPr/>
          </p:nvSpPr>
          <p:spPr bwMode="auto">
            <a:xfrm>
              <a:off x="3290647" y="4570540"/>
              <a:ext cx="649224" cy="22701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PCIe </a:t>
              </a:r>
              <a:r>
                <a:rPr lang="en-US" sz="900" b="1" baseline="30000" dirty="0" smtClean="0">
                  <a:solidFill>
                    <a:prstClr val="black"/>
                  </a:solidFill>
                </a:rPr>
                <a:t>(1)</a:t>
              </a:r>
            </a:p>
          </p:txBody>
        </p:sp>
        <p:sp>
          <p:nvSpPr>
            <p:cNvPr id="144" name="Rectangle 143"/>
            <p:cNvSpPr/>
            <p:nvPr/>
          </p:nvSpPr>
          <p:spPr bwMode="auto">
            <a:xfrm>
              <a:off x="3290647" y="5234844"/>
              <a:ext cx="649224" cy="25765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Passive Serial</a:t>
              </a:r>
            </a:p>
          </p:txBody>
        </p:sp>
        <p:cxnSp>
          <p:nvCxnSpPr>
            <p:cNvPr id="145" name="Elbow Connector 54"/>
            <p:cNvCxnSpPr>
              <a:stCxn id="142" idx="1"/>
              <a:endCxn id="144" idx="3"/>
            </p:cNvCxnSpPr>
            <p:nvPr/>
          </p:nvCxnSpPr>
          <p:spPr bwMode="auto">
            <a:xfrm rot="10800000">
              <a:off x="3939871" y="5363670"/>
              <a:ext cx="404414" cy="130504"/>
            </a:xfrm>
            <a:prstGeom prst="bentConnector3">
              <a:avLst>
                <a:gd name="adj1" fmla="val 50000"/>
              </a:avLst>
            </a:prstGeom>
            <a:solidFill>
              <a:schemeClr val="accent1"/>
            </a:solidFill>
            <a:ln w="28575" cap="flat" cmpd="sng" algn="ctr">
              <a:solidFill>
                <a:schemeClr val="tx1"/>
              </a:solidFill>
              <a:prstDash val="solid"/>
              <a:round/>
              <a:headEnd type="triangle" w="med" len="med"/>
              <a:tailEnd type="none"/>
            </a:ln>
            <a:effectLst/>
          </p:spPr>
        </p:cxnSp>
        <p:sp>
          <p:nvSpPr>
            <p:cNvPr id="146" name="Rectangle 145"/>
            <p:cNvSpPr/>
            <p:nvPr/>
          </p:nvSpPr>
          <p:spPr bwMode="auto">
            <a:xfrm>
              <a:off x="3290647" y="4884404"/>
              <a:ext cx="649224" cy="2911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QSPI</a:t>
              </a:r>
            </a:p>
            <a:p>
              <a:pPr algn="ctr" eaLnBrk="0" hangingPunct="0"/>
              <a:r>
                <a:rPr lang="en-US" sz="900" b="1" dirty="0" smtClean="0">
                  <a:solidFill>
                    <a:prstClr val="black"/>
                  </a:solidFill>
                </a:rPr>
                <a:t>/SPI</a:t>
              </a:r>
            </a:p>
          </p:txBody>
        </p:sp>
        <p:cxnSp>
          <p:nvCxnSpPr>
            <p:cNvPr id="147" name="Shape 99"/>
            <p:cNvCxnSpPr>
              <a:stCxn id="146" idx="3"/>
              <a:endCxn id="142" idx="1"/>
            </p:cNvCxnSpPr>
            <p:nvPr/>
          </p:nvCxnSpPr>
          <p:spPr bwMode="auto">
            <a:xfrm>
              <a:off x="3939871" y="5029954"/>
              <a:ext cx="404414" cy="464220"/>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a:ln>
            <a:effectLst/>
          </p:spPr>
        </p:cxnSp>
        <p:cxnSp>
          <p:nvCxnSpPr>
            <p:cNvPr id="148" name="Shape 100"/>
            <p:cNvCxnSpPr>
              <a:stCxn id="143" idx="3"/>
              <a:endCxn id="142" idx="1"/>
            </p:cNvCxnSpPr>
            <p:nvPr/>
          </p:nvCxnSpPr>
          <p:spPr bwMode="auto">
            <a:xfrm>
              <a:off x="3939871" y="4684046"/>
              <a:ext cx="404414" cy="810128"/>
            </a:xfrm>
            <a:prstGeom prst="bentConnector3">
              <a:avLst>
                <a:gd name="adj1" fmla="val 50000"/>
              </a:avLst>
            </a:prstGeom>
            <a:solidFill>
              <a:schemeClr val="accent1"/>
            </a:solidFill>
            <a:ln w="28575" cap="flat" cmpd="sng" algn="ctr">
              <a:solidFill>
                <a:schemeClr val="tx1"/>
              </a:solidFill>
              <a:prstDash val="solid"/>
              <a:round/>
              <a:headEnd type="none" w="med" len="med"/>
              <a:tailEnd type="triangle"/>
            </a:ln>
            <a:effectLst/>
          </p:spPr>
        </p:cxnSp>
        <p:cxnSp>
          <p:nvCxnSpPr>
            <p:cNvPr id="149" name="Straight Arrow Connector 148"/>
            <p:cNvCxnSpPr/>
            <p:nvPr/>
          </p:nvCxnSpPr>
          <p:spPr bwMode="auto">
            <a:xfrm>
              <a:off x="2980944" y="4681953"/>
              <a:ext cx="297604" cy="1588"/>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50" name="Straight Arrow Connector 149"/>
            <p:cNvCxnSpPr/>
            <p:nvPr/>
          </p:nvCxnSpPr>
          <p:spPr bwMode="auto">
            <a:xfrm>
              <a:off x="2980944" y="5034022"/>
              <a:ext cx="297604" cy="1588"/>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51" name="Straight Arrow Connector 150"/>
            <p:cNvCxnSpPr/>
            <p:nvPr/>
          </p:nvCxnSpPr>
          <p:spPr bwMode="auto">
            <a:xfrm>
              <a:off x="2980944" y="5384192"/>
              <a:ext cx="297604" cy="1588"/>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52" name="Straight Arrow Connector 151"/>
            <p:cNvCxnSpPr/>
            <p:nvPr/>
          </p:nvCxnSpPr>
          <p:spPr bwMode="auto">
            <a:xfrm>
              <a:off x="2980944" y="5722170"/>
              <a:ext cx="297604" cy="1588"/>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sp>
          <p:nvSpPr>
            <p:cNvPr id="153" name="Rectangle 152"/>
            <p:cNvSpPr/>
            <p:nvPr/>
          </p:nvSpPr>
          <p:spPr bwMode="auto">
            <a:xfrm>
              <a:off x="3290647" y="5560601"/>
              <a:ext cx="649224" cy="27327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900" b="1" dirty="0" smtClean="0">
                  <a:solidFill>
                    <a:prstClr val="black"/>
                  </a:solidFill>
                </a:rPr>
                <a:t>Passive Parallel</a:t>
              </a:r>
            </a:p>
          </p:txBody>
        </p:sp>
        <p:cxnSp>
          <p:nvCxnSpPr>
            <p:cNvPr id="154" name="Elbow Connector 54"/>
            <p:cNvCxnSpPr>
              <a:stCxn id="142" idx="1"/>
              <a:endCxn id="153" idx="3"/>
            </p:cNvCxnSpPr>
            <p:nvPr/>
          </p:nvCxnSpPr>
          <p:spPr bwMode="auto">
            <a:xfrm rot="10800000" flipV="1">
              <a:off x="3939871" y="5494173"/>
              <a:ext cx="404414" cy="203063"/>
            </a:xfrm>
            <a:prstGeom prst="bentConnector3">
              <a:avLst>
                <a:gd name="adj1" fmla="val 50000"/>
              </a:avLst>
            </a:prstGeom>
            <a:solidFill>
              <a:schemeClr val="accent1"/>
            </a:solidFill>
            <a:ln w="28575" cap="flat" cmpd="sng" algn="ctr">
              <a:solidFill>
                <a:schemeClr val="tx1"/>
              </a:solidFill>
              <a:prstDash val="solid"/>
              <a:round/>
              <a:headEnd type="triangle" w="med" len="med"/>
              <a:tailEnd type="none"/>
            </a:ln>
            <a:effectLst/>
          </p:spPr>
        </p:cxnSp>
        <p:sp>
          <p:nvSpPr>
            <p:cNvPr id="155" name="TextBox 154"/>
            <p:cNvSpPr txBox="1"/>
            <p:nvPr/>
          </p:nvSpPr>
          <p:spPr>
            <a:xfrm>
              <a:off x="1926336" y="4715541"/>
              <a:ext cx="1094876" cy="923330"/>
            </a:xfrm>
            <a:prstGeom prst="rect">
              <a:avLst/>
            </a:prstGeom>
            <a:noFill/>
          </p:spPr>
          <p:txBody>
            <a:bodyPr wrap="square" rtlCol="0">
              <a:spAutoFit/>
            </a:bodyPr>
            <a:lstStyle/>
            <a:p>
              <a:pPr algn="r" eaLnBrk="0" hangingPunct="0"/>
              <a:r>
                <a:rPr lang="en-US" dirty="0" smtClean="0">
                  <a:solidFill>
                    <a:srgbClr val="000000"/>
                  </a:solidFill>
                  <a:latin typeface="Arial" charset="0"/>
                </a:rPr>
                <a:t>FPGA </a:t>
              </a:r>
              <a:r>
                <a:rPr lang="en-US" dirty="0" err="1" smtClean="0">
                  <a:solidFill>
                    <a:srgbClr val="000000"/>
                  </a:solidFill>
                  <a:latin typeface="Arial" charset="0"/>
                </a:rPr>
                <a:t>Config</a:t>
              </a:r>
              <a:r>
                <a:rPr lang="en-US" dirty="0" smtClean="0">
                  <a:solidFill>
                    <a:srgbClr val="000000"/>
                  </a:solidFill>
                  <a:latin typeface="Arial" charset="0"/>
                </a:rPr>
                <a:t/>
              </a:r>
              <a:br>
                <a:rPr lang="en-US" dirty="0" smtClean="0">
                  <a:solidFill>
                    <a:srgbClr val="000000"/>
                  </a:solidFill>
                  <a:latin typeface="Arial" charset="0"/>
                </a:rPr>
              </a:br>
              <a:r>
                <a:rPr lang="en-US" dirty="0" smtClean="0">
                  <a:solidFill>
                    <a:srgbClr val="000000"/>
                  </a:solidFill>
                  <a:latin typeface="Arial" charset="0"/>
                </a:rPr>
                <a:t>Sources</a:t>
              </a:r>
              <a:endParaRPr lang="en-US" dirty="0">
                <a:solidFill>
                  <a:srgbClr val="000000"/>
                </a:solidFill>
                <a:latin typeface="Arial"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Manager Overview</a:t>
            </a:r>
            <a:endParaRPr lang="en-US" dirty="0"/>
          </a:p>
        </p:txBody>
      </p:sp>
      <p:sp>
        <p:nvSpPr>
          <p:cNvPr id="3" name="Content Placeholder 2"/>
          <p:cNvSpPr>
            <a:spLocks noGrp="1"/>
          </p:cNvSpPr>
          <p:nvPr>
            <p:ph idx="1"/>
          </p:nvPr>
        </p:nvSpPr>
        <p:spPr/>
        <p:txBody>
          <a:bodyPr/>
          <a:lstStyle/>
          <a:p>
            <a:r>
              <a:rPr lang="en-US" dirty="0" smtClean="0"/>
              <a:t>Contains memory-mapped control and status registers and logic to:</a:t>
            </a:r>
          </a:p>
          <a:p>
            <a:pPr lvl="1"/>
            <a:r>
              <a:rPr lang="en-GB" dirty="0" smtClean="0"/>
              <a:t>Provide software access to boot configuration information</a:t>
            </a:r>
          </a:p>
          <a:p>
            <a:pPr lvl="1"/>
            <a:r>
              <a:rPr lang="en-GB" dirty="0" smtClean="0"/>
              <a:t>Provide software access to status signals in other HPS modules</a:t>
            </a:r>
          </a:p>
          <a:p>
            <a:pPr lvl="1"/>
            <a:r>
              <a:rPr lang="en-GB" dirty="0" smtClean="0"/>
              <a:t>Enable/disable other HPS modules and Peripherals</a:t>
            </a:r>
          </a:p>
          <a:p>
            <a:pPr lvl="1"/>
            <a:r>
              <a:rPr lang="en-GB" dirty="0" smtClean="0"/>
              <a:t>Enable and controls ECC and parity in HPS modules</a:t>
            </a:r>
          </a:p>
          <a:p>
            <a:pPr lvl="1"/>
            <a:r>
              <a:rPr lang="en-GB" dirty="0" smtClean="0"/>
              <a:t>Control/Manage HPS I/O features</a:t>
            </a:r>
          </a:p>
          <a:p>
            <a:pPr lvl="1"/>
            <a:r>
              <a:rPr lang="en-GB" dirty="0" smtClean="0"/>
              <a:t>Provide eight registers that software can use to pass information between warm boots</a:t>
            </a:r>
            <a:endParaRPr lang="en-US" dirty="0" smtClean="0"/>
          </a:p>
          <a:p>
            <a:pPr lvl="1"/>
            <a:r>
              <a:rPr lang="en-US" dirty="0" smtClean="0"/>
              <a:t>Pause watchdog timers during debug mode</a:t>
            </a:r>
          </a:p>
          <a:p>
            <a:r>
              <a:rPr lang="en-US" dirty="0" smtClean="0"/>
              <a:t>Contains a System ID register – can be read from the FPGA side</a:t>
            </a:r>
          </a:p>
          <a:p>
            <a:pPr lvl="1"/>
            <a:endParaRPr lang="en-US" dirty="0" smtClean="0"/>
          </a:p>
        </p:txBody>
      </p:sp>
    </p:spTree>
    <p:custDataLst>
      <p:tags r:id="rId1"/>
    </p:custData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System Manager HPS I/O Features</a:t>
            </a:r>
            <a:endParaRPr lang="en-GB" dirty="0"/>
          </a:p>
        </p:txBody>
      </p:sp>
      <p:sp>
        <p:nvSpPr>
          <p:cNvPr id="3" name="Content Placeholder 2"/>
          <p:cNvSpPr>
            <a:spLocks noGrp="1"/>
          </p:cNvSpPr>
          <p:nvPr>
            <p:ph idx="1"/>
          </p:nvPr>
        </p:nvSpPr>
        <p:spPr/>
        <p:txBody>
          <a:bodyPr/>
          <a:lstStyle/>
          <a:p>
            <a:r>
              <a:rPr lang="en-GB" dirty="0" smtClean="0"/>
              <a:t>Tri-states HPS-configurable I/O pins during configuration (Freeze controller)</a:t>
            </a:r>
          </a:p>
          <a:p>
            <a:endParaRPr lang="en-GB" dirty="0" smtClean="0"/>
          </a:p>
          <a:p>
            <a:r>
              <a:rPr lang="en-GB" dirty="0" smtClean="0"/>
              <a:t>Controls HPS peripheral I/O pin multiplexing</a:t>
            </a:r>
          </a:p>
          <a:p>
            <a:endParaRPr lang="en-GB" dirty="0" smtClean="0"/>
          </a:p>
          <a:p>
            <a:r>
              <a:rPr lang="en-GB" dirty="0" smtClean="0"/>
              <a:t>Enables/disables various HPS I/O peripherals interfaces</a:t>
            </a:r>
          </a:p>
          <a:p>
            <a:endParaRPr lang="en-GB" dirty="0" smtClean="0"/>
          </a:p>
          <a:p>
            <a:r>
              <a:rPr lang="en-GB" dirty="0" smtClean="0"/>
              <a:t>Enables/disables HPS-FPGA interfaces</a:t>
            </a:r>
          </a:p>
          <a:p>
            <a:endParaRPr lang="en-GB" dirty="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smtClean="0">
                <a:latin typeface="Arial" charset="0"/>
              </a:rPr>
              <a:t>Agenda – Hardware Session (morning)</a:t>
            </a:r>
            <a:endParaRPr lang="en-US" dirty="0">
              <a:latin typeface="Arial" charset="0"/>
            </a:endParaRPr>
          </a:p>
        </p:txBody>
      </p:sp>
      <p:sp>
        <p:nvSpPr>
          <p:cNvPr id="21506" name="Content Placeholder 2"/>
          <p:cNvSpPr>
            <a:spLocks noGrp="1"/>
          </p:cNvSpPr>
          <p:nvPr>
            <p:ph idx="1"/>
          </p:nvPr>
        </p:nvSpPr>
        <p:spPr/>
        <p:txBody>
          <a:bodyPr/>
          <a:lstStyle/>
          <a:p>
            <a:pPr>
              <a:lnSpc>
                <a:spcPct val="90000"/>
              </a:lnSpc>
            </a:pPr>
            <a:r>
              <a:rPr lang="en-US" dirty="0" smtClean="0"/>
              <a:t>Introduction and Workshop Objectives</a:t>
            </a:r>
          </a:p>
          <a:p>
            <a:pPr>
              <a:lnSpc>
                <a:spcPct val="90000"/>
              </a:lnSpc>
            </a:pPr>
            <a:r>
              <a:rPr lang="en-US" dirty="0" smtClean="0"/>
              <a:t>System Architecture Overview</a:t>
            </a:r>
          </a:p>
          <a:p>
            <a:pPr>
              <a:lnSpc>
                <a:spcPct val="90000"/>
              </a:lnSpc>
            </a:pPr>
            <a:r>
              <a:rPr lang="en-US" dirty="0" smtClean="0"/>
              <a:t>System Design Overview</a:t>
            </a:r>
          </a:p>
          <a:p>
            <a:pPr>
              <a:lnSpc>
                <a:spcPct val="90000"/>
              </a:lnSpc>
            </a:pPr>
            <a:r>
              <a:rPr lang="en-US" dirty="0" smtClean="0"/>
              <a:t>System Tool Flow [LAB]</a:t>
            </a:r>
          </a:p>
          <a:p>
            <a:pPr>
              <a:lnSpc>
                <a:spcPct val="90000"/>
              </a:lnSpc>
            </a:pPr>
            <a:r>
              <a:rPr lang="en-US" dirty="0" smtClean="0"/>
              <a:t>Cyclone V </a:t>
            </a:r>
            <a:r>
              <a:rPr lang="en-US" dirty="0" err="1" smtClean="0"/>
              <a:t>SoCKit</a:t>
            </a:r>
            <a:r>
              <a:rPr lang="en-US" dirty="0" smtClean="0"/>
              <a:t> Overview</a:t>
            </a:r>
          </a:p>
          <a:p>
            <a:pPr>
              <a:lnSpc>
                <a:spcPct val="90000"/>
              </a:lnSpc>
            </a:pPr>
            <a:r>
              <a:rPr lang="en-US" dirty="0" smtClean="0"/>
              <a:t>Hardware Debug [LAB]</a:t>
            </a:r>
          </a:p>
          <a:p>
            <a:pPr>
              <a:lnSpc>
                <a:spcPct val="90000"/>
              </a:lnSpc>
            </a:pPr>
            <a:r>
              <a:rPr lang="en-US" dirty="0" smtClean="0"/>
              <a:t>Next Steps</a:t>
            </a:r>
          </a:p>
          <a:p>
            <a:pPr>
              <a:lnSpc>
                <a:spcPct val="90000"/>
              </a:lnSpc>
            </a:pPr>
            <a:endParaRPr lang="en-US" dirty="0" smtClean="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System Manager – Managed Peripherals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EMACs</a:t>
            </a:r>
          </a:p>
          <a:p>
            <a:r>
              <a:rPr lang="en-GB" dirty="0" smtClean="0"/>
              <a:t>USB controllers</a:t>
            </a:r>
          </a:p>
          <a:p>
            <a:r>
              <a:rPr lang="en-GB" dirty="0" smtClean="0"/>
              <a:t>Flash controllers</a:t>
            </a:r>
          </a:p>
          <a:p>
            <a:pPr lvl="1"/>
            <a:r>
              <a:rPr lang="en-GB" dirty="0" smtClean="0"/>
              <a:t>SD/MMC controller</a:t>
            </a:r>
          </a:p>
          <a:p>
            <a:pPr lvl="1"/>
            <a:r>
              <a:rPr lang="en-GB" dirty="0" smtClean="0"/>
              <a:t>NAND controller</a:t>
            </a:r>
          </a:p>
          <a:p>
            <a:pPr lvl="1"/>
            <a:r>
              <a:rPr lang="en-GB" dirty="0" smtClean="0"/>
              <a:t>Quad SPI controller</a:t>
            </a:r>
          </a:p>
          <a:p>
            <a:r>
              <a:rPr lang="en-GB" dirty="0" smtClean="0"/>
              <a:t>SPI masters</a:t>
            </a:r>
          </a:p>
          <a:p>
            <a:r>
              <a:rPr lang="en-GB" dirty="0" smtClean="0"/>
              <a:t>DMA controller</a:t>
            </a:r>
          </a:p>
          <a:p>
            <a:r>
              <a:rPr lang="en-GB" dirty="0" smtClean="0"/>
              <a:t>On-chip RAM</a:t>
            </a:r>
          </a:p>
          <a:p>
            <a:r>
              <a:rPr lang="en-GB" dirty="0" smtClean="0"/>
              <a:t>CAN controllers</a:t>
            </a:r>
          </a:p>
          <a:p>
            <a:r>
              <a:rPr lang="en-GB" dirty="0" smtClean="0"/>
              <a:t>Debug core</a:t>
            </a:r>
          </a:p>
          <a:p>
            <a:r>
              <a:rPr lang="en-GB" dirty="0" smtClean="0"/>
              <a:t>Reset manager</a:t>
            </a: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 Manager</a:t>
            </a:r>
            <a:endParaRPr lang="en-US" dirty="0"/>
          </a:p>
        </p:txBody>
      </p:sp>
      <p:sp>
        <p:nvSpPr>
          <p:cNvPr id="3" name="Content Placeholder 2"/>
          <p:cNvSpPr>
            <a:spLocks noGrp="1"/>
          </p:cNvSpPr>
          <p:nvPr>
            <p:ph idx="1"/>
          </p:nvPr>
        </p:nvSpPr>
        <p:spPr/>
        <p:txBody>
          <a:bodyPr/>
          <a:lstStyle/>
          <a:p>
            <a:r>
              <a:rPr lang="en-US" dirty="0" smtClean="0"/>
              <a:t>Programs HPS I/O pin configuration</a:t>
            </a:r>
          </a:p>
          <a:p>
            <a:pPr lvl="1"/>
            <a:r>
              <a:rPr lang="en-US" dirty="0" smtClean="0"/>
              <a:t>Configures I/O bank settings (voltage, drive, pull up, etc.)</a:t>
            </a:r>
          </a:p>
          <a:p>
            <a:pPr lvl="1"/>
            <a:r>
              <a:rPr lang="en-US" dirty="0" smtClean="0"/>
              <a:t>Same IOCSR mechanism as FPGA IO </a:t>
            </a:r>
            <a:br>
              <a:rPr lang="en-US" dirty="0" smtClean="0"/>
            </a:br>
            <a:r>
              <a:rPr lang="en-US" dirty="0" smtClean="0"/>
              <a:t>(scan chains - JTAG Bit-stream)</a:t>
            </a:r>
          </a:p>
          <a:p>
            <a:pPr lvl="1"/>
            <a:r>
              <a:rPr lang="en-US" dirty="0" smtClean="0"/>
              <a:t>HPS I/O must be frozen by System Manager before configuration</a:t>
            </a:r>
          </a:p>
          <a:p>
            <a:pPr lvl="1"/>
            <a:endParaRPr lang="en-US" dirty="0" smtClean="0"/>
          </a:p>
          <a:p>
            <a:r>
              <a:rPr lang="en-US" dirty="0" smtClean="0"/>
              <a:t>Gives HPS access to FPGA JTAG</a:t>
            </a:r>
          </a:p>
          <a:p>
            <a:pPr lvl="1"/>
            <a:r>
              <a:rPr lang="en-US" dirty="0" smtClean="0"/>
              <a:t>Can perform any FPGA JTAG operation</a:t>
            </a:r>
          </a:p>
          <a:p>
            <a:pPr lvl="1"/>
            <a:r>
              <a:rPr lang="en-US" dirty="0" smtClean="0"/>
              <a:t>Disables external FPGA JTAG when it takes over</a:t>
            </a: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 Manager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Drives serial scan-chains connected to:</a:t>
            </a:r>
          </a:p>
          <a:p>
            <a:pPr lvl="1"/>
            <a:r>
              <a:rPr lang="en-US" dirty="0"/>
              <a:t>HPS configuration IOCSR </a:t>
            </a:r>
            <a:r>
              <a:rPr lang="en-US" dirty="0" smtClean="0"/>
              <a:t>chains</a:t>
            </a:r>
          </a:p>
          <a:p>
            <a:pPr lvl="2"/>
            <a:r>
              <a:rPr lang="en-US" dirty="0" smtClean="0"/>
              <a:t>Configures HPS I/Os</a:t>
            </a:r>
          </a:p>
          <a:p>
            <a:pPr lvl="2"/>
            <a:r>
              <a:rPr lang="en-US" dirty="0" smtClean="0"/>
              <a:t>SDRAM DDR PHY (DLL/OCT)</a:t>
            </a:r>
            <a:endParaRPr lang="en-US" dirty="0"/>
          </a:p>
          <a:p>
            <a:pPr lvl="1"/>
            <a:r>
              <a:rPr lang="en-US" dirty="0" smtClean="0"/>
              <a:t>FPGA JTAG </a:t>
            </a:r>
          </a:p>
          <a:p>
            <a:pPr lvl="2"/>
            <a:r>
              <a:rPr lang="en-US" dirty="0" smtClean="0"/>
              <a:t>Allows HPS to monitor single event upsets (SEUs)</a:t>
            </a:r>
          </a:p>
          <a:p>
            <a:r>
              <a:rPr lang="en-US" dirty="0" smtClean="0"/>
              <a:t>From cold reset will trigger freeze sequence</a:t>
            </a:r>
          </a:p>
          <a:p>
            <a:pPr lvl="1"/>
            <a:r>
              <a:rPr lang="en-US" dirty="0" smtClean="0"/>
              <a:t>All HPS I/O will be considered un-configured</a:t>
            </a:r>
          </a:p>
          <a:p>
            <a:pPr lvl="2"/>
            <a:r>
              <a:rPr lang="en-US" dirty="0" smtClean="0"/>
              <a:t>IO Buffers are in tri-state</a:t>
            </a:r>
          </a:p>
          <a:p>
            <a:pPr lvl="2"/>
            <a:r>
              <a:rPr lang="en-US" dirty="0" smtClean="0"/>
              <a:t>Weak pull-up enabled</a:t>
            </a:r>
          </a:p>
          <a:p>
            <a:pPr lvl="1"/>
            <a:r>
              <a:rPr lang="en-US" dirty="0" smtClean="0"/>
              <a:t>During Boot phase</a:t>
            </a:r>
          </a:p>
          <a:p>
            <a:pPr lvl="2"/>
            <a:r>
              <a:rPr lang="en-US" dirty="0" smtClean="0"/>
              <a:t>On-chip boot code uses Scan Manager to configure boot device’s IOCSR </a:t>
            </a:r>
          </a:p>
          <a:p>
            <a:pPr lvl="2"/>
            <a:r>
              <a:rPr lang="en-US" dirty="0" smtClean="0"/>
              <a:t>Initial software will use Scan Manager to configure I/Os</a:t>
            </a:r>
          </a:p>
          <a:p>
            <a:pPr lvl="2"/>
            <a:r>
              <a:rPr lang="en-US" dirty="0" smtClean="0"/>
              <a:t>When configuration complete, the freeze manager will receive an indicator from System Manager to unfreeze I/Os</a:t>
            </a:r>
          </a:p>
          <a:p>
            <a:r>
              <a:rPr lang="en-US" dirty="0" smtClean="0"/>
              <a:t>Not involved in DFT or boundary-scan testing</a:t>
            </a:r>
          </a:p>
        </p:txBody>
      </p:sp>
    </p:spTree>
    <p:custDataLst>
      <p:tags r:id="rId1"/>
    </p:custData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 Altera Advantages</a:t>
            </a:r>
            <a:endParaRPr lang="en-US" dirty="0"/>
          </a:p>
        </p:txBody>
      </p:sp>
      <p:sp>
        <p:nvSpPr>
          <p:cNvPr id="3" name="Text Placeholder 2"/>
          <p:cNvSpPr>
            <a:spLocks noGrp="1"/>
          </p:cNvSpPr>
          <p:nvPr>
            <p:ph type="body" sz="half" idx="1"/>
          </p:nvPr>
        </p:nvSpPr>
        <p:spPr>
          <a:xfrm>
            <a:off x="350838" y="813816"/>
            <a:ext cx="8589962" cy="5554711"/>
          </a:xfrm>
        </p:spPr>
        <p:txBody>
          <a:bodyPr>
            <a:normAutofit lnSpcReduction="10000"/>
          </a:bodyPr>
          <a:lstStyle/>
          <a:p>
            <a:r>
              <a:rPr lang="en-US" sz="2000" dirty="0" smtClean="0"/>
              <a:t>Higher performance</a:t>
            </a:r>
          </a:p>
          <a:p>
            <a:pPr lvl="1"/>
            <a:r>
              <a:rPr lang="en-US" sz="1400" dirty="0" smtClean="0"/>
              <a:t>2x CPU-to-FPGA &amp; FPGA-to-CPU bandwidth</a:t>
            </a:r>
          </a:p>
          <a:p>
            <a:pPr lvl="1"/>
            <a:r>
              <a:rPr lang="en-US" sz="1400" dirty="0" smtClean="0"/>
              <a:t>2x FPGA-to-DDR bandwidth</a:t>
            </a:r>
          </a:p>
          <a:p>
            <a:pPr lvl="1"/>
            <a:r>
              <a:rPr lang="en-US" sz="1400" dirty="0" smtClean="0"/>
              <a:t>All masters (FPGA and HPS) can share memory coherently with the processor </a:t>
            </a:r>
          </a:p>
          <a:p>
            <a:pPr lvl="1"/>
            <a:r>
              <a:rPr lang="en-US" sz="1400" dirty="0" smtClean="0"/>
              <a:t>Application-class processing (SMP)</a:t>
            </a:r>
          </a:p>
          <a:p>
            <a:pPr lvl="1"/>
            <a:endParaRPr lang="en-US" sz="700" dirty="0" smtClean="0"/>
          </a:p>
          <a:p>
            <a:r>
              <a:rPr lang="en-US" sz="2000" dirty="0" smtClean="0"/>
              <a:t>Greater memory security &amp; protection</a:t>
            </a:r>
          </a:p>
          <a:p>
            <a:pPr lvl="1"/>
            <a:r>
              <a:rPr lang="en-US" sz="1400" dirty="0" smtClean="0"/>
              <a:t>Broader ECC support in HPS: DDR controller, L2, on-chip RAM, Flash I/F, HPS peripherals</a:t>
            </a:r>
          </a:p>
          <a:p>
            <a:pPr lvl="1"/>
            <a:r>
              <a:rPr lang="en-US" sz="1400" dirty="0" smtClean="0"/>
              <a:t>More robust DDR protection: address range protection per port &amp; per master</a:t>
            </a:r>
          </a:p>
          <a:p>
            <a:pPr lvl="1"/>
            <a:r>
              <a:rPr lang="en-US" sz="1400" dirty="0" smtClean="0"/>
              <a:t>Exclusive memory sharing on all DDR controller ports</a:t>
            </a:r>
          </a:p>
          <a:p>
            <a:pPr lvl="1"/>
            <a:endParaRPr lang="en-US" sz="700" dirty="0" smtClean="0"/>
          </a:p>
          <a:p>
            <a:r>
              <a:rPr lang="en-US" sz="2000" dirty="0" smtClean="0"/>
              <a:t>More design flexibility</a:t>
            </a:r>
          </a:p>
          <a:p>
            <a:pPr lvl="1"/>
            <a:r>
              <a:rPr lang="en-US" sz="1400" dirty="0" smtClean="0"/>
              <a:t>XCVRs/PCIe available in all devices</a:t>
            </a:r>
          </a:p>
          <a:p>
            <a:pPr lvl="1"/>
            <a:r>
              <a:rPr lang="en-US" sz="1400" dirty="0" smtClean="0"/>
              <a:t>Multiple DDR controllers in FPGA</a:t>
            </a:r>
          </a:p>
          <a:p>
            <a:pPr lvl="1"/>
            <a:r>
              <a:rPr lang="en-US" sz="1400" dirty="0" smtClean="0"/>
              <a:t>Finer control over DDR port priorities</a:t>
            </a:r>
          </a:p>
          <a:p>
            <a:pPr lvl="1"/>
            <a:r>
              <a:rPr lang="en-US" sz="1400" dirty="0" smtClean="0"/>
              <a:t>Greater FPGA density </a:t>
            </a:r>
          </a:p>
          <a:p>
            <a:pPr lvl="1"/>
            <a:r>
              <a:rPr lang="en-US" sz="1400" dirty="0" smtClean="0"/>
              <a:t>Can use multiple Flash devices (e.g. QSPI + NAND)</a:t>
            </a:r>
          </a:p>
          <a:p>
            <a:pPr lvl="1"/>
            <a:r>
              <a:rPr lang="en-US" sz="1400" dirty="0" smtClean="0"/>
              <a:t>FPGA / CPU boot options (FPGA first, CPU first, Independent)</a:t>
            </a:r>
          </a:p>
          <a:p>
            <a:pPr lvl="1"/>
            <a:r>
              <a:rPr lang="en-US" sz="1400" dirty="0" smtClean="0"/>
              <a:t>DMA request interfaces for FPGA </a:t>
            </a:r>
            <a:r>
              <a:rPr lang="en-US" sz="1400" i="1" u="sng" dirty="0" smtClean="0"/>
              <a:t>and</a:t>
            </a:r>
            <a:r>
              <a:rPr lang="en-US" sz="1400" dirty="0" smtClean="0"/>
              <a:t> HPS peripherals</a:t>
            </a:r>
          </a:p>
          <a:p>
            <a:pPr lvl="1"/>
            <a:r>
              <a:rPr lang="en-US" sz="1400" dirty="0" smtClean="0"/>
              <a:t>Coherent memory access for FPGA </a:t>
            </a:r>
            <a:r>
              <a:rPr lang="en-US" sz="1400" i="1" u="sng" dirty="0" smtClean="0"/>
              <a:t>and</a:t>
            </a:r>
            <a:r>
              <a:rPr lang="en-US" sz="1400" dirty="0" smtClean="0"/>
              <a:t> HPS peripherals</a:t>
            </a:r>
          </a:p>
          <a:p>
            <a:pPr lvl="1"/>
            <a:r>
              <a:rPr lang="en-US" sz="1400" dirty="0" smtClean="0"/>
              <a:t>More processor and system trace options </a:t>
            </a:r>
          </a:p>
          <a:p>
            <a:pPr lvl="1"/>
            <a:r>
              <a:rPr lang="en-US" sz="1400" dirty="0" smtClean="0"/>
              <a:t>No need to add power-down circuitry</a:t>
            </a:r>
          </a:p>
        </p:txBody>
      </p:sp>
    </p:spTree>
    <p:custDataLst>
      <p:tags r:id="rId1"/>
    </p:custData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SoC System Design</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Quick Summary</a:t>
            </a:r>
            <a:endParaRPr lang="en-GB" dirty="0"/>
          </a:p>
        </p:txBody>
      </p:sp>
      <p:sp>
        <p:nvSpPr>
          <p:cNvPr id="3" name="Content Placeholder 2"/>
          <p:cNvSpPr>
            <a:spLocks noGrp="1"/>
          </p:cNvSpPr>
          <p:nvPr>
            <p:ph idx="1"/>
          </p:nvPr>
        </p:nvSpPr>
        <p:spPr/>
        <p:txBody>
          <a:bodyPr>
            <a:normAutofit/>
          </a:bodyPr>
          <a:lstStyle/>
          <a:p>
            <a:r>
              <a:rPr lang="en-GB" dirty="0" smtClean="0"/>
              <a:t>FPGA:</a:t>
            </a:r>
          </a:p>
          <a:p>
            <a:pPr lvl="1"/>
            <a:r>
              <a:rPr lang="en-GB" dirty="0" smtClean="0"/>
              <a:t>Looks like an FPGA</a:t>
            </a:r>
          </a:p>
          <a:p>
            <a:pPr lvl="1"/>
            <a:r>
              <a:rPr lang="en-GB" dirty="0" smtClean="0"/>
              <a:t>Works like an FPGA</a:t>
            </a:r>
          </a:p>
          <a:p>
            <a:pPr lvl="1"/>
            <a:r>
              <a:rPr lang="en-GB" dirty="0" smtClean="0"/>
              <a:t>Standard FPGA development flow</a:t>
            </a:r>
          </a:p>
          <a:p>
            <a:pPr lvl="1"/>
            <a:r>
              <a:rPr lang="en-GB" dirty="0" err="1" smtClean="0"/>
              <a:t>QuartusII</a:t>
            </a:r>
            <a:r>
              <a:rPr lang="en-GB" dirty="0" smtClean="0"/>
              <a:t>, </a:t>
            </a:r>
            <a:r>
              <a:rPr lang="en-GB" dirty="0" err="1" smtClean="0"/>
              <a:t>Qsys</a:t>
            </a:r>
            <a:r>
              <a:rPr lang="en-GB" dirty="0" smtClean="0"/>
              <a:t>, USB Blaster, </a:t>
            </a:r>
            <a:r>
              <a:rPr lang="en-GB" dirty="0" err="1" smtClean="0"/>
              <a:t>SignalTap</a:t>
            </a:r>
            <a:r>
              <a:rPr lang="en-GB" dirty="0" smtClean="0"/>
              <a:t>, System Console...</a:t>
            </a:r>
          </a:p>
          <a:p>
            <a:pPr lvl="1"/>
            <a:endParaRPr lang="en-GB" dirty="0" smtClean="0"/>
          </a:p>
          <a:p>
            <a:r>
              <a:rPr lang="en-GB" dirty="0" smtClean="0"/>
              <a:t>ARM Hard Processor System:</a:t>
            </a:r>
          </a:p>
          <a:p>
            <a:pPr lvl="1"/>
            <a:r>
              <a:rPr lang="en-GB" dirty="0" smtClean="0"/>
              <a:t>Looks like an ARM processor system</a:t>
            </a:r>
          </a:p>
          <a:p>
            <a:pPr lvl="1"/>
            <a:r>
              <a:rPr lang="en-GB" dirty="0" smtClean="0"/>
              <a:t>Works like an ARM processor system</a:t>
            </a:r>
          </a:p>
          <a:p>
            <a:pPr lvl="1"/>
            <a:r>
              <a:rPr lang="en-GB" dirty="0" smtClean="0"/>
              <a:t>Standard ARM development flow</a:t>
            </a:r>
          </a:p>
          <a:p>
            <a:pPr lvl="1"/>
            <a:r>
              <a:rPr lang="en-GB" dirty="0" smtClean="0"/>
              <a:t>ARM Cortex-A9 compiler/debugger, JTAG tools, program trace...</a:t>
            </a:r>
          </a:p>
          <a:p>
            <a:pPr lvl="1"/>
            <a:endParaRPr lang="en-GB" dirty="0" smtClean="0"/>
          </a:p>
          <a:p>
            <a:pPr lvl="1"/>
            <a:endParaRPr lang="en-GB" dirty="0"/>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igure 1. Stratix IV E FPGA Development Board"/>
          <p:cNvPicPr>
            <a:picLocks noChangeAspect="1" noChangeArrowheads="1"/>
          </p:cNvPicPr>
          <p:nvPr>
            <p:custDataLst>
              <p:tags r:id="rId2"/>
            </p:custDataLst>
          </p:nvPr>
        </p:nvPicPr>
        <p:blipFill>
          <a:blip r:embed="rId11" cstate="print"/>
          <a:srcRect/>
          <a:stretch>
            <a:fillRect/>
          </a:stretch>
        </p:blipFill>
        <p:spPr bwMode="auto">
          <a:xfrm>
            <a:off x="3818957" y="5490284"/>
            <a:ext cx="1635162" cy="1336567"/>
          </a:xfrm>
          <a:prstGeom prst="rect">
            <a:avLst/>
          </a:prstGeom>
          <a:noFill/>
        </p:spPr>
      </p:pic>
      <p:cxnSp>
        <p:nvCxnSpPr>
          <p:cNvPr id="50" name="Shape 49"/>
          <p:cNvCxnSpPr/>
          <p:nvPr/>
        </p:nvCxnSpPr>
        <p:spPr bwMode="auto">
          <a:xfrm>
            <a:off x="3769011" y="4578424"/>
            <a:ext cx="457200" cy="914400"/>
          </a:xfrm>
          <a:prstGeom prst="bentConnector2">
            <a:avLst/>
          </a:prstGeom>
          <a:solidFill>
            <a:schemeClr val="accent1"/>
          </a:solidFill>
          <a:ln w="57150" cap="flat" cmpd="sng" algn="ctr">
            <a:solidFill>
              <a:schemeClr val="tx1">
                <a:lumMod val="65000"/>
                <a:lumOff val="35000"/>
              </a:schemeClr>
            </a:solidFill>
            <a:prstDash val="solid"/>
            <a:round/>
            <a:headEnd type="none" w="med" len="med"/>
            <a:tailEnd type="triangle"/>
          </a:ln>
          <a:effectLst/>
        </p:spPr>
      </p:cxnSp>
      <p:cxnSp>
        <p:nvCxnSpPr>
          <p:cNvPr id="52" name="Shape 51"/>
          <p:cNvCxnSpPr/>
          <p:nvPr/>
        </p:nvCxnSpPr>
        <p:spPr bwMode="auto">
          <a:xfrm rot="10800000" flipV="1">
            <a:off x="5020778" y="4578423"/>
            <a:ext cx="457200" cy="914400"/>
          </a:xfrm>
          <a:prstGeom prst="bentConnector2">
            <a:avLst/>
          </a:prstGeom>
          <a:solidFill>
            <a:schemeClr val="accent1"/>
          </a:solidFill>
          <a:ln w="57150" cap="flat" cmpd="sng" algn="ctr">
            <a:solidFill>
              <a:schemeClr val="tx1">
                <a:lumMod val="65000"/>
                <a:lumOff val="35000"/>
              </a:schemeClr>
            </a:solidFill>
            <a:prstDash val="solid"/>
            <a:round/>
            <a:headEnd type="none" w="med" len="med"/>
            <a:tailEnd type="triangle"/>
          </a:ln>
          <a:effectLst/>
        </p:spPr>
      </p:cxnSp>
      <p:sp>
        <p:nvSpPr>
          <p:cNvPr id="18" name="Down Arrow 17"/>
          <p:cNvSpPr/>
          <p:nvPr/>
        </p:nvSpPr>
        <p:spPr bwMode="auto">
          <a:xfrm>
            <a:off x="2793351" y="2194551"/>
            <a:ext cx="731520" cy="3657600"/>
          </a:xfrm>
          <a:prstGeom prst="downArrow">
            <a:avLst/>
          </a:prstGeom>
          <a:ln>
            <a:headEnd type="none" w="med" len="med"/>
            <a:tailEnd type="none" w="med" len="med"/>
          </a:ln>
          <a:effectLst>
            <a:outerShdw blurRad="40000" dist="20000" dir="5400000" rotWithShape="0">
              <a:srgbClr val="000000">
                <a:alpha val="38000"/>
              </a:srgbClr>
            </a:outerShdw>
            <a:softEdge rad="31750"/>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endParaRPr>
          </a:p>
        </p:txBody>
      </p:sp>
      <p:sp>
        <p:nvSpPr>
          <p:cNvPr id="19" name="Down Arrow 18"/>
          <p:cNvSpPr/>
          <p:nvPr/>
        </p:nvSpPr>
        <p:spPr bwMode="auto">
          <a:xfrm>
            <a:off x="5785770" y="2194551"/>
            <a:ext cx="731520" cy="3657600"/>
          </a:xfrm>
          <a:prstGeom prst="downArrow">
            <a:avLst/>
          </a:prstGeom>
          <a:ln>
            <a:headEnd type="none" w="med" len="med"/>
            <a:tailEnd type="none" w="med" len="med"/>
          </a:ln>
          <a:effectLst>
            <a:outerShdw blurRad="40000" dist="20000" dir="5400000" rotWithShape="0">
              <a:srgbClr val="000000">
                <a:alpha val="38000"/>
              </a:srgbClr>
            </a:outerShdw>
            <a:softEdge rad="31750"/>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endParaRPr>
          </a:p>
        </p:txBody>
      </p:sp>
      <p:sp>
        <p:nvSpPr>
          <p:cNvPr id="2" name="Title 1"/>
          <p:cNvSpPr>
            <a:spLocks noGrp="1"/>
          </p:cNvSpPr>
          <p:nvPr>
            <p:ph type="title"/>
          </p:nvPr>
        </p:nvSpPr>
        <p:spPr/>
        <p:txBody>
          <a:bodyPr/>
          <a:lstStyle/>
          <a:p>
            <a:r>
              <a:rPr lang="en-US" dirty="0" smtClean="0"/>
              <a:t>System Development Flow</a:t>
            </a:r>
            <a:endParaRPr lang="en-US" dirty="0"/>
          </a:p>
        </p:txBody>
      </p:sp>
      <p:sp>
        <p:nvSpPr>
          <p:cNvPr id="67" name="Content Placeholder 66"/>
          <p:cNvSpPr>
            <a:spLocks noGrp="1"/>
          </p:cNvSpPr>
          <p:nvPr>
            <p:ph sz="half" idx="1"/>
          </p:nvPr>
        </p:nvSpPr>
        <p:spPr>
          <a:xfrm>
            <a:off x="350838" y="1047596"/>
            <a:ext cx="3814762" cy="4679950"/>
          </a:xfrm>
        </p:spPr>
        <p:txBody>
          <a:bodyPr anchor="t"/>
          <a:lstStyle/>
          <a:p>
            <a:pPr algn="ctr">
              <a:buNone/>
            </a:pPr>
            <a:r>
              <a:rPr lang="en-US" sz="2000" dirty="0" smtClean="0"/>
              <a:t>Standard FPGA Flow</a:t>
            </a:r>
            <a:endParaRPr lang="en-US" sz="2000" dirty="0"/>
          </a:p>
        </p:txBody>
      </p:sp>
      <p:sp>
        <p:nvSpPr>
          <p:cNvPr id="68" name="Content Placeholder 67"/>
          <p:cNvSpPr>
            <a:spLocks noGrp="1"/>
          </p:cNvSpPr>
          <p:nvPr>
            <p:ph sz="half" idx="2"/>
          </p:nvPr>
        </p:nvSpPr>
        <p:spPr>
          <a:xfrm>
            <a:off x="4592638" y="1047596"/>
            <a:ext cx="4089400" cy="4679950"/>
          </a:xfrm>
        </p:spPr>
        <p:txBody>
          <a:bodyPr anchor="t"/>
          <a:lstStyle/>
          <a:p>
            <a:pPr algn="ctr">
              <a:buNone/>
            </a:pPr>
            <a:r>
              <a:rPr lang="en-US" sz="2000" dirty="0" smtClean="0"/>
              <a:t>Standard Software Flow</a:t>
            </a:r>
            <a:endParaRPr lang="en-US" sz="2000" dirty="0"/>
          </a:p>
        </p:txBody>
      </p:sp>
      <p:sp>
        <p:nvSpPr>
          <p:cNvPr id="6" name="Rounded Rectangle 5"/>
          <p:cNvSpPr/>
          <p:nvPr/>
        </p:nvSpPr>
        <p:spPr bwMode="auto">
          <a:xfrm>
            <a:off x="2411456" y="1605563"/>
            <a:ext cx="1484555" cy="484095"/>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Hardware</a:t>
            </a:r>
          </a:p>
          <a:p>
            <a:pPr algn="ctr" eaLnBrk="0" hangingPunct="0"/>
            <a:r>
              <a:rPr lang="en-US" sz="1400" b="1" dirty="0" smtClean="0">
                <a:solidFill>
                  <a:srgbClr val="000000"/>
                </a:solidFill>
              </a:rPr>
              <a:t>Development</a:t>
            </a:r>
          </a:p>
        </p:txBody>
      </p:sp>
      <p:sp>
        <p:nvSpPr>
          <p:cNvPr id="7" name="Rounded Rectangle 6"/>
          <p:cNvSpPr/>
          <p:nvPr/>
        </p:nvSpPr>
        <p:spPr bwMode="auto">
          <a:xfrm>
            <a:off x="5403875" y="1605563"/>
            <a:ext cx="1484555" cy="484095"/>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Software</a:t>
            </a:r>
          </a:p>
          <a:p>
            <a:pPr algn="ctr" eaLnBrk="0" hangingPunct="0"/>
            <a:r>
              <a:rPr lang="en-US" sz="1400" b="1" dirty="0" smtClean="0">
                <a:solidFill>
                  <a:srgbClr val="000000"/>
                </a:solidFill>
              </a:rPr>
              <a:t>Development</a:t>
            </a:r>
          </a:p>
        </p:txBody>
      </p:sp>
      <p:grpSp>
        <p:nvGrpSpPr>
          <p:cNvPr id="3" name="Group 57"/>
          <p:cNvGrpSpPr/>
          <p:nvPr>
            <p:custDataLst>
              <p:tags r:id="rId3"/>
            </p:custDataLst>
          </p:nvPr>
        </p:nvGrpSpPr>
        <p:grpSpPr>
          <a:xfrm>
            <a:off x="0" y="4886035"/>
            <a:ext cx="9144000" cy="548640"/>
            <a:chOff x="0" y="4581867"/>
            <a:chExt cx="9144000" cy="548640"/>
          </a:xfrm>
        </p:grpSpPr>
        <p:sp>
          <p:nvSpPr>
            <p:cNvPr id="40" name="Rectangle 39"/>
            <p:cNvSpPr/>
            <p:nvPr/>
          </p:nvSpPr>
          <p:spPr bwMode="auto">
            <a:xfrm flipH="1">
              <a:off x="6583680" y="4581867"/>
              <a:ext cx="2560320" cy="54864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endParaRPr>
            </a:p>
          </p:txBody>
        </p:sp>
        <p:sp>
          <p:nvSpPr>
            <p:cNvPr id="36" name="Rectangle 35"/>
            <p:cNvSpPr/>
            <p:nvPr/>
          </p:nvSpPr>
          <p:spPr bwMode="auto">
            <a:xfrm>
              <a:off x="0" y="4581867"/>
              <a:ext cx="2560320" cy="548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ndParaRPr>
            </a:p>
          </p:txBody>
        </p:sp>
        <p:sp>
          <p:nvSpPr>
            <p:cNvPr id="12" name="Rounded Rectangle 11"/>
            <p:cNvSpPr/>
            <p:nvPr/>
          </p:nvSpPr>
          <p:spPr bwMode="auto">
            <a:xfrm>
              <a:off x="2411456" y="4581867"/>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Release</a:t>
              </a:r>
            </a:p>
          </p:txBody>
        </p:sp>
        <p:sp>
          <p:nvSpPr>
            <p:cNvPr id="17" name="Rounded Rectangle 16"/>
            <p:cNvSpPr/>
            <p:nvPr/>
          </p:nvSpPr>
          <p:spPr bwMode="auto">
            <a:xfrm>
              <a:off x="5403875" y="4581867"/>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Release</a:t>
              </a:r>
            </a:p>
          </p:txBody>
        </p:sp>
        <p:sp>
          <p:nvSpPr>
            <p:cNvPr id="25" name="TextBox 24"/>
            <p:cNvSpPr txBox="1"/>
            <p:nvPr/>
          </p:nvSpPr>
          <p:spPr>
            <a:xfrm>
              <a:off x="231286" y="4625355"/>
              <a:ext cx="2185596" cy="461665"/>
            </a:xfrm>
            <a:prstGeom prst="rect">
              <a:avLst/>
            </a:prstGeom>
            <a:noFill/>
          </p:spPr>
          <p:txBody>
            <a:bodyPr wrap="square" rtlCol="0" anchor="ctr">
              <a:spAutoFit/>
            </a:bodyPr>
            <a:lstStyle/>
            <a:p>
              <a:pPr>
                <a:buFont typeface="Arial" pitchFamily="34" charset="0"/>
                <a:buChar char="•"/>
              </a:pPr>
              <a:r>
                <a:rPr lang="en-US" sz="1200" dirty="0" smtClean="0">
                  <a:solidFill>
                    <a:srgbClr val="000000"/>
                  </a:solidFill>
                </a:rPr>
                <a:t> Quartus II Programmer</a:t>
              </a:r>
            </a:p>
            <a:p>
              <a:pPr>
                <a:buFont typeface="Arial" pitchFamily="34" charset="0"/>
                <a:buChar char="•"/>
              </a:pPr>
              <a:r>
                <a:rPr lang="en-US" sz="1200" dirty="0" smtClean="0">
                  <a:solidFill>
                    <a:srgbClr val="000000"/>
                  </a:solidFill>
                </a:rPr>
                <a:t> In-system Update</a:t>
              </a:r>
              <a:endParaRPr lang="en-US" sz="1200" dirty="0">
                <a:solidFill>
                  <a:srgbClr val="000000"/>
                </a:solidFill>
              </a:endParaRPr>
            </a:p>
          </p:txBody>
        </p:sp>
        <p:sp>
          <p:nvSpPr>
            <p:cNvPr id="31" name="TextBox 30"/>
            <p:cNvSpPr txBox="1"/>
            <p:nvPr/>
          </p:nvSpPr>
          <p:spPr>
            <a:xfrm>
              <a:off x="6918961" y="4717688"/>
              <a:ext cx="2022425" cy="276999"/>
            </a:xfrm>
            <a:prstGeom prst="rect">
              <a:avLst/>
            </a:prstGeom>
            <a:noFill/>
          </p:spPr>
          <p:txBody>
            <a:bodyPr wrap="square" rtlCol="0" anchor="ctr">
              <a:spAutoFit/>
            </a:bodyPr>
            <a:lstStyle/>
            <a:p>
              <a:pPr>
                <a:buFont typeface="Arial" pitchFamily="34" charset="0"/>
                <a:buChar char="•"/>
              </a:pPr>
              <a:r>
                <a:rPr lang="en-US" sz="1200" dirty="0" smtClean="0">
                  <a:solidFill>
                    <a:srgbClr val="000000"/>
                  </a:solidFill>
                </a:rPr>
                <a:t> Flash Programmer</a:t>
              </a:r>
            </a:p>
          </p:txBody>
        </p:sp>
      </p:grpSp>
      <p:grpSp>
        <p:nvGrpSpPr>
          <p:cNvPr id="4" name="Group 61"/>
          <p:cNvGrpSpPr/>
          <p:nvPr>
            <p:custDataLst>
              <p:tags r:id="rId4"/>
            </p:custDataLst>
          </p:nvPr>
        </p:nvGrpSpPr>
        <p:grpSpPr>
          <a:xfrm>
            <a:off x="0" y="3412555"/>
            <a:ext cx="9135046" cy="799917"/>
            <a:chOff x="0" y="3352789"/>
            <a:chExt cx="9135046" cy="548640"/>
          </a:xfrm>
        </p:grpSpPr>
        <p:sp>
          <p:nvSpPr>
            <p:cNvPr id="39" name="Rectangle 38"/>
            <p:cNvSpPr/>
            <p:nvPr/>
          </p:nvSpPr>
          <p:spPr bwMode="auto">
            <a:xfrm flipH="1">
              <a:off x="6574726" y="3352789"/>
              <a:ext cx="2560320" cy="54864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endParaRPr>
            </a:p>
          </p:txBody>
        </p:sp>
        <p:sp>
          <p:nvSpPr>
            <p:cNvPr id="34" name="Rectangle 33"/>
            <p:cNvSpPr/>
            <p:nvPr/>
          </p:nvSpPr>
          <p:spPr bwMode="auto">
            <a:xfrm>
              <a:off x="0" y="3352789"/>
              <a:ext cx="2560320" cy="548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ndParaRPr>
            </a:p>
          </p:txBody>
        </p:sp>
        <p:sp>
          <p:nvSpPr>
            <p:cNvPr id="10" name="Rounded Rectangle 9"/>
            <p:cNvSpPr/>
            <p:nvPr/>
          </p:nvSpPr>
          <p:spPr bwMode="auto">
            <a:xfrm>
              <a:off x="2411456" y="3352789"/>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Simulate</a:t>
              </a:r>
            </a:p>
          </p:txBody>
        </p:sp>
        <p:sp>
          <p:nvSpPr>
            <p:cNvPr id="15" name="Rounded Rectangle 14"/>
            <p:cNvSpPr/>
            <p:nvPr/>
          </p:nvSpPr>
          <p:spPr bwMode="auto">
            <a:xfrm>
              <a:off x="5403875" y="3352789"/>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Simulate</a:t>
              </a:r>
            </a:p>
          </p:txBody>
        </p:sp>
        <p:sp>
          <p:nvSpPr>
            <p:cNvPr id="23" name="TextBox 22"/>
            <p:cNvSpPr txBox="1"/>
            <p:nvPr/>
          </p:nvSpPr>
          <p:spPr>
            <a:xfrm>
              <a:off x="206183" y="3405460"/>
              <a:ext cx="2548033" cy="443300"/>
            </a:xfrm>
            <a:prstGeom prst="rect">
              <a:avLst/>
            </a:prstGeom>
            <a:noFill/>
          </p:spPr>
          <p:txBody>
            <a:bodyPr wrap="square" rtlCol="0" anchor="ctr">
              <a:spAutoFit/>
            </a:bodyPr>
            <a:lstStyle/>
            <a:p>
              <a:pPr>
                <a:buFont typeface="Arial" pitchFamily="34" charset="0"/>
                <a:buChar char="•"/>
              </a:pPr>
              <a:r>
                <a:rPr lang="en-US" sz="1200" dirty="0" smtClean="0">
                  <a:solidFill>
                    <a:srgbClr val="000000"/>
                  </a:solidFill>
                </a:rPr>
                <a:t> </a:t>
              </a:r>
              <a:r>
                <a:rPr lang="en-US" sz="1200" dirty="0" err="1" smtClean="0">
                  <a:solidFill>
                    <a:srgbClr val="000000"/>
                  </a:solidFill>
                </a:rPr>
                <a:t>ModelSim</a:t>
              </a:r>
              <a:r>
                <a:rPr lang="en-US" sz="1200" dirty="0" smtClean="0">
                  <a:solidFill>
                    <a:srgbClr val="000000"/>
                  </a:solidFill>
                </a:rPr>
                <a:t>, VCS, </a:t>
              </a:r>
              <a:r>
                <a:rPr lang="en-US" sz="1200" dirty="0" err="1" smtClean="0">
                  <a:solidFill>
                    <a:srgbClr val="000000"/>
                  </a:solidFill>
                </a:rPr>
                <a:t>NCSim</a:t>
              </a:r>
              <a:r>
                <a:rPr lang="en-US" sz="1200" dirty="0" smtClean="0">
                  <a:solidFill>
                    <a:srgbClr val="000000"/>
                  </a:solidFill>
                </a:rPr>
                <a:t>, etc.</a:t>
              </a:r>
            </a:p>
            <a:p>
              <a:pPr>
                <a:buFont typeface="Arial" pitchFamily="34" charset="0"/>
                <a:buChar char="•"/>
              </a:pPr>
              <a:r>
                <a:rPr lang="en-US" sz="1200" dirty="0" smtClean="0">
                  <a:solidFill>
                    <a:srgbClr val="000000"/>
                  </a:solidFill>
                </a:rPr>
                <a:t> AMBA-AXI and Avalon bus</a:t>
              </a:r>
              <a:br>
                <a:rPr lang="en-US" sz="1200" dirty="0" smtClean="0">
                  <a:solidFill>
                    <a:srgbClr val="000000"/>
                  </a:solidFill>
                </a:rPr>
              </a:br>
              <a:r>
                <a:rPr lang="en-US" sz="1200" dirty="0" smtClean="0">
                  <a:solidFill>
                    <a:srgbClr val="000000"/>
                  </a:solidFill>
                </a:rPr>
                <a:t>  functional models (BFMs)</a:t>
              </a:r>
              <a:endParaRPr lang="en-US" sz="1200" dirty="0">
                <a:solidFill>
                  <a:srgbClr val="000000"/>
                </a:solidFill>
              </a:endParaRPr>
            </a:p>
          </p:txBody>
        </p:sp>
        <p:sp>
          <p:nvSpPr>
            <p:cNvPr id="27" name="TextBox 26"/>
            <p:cNvSpPr txBox="1"/>
            <p:nvPr/>
          </p:nvSpPr>
          <p:spPr>
            <a:xfrm>
              <a:off x="6918961" y="3532116"/>
              <a:ext cx="2022425" cy="189986"/>
            </a:xfrm>
            <a:prstGeom prst="rect">
              <a:avLst/>
            </a:prstGeom>
            <a:noFill/>
          </p:spPr>
          <p:txBody>
            <a:bodyPr wrap="square" rtlCol="0" anchor="ctr">
              <a:spAutoFit/>
            </a:bodyPr>
            <a:lstStyle/>
            <a:p>
              <a:pPr>
                <a:buFont typeface="Arial" pitchFamily="34" charset="0"/>
                <a:buChar char="•"/>
              </a:pPr>
              <a:r>
                <a:rPr lang="en-US" sz="1200" dirty="0" smtClean="0">
                  <a:solidFill>
                    <a:srgbClr val="000000"/>
                  </a:solidFill>
                </a:rPr>
                <a:t> Virtual Target</a:t>
              </a:r>
            </a:p>
          </p:txBody>
        </p:sp>
      </p:grpSp>
      <p:grpSp>
        <p:nvGrpSpPr>
          <p:cNvPr id="5" name="Group 60"/>
          <p:cNvGrpSpPr/>
          <p:nvPr>
            <p:custDataLst>
              <p:tags r:id="rId5"/>
            </p:custDataLst>
          </p:nvPr>
        </p:nvGrpSpPr>
        <p:grpSpPr>
          <a:xfrm>
            <a:off x="0" y="4274933"/>
            <a:ext cx="9135046" cy="548640"/>
            <a:chOff x="0" y="3968672"/>
            <a:chExt cx="9135046" cy="548640"/>
          </a:xfrm>
        </p:grpSpPr>
        <p:sp>
          <p:nvSpPr>
            <p:cNvPr id="41" name="Rectangle 40"/>
            <p:cNvSpPr/>
            <p:nvPr/>
          </p:nvSpPr>
          <p:spPr bwMode="auto">
            <a:xfrm flipH="1">
              <a:off x="6574726" y="3968672"/>
              <a:ext cx="2560320" cy="54864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endParaRPr>
            </a:p>
          </p:txBody>
        </p:sp>
        <p:sp>
          <p:nvSpPr>
            <p:cNvPr id="35" name="Rectangle 34"/>
            <p:cNvSpPr/>
            <p:nvPr/>
          </p:nvSpPr>
          <p:spPr bwMode="auto">
            <a:xfrm>
              <a:off x="0" y="3968672"/>
              <a:ext cx="2560320" cy="548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ndParaRPr>
            </a:p>
          </p:txBody>
        </p:sp>
        <p:sp>
          <p:nvSpPr>
            <p:cNvPr id="11" name="Rounded Rectangle 10"/>
            <p:cNvSpPr/>
            <p:nvPr/>
          </p:nvSpPr>
          <p:spPr bwMode="auto">
            <a:xfrm>
              <a:off x="2411456" y="3968672"/>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Debug</a:t>
              </a:r>
            </a:p>
          </p:txBody>
        </p:sp>
        <p:sp>
          <p:nvSpPr>
            <p:cNvPr id="16" name="Rounded Rectangle 15"/>
            <p:cNvSpPr/>
            <p:nvPr/>
          </p:nvSpPr>
          <p:spPr bwMode="auto">
            <a:xfrm>
              <a:off x="5403875" y="3968672"/>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Debug</a:t>
              </a:r>
            </a:p>
          </p:txBody>
        </p:sp>
        <p:sp>
          <p:nvSpPr>
            <p:cNvPr id="24" name="TextBox 23"/>
            <p:cNvSpPr txBox="1"/>
            <p:nvPr/>
          </p:nvSpPr>
          <p:spPr>
            <a:xfrm>
              <a:off x="186462" y="4012160"/>
              <a:ext cx="2358618" cy="461665"/>
            </a:xfrm>
            <a:prstGeom prst="rect">
              <a:avLst/>
            </a:prstGeom>
            <a:noFill/>
          </p:spPr>
          <p:txBody>
            <a:bodyPr wrap="square" rtlCol="0" anchor="ctr">
              <a:spAutoFit/>
            </a:bodyPr>
            <a:lstStyle/>
            <a:p>
              <a:pPr>
                <a:buFont typeface="Arial" pitchFamily="34" charset="0"/>
                <a:buChar char="•"/>
              </a:pPr>
              <a:r>
                <a:rPr lang="en-US" sz="1200" dirty="0" smtClean="0">
                  <a:solidFill>
                    <a:srgbClr val="000000"/>
                  </a:solidFill>
                </a:rPr>
                <a:t> </a:t>
              </a:r>
              <a:r>
                <a:rPr lang="en-US" sz="1200" dirty="0" err="1" smtClean="0">
                  <a:solidFill>
                    <a:srgbClr val="000000"/>
                  </a:solidFill>
                </a:rPr>
                <a:t>SignalTap</a:t>
              </a:r>
              <a:r>
                <a:rPr lang="en-US" sz="1200" dirty="0" smtClean="0">
                  <a:solidFill>
                    <a:srgbClr val="000000"/>
                  </a:solidFill>
                </a:rPr>
                <a:t>™ II logic analyzer</a:t>
              </a:r>
            </a:p>
            <a:p>
              <a:pPr>
                <a:buFont typeface="Arial" pitchFamily="34" charset="0"/>
                <a:buChar char="•"/>
              </a:pPr>
              <a:r>
                <a:rPr lang="en-US" sz="1200" dirty="0" smtClean="0">
                  <a:solidFill>
                    <a:srgbClr val="000000"/>
                  </a:solidFill>
                </a:rPr>
                <a:t> System Console</a:t>
              </a:r>
              <a:endParaRPr lang="en-US" sz="1200" dirty="0">
                <a:solidFill>
                  <a:srgbClr val="000000"/>
                </a:solidFill>
              </a:endParaRPr>
            </a:p>
          </p:txBody>
        </p:sp>
        <p:sp>
          <p:nvSpPr>
            <p:cNvPr id="28" name="TextBox 27"/>
            <p:cNvSpPr txBox="1"/>
            <p:nvPr/>
          </p:nvSpPr>
          <p:spPr>
            <a:xfrm>
              <a:off x="6918961" y="4012160"/>
              <a:ext cx="2022425" cy="461665"/>
            </a:xfrm>
            <a:prstGeom prst="rect">
              <a:avLst/>
            </a:prstGeom>
            <a:noFill/>
          </p:spPr>
          <p:txBody>
            <a:bodyPr wrap="square" rtlCol="0" anchor="ctr">
              <a:spAutoFit/>
            </a:bodyPr>
            <a:lstStyle/>
            <a:p>
              <a:pPr>
                <a:buFont typeface="Arial" pitchFamily="34" charset="0"/>
                <a:buChar char="•"/>
              </a:pPr>
              <a:r>
                <a:rPr lang="en-US" sz="1200" dirty="0" smtClean="0">
                  <a:solidFill>
                    <a:srgbClr val="000000"/>
                  </a:solidFill>
                </a:rPr>
                <a:t> GNU, </a:t>
              </a:r>
              <a:r>
                <a:rPr lang="en-US" sz="1200" dirty="0" err="1" smtClean="0">
                  <a:solidFill>
                    <a:srgbClr val="000000"/>
                  </a:solidFill>
                </a:rPr>
                <a:t>Lauterbach</a:t>
              </a:r>
              <a:r>
                <a:rPr lang="en-US" sz="1200" dirty="0" smtClean="0">
                  <a:solidFill>
                    <a:srgbClr val="000000"/>
                  </a:solidFill>
                </a:rPr>
                <a:t>, DS5</a:t>
              </a:r>
              <a:br>
                <a:rPr lang="en-US" sz="1200" dirty="0" smtClean="0">
                  <a:solidFill>
                    <a:srgbClr val="000000"/>
                  </a:solidFill>
                </a:rPr>
              </a:br>
              <a:r>
                <a:rPr lang="en-US" sz="1200" dirty="0" smtClean="0">
                  <a:solidFill>
                    <a:srgbClr val="000000"/>
                  </a:solidFill>
                </a:rPr>
                <a:t>  and ARM ecosystem</a:t>
              </a:r>
            </a:p>
          </p:txBody>
        </p:sp>
      </p:grpSp>
      <p:grpSp>
        <p:nvGrpSpPr>
          <p:cNvPr id="9" name="Group 54"/>
          <p:cNvGrpSpPr/>
          <p:nvPr>
            <p:custDataLst>
              <p:tags r:id="rId6"/>
            </p:custDataLst>
          </p:nvPr>
        </p:nvGrpSpPr>
        <p:grpSpPr>
          <a:xfrm>
            <a:off x="0" y="2252814"/>
            <a:ext cx="9143999" cy="1097280"/>
            <a:chOff x="0" y="2231298"/>
            <a:chExt cx="9143999" cy="1097280"/>
          </a:xfrm>
        </p:grpSpPr>
        <p:sp>
          <p:nvSpPr>
            <p:cNvPr id="37" name="Rectangle 36"/>
            <p:cNvSpPr/>
            <p:nvPr/>
          </p:nvSpPr>
          <p:spPr bwMode="auto">
            <a:xfrm flipH="1">
              <a:off x="6574726" y="2231298"/>
              <a:ext cx="2560320" cy="109728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endParaRPr>
            </a:p>
          </p:txBody>
        </p:sp>
        <p:sp>
          <p:nvSpPr>
            <p:cNvPr id="32" name="Rectangle 31"/>
            <p:cNvSpPr/>
            <p:nvPr/>
          </p:nvSpPr>
          <p:spPr bwMode="auto">
            <a:xfrm>
              <a:off x="0" y="2231298"/>
              <a:ext cx="2560320" cy="10972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ndParaRPr>
            </a:p>
          </p:txBody>
        </p:sp>
        <p:sp>
          <p:nvSpPr>
            <p:cNvPr id="20" name="TextBox 19"/>
            <p:cNvSpPr txBox="1"/>
            <p:nvPr/>
          </p:nvSpPr>
          <p:spPr>
            <a:xfrm>
              <a:off x="215154" y="2364440"/>
              <a:ext cx="2237590" cy="830997"/>
            </a:xfrm>
            <a:prstGeom prst="rect">
              <a:avLst/>
            </a:prstGeom>
            <a:noFill/>
          </p:spPr>
          <p:txBody>
            <a:bodyPr wrap="square" rtlCol="0" anchor="ctr">
              <a:spAutoFit/>
            </a:bodyPr>
            <a:lstStyle/>
            <a:p>
              <a:pPr>
                <a:buFont typeface="Arial" pitchFamily="34" charset="0"/>
                <a:buChar char="•"/>
              </a:pPr>
              <a:r>
                <a:rPr lang="en-US" sz="1200" dirty="0" smtClean="0">
                  <a:solidFill>
                    <a:srgbClr val="000000"/>
                  </a:solidFill>
                </a:rPr>
                <a:t> Quartus II design software</a:t>
              </a:r>
            </a:p>
            <a:p>
              <a:pPr>
                <a:buFont typeface="Arial" pitchFamily="34" charset="0"/>
                <a:buChar char="•"/>
              </a:pPr>
              <a:r>
                <a:rPr lang="en-US" sz="1200" dirty="0" smtClean="0">
                  <a:solidFill>
                    <a:srgbClr val="000000"/>
                  </a:solidFill>
                </a:rPr>
                <a:t> </a:t>
              </a:r>
              <a:r>
                <a:rPr lang="en-US" sz="1200" dirty="0" err="1" smtClean="0">
                  <a:solidFill>
                    <a:srgbClr val="000000"/>
                  </a:solidFill>
                </a:rPr>
                <a:t>Qsys</a:t>
              </a:r>
              <a:r>
                <a:rPr lang="en-US" sz="1200" dirty="0" smtClean="0">
                  <a:solidFill>
                    <a:srgbClr val="000000"/>
                  </a:solidFill>
                </a:rPr>
                <a:t> system integration tool</a:t>
              </a:r>
            </a:p>
            <a:p>
              <a:pPr>
                <a:buFont typeface="Arial" pitchFamily="34" charset="0"/>
                <a:buChar char="•"/>
              </a:pPr>
              <a:r>
                <a:rPr lang="en-US" sz="1200" dirty="0" smtClean="0">
                  <a:solidFill>
                    <a:srgbClr val="000000"/>
                  </a:solidFill>
                </a:rPr>
                <a:t> Standard RTL flow</a:t>
              </a:r>
            </a:p>
            <a:p>
              <a:pPr>
                <a:buFont typeface="Arial" pitchFamily="34" charset="0"/>
                <a:buChar char="•"/>
              </a:pPr>
              <a:r>
                <a:rPr lang="en-US" sz="1200" dirty="0" smtClean="0">
                  <a:solidFill>
                    <a:srgbClr val="000000"/>
                  </a:solidFill>
                </a:rPr>
                <a:t> Altera and partner IP</a:t>
              </a:r>
              <a:endParaRPr lang="en-US" sz="1200" dirty="0">
                <a:solidFill>
                  <a:srgbClr val="000000"/>
                </a:solidFill>
              </a:endParaRPr>
            </a:p>
          </p:txBody>
        </p:sp>
        <p:sp>
          <p:nvSpPr>
            <p:cNvPr id="22" name="TextBox 21"/>
            <p:cNvSpPr txBox="1"/>
            <p:nvPr/>
          </p:nvSpPr>
          <p:spPr>
            <a:xfrm>
              <a:off x="6918960" y="2364440"/>
              <a:ext cx="2225039" cy="830997"/>
            </a:xfrm>
            <a:prstGeom prst="rect">
              <a:avLst/>
            </a:prstGeom>
            <a:noFill/>
          </p:spPr>
          <p:txBody>
            <a:bodyPr wrap="square" rtlCol="0" anchor="ctr">
              <a:spAutoFit/>
            </a:bodyPr>
            <a:lstStyle/>
            <a:p>
              <a:pPr>
                <a:buFont typeface="Arial" pitchFamily="34" charset="0"/>
                <a:buChar char="•"/>
              </a:pPr>
              <a:r>
                <a:rPr lang="en-US" sz="1200" dirty="0" smtClean="0">
                  <a:solidFill>
                    <a:srgbClr val="000000"/>
                  </a:solidFill>
                </a:rPr>
                <a:t> ARM Development Studio 5</a:t>
              </a:r>
            </a:p>
            <a:p>
              <a:pPr>
                <a:buFont typeface="Arial" pitchFamily="34" charset="0"/>
                <a:buChar char="•"/>
              </a:pPr>
              <a:r>
                <a:rPr lang="en-US" sz="1200" dirty="0" smtClean="0">
                  <a:solidFill>
                    <a:srgbClr val="000000"/>
                  </a:solidFill>
                </a:rPr>
                <a:t> GNU </a:t>
              </a:r>
              <a:r>
                <a:rPr lang="en-US" sz="1200" dirty="0" err="1" smtClean="0">
                  <a:solidFill>
                    <a:srgbClr val="000000"/>
                  </a:solidFill>
                </a:rPr>
                <a:t>toolchain</a:t>
              </a:r>
              <a:endParaRPr lang="en-US" sz="1200" dirty="0" smtClean="0">
                <a:solidFill>
                  <a:srgbClr val="000000"/>
                </a:solidFill>
              </a:endParaRPr>
            </a:p>
            <a:p>
              <a:pPr>
                <a:buFont typeface="Arial" pitchFamily="34" charset="0"/>
                <a:buChar char="•"/>
              </a:pPr>
              <a:r>
                <a:rPr lang="en-US" sz="1200" dirty="0" smtClean="0">
                  <a:solidFill>
                    <a:srgbClr val="000000"/>
                  </a:solidFill>
                </a:rPr>
                <a:t> OS/BSP: Linux, </a:t>
              </a:r>
              <a:r>
                <a:rPr lang="en-US" sz="1200" dirty="0" err="1" smtClean="0">
                  <a:solidFill>
                    <a:srgbClr val="000000"/>
                  </a:solidFill>
                </a:rPr>
                <a:t>VxWorks</a:t>
              </a:r>
              <a:endParaRPr lang="en-US" sz="1200" dirty="0" smtClean="0">
                <a:solidFill>
                  <a:srgbClr val="000000"/>
                </a:solidFill>
              </a:endParaRPr>
            </a:p>
            <a:p>
              <a:pPr>
                <a:buFont typeface="Arial" pitchFamily="34" charset="0"/>
                <a:buChar char="•"/>
              </a:pPr>
              <a:r>
                <a:rPr lang="en-US" sz="1200" dirty="0" smtClean="0">
                  <a:solidFill>
                    <a:srgbClr val="000000"/>
                  </a:solidFill>
                </a:rPr>
                <a:t> Etc…</a:t>
              </a:r>
            </a:p>
          </p:txBody>
        </p:sp>
        <p:sp>
          <p:nvSpPr>
            <p:cNvPr id="8" name="Rounded Rectangle 7"/>
            <p:cNvSpPr/>
            <p:nvPr/>
          </p:nvSpPr>
          <p:spPr bwMode="auto">
            <a:xfrm>
              <a:off x="2411456" y="2231298"/>
              <a:ext cx="1484555" cy="109728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Design</a:t>
              </a:r>
            </a:p>
          </p:txBody>
        </p:sp>
        <p:sp>
          <p:nvSpPr>
            <p:cNvPr id="13" name="Rounded Rectangle 12"/>
            <p:cNvSpPr/>
            <p:nvPr/>
          </p:nvSpPr>
          <p:spPr bwMode="auto">
            <a:xfrm>
              <a:off x="5403875" y="2231298"/>
              <a:ext cx="1484555" cy="109728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hangingPunct="0"/>
              <a:r>
                <a:rPr lang="en-US" sz="1400" b="1" dirty="0" smtClean="0">
                  <a:solidFill>
                    <a:srgbClr val="000000"/>
                  </a:solidFill>
                </a:rPr>
                <a:t>Design</a:t>
              </a:r>
            </a:p>
          </p:txBody>
        </p:sp>
      </p:grpSp>
      <p:cxnSp>
        <p:nvCxnSpPr>
          <p:cNvPr id="54" name="Shape 53"/>
          <p:cNvCxnSpPr/>
          <p:nvPr/>
        </p:nvCxnSpPr>
        <p:spPr bwMode="auto">
          <a:xfrm rot="10800000" flipV="1">
            <a:off x="4622801" y="3951043"/>
            <a:ext cx="742975" cy="1554480"/>
          </a:xfrm>
          <a:prstGeom prst="bentConnector2">
            <a:avLst/>
          </a:prstGeom>
          <a:solidFill>
            <a:schemeClr val="accent1"/>
          </a:solidFill>
          <a:ln w="57150" cap="flat" cmpd="sng" algn="ctr">
            <a:solidFill>
              <a:schemeClr val="tx2">
                <a:lumMod val="60000"/>
                <a:lumOff val="40000"/>
              </a:schemeClr>
            </a:solidFill>
            <a:prstDash val="solid"/>
            <a:round/>
            <a:headEnd type="triangle" w="med" len="med"/>
            <a:tailEnd type="triangle"/>
          </a:ln>
          <a:effectLst/>
        </p:spPr>
      </p:cxnSp>
      <p:sp>
        <p:nvSpPr>
          <p:cNvPr id="63" name="TextBox 62"/>
          <p:cNvSpPr txBox="1"/>
          <p:nvPr/>
        </p:nvSpPr>
        <p:spPr>
          <a:xfrm rot="16200000">
            <a:off x="3797481" y="4521200"/>
            <a:ext cx="1375698" cy="261610"/>
          </a:xfrm>
          <a:prstGeom prst="rect">
            <a:avLst/>
          </a:prstGeom>
          <a:noFill/>
        </p:spPr>
        <p:txBody>
          <a:bodyPr wrap="none" rtlCol="0">
            <a:spAutoFit/>
          </a:bodyPr>
          <a:lstStyle/>
          <a:p>
            <a:r>
              <a:rPr lang="en-US" sz="1100" b="1" dirty="0" smtClean="0">
                <a:solidFill>
                  <a:srgbClr val="000000"/>
                </a:solidFill>
              </a:rPr>
              <a:t>FPGA in the Loop</a:t>
            </a:r>
            <a:endParaRPr lang="en-US" b="1" dirty="0">
              <a:solidFill>
                <a:srgbClr val="000000"/>
              </a:solidFill>
            </a:endParaRPr>
          </a:p>
        </p:txBody>
      </p:sp>
      <p:grpSp>
        <p:nvGrpSpPr>
          <p:cNvPr id="14" name="Group 13"/>
          <p:cNvGrpSpPr>
            <a:grpSpLocks noChangeAspect="1"/>
          </p:cNvGrpSpPr>
          <p:nvPr>
            <p:custDataLst>
              <p:tags r:id="rId7"/>
            </p:custDataLst>
          </p:nvPr>
        </p:nvGrpSpPr>
        <p:grpSpPr bwMode="auto">
          <a:xfrm>
            <a:off x="129540" y="1493520"/>
            <a:ext cx="952500" cy="598488"/>
            <a:chOff x="336" y="768"/>
            <a:chExt cx="1689" cy="1073"/>
          </a:xfrm>
        </p:grpSpPr>
        <p:sp>
          <p:nvSpPr>
            <p:cNvPr id="43" name="Oval 14"/>
            <p:cNvSpPr>
              <a:spLocks noChangeArrowheads="1"/>
            </p:cNvSpPr>
            <p:nvPr/>
          </p:nvSpPr>
          <p:spPr bwMode="auto">
            <a:xfrm>
              <a:off x="848" y="787"/>
              <a:ext cx="619" cy="696"/>
            </a:xfrm>
            <a:prstGeom prst="ellipse">
              <a:avLst/>
            </a:prstGeom>
            <a:solidFill>
              <a:schemeClr val="bg1"/>
            </a:solidFill>
            <a:ln w="9525">
              <a:noFill/>
              <a:round/>
              <a:headEnd/>
              <a:tailEnd/>
            </a:ln>
          </p:spPr>
          <p:txBody>
            <a:bodyPr wrap="none" anchor="ctr"/>
            <a:lstStyle/>
            <a:p>
              <a:pPr eaLnBrk="0" hangingPunct="0"/>
              <a:endParaRPr lang="en-GB">
                <a:solidFill>
                  <a:srgbClr val="000000"/>
                </a:solidFill>
              </a:endParaRPr>
            </a:p>
          </p:txBody>
        </p:sp>
        <p:pic>
          <p:nvPicPr>
            <p:cNvPr id="44" name="Picture 15" descr="QII_New_Logo"/>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36" y="768"/>
              <a:ext cx="1689" cy="1073"/>
            </a:xfrm>
            <a:prstGeom prst="rect">
              <a:avLst/>
            </a:prstGeom>
            <a:noFill/>
            <a:ln w="9525">
              <a:noFill/>
              <a:miter lim="800000"/>
              <a:headEnd/>
              <a:tailEnd/>
            </a:ln>
          </p:spPr>
        </p:pic>
      </p:grpSp>
      <p:pic>
        <p:nvPicPr>
          <p:cNvPr id="46" name="Picture 45" descr="con-ARM-RGB.gif"/>
          <p:cNvPicPr>
            <a:picLocks noChangeAspect="1"/>
          </p:cNvPicPr>
          <p:nvPr>
            <p:custDataLst>
              <p:tags r:id="rId8"/>
            </p:custDataLst>
          </p:nvPr>
        </p:nvPicPr>
        <p:blipFill>
          <a:blip r:embed="rId13" cstate="print"/>
          <a:stretch>
            <a:fillRect/>
          </a:stretch>
        </p:blipFill>
        <p:spPr>
          <a:xfrm>
            <a:off x="7627620" y="1678686"/>
            <a:ext cx="1203960" cy="331089"/>
          </a:xfrm>
          <a:prstGeom prst="rect">
            <a:avLst/>
          </a:prstGeom>
        </p:spPr>
      </p:pic>
    </p:spTree>
    <p:custDataLst>
      <p:tags r:id="rId1"/>
    </p:custData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Hardware Perspective</a:t>
            </a:r>
            <a:endParaRPr lang="en-GB" dirty="0"/>
          </a:p>
        </p:txBody>
      </p:sp>
      <p:sp>
        <p:nvSpPr>
          <p:cNvPr id="3" name="Content Placeholder 2"/>
          <p:cNvSpPr>
            <a:spLocks noGrp="1"/>
          </p:cNvSpPr>
          <p:nvPr>
            <p:ph idx="1"/>
          </p:nvPr>
        </p:nvSpPr>
        <p:spPr>
          <a:xfrm>
            <a:off x="397724" y="1038385"/>
            <a:ext cx="8411333" cy="4528275"/>
          </a:xfrm>
        </p:spPr>
        <p:txBody>
          <a:bodyPr/>
          <a:lstStyle/>
          <a:p>
            <a:r>
              <a:rPr lang="en-GB" dirty="0" smtClean="0"/>
              <a:t>Silicon properties</a:t>
            </a:r>
          </a:p>
          <a:p>
            <a:r>
              <a:rPr lang="en-GB" dirty="0" smtClean="0"/>
              <a:t>Soft IP</a:t>
            </a:r>
          </a:p>
          <a:p>
            <a:r>
              <a:rPr lang="en-GB" dirty="0" smtClean="0"/>
              <a:t>Lowest level SW</a:t>
            </a:r>
            <a:endParaRPr lang="en-GB" dirty="0"/>
          </a:p>
        </p:txBody>
      </p:sp>
      <p:graphicFrame>
        <p:nvGraphicFramePr>
          <p:cNvPr id="5" name="Diagram 4"/>
          <p:cNvGraphicFramePr/>
          <p:nvPr>
            <p:extLst>
              <p:ext uri="{D42A27DB-BD31-4B8C-83A1-F6EECF244321}">
                <p14:modId xmlns:p14="http://schemas.microsoft.com/office/powerpoint/2010/main" xmlns="" val="1835245172"/>
              </p:ext>
            </p:extLst>
          </p:nvPr>
        </p:nvGraphicFramePr>
        <p:xfrm>
          <a:off x="1432656" y="1464359"/>
          <a:ext cx="6096000" cy="4795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Box 18"/>
          <p:cNvSpPr txBox="1">
            <a:spLocks noChangeArrowheads="1"/>
          </p:cNvSpPr>
          <p:nvPr/>
        </p:nvSpPr>
        <p:spPr bwMode="auto">
          <a:xfrm>
            <a:off x="342900" y="4677915"/>
            <a:ext cx="1526548" cy="683264"/>
          </a:xfrm>
          <a:prstGeom prst="rect">
            <a:avLst/>
          </a:prstGeom>
          <a:noFill/>
          <a:ln w="9525">
            <a:noFill/>
            <a:miter lim="800000"/>
            <a:headEnd/>
            <a:tailEnd/>
          </a:ln>
          <a:effectLst/>
        </p:spPr>
        <p:txBody>
          <a:bodyPr wrap="square">
            <a:spAutoFit/>
          </a:bodyPr>
          <a:lstStyle/>
          <a:p>
            <a:pPr algn="ctr">
              <a:lnSpc>
                <a:spcPct val="120000"/>
              </a:lnSpc>
            </a:pPr>
            <a:r>
              <a:rPr lang="en-US" sz="1600" b="1" dirty="0" smtClean="0"/>
              <a:t>FPGA </a:t>
            </a:r>
            <a:br>
              <a:rPr lang="en-US" sz="1600" b="1" dirty="0" smtClean="0"/>
            </a:br>
            <a:r>
              <a:rPr lang="en-US" sz="1600" b="1" dirty="0" smtClean="0"/>
              <a:t>Engineer</a:t>
            </a:r>
          </a:p>
        </p:txBody>
      </p:sp>
      <p:cxnSp>
        <p:nvCxnSpPr>
          <p:cNvPr id="10" name="Straight Connector 9"/>
          <p:cNvCxnSpPr/>
          <p:nvPr/>
        </p:nvCxnSpPr>
        <p:spPr bwMode="auto">
          <a:xfrm flipH="1" flipV="1">
            <a:off x="573674" y="3459413"/>
            <a:ext cx="1704109" cy="1468582"/>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1" name="Straight Connector 10"/>
          <p:cNvCxnSpPr/>
          <p:nvPr/>
        </p:nvCxnSpPr>
        <p:spPr bwMode="auto">
          <a:xfrm flipH="1" flipV="1">
            <a:off x="227311" y="5648433"/>
            <a:ext cx="1233054" cy="568034"/>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18" name="Text Box 10"/>
          <p:cNvSpPr txBox="1">
            <a:spLocks noChangeArrowheads="1"/>
          </p:cNvSpPr>
          <p:nvPr/>
        </p:nvSpPr>
        <p:spPr bwMode="auto">
          <a:xfrm>
            <a:off x="7652965" y="4264745"/>
            <a:ext cx="1061509" cy="656077"/>
          </a:xfrm>
          <a:prstGeom prst="rect">
            <a:avLst/>
          </a:prstGeom>
          <a:noFill/>
          <a:ln w="9525">
            <a:noFill/>
            <a:miter lim="800000"/>
            <a:headEnd/>
            <a:tailEnd/>
          </a:ln>
          <a:effectLst/>
        </p:spPr>
        <p:txBody>
          <a:bodyPr wrap="none">
            <a:spAutoFit/>
          </a:bodyPr>
          <a:lstStyle/>
          <a:p>
            <a:pPr algn="ctr">
              <a:lnSpc>
                <a:spcPct val="120000"/>
              </a:lnSpc>
            </a:pPr>
            <a:r>
              <a:rPr lang="en-US" sz="1600" b="1" dirty="0" smtClean="0"/>
              <a:t>Board </a:t>
            </a:r>
            <a:br>
              <a:rPr lang="en-US" sz="1600" b="1" dirty="0" smtClean="0"/>
            </a:br>
            <a:r>
              <a:rPr lang="en-US" sz="1600" b="1" dirty="0" smtClean="0"/>
              <a:t>Designer</a:t>
            </a:r>
          </a:p>
        </p:txBody>
      </p:sp>
      <p:cxnSp>
        <p:nvCxnSpPr>
          <p:cNvPr id="19" name="Straight Connector 18"/>
          <p:cNvCxnSpPr/>
          <p:nvPr/>
        </p:nvCxnSpPr>
        <p:spPr bwMode="auto">
          <a:xfrm flipH="1">
            <a:off x="7487092" y="4941849"/>
            <a:ext cx="1302327" cy="1302328"/>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2" name="Straight Connector 21"/>
          <p:cNvCxnSpPr/>
          <p:nvPr/>
        </p:nvCxnSpPr>
        <p:spPr bwMode="auto">
          <a:xfrm flipH="1">
            <a:off x="6974474" y="2849813"/>
            <a:ext cx="1094509" cy="2521527"/>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21" name="Text Box 10"/>
          <p:cNvSpPr txBox="1">
            <a:spLocks noChangeArrowheads="1"/>
          </p:cNvSpPr>
          <p:nvPr/>
        </p:nvSpPr>
        <p:spPr bwMode="auto">
          <a:xfrm>
            <a:off x="6489261" y="2888086"/>
            <a:ext cx="1156086" cy="656077"/>
          </a:xfrm>
          <a:prstGeom prst="rect">
            <a:avLst/>
          </a:prstGeom>
          <a:noFill/>
          <a:ln w="9525">
            <a:noFill/>
            <a:miter lim="800000"/>
            <a:headEnd/>
            <a:tailEnd/>
          </a:ln>
          <a:effectLst/>
        </p:spPr>
        <p:txBody>
          <a:bodyPr wrap="none">
            <a:spAutoFit/>
          </a:bodyPr>
          <a:lstStyle/>
          <a:p>
            <a:pPr algn="ctr">
              <a:lnSpc>
                <a:spcPct val="120000"/>
              </a:lnSpc>
            </a:pPr>
            <a:r>
              <a:rPr lang="en-US" sz="1600" b="1" dirty="0" smtClean="0"/>
              <a:t>Firmware </a:t>
            </a:r>
            <a:br>
              <a:rPr lang="en-US" sz="1600" b="1" dirty="0" smtClean="0"/>
            </a:br>
            <a:r>
              <a:rPr lang="en-US" sz="1600" b="1" dirty="0" smtClean="0"/>
              <a:t>Engineer</a:t>
            </a:r>
          </a:p>
        </p:txBody>
      </p:sp>
      <p:cxnSp>
        <p:nvCxnSpPr>
          <p:cNvPr id="28" name="Straight Connector 27"/>
          <p:cNvCxnSpPr/>
          <p:nvPr/>
        </p:nvCxnSpPr>
        <p:spPr bwMode="auto">
          <a:xfrm flipH="1">
            <a:off x="6046220" y="1519777"/>
            <a:ext cx="678872" cy="2438400"/>
          </a:xfrm>
          <a:prstGeom prst="line">
            <a:avLst/>
          </a:prstGeom>
          <a:solidFill>
            <a:schemeClr val="accent1"/>
          </a:solidFill>
          <a:ln w="19050"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xmlns="" val="2661421211"/>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Software Perspective</a:t>
            </a:r>
            <a:endParaRPr lang="en-GB" dirty="0"/>
          </a:p>
        </p:txBody>
      </p:sp>
      <p:sp>
        <p:nvSpPr>
          <p:cNvPr id="3" name="Content Placeholder 2"/>
          <p:cNvSpPr>
            <a:spLocks noGrp="1"/>
          </p:cNvSpPr>
          <p:nvPr>
            <p:ph idx="1"/>
          </p:nvPr>
        </p:nvSpPr>
        <p:spPr>
          <a:xfrm>
            <a:off x="309966" y="1095375"/>
            <a:ext cx="8576581" cy="4641764"/>
          </a:xfrm>
        </p:spPr>
        <p:txBody>
          <a:bodyPr/>
          <a:lstStyle/>
          <a:p>
            <a:r>
              <a:rPr lang="en-GB" dirty="0" smtClean="0"/>
              <a:t>Application </a:t>
            </a:r>
          </a:p>
          <a:p>
            <a:r>
              <a:rPr lang="en-GB" dirty="0" smtClean="0"/>
              <a:t>Middleware</a:t>
            </a:r>
          </a:p>
          <a:p>
            <a:r>
              <a:rPr lang="en-GB" dirty="0" smtClean="0"/>
              <a:t>Hardware </a:t>
            </a:r>
            <a:br>
              <a:rPr lang="en-GB" dirty="0" smtClean="0"/>
            </a:br>
            <a:r>
              <a:rPr lang="en-GB" dirty="0" smtClean="0"/>
              <a:t>abstraction</a:t>
            </a:r>
            <a:endParaRPr lang="en-GB" dirty="0"/>
          </a:p>
        </p:txBody>
      </p:sp>
      <p:graphicFrame>
        <p:nvGraphicFramePr>
          <p:cNvPr id="5" name="Diagram 4"/>
          <p:cNvGraphicFramePr/>
          <p:nvPr/>
        </p:nvGraphicFramePr>
        <p:xfrm>
          <a:off x="1433946" y="1469737"/>
          <a:ext cx="6096000" cy="4795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 Box 10"/>
          <p:cNvSpPr txBox="1">
            <a:spLocks noChangeArrowheads="1"/>
          </p:cNvSpPr>
          <p:nvPr/>
        </p:nvSpPr>
        <p:spPr bwMode="auto">
          <a:xfrm>
            <a:off x="6288962" y="2537060"/>
            <a:ext cx="1156086" cy="656077"/>
          </a:xfrm>
          <a:prstGeom prst="rect">
            <a:avLst/>
          </a:prstGeom>
          <a:noFill/>
          <a:ln w="9525">
            <a:noFill/>
            <a:miter lim="800000"/>
            <a:headEnd/>
            <a:tailEnd/>
          </a:ln>
          <a:effectLst/>
        </p:spPr>
        <p:txBody>
          <a:bodyPr wrap="none">
            <a:spAutoFit/>
          </a:bodyPr>
          <a:lstStyle/>
          <a:p>
            <a:pPr algn="ctr">
              <a:lnSpc>
                <a:spcPct val="120000"/>
              </a:lnSpc>
            </a:pPr>
            <a:r>
              <a:rPr lang="en-US" sz="1600" b="1" dirty="0" smtClean="0"/>
              <a:t>Firmware </a:t>
            </a:r>
            <a:br>
              <a:rPr lang="en-US" sz="1600" b="1" dirty="0" smtClean="0"/>
            </a:br>
            <a:r>
              <a:rPr lang="en-US" sz="1600" b="1" dirty="0" smtClean="0"/>
              <a:t>Engineer</a:t>
            </a:r>
          </a:p>
        </p:txBody>
      </p:sp>
      <p:cxnSp>
        <p:nvCxnSpPr>
          <p:cNvPr id="24" name="Straight Connector 23"/>
          <p:cNvCxnSpPr/>
          <p:nvPr/>
        </p:nvCxnSpPr>
        <p:spPr bwMode="auto">
          <a:xfrm flipH="1">
            <a:off x="4495801" y="750748"/>
            <a:ext cx="627688" cy="788261"/>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31" name="Text Box 10"/>
          <p:cNvSpPr txBox="1">
            <a:spLocks noChangeArrowheads="1"/>
          </p:cNvSpPr>
          <p:nvPr/>
        </p:nvSpPr>
        <p:spPr bwMode="auto">
          <a:xfrm>
            <a:off x="4993788" y="967918"/>
            <a:ext cx="1301958" cy="978729"/>
          </a:xfrm>
          <a:prstGeom prst="rect">
            <a:avLst/>
          </a:prstGeom>
          <a:noFill/>
          <a:ln w="9525">
            <a:noFill/>
            <a:miter lim="800000"/>
            <a:headEnd/>
            <a:tailEnd/>
          </a:ln>
          <a:effectLst/>
        </p:spPr>
        <p:txBody>
          <a:bodyPr wrap="none">
            <a:spAutoFit/>
          </a:bodyPr>
          <a:lstStyle/>
          <a:p>
            <a:pPr algn="ctr">
              <a:lnSpc>
                <a:spcPct val="120000"/>
              </a:lnSpc>
            </a:pPr>
            <a:r>
              <a:rPr lang="en-US" sz="1600" b="1" dirty="0" smtClean="0"/>
              <a:t>Application</a:t>
            </a:r>
          </a:p>
          <a:p>
            <a:pPr algn="ctr">
              <a:lnSpc>
                <a:spcPct val="120000"/>
              </a:lnSpc>
            </a:pPr>
            <a:r>
              <a:rPr lang="en-US" sz="1600" b="1" dirty="0" smtClean="0"/>
              <a:t>Software </a:t>
            </a:r>
            <a:br>
              <a:rPr lang="en-US" sz="1600" b="1" dirty="0" smtClean="0"/>
            </a:br>
            <a:r>
              <a:rPr lang="en-US" sz="1600" b="1" dirty="0" smtClean="0"/>
              <a:t>Engineer</a:t>
            </a:r>
          </a:p>
        </p:txBody>
      </p:sp>
      <p:cxnSp>
        <p:nvCxnSpPr>
          <p:cNvPr id="19" name="Straight Connector 18"/>
          <p:cNvCxnSpPr/>
          <p:nvPr/>
        </p:nvCxnSpPr>
        <p:spPr bwMode="auto">
          <a:xfrm flipH="1">
            <a:off x="6047509" y="3243118"/>
            <a:ext cx="2687783" cy="734291"/>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5" name="Straight Connector 24"/>
          <p:cNvCxnSpPr/>
          <p:nvPr/>
        </p:nvCxnSpPr>
        <p:spPr bwMode="auto">
          <a:xfrm flipH="1">
            <a:off x="5313218" y="1442027"/>
            <a:ext cx="1648691" cy="1233055"/>
          </a:xfrm>
          <a:prstGeom prst="line">
            <a:avLst/>
          </a:prstGeom>
          <a:solidFill>
            <a:schemeClr val="accent1"/>
          </a:solidFill>
          <a:ln w="19050"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xmlns="" val="363213413"/>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Typical Hardware Design Flow</a:t>
            </a:r>
            <a:endParaRPr lang="en-US" dirty="0"/>
          </a:p>
        </p:txBody>
      </p:sp>
      <p:grpSp>
        <p:nvGrpSpPr>
          <p:cNvPr id="73" name="Group 72"/>
          <p:cNvGrpSpPr/>
          <p:nvPr/>
        </p:nvGrpSpPr>
        <p:grpSpPr>
          <a:xfrm>
            <a:off x="562897" y="1042338"/>
            <a:ext cx="8159072" cy="5193362"/>
            <a:chOff x="562897" y="1042338"/>
            <a:chExt cx="8159072" cy="5193362"/>
          </a:xfrm>
        </p:grpSpPr>
        <p:sp>
          <p:nvSpPr>
            <p:cNvPr id="67" name="Rectangle 66"/>
            <p:cNvSpPr/>
            <p:nvPr/>
          </p:nvSpPr>
          <p:spPr bwMode="auto">
            <a:xfrm>
              <a:off x="2845138" y="1114492"/>
              <a:ext cx="2198423" cy="5121208"/>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Rounded Rectangle 4"/>
            <p:cNvSpPr/>
            <p:nvPr/>
          </p:nvSpPr>
          <p:spPr bwMode="auto">
            <a:xfrm>
              <a:off x="562897" y="1168689"/>
              <a:ext cx="1930206" cy="663917"/>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Create </a:t>
              </a:r>
              <a:r>
                <a:rPr kumimoji="0" lang="en-US" sz="1400" b="0" i="0" u="none" strike="noStrike" cap="none" normalizeH="0" baseline="0" dirty="0" smtClean="0">
                  <a:ln>
                    <a:noFill/>
                  </a:ln>
                  <a:solidFill>
                    <a:schemeClr val="tx1"/>
                  </a:solidFill>
                  <a:effectLst/>
                  <a:latin typeface="Arial" charset="0"/>
                </a:rPr>
                <a:t>Quartus</a:t>
              </a:r>
              <a:r>
                <a:rPr kumimoji="0" lang="en-US" sz="1400" b="0" i="0" u="none" strike="noStrike" cap="none" normalizeH="0" dirty="0" smtClean="0">
                  <a:ln>
                    <a:noFill/>
                  </a:ln>
                  <a:solidFill>
                    <a:schemeClr val="tx1"/>
                  </a:solidFill>
                  <a:effectLst/>
                  <a:latin typeface="Arial" charset="0"/>
                </a:rPr>
                <a:t> II Project</a:t>
              </a:r>
            </a:p>
            <a:p>
              <a:pPr marL="0" marR="0" indent="0" algn="ctr" defTabSz="914400" rtl="0" eaLnBrk="0" fontAlgn="base" latinLnBrk="0" hangingPunct="0">
                <a:lnSpc>
                  <a:spcPct val="100000"/>
                </a:lnSpc>
                <a:spcBef>
                  <a:spcPct val="0"/>
                </a:spcBef>
                <a:spcAft>
                  <a:spcPct val="0"/>
                </a:spcAft>
                <a:buClrTx/>
                <a:buSzTx/>
                <a:buFontTx/>
                <a:buNone/>
                <a:tabLst/>
              </a:pPr>
              <a:r>
                <a:rPr lang="en-US" sz="1400" baseline="0" dirty="0" smtClean="0"/>
                <a:t>(Select </a:t>
              </a:r>
              <a:r>
                <a:rPr lang="en-US" sz="1400" dirty="0" smtClean="0"/>
                <a:t>SoC Device)</a:t>
              </a:r>
              <a:endParaRPr kumimoji="0" lang="en-US" sz="1400" b="0" i="0" u="none" strike="noStrike" cap="none" normalizeH="0" baseline="0" dirty="0" smtClean="0">
                <a:ln>
                  <a:noFill/>
                </a:ln>
                <a:solidFill>
                  <a:schemeClr val="tx1"/>
                </a:solidFill>
                <a:effectLst/>
                <a:latin typeface="Arial" charset="0"/>
              </a:endParaRPr>
            </a:p>
          </p:txBody>
        </p:sp>
        <p:sp>
          <p:nvSpPr>
            <p:cNvPr id="6" name="Rounded Rectangle 5"/>
            <p:cNvSpPr/>
            <p:nvPr/>
          </p:nvSpPr>
          <p:spPr bwMode="auto">
            <a:xfrm>
              <a:off x="3046301" y="1222888"/>
              <a:ext cx="1796097" cy="566813"/>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Create Qsys Project (from Quartus II)</a:t>
              </a:r>
              <a:endParaRPr kumimoji="0" lang="en-US" sz="1400" b="0" i="0" u="none" strike="noStrike" cap="none" normalizeH="0" baseline="0" dirty="0" smtClean="0">
                <a:ln>
                  <a:noFill/>
                </a:ln>
                <a:solidFill>
                  <a:schemeClr val="tx1"/>
                </a:solidFill>
                <a:effectLst/>
                <a:latin typeface="Arial" charset="0"/>
              </a:endParaRPr>
            </a:p>
          </p:txBody>
        </p:sp>
        <p:cxnSp>
          <p:nvCxnSpPr>
            <p:cNvPr id="8" name="Straight Arrow Connector 7"/>
            <p:cNvCxnSpPr>
              <a:stCxn id="5" idx="3"/>
              <a:endCxn id="6" idx="1"/>
            </p:cNvCxnSpPr>
            <p:nvPr/>
          </p:nvCxnSpPr>
          <p:spPr bwMode="auto">
            <a:xfrm>
              <a:off x="2493103" y="1500648"/>
              <a:ext cx="553198" cy="5646"/>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cxnSp>
          <p:nvCxnSpPr>
            <p:cNvPr id="15" name="Straight Arrow Connector 14"/>
            <p:cNvCxnSpPr>
              <a:stCxn id="6" idx="2"/>
              <a:endCxn id="48" idx="0"/>
            </p:cNvCxnSpPr>
            <p:nvPr/>
          </p:nvCxnSpPr>
          <p:spPr bwMode="auto">
            <a:xfrm rot="16200000" flipH="1">
              <a:off x="3821123" y="1912927"/>
              <a:ext cx="252919" cy="6466"/>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sp>
          <p:nvSpPr>
            <p:cNvPr id="48" name="Rounded Rectangle 47"/>
            <p:cNvSpPr/>
            <p:nvPr/>
          </p:nvSpPr>
          <p:spPr bwMode="auto">
            <a:xfrm>
              <a:off x="3087971" y="2042620"/>
              <a:ext cx="1725690" cy="487776"/>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Add/Configure</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HPS IP</a:t>
              </a:r>
              <a:endParaRPr kumimoji="0" lang="en-US" sz="1400" b="0" i="0" u="none" strike="noStrike" cap="none" normalizeH="0" baseline="0" dirty="0" smtClean="0">
                <a:ln>
                  <a:noFill/>
                </a:ln>
                <a:solidFill>
                  <a:schemeClr val="tx1"/>
                </a:solidFill>
                <a:effectLst/>
                <a:latin typeface="Arial" charset="0"/>
              </a:endParaRPr>
            </a:p>
          </p:txBody>
        </p:sp>
        <p:cxnSp>
          <p:nvCxnSpPr>
            <p:cNvPr id="50" name="Straight Arrow Connector 49"/>
            <p:cNvCxnSpPr>
              <a:stCxn id="48" idx="2"/>
              <a:endCxn id="51" idx="0"/>
            </p:cNvCxnSpPr>
            <p:nvPr/>
          </p:nvCxnSpPr>
          <p:spPr bwMode="auto">
            <a:xfrm rot="5400000">
              <a:off x="3779912" y="2686932"/>
              <a:ext cx="327441" cy="14368"/>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sp>
          <p:nvSpPr>
            <p:cNvPr id="51" name="Rounded Rectangle 50"/>
            <p:cNvSpPr/>
            <p:nvPr/>
          </p:nvSpPr>
          <p:spPr bwMode="auto">
            <a:xfrm>
              <a:off x="3087971" y="2857837"/>
              <a:ext cx="1696954" cy="496808"/>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Add IP to Qsys System</a:t>
              </a:r>
              <a:endParaRPr kumimoji="0" lang="en-US" sz="1400" b="0" i="0" u="none" strike="noStrike" cap="none" normalizeH="0" baseline="0" dirty="0" smtClean="0">
                <a:ln>
                  <a:noFill/>
                </a:ln>
                <a:solidFill>
                  <a:schemeClr val="tx1"/>
                </a:solidFill>
                <a:effectLst/>
                <a:latin typeface="Arial" charset="0"/>
              </a:endParaRPr>
            </a:p>
          </p:txBody>
        </p:sp>
        <p:cxnSp>
          <p:nvCxnSpPr>
            <p:cNvPr id="53" name="Straight Arrow Connector 52"/>
            <p:cNvCxnSpPr>
              <a:stCxn id="51" idx="2"/>
              <a:endCxn id="54" idx="0"/>
            </p:cNvCxnSpPr>
            <p:nvPr/>
          </p:nvCxnSpPr>
          <p:spPr bwMode="auto">
            <a:xfrm rot="5400000">
              <a:off x="3757444" y="3533604"/>
              <a:ext cx="358008" cy="1547"/>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sp>
          <p:nvSpPr>
            <p:cNvPr id="54" name="Rounded Rectangle 53"/>
            <p:cNvSpPr/>
            <p:nvPr/>
          </p:nvSpPr>
          <p:spPr bwMode="auto">
            <a:xfrm>
              <a:off x="3087971" y="3712652"/>
              <a:ext cx="1696954" cy="496808"/>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Add Custom IP to Qsys System</a:t>
              </a:r>
              <a:endParaRPr kumimoji="0" lang="en-US" sz="1400" b="0" i="0" u="none" strike="noStrike" cap="none" normalizeH="0" baseline="0" dirty="0" smtClean="0">
                <a:ln>
                  <a:noFill/>
                </a:ln>
                <a:solidFill>
                  <a:schemeClr val="tx1"/>
                </a:solidFill>
                <a:effectLst/>
                <a:latin typeface="Arial" charset="0"/>
              </a:endParaRPr>
            </a:p>
          </p:txBody>
        </p:sp>
        <p:cxnSp>
          <p:nvCxnSpPr>
            <p:cNvPr id="57" name="Straight Arrow Connector 56"/>
            <p:cNvCxnSpPr>
              <a:stCxn id="54" idx="2"/>
              <a:endCxn id="58" idx="0"/>
            </p:cNvCxnSpPr>
            <p:nvPr/>
          </p:nvCxnSpPr>
          <p:spPr bwMode="auto">
            <a:xfrm rot="5400000">
              <a:off x="3762737" y="4375987"/>
              <a:ext cx="340238" cy="7185"/>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sp>
          <p:nvSpPr>
            <p:cNvPr id="58" name="Rounded Rectangle 57"/>
            <p:cNvSpPr/>
            <p:nvPr/>
          </p:nvSpPr>
          <p:spPr bwMode="auto">
            <a:xfrm>
              <a:off x="3087971" y="4549698"/>
              <a:ext cx="1682584" cy="496808"/>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Interconnect  Components </a:t>
              </a:r>
              <a:endParaRPr kumimoji="0" lang="en-US" sz="1400" b="0" i="0" u="none" strike="noStrike" cap="none" normalizeH="0" baseline="0" dirty="0" smtClean="0">
                <a:ln>
                  <a:noFill/>
                </a:ln>
                <a:solidFill>
                  <a:schemeClr val="tx1"/>
                </a:solidFill>
                <a:effectLst/>
                <a:latin typeface="Arial" charset="0"/>
              </a:endParaRPr>
            </a:p>
          </p:txBody>
        </p:sp>
        <p:cxnSp>
          <p:nvCxnSpPr>
            <p:cNvPr id="59" name="Straight Arrow Connector 58"/>
            <p:cNvCxnSpPr>
              <a:stCxn id="58" idx="2"/>
              <a:endCxn id="60" idx="0"/>
            </p:cNvCxnSpPr>
            <p:nvPr/>
          </p:nvCxnSpPr>
          <p:spPr bwMode="auto">
            <a:xfrm rot="16200000" flipH="1">
              <a:off x="3742937" y="5232832"/>
              <a:ext cx="379836" cy="7184"/>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cxnSp>
          <p:nvCxnSpPr>
            <p:cNvPr id="36" name="Elbow Connector 35"/>
            <p:cNvCxnSpPr/>
            <p:nvPr/>
          </p:nvCxnSpPr>
          <p:spPr bwMode="auto">
            <a:xfrm flipV="1">
              <a:off x="4722313" y="5300959"/>
              <a:ext cx="3091654" cy="511118"/>
            </a:xfrm>
            <a:prstGeom prst="bentConnector4">
              <a:avLst>
                <a:gd name="adj1" fmla="val 80895"/>
                <a:gd name="adj2" fmla="val 127570"/>
              </a:avLst>
            </a:prstGeom>
            <a:solidFill>
              <a:schemeClr val="accent1"/>
            </a:solidFill>
            <a:ln w="9525" cap="flat" cmpd="sng" algn="ctr">
              <a:solidFill>
                <a:schemeClr val="tx1"/>
              </a:solidFill>
              <a:prstDash val="solid"/>
              <a:round/>
              <a:headEnd type="none" w="med" len="med"/>
              <a:tailEnd type="arrow"/>
            </a:ln>
            <a:effectLst/>
          </p:spPr>
        </p:cxnSp>
        <p:sp>
          <p:nvSpPr>
            <p:cNvPr id="60" name="Rounded Rectangle 59"/>
            <p:cNvSpPr/>
            <p:nvPr/>
          </p:nvSpPr>
          <p:spPr bwMode="auto">
            <a:xfrm>
              <a:off x="3087970" y="5426342"/>
              <a:ext cx="1696954" cy="496808"/>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Generate Qsys System</a:t>
              </a:r>
              <a:endParaRPr kumimoji="0" lang="en-US" sz="1400" b="0" i="0" u="none" strike="noStrike" cap="none" normalizeH="0" baseline="0" dirty="0" smtClean="0">
                <a:ln>
                  <a:noFill/>
                </a:ln>
                <a:solidFill>
                  <a:schemeClr val="tx1"/>
                </a:solidFill>
                <a:effectLst/>
                <a:latin typeface="Arial" charset="0"/>
              </a:endParaRPr>
            </a:p>
          </p:txBody>
        </p:sp>
        <p:sp>
          <p:nvSpPr>
            <p:cNvPr id="62" name="Rounded Rectangle 61"/>
            <p:cNvSpPr/>
            <p:nvPr/>
          </p:nvSpPr>
          <p:spPr bwMode="auto">
            <a:xfrm>
              <a:off x="6101582" y="1932871"/>
              <a:ext cx="2146211" cy="630049"/>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Instantiate Qsys System in Quartus Project</a:t>
              </a:r>
              <a:endParaRPr kumimoji="0" lang="en-US" sz="1400" b="0" i="0" u="none" strike="noStrike" cap="none" normalizeH="0" baseline="0" dirty="0" smtClean="0">
                <a:ln>
                  <a:noFill/>
                </a:ln>
                <a:solidFill>
                  <a:schemeClr val="tx1"/>
                </a:solidFill>
                <a:effectLst/>
                <a:latin typeface="Arial" charset="0"/>
              </a:endParaRPr>
            </a:p>
          </p:txBody>
        </p:sp>
        <p:cxnSp>
          <p:nvCxnSpPr>
            <p:cNvPr id="65" name="Elbow Connector 64"/>
            <p:cNvCxnSpPr>
              <a:stCxn id="60" idx="3"/>
              <a:endCxn id="62" idx="1"/>
            </p:cNvCxnSpPr>
            <p:nvPr/>
          </p:nvCxnSpPr>
          <p:spPr bwMode="auto">
            <a:xfrm flipV="1">
              <a:off x="4784923" y="2247895"/>
              <a:ext cx="1316658" cy="3426851"/>
            </a:xfrm>
            <a:prstGeom prst="bentConnector3">
              <a:avLst>
                <a:gd name="adj1" fmla="val 50000"/>
              </a:avLst>
            </a:prstGeom>
            <a:solidFill>
              <a:schemeClr val="accent1"/>
            </a:solidFill>
            <a:ln w="31750" cap="flat" cmpd="sng" algn="ctr">
              <a:solidFill>
                <a:schemeClr val="tx1"/>
              </a:solidFill>
              <a:prstDash val="solid"/>
              <a:round/>
              <a:headEnd type="none" w="med" len="med"/>
              <a:tailEnd type="arrow"/>
            </a:ln>
            <a:effectLst/>
          </p:spPr>
        </p:cxnSp>
        <p:sp>
          <p:nvSpPr>
            <p:cNvPr id="75" name="Rounded Rectangle 74"/>
            <p:cNvSpPr/>
            <p:nvPr/>
          </p:nvSpPr>
          <p:spPr bwMode="auto">
            <a:xfrm>
              <a:off x="6117862" y="2857837"/>
              <a:ext cx="2113648" cy="496808"/>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Run Analysis &amp; Elaboration</a:t>
              </a:r>
              <a:endParaRPr kumimoji="0" lang="en-US" sz="1400" b="0" i="0" u="none" strike="noStrike" cap="none" normalizeH="0" baseline="0" dirty="0" smtClean="0">
                <a:ln>
                  <a:noFill/>
                </a:ln>
                <a:solidFill>
                  <a:schemeClr val="tx1"/>
                </a:solidFill>
                <a:effectLst/>
                <a:latin typeface="Arial" charset="0"/>
              </a:endParaRPr>
            </a:p>
          </p:txBody>
        </p:sp>
        <p:cxnSp>
          <p:nvCxnSpPr>
            <p:cNvPr id="77" name="Straight Arrow Connector 76"/>
            <p:cNvCxnSpPr/>
            <p:nvPr/>
          </p:nvCxnSpPr>
          <p:spPr bwMode="auto">
            <a:xfrm rot="5400000">
              <a:off x="7027228" y="2710378"/>
              <a:ext cx="294917" cy="1"/>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sp>
          <p:nvSpPr>
            <p:cNvPr id="98" name="Rounded Rectangle 97"/>
            <p:cNvSpPr/>
            <p:nvPr/>
          </p:nvSpPr>
          <p:spPr bwMode="auto">
            <a:xfrm>
              <a:off x="6117862" y="3642649"/>
              <a:ext cx="2113648" cy="474227"/>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400" dirty="0" smtClean="0"/>
                <a:t>Create I/O Assignments</a:t>
              </a:r>
            </a:p>
            <a:p>
              <a:pPr algn="ctr"/>
              <a:r>
                <a:rPr lang="en-US" sz="1400" dirty="0" smtClean="0"/>
                <a:t>(DDR,HPS Bank VCC)</a:t>
              </a:r>
            </a:p>
          </p:txBody>
        </p:sp>
        <p:cxnSp>
          <p:nvCxnSpPr>
            <p:cNvPr id="103" name="Straight Arrow Connector 102"/>
            <p:cNvCxnSpPr/>
            <p:nvPr/>
          </p:nvCxnSpPr>
          <p:spPr bwMode="auto">
            <a:xfrm rot="5400000">
              <a:off x="7030684" y="3498603"/>
              <a:ext cx="288005" cy="1547"/>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sp>
          <p:nvSpPr>
            <p:cNvPr id="108" name="Rounded Rectangle 107"/>
            <p:cNvSpPr/>
            <p:nvPr/>
          </p:nvSpPr>
          <p:spPr bwMode="auto">
            <a:xfrm>
              <a:off x="6117862" y="4428437"/>
              <a:ext cx="2113648" cy="44125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Compile Quartus II Project</a:t>
              </a:r>
              <a:endParaRPr kumimoji="0" lang="en-US" sz="1400" b="0" i="0" u="none" strike="noStrike" cap="none" normalizeH="0" baseline="0" dirty="0" smtClean="0">
                <a:ln>
                  <a:noFill/>
                </a:ln>
                <a:solidFill>
                  <a:schemeClr val="tx1"/>
                </a:solidFill>
                <a:effectLst/>
                <a:latin typeface="Arial" charset="0"/>
              </a:endParaRPr>
            </a:p>
          </p:txBody>
        </p:sp>
        <p:cxnSp>
          <p:nvCxnSpPr>
            <p:cNvPr id="109" name="Straight Arrow Connector 108"/>
            <p:cNvCxnSpPr/>
            <p:nvPr/>
          </p:nvCxnSpPr>
          <p:spPr bwMode="auto">
            <a:xfrm rot="5400000">
              <a:off x="7018906" y="4272612"/>
              <a:ext cx="311561" cy="1547"/>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sp>
          <p:nvSpPr>
            <p:cNvPr id="114" name="Rounded Rectangle 113"/>
            <p:cNvSpPr/>
            <p:nvPr/>
          </p:nvSpPr>
          <p:spPr bwMode="auto">
            <a:xfrm>
              <a:off x="5658073" y="5300959"/>
              <a:ext cx="1440224" cy="44125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HW Verification</a:t>
              </a:r>
              <a:endParaRPr kumimoji="0" lang="en-US" sz="1400" b="0" i="0" u="none" strike="noStrike" cap="none" normalizeH="0" baseline="0" dirty="0" smtClean="0">
                <a:ln>
                  <a:noFill/>
                </a:ln>
                <a:solidFill>
                  <a:schemeClr val="tx1"/>
                </a:solidFill>
                <a:effectLst/>
                <a:latin typeface="Arial" charset="0"/>
              </a:endParaRPr>
            </a:p>
          </p:txBody>
        </p:sp>
        <p:sp>
          <p:nvSpPr>
            <p:cNvPr id="121" name="Rounded Rectangle 120"/>
            <p:cNvSpPr/>
            <p:nvPr/>
          </p:nvSpPr>
          <p:spPr bwMode="auto">
            <a:xfrm>
              <a:off x="7281745" y="5300959"/>
              <a:ext cx="1440224" cy="44125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SW Handoff</a:t>
              </a:r>
              <a:endParaRPr kumimoji="0" lang="en-US" sz="1400" b="0" i="0" u="none" strike="noStrike" cap="none" normalizeH="0" baseline="0" dirty="0" smtClean="0">
                <a:ln>
                  <a:noFill/>
                </a:ln>
                <a:solidFill>
                  <a:schemeClr val="tx1"/>
                </a:solidFill>
                <a:effectLst/>
                <a:latin typeface="Arial" charset="0"/>
              </a:endParaRPr>
            </a:p>
          </p:txBody>
        </p:sp>
        <p:cxnSp>
          <p:nvCxnSpPr>
            <p:cNvPr id="124" name="Elbow Connector 123"/>
            <p:cNvCxnSpPr>
              <a:stCxn id="108" idx="2"/>
              <a:endCxn id="114" idx="0"/>
            </p:cNvCxnSpPr>
            <p:nvPr/>
          </p:nvCxnSpPr>
          <p:spPr bwMode="auto">
            <a:xfrm rot="5400000">
              <a:off x="6560802" y="4687075"/>
              <a:ext cx="431268" cy="796501"/>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26" name="Elbow Connector 125"/>
            <p:cNvCxnSpPr>
              <a:stCxn id="108" idx="2"/>
              <a:endCxn id="121" idx="0"/>
            </p:cNvCxnSpPr>
            <p:nvPr/>
          </p:nvCxnSpPr>
          <p:spPr bwMode="auto">
            <a:xfrm rot="16200000" flipH="1">
              <a:off x="7372637" y="4671739"/>
              <a:ext cx="431268" cy="827171"/>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31" name="Rounded Rectangle 30"/>
            <p:cNvSpPr/>
            <p:nvPr/>
          </p:nvSpPr>
          <p:spPr bwMode="auto">
            <a:xfrm>
              <a:off x="6109304" y="1042338"/>
              <a:ext cx="2129382" cy="663917"/>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t>Perform Functional Simulation</a:t>
              </a:r>
              <a:endParaRPr kumimoji="0" lang="en-US" sz="1400" b="0" i="0" u="none" strike="noStrike" cap="none" normalizeH="0" baseline="0" dirty="0" smtClean="0">
                <a:ln>
                  <a:noFill/>
                </a:ln>
                <a:solidFill>
                  <a:schemeClr val="tx1"/>
                </a:solidFill>
                <a:effectLst/>
                <a:latin typeface="Arial" charset="0"/>
              </a:endParaRPr>
            </a:p>
          </p:txBody>
        </p:sp>
        <p:cxnSp>
          <p:nvCxnSpPr>
            <p:cNvPr id="42" name="Shape 41"/>
            <p:cNvCxnSpPr>
              <a:endCxn id="31" idx="1"/>
            </p:cNvCxnSpPr>
            <p:nvPr/>
          </p:nvCxnSpPr>
          <p:spPr bwMode="auto">
            <a:xfrm rot="5400000" flipH="1" flipV="1">
              <a:off x="5326544" y="1494342"/>
              <a:ext cx="902805" cy="662715"/>
            </a:xfrm>
            <a:prstGeom prst="bentConnector2">
              <a:avLst/>
            </a:prstGeom>
            <a:solidFill>
              <a:schemeClr val="accent1"/>
            </a:solidFill>
            <a:ln w="28575" cap="flat" cmpd="sng" algn="ctr">
              <a:solidFill>
                <a:schemeClr val="tx1"/>
              </a:solidFill>
              <a:prstDash val="dash"/>
              <a:round/>
              <a:headEnd type="none" w="med" len="med"/>
              <a:tailEnd type="arrow"/>
            </a:ln>
            <a:effectLst/>
          </p:spPr>
        </p:cxnSp>
        <p:cxnSp>
          <p:nvCxnSpPr>
            <p:cNvPr id="46" name="Straight Arrow Connector 45"/>
            <p:cNvCxnSpPr>
              <a:stCxn id="31" idx="2"/>
              <a:endCxn id="62" idx="0"/>
            </p:cNvCxnSpPr>
            <p:nvPr/>
          </p:nvCxnSpPr>
          <p:spPr bwMode="auto">
            <a:xfrm rot="16200000" flipH="1">
              <a:off x="7061034" y="1819216"/>
              <a:ext cx="226616" cy="692"/>
            </a:xfrm>
            <a:prstGeom prst="straightConnector1">
              <a:avLst/>
            </a:prstGeom>
            <a:solidFill>
              <a:schemeClr val="accent1"/>
            </a:solidFill>
            <a:ln w="31750" cap="flat" cmpd="sng" algn="ctr">
              <a:solidFill>
                <a:schemeClr val="tx1"/>
              </a:solidFill>
              <a:prstDash val="solid"/>
              <a:round/>
              <a:headEnd type="none" w="med" len="med"/>
              <a:tailEnd type="triangle" w="lg" len="med"/>
            </a:ln>
            <a:effectLst/>
          </p:spPr>
        </p:cxnSp>
        <p:pic>
          <p:nvPicPr>
            <p:cNvPr id="35" name="Picture 2" descr="\\marketing\org_sw\SW_Product_Marketing\Qsys\Splash_Screen_and_Icon\qsys.png"/>
            <p:cNvPicPr>
              <a:picLocks noChangeAspect="1" noChangeArrowheads="1"/>
            </p:cNvPicPr>
            <p:nvPr/>
          </p:nvPicPr>
          <p:blipFill>
            <a:blip r:embed="rId3" cstate="print"/>
            <a:srcRect/>
            <a:stretch>
              <a:fillRect/>
            </a:stretch>
          </p:blipFill>
          <p:spPr bwMode="auto">
            <a:xfrm>
              <a:off x="2864707" y="5908707"/>
              <a:ext cx="818293" cy="302307"/>
            </a:xfrm>
            <a:prstGeom prst="rect">
              <a:avLst/>
            </a:prstGeom>
            <a:noFill/>
          </p:spPr>
        </p:pic>
      </p:gr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Objectives – Hardware Session</a:t>
            </a:r>
            <a:endParaRPr lang="en-US" dirty="0"/>
          </a:p>
        </p:txBody>
      </p:sp>
      <p:sp>
        <p:nvSpPr>
          <p:cNvPr id="5" name="Content Placeholder 4"/>
          <p:cNvSpPr>
            <a:spLocks noGrp="1"/>
          </p:cNvSpPr>
          <p:nvPr>
            <p:ph idx="1"/>
          </p:nvPr>
        </p:nvSpPr>
        <p:spPr/>
        <p:txBody>
          <a:bodyPr>
            <a:normAutofit/>
          </a:bodyPr>
          <a:lstStyle/>
          <a:p>
            <a:r>
              <a:rPr lang="en-US" dirty="0" smtClean="0"/>
              <a:t>Provide a high-level overview of the hardware architecture of the SoC devices.</a:t>
            </a:r>
          </a:p>
          <a:p>
            <a:r>
              <a:rPr lang="en-US" dirty="0" smtClean="0"/>
              <a:t>Walk through the design flow needed to implement a design for the SoC devices.</a:t>
            </a:r>
          </a:p>
          <a:p>
            <a:r>
              <a:rPr lang="en-US" dirty="0" smtClean="0"/>
              <a:t>Provide hands-on familiarity with the tools for implementing an SoC design.</a:t>
            </a:r>
          </a:p>
          <a:p>
            <a:r>
              <a:rPr lang="en-US" dirty="0" smtClean="0"/>
              <a:t>Hands-on exposure to the hardware debug tools available.</a:t>
            </a:r>
          </a:p>
          <a:p>
            <a:r>
              <a:rPr lang="en-US" dirty="0" smtClean="0"/>
              <a:t>Guidance towards next steps for further learning and development.</a:t>
            </a:r>
          </a:p>
          <a:p>
            <a:endParaRPr lang="en-US" dirty="0" smtClean="0"/>
          </a:p>
          <a:p>
            <a:endParaRPr lang="en-US" dirty="0" smtClean="0"/>
          </a:p>
          <a:p>
            <a:pPr>
              <a:buNone/>
            </a:pPr>
            <a:endParaRPr lang="en-US" dirty="0"/>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exactly is </a:t>
            </a:r>
            <a:r>
              <a:rPr lang="en-US" dirty="0" err="1" smtClean="0"/>
              <a:t>Qsys</a:t>
            </a:r>
            <a:r>
              <a:rPr lang="en-US" dirty="0" smtClean="0"/>
              <a:t>?</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p>
          <a:p>
            <a:pPr>
              <a:buNone/>
            </a:pPr>
            <a:r>
              <a:rPr lang="en-US" dirty="0" smtClean="0"/>
              <a:t>GUI based system integration tool for system design using IP blocks.</a:t>
            </a:r>
          </a:p>
          <a:p>
            <a:endParaRPr lang="en-US" dirty="0" smtClean="0"/>
          </a:p>
          <a:p>
            <a:r>
              <a:rPr lang="en-US" dirty="0" smtClean="0"/>
              <a:t>Simplifies complex system development</a:t>
            </a:r>
          </a:p>
          <a:p>
            <a:r>
              <a:rPr lang="en-US" dirty="0" smtClean="0"/>
              <a:t>Raises the level of design abstraction</a:t>
            </a:r>
          </a:p>
          <a:p>
            <a:r>
              <a:rPr lang="en-US" dirty="0" smtClean="0"/>
              <a:t>Provides a standard platform: </a:t>
            </a:r>
          </a:p>
          <a:p>
            <a:pPr lvl="1"/>
            <a:r>
              <a:rPr lang="en-US" dirty="0" smtClean="0"/>
              <a:t>IP integration</a:t>
            </a:r>
          </a:p>
          <a:p>
            <a:pPr lvl="1"/>
            <a:r>
              <a:rPr lang="en-US" dirty="0" smtClean="0"/>
              <a:t>Custom IP authoring</a:t>
            </a:r>
          </a:p>
          <a:p>
            <a:pPr lvl="1"/>
            <a:r>
              <a:rPr lang="en-US" dirty="0" smtClean="0"/>
              <a:t>IP verification</a:t>
            </a:r>
          </a:p>
          <a:p>
            <a:r>
              <a:rPr lang="en-US" dirty="0" smtClean="0"/>
              <a:t>Enables design re-use</a:t>
            </a:r>
          </a:p>
          <a:p>
            <a:r>
              <a:rPr lang="en-US" dirty="0" smtClean="0"/>
              <a:t>Scales easily to meet the needs of end product</a:t>
            </a:r>
          </a:p>
          <a:p>
            <a:r>
              <a:rPr lang="en-US" dirty="0" smtClean="0"/>
              <a:t>Reduces time to market</a:t>
            </a:r>
          </a:p>
          <a:p>
            <a:pPr lvl="1"/>
            <a:endParaRPr lang="en-US" dirty="0" smtClean="0"/>
          </a:p>
          <a:p>
            <a:endParaRPr lang="en-US" dirty="0"/>
          </a:p>
        </p:txBody>
      </p:sp>
      <p:pic>
        <p:nvPicPr>
          <p:cNvPr id="8" name="Picture 2" descr="\\marketing\org_sw\SW_Product_Marketing\Qsys\Splash_Screen_and_Icon\qsys.png"/>
          <p:cNvPicPr>
            <a:picLocks noChangeAspect="1" noChangeArrowheads="1"/>
          </p:cNvPicPr>
          <p:nvPr/>
        </p:nvPicPr>
        <p:blipFill>
          <a:blip r:embed="rId3" cstate="print"/>
          <a:srcRect/>
          <a:stretch>
            <a:fillRect/>
          </a:stretch>
        </p:blipFill>
        <p:spPr bwMode="auto">
          <a:xfrm>
            <a:off x="5455507" y="3472249"/>
            <a:ext cx="3253781" cy="1202065"/>
          </a:xfrm>
          <a:prstGeom prst="rect">
            <a:avLst/>
          </a:prstGeom>
          <a:noFill/>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2"/>
          <p:cNvGrpSpPr/>
          <p:nvPr>
            <p:custDataLst>
              <p:tags r:id="rId2"/>
            </p:custDataLst>
          </p:nvPr>
        </p:nvGrpSpPr>
        <p:grpSpPr>
          <a:xfrm>
            <a:off x="1774224" y="1365478"/>
            <a:ext cx="5649528" cy="3594449"/>
            <a:chOff x="1692344" y="4550379"/>
            <a:chExt cx="5766694" cy="4028648"/>
          </a:xfrm>
        </p:grpSpPr>
        <p:pic>
          <p:nvPicPr>
            <p:cNvPr id="72" name="Picture 2" descr="http://marketing/ts/launch/qsys/Shared%20Documents/Qsys_11_0_UI_Screenshot.png"/>
            <p:cNvPicPr>
              <a:picLocks noChangeAspect="1" noChangeArrowheads="1"/>
            </p:cNvPicPr>
            <p:nvPr/>
          </p:nvPicPr>
          <p:blipFill>
            <a:blip r:embed="rId12" cstate="print"/>
            <a:srcRect/>
            <a:stretch>
              <a:fillRect/>
            </a:stretch>
          </p:blipFill>
          <p:spPr bwMode="auto">
            <a:xfrm>
              <a:off x="1751808" y="4587650"/>
              <a:ext cx="5659544" cy="3964469"/>
            </a:xfrm>
            <a:prstGeom prst="rect">
              <a:avLst/>
            </a:prstGeom>
            <a:noFill/>
          </p:spPr>
        </p:pic>
        <p:sp>
          <p:nvSpPr>
            <p:cNvPr id="70" name="Rectangle 69"/>
            <p:cNvSpPr/>
            <p:nvPr/>
          </p:nvSpPr>
          <p:spPr bwMode="auto">
            <a:xfrm>
              <a:off x="1692344" y="4550379"/>
              <a:ext cx="5766694" cy="4028648"/>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
        <p:nvSpPr>
          <p:cNvPr id="2" name="Title 1"/>
          <p:cNvSpPr>
            <a:spLocks noGrp="1"/>
          </p:cNvSpPr>
          <p:nvPr>
            <p:ph type="title"/>
          </p:nvPr>
        </p:nvSpPr>
        <p:spPr>
          <a:xfrm>
            <a:off x="350838" y="273050"/>
            <a:ext cx="8331200" cy="374650"/>
          </a:xfrm>
        </p:spPr>
        <p:txBody>
          <a:bodyPr/>
          <a:lstStyle/>
          <a:p>
            <a:r>
              <a:rPr lang="en-US" dirty="0" smtClean="0"/>
              <a:t>Qsys System Integration Platform</a:t>
            </a:r>
            <a:endParaRPr lang="en-US" dirty="0"/>
          </a:p>
        </p:txBody>
      </p:sp>
      <p:pic>
        <p:nvPicPr>
          <p:cNvPr id="2050" name="Picture 2" descr="\\marketing\org_sw\SW_Product_Marketing\Qsys\Splash_Screen_and_Icon\qsys.png"/>
          <p:cNvPicPr>
            <a:picLocks noChangeAspect="1" noChangeArrowheads="1"/>
          </p:cNvPicPr>
          <p:nvPr>
            <p:custDataLst>
              <p:tags r:id="rId3"/>
            </p:custDataLst>
          </p:nvPr>
        </p:nvPicPr>
        <p:blipFill>
          <a:blip r:embed="rId13" cstate="print"/>
          <a:srcRect/>
          <a:stretch>
            <a:fillRect/>
          </a:stretch>
        </p:blipFill>
        <p:spPr bwMode="auto">
          <a:xfrm>
            <a:off x="3713965" y="2721742"/>
            <a:ext cx="2109586" cy="779358"/>
          </a:xfrm>
          <a:prstGeom prst="rect">
            <a:avLst/>
          </a:prstGeom>
          <a:noFill/>
        </p:spPr>
      </p:pic>
      <p:sp>
        <p:nvSpPr>
          <p:cNvPr id="7" name="Rectangle 5"/>
          <p:cNvSpPr>
            <a:spLocks noChangeArrowheads="1"/>
          </p:cNvSpPr>
          <p:nvPr/>
        </p:nvSpPr>
        <p:spPr bwMode="auto">
          <a:xfrm>
            <a:off x="525768" y="3388085"/>
            <a:ext cx="3069008" cy="1452629"/>
          </a:xfrm>
          <a:prstGeom prst="rect">
            <a:avLst/>
          </a:prstGeom>
          <a:solidFill>
            <a:srgbClr val="DDDDDD"/>
          </a:solidFill>
          <a:ln w="9525" algn="ctr">
            <a:solidFill>
              <a:schemeClr val="bg2"/>
            </a:solidFill>
            <a:miter lim="800000"/>
            <a:headEnd/>
            <a:tailEnd/>
          </a:ln>
        </p:spPr>
        <p:txBody>
          <a:bodyPr anchor="ctr">
            <a:noAutofit/>
          </a:bodyPr>
          <a:lstStyle/>
          <a:p>
            <a:endParaRPr lang="en-US" dirty="0"/>
          </a:p>
        </p:txBody>
      </p:sp>
      <p:graphicFrame>
        <p:nvGraphicFramePr>
          <p:cNvPr id="8" name="Group 6"/>
          <p:cNvGraphicFramePr>
            <a:graphicFrameLocks noGrp="1"/>
          </p:cNvGraphicFramePr>
          <p:nvPr/>
        </p:nvGraphicFramePr>
        <p:xfrm>
          <a:off x="629415" y="3916239"/>
          <a:ext cx="2930582" cy="560412"/>
        </p:xfrm>
        <a:graphic>
          <a:graphicData uri="http://schemas.openxmlformats.org/drawingml/2006/table">
            <a:tbl>
              <a:tblPr/>
              <a:tblGrid>
                <a:gridCol w="796727"/>
                <a:gridCol w="2133855"/>
              </a:tblGrid>
              <a:tr h="280206">
                <a:tc>
                  <a:txBody>
                    <a:bodyPr/>
                    <a:lstStyle/>
                    <a:p>
                      <a:pPr marL="0" marR="0" lvl="0" indent="0" algn="ctr" defTabSz="914400" rtl="0" eaLnBrk="0" fontAlgn="base" latinLnBrk="0" hangingPunct="0">
                        <a:lnSpc>
                          <a:spcPct val="100000"/>
                        </a:lnSpc>
                        <a:spcBef>
                          <a:spcPct val="20000"/>
                        </a:spcBef>
                        <a:spcAft>
                          <a:spcPct val="0"/>
                        </a:spcAft>
                        <a:buClr>
                          <a:srgbClr val="003399"/>
                        </a:buClr>
                        <a:buSzPct val="75000"/>
                        <a:buFont typeface="Wingdings" pitchFamily="2" charset="2"/>
                        <a:buNone/>
                        <a:tabLst/>
                      </a:pPr>
                      <a:endParaRPr kumimoji="0" lang="en-US" sz="1200" b="1" i="0" u="none" strike="noStrike" cap="none" normalizeH="0" baseline="0" dirty="0" smtClean="0">
                        <a:ln>
                          <a:noFill/>
                        </a:ln>
                        <a:solidFill>
                          <a:schemeClr val="tx1"/>
                        </a:solidFill>
                        <a:effectLst/>
                        <a:latin typeface="Arial" pitchFamily="34" charset="0"/>
                      </a:endParaRPr>
                    </a:p>
                  </a:txBody>
                  <a:tcPr marL="76420" marR="76420" marT="38210" marB="3821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003399"/>
                        </a:buClr>
                        <a:buSzPct val="75000"/>
                        <a:buFont typeface="Wingdings" pitchFamily="2" charset="2"/>
                        <a:buNone/>
                        <a:tabLst/>
                        <a:defRPr/>
                      </a:pPr>
                      <a:r>
                        <a:rPr kumimoji="0" lang="en-US" sz="1300" b="0" i="0" u="none" strike="noStrike" cap="none" normalizeH="0" baseline="0" dirty="0" smtClean="0">
                          <a:ln>
                            <a:noFill/>
                          </a:ln>
                          <a:solidFill>
                            <a:schemeClr val="tx1"/>
                          </a:solidFill>
                          <a:effectLst/>
                          <a:latin typeface="Arial" pitchFamily="34" charset="0"/>
                        </a:rPr>
                        <a:t>Avalon</a:t>
                      </a:r>
                      <a:r>
                        <a:rPr kumimoji="0" lang="en-US" sz="1200" b="0" i="0" u="none" strike="noStrike" cap="none" normalizeH="0" baseline="30000" dirty="0" smtClean="0">
                          <a:ln>
                            <a:noFill/>
                          </a:ln>
                          <a:solidFill>
                            <a:schemeClr val="tx1"/>
                          </a:solidFill>
                          <a:effectLst/>
                          <a:latin typeface="Arial" pitchFamily="34" charset="0"/>
                        </a:rPr>
                        <a:t>®</a:t>
                      </a:r>
                      <a:r>
                        <a:rPr kumimoji="0" lang="en-US" sz="1300" b="0" i="0" u="none" strike="noStrike" cap="none" normalizeH="0" baseline="0" dirty="0" smtClean="0">
                          <a:ln>
                            <a:noFill/>
                          </a:ln>
                          <a:solidFill>
                            <a:schemeClr val="tx1"/>
                          </a:solidFill>
                          <a:effectLst/>
                          <a:latin typeface="Arial" pitchFamily="34" charset="0"/>
                        </a:rPr>
                        <a:t> Interfaces</a:t>
                      </a:r>
                    </a:p>
                  </a:txBody>
                  <a:tcPr marL="76420" marR="76420" marT="38210" marB="3821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bg1"/>
                    </a:solidFill>
                  </a:tcPr>
                </a:tc>
              </a:tr>
              <a:tr h="280206">
                <a:tc>
                  <a:txBody>
                    <a:bodyPr/>
                    <a:lstStyle/>
                    <a:p>
                      <a:pPr marL="0" marR="0" lvl="0" indent="0" algn="ctr" defTabSz="914400" rtl="0" eaLnBrk="0" fontAlgn="base" latinLnBrk="0" hangingPunct="0">
                        <a:lnSpc>
                          <a:spcPct val="100000"/>
                        </a:lnSpc>
                        <a:spcBef>
                          <a:spcPct val="20000"/>
                        </a:spcBef>
                        <a:spcAft>
                          <a:spcPct val="0"/>
                        </a:spcAft>
                        <a:buClr>
                          <a:srgbClr val="003399"/>
                        </a:buClr>
                        <a:buSzPct val="75000"/>
                        <a:buFont typeface="Wingdings" pitchFamily="2" charset="2"/>
                        <a:buNone/>
                        <a:tabLst/>
                        <a:defRPr/>
                      </a:pPr>
                      <a:endParaRPr kumimoji="0" lang="en-US" sz="1050" b="0" i="0" u="none" strike="noStrike" cap="none" normalizeH="0" baseline="0" dirty="0" smtClean="0">
                        <a:ln>
                          <a:noFill/>
                        </a:ln>
                        <a:solidFill>
                          <a:schemeClr val="tx1"/>
                        </a:solidFill>
                        <a:effectLst/>
                        <a:latin typeface="Arial" pitchFamily="34" charset="0"/>
                      </a:endParaRPr>
                    </a:p>
                  </a:txBody>
                  <a:tcPr marL="76420" marR="76420" marT="38210" marB="3821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003399"/>
                        </a:buClr>
                        <a:buSzPct val="75000"/>
                        <a:buFont typeface="Wingdings" pitchFamily="2" charset="2"/>
                        <a:buNone/>
                        <a:tabLst/>
                        <a:defRPr/>
                      </a:pPr>
                      <a:r>
                        <a:rPr kumimoji="0" lang="en-US" sz="1300" b="0" i="0" u="none" strike="noStrike" cap="none" normalizeH="0" baseline="0" dirty="0" smtClean="0">
                          <a:ln>
                            <a:noFill/>
                          </a:ln>
                          <a:solidFill>
                            <a:schemeClr val="tx1"/>
                          </a:solidFill>
                          <a:effectLst/>
                          <a:latin typeface="Arial" pitchFamily="34" charset="0"/>
                        </a:rPr>
                        <a:t>AMBA</a:t>
                      </a:r>
                      <a:r>
                        <a:rPr kumimoji="0" lang="en-US" sz="1200" b="0" i="0" u="none" strike="noStrike" cap="none" normalizeH="0" baseline="30000" dirty="0" smtClean="0">
                          <a:ln>
                            <a:noFill/>
                          </a:ln>
                          <a:solidFill>
                            <a:schemeClr val="tx1"/>
                          </a:solidFill>
                          <a:effectLst/>
                          <a:latin typeface="Arial" pitchFamily="34" charset="0"/>
                        </a:rPr>
                        <a:t>®</a:t>
                      </a:r>
                      <a:r>
                        <a:rPr kumimoji="0" lang="en-US" sz="1300" b="0" i="0" u="none" strike="noStrike" cap="none" normalizeH="0" baseline="0" dirty="0" smtClean="0">
                          <a:ln>
                            <a:noFill/>
                          </a:ln>
                          <a:solidFill>
                            <a:schemeClr val="tx1"/>
                          </a:solidFill>
                          <a:effectLst/>
                          <a:latin typeface="Arial" pitchFamily="34" charset="0"/>
                        </a:rPr>
                        <a:t>  AXI3*, AXI4*</a:t>
                      </a:r>
                    </a:p>
                  </a:txBody>
                  <a:tcPr marL="76420" marR="76420" marT="38210" marB="3821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5" name="Group 75"/>
          <p:cNvGrpSpPr/>
          <p:nvPr>
            <p:custDataLst>
              <p:tags r:id="rId4"/>
            </p:custDataLst>
          </p:nvPr>
        </p:nvGrpSpPr>
        <p:grpSpPr>
          <a:xfrm>
            <a:off x="3083248" y="1046414"/>
            <a:ext cx="3125242" cy="1601334"/>
            <a:chOff x="3092808" y="954054"/>
            <a:chExt cx="3125242" cy="1601334"/>
          </a:xfrm>
        </p:grpSpPr>
        <p:sp>
          <p:nvSpPr>
            <p:cNvPr id="12" name="Rectangle 34"/>
            <p:cNvSpPr>
              <a:spLocks noChangeArrowheads="1"/>
            </p:cNvSpPr>
            <p:nvPr/>
          </p:nvSpPr>
          <p:spPr bwMode="auto">
            <a:xfrm>
              <a:off x="3128812" y="954054"/>
              <a:ext cx="2843747" cy="1601334"/>
            </a:xfrm>
            <a:prstGeom prst="rect">
              <a:avLst/>
            </a:prstGeom>
            <a:solidFill>
              <a:srgbClr val="DDDDDD"/>
            </a:solidFill>
            <a:ln w="9525" algn="ctr">
              <a:solidFill>
                <a:schemeClr val="bg2"/>
              </a:solidFill>
              <a:miter lim="800000"/>
              <a:headEnd/>
              <a:tailEnd/>
            </a:ln>
          </p:spPr>
          <p:txBody>
            <a:bodyPr anchor="ctr">
              <a:noAutofit/>
            </a:bodyPr>
            <a:lstStyle/>
            <a:p>
              <a:endParaRPr lang="en-US"/>
            </a:p>
          </p:txBody>
        </p:sp>
        <p:sp>
          <p:nvSpPr>
            <p:cNvPr id="13" name="Text Box 35"/>
            <p:cNvSpPr txBox="1">
              <a:spLocks noChangeArrowheads="1"/>
            </p:cNvSpPr>
            <p:nvPr/>
          </p:nvSpPr>
          <p:spPr bwMode="auto">
            <a:xfrm>
              <a:off x="3353792" y="977741"/>
              <a:ext cx="2864258" cy="409608"/>
            </a:xfrm>
            <a:prstGeom prst="rect">
              <a:avLst/>
            </a:prstGeom>
            <a:noFill/>
            <a:ln w="9525" algn="ctr">
              <a:noFill/>
              <a:miter lim="800000"/>
              <a:headEnd/>
              <a:tailEnd/>
            </a:ln>
          </p:spPr>
          <p:txBody>
            <a:bodyPr wrap="none">
              <a:spAutoFit/>
            </a:bodyPr>
            <a:lstStyle/>
            <a:p>
              <a:r>
                <a:rPr lang="en-US" sz="1200" b="1" dirty="0">
                  <a:solidFill>
                    <a:schemeClr val="tx2"/>
                  </a:solidFill>
                </a:rPr>
                <a:t>High-Performance </a:t>
              </a:r>
              <a:r>
                <a:rPr lang="en-US" sz="1100" b="1" dirty="0">
                  <a:solidFill>
                    <a:schemeClr val="tx2"/>
                  </a:solidFill>
                </a:rPr>
                <a:t>Interconnect</a:t>
              </a:r>
              <a:endParaRPr lang="en-US" sz="1200" b="1" dirty="0">
                <a:solidFill>
                  <a:schemeClr val="tx2"/>
                </a:solidFill>
              </a:endParaRPr>
            </a:p>
          </p:txBody>
        </p:sp>
        <p:grpSp>
          <p:nvGrpSpPr>
            <p:cNvPr id="6" name="Group 73"/>
            <p:cNvGrpSpPr/>
            <p:nvPr/>
          </p:nvGrpSpPr>
          <p:grpSpPr>
            <a:xfrm>
              <a:off x="3611287" y="1299657"/>
              <a:ext cx="1835104" cy="785210"/>
              <a:chOff x="3611287" y="1347282"/>
              <a:chExt cx="1835104" cy="785210"/>
            </a:xfrm>
          </p:grpSpPr>
          <p:sp>
            <p:nvSpPr>
              <p:cNvPr id="14" name="Rectangle 36"/>
              <p:cNvSpPr>
                <a:spLocks noChangeArrowheads="1"/>
              </p:cNvSpPr>
              <p:nvPr/>
            </p:nvSpPr>
            <p:spPr bwMode="auto">
              <a:xfrm>
                <a:off x="5279893" y="1903730"/>
                <a:ext cx="165292" cy="228762"/>
              </a:xfrm>
              <a:prstGeom prst="rect">
                <a:avLst/>
              </a:prstGeom>
              <a:solidFill>
                <a:schemeClr val="tx2"/>
              </a:solidFill>
              <a:ln w="9525" algn="ctr">
                <a:solidFill>
                  <a:schemeClr val="tx2"/>
                </a:solidFill>
                <a:miter lim="800000"/>
                <a:headEnd/>
                <a:tailEnd/>
              </a:ln>
            </p:spPr>
            <p:txBody>
              <a:bodyPr anchor="ctr">
                <a:spAutoFit/>
              </a:bodyPr>
              <a:lstStyle/>
              <a:p>
                <a:endParaRPr lang="en-US"/>
              </a:p>
            </p:txBody>
          </p:sp>
          <p:sp>
            <p:nvSpPr>
              <p:cNvPr id="15" name="Rectangle 37"/>
              <p:cNvSpPr>
                <a:spLocks noChangeArrowheads="1"/>
              </p:cNvSpPr>
              <p:nvPr/>
            </p:nvSpPr>
            <p:spPr bwMode="auto">
              <a:xfrm>
                <a:off x="5281099" y="1348828"/>
                <a:ext cx="165292" cy="228762"/>
              </a:xfrm>
              <a:prstGeom prst="rect">
                <a:avLst/>
              </a:prstGeom>
              <a:solidFill>
                <a:schemeClr val="tx2"/>
              </a:solidFill>
              <a:ln w="9525" algn="ctr">
                <a:solidFill>
                  <a:schemeClr val="tx2"/>
                </a:solidFill>
                <a:miter lim="800000"/>
                <a:headEnd/>
                <a:tailEnd/>
              </a:ln>
            </p:spPr>
            <p:txBody>
              <a:bodyPr anchor="ctr">
                <a:spAutoFit/>
              </a:bodyPr>
              <a:lstStyle/>
              <a:p>
                <a:endParaRPr lang="en-US"/>
              </a:p>
            </p:txBody>
          </p:sp>
          <p:sp>
            <p:nvSpPr>
              <p:cNvPr id="16" name="Rectangle 38"/>
              <p:cNvSpPr>
                <a:spLocks noChangeArrowheads="1"/>
              </p:cNvSpPr>
              <p:nvPr/>
            </p:nvSpPr>
            <p:spPr bwMode="auto">
              <a:xfrm>
                <a:off x="3611287" y="1350374"/>
                <a:ext cx="165292" cy="228762"/>
              </a:xfrm>
              <a:prstGeom prst="rect">
                <a:avLst/>
              </a:prstGeom>
              <a:solidFill>
                <a:schemeClr val="tx2"/>
              </a:solidFill>
              <a:ln w="9525" algn="ctr">
                <a:solidFill>
                  <a:schemeClr val="tx2"/>
                </a:solidFill>
                <a:miter lim="800000"/>
                <a:headEnd/>
                <a:tailEnd/>
              </a:ln>
            </p:spPr>
            <p:txBody>
              <a:bodyPr anchor="ctr">
                <a:spAutoFit/>
              </a:bodyPr>
              <a:lstStyle/>
              <a:p>
                <a:endParaRPr lang="en-US"/>
              </a:p>
            </p:txBody>
          </p:sp>
          <p:sp>
            <p:nvSpPr>
              <p:cNvPr id="17" name="Rectangle 39"/>
              <p:cNvSpPr>
                <a:spLocks noChangeArrowheads="1"/>
              </p:cNvSpPr>
              <p:nvPr/>
            </p:nvSpPr>
            <p:spPr bwMode="auto">
              <a:xfrm>
                <a:off x="3613700" y="1900639"/>
                <a:ext cx="165292" cy="228762"/>
              </a:xfrm>
              <a:prstGeom prst="rect">
                <a:avLst/>
              </a:prstGeom>
              <a:solidFill>
                <a:schemeClr val="tx2"/>
              </a:solidFill>
              <a:ln w="9525" algn="ctr">
                <a:solidFill>
                  <a:schemeClr val="tx2"/>
                </a:solidFill>
                <a:miter lim="800000"/>
                <a:headEnd/>
                <a:tailEnd/>
              </a:ln>
            </p:spPr>
            <p:txBody>
              <a:bodyPr anchor="ctr">
                <a:spAutoFit/>
              </a:bodyPr>
              <a:lstStyle/>
              <a:p>
                <a:endParaRPr lang="en-US"/>
              </a:p>
            </p:txBody>
          </p:sp>
          <p:cxnSp>
            <p:nvCxnSpPr>
              <p:cNvPr id="18" name="AutoShape 40"/>
              <p:cNvCxnSpPr>
                <a:cxnSpLocks noChangeShapeType="1"/>
                <a:stCxn id="16" idx="3"/>
              </p:cNvCxnSpPr>
              <p:nvPr/>
            </p:nvCxnSpPr>
            <p:spPr bwMode="auto">
              <a:xfrm>
                <a:off x="3776579" y="1464755"/>
                <a:ext cx="272672" cy="0"/>
              </a:xfrm>
              <a:prstGeom prst="straightConnector1">
                <a:avLst/>
              </a:prstGeom>
              <a:noFill/>
              <a:ln w="9525">
                <a:solidFill>
                  <a:schemeClr val="tx2"/>
                </a:solidFill>
                <a:round/>
                <a:headEnd/>
                <a:tailEnd type="triangle" w="med" len="med"/>
              </a:ln>
            </p:spPr>
          </p:cxnSp>
          <p:cxnSp>
            <p:nvCxnSpPr>
              <p:cNvPr id="19" name="AutoShape 41"/>
              <p:cNvCxnSpPr>
                <a:cxnSpLocks noChangeShapeType="1"/>
                <a:stCxn id="17" idx="3"/>
              </p:cNvCxnSpPr>
              <p:nvPr/>
            </p:nvCxnSpPr>
            <p:spPr bwMode="auto">
              <a:xfrm>
                <a:off x="3778992" y="2015020"/>
                <a:ext cx="266639" cy="3091"/>
              </a:xfrm>
              <a:prstGeom prst="straightConnector1">
                <a:avLst/>
              </a:prstGeom>
              <a:noFill/>
              <a:ln w="9525">
                <a:solidFill>
                  <a:schemeClr val="tx2"/>
                </a:solidFill>
                <a:round/>
                <a:headEnd/>
                <a:tailEnd type="triangle" w="med" len="med"/>
              </a:ln>
            </p:spPr>
          </p:cxnSp>
          <p:cxnSp>
            <p:nvCxnSpPr>
              <p:cNvPr id="20" name="AutoShape 42"/>
              <p:cNvCxnSpPr>
                <a:cxnSpLocks noChangeShapeType="1"/>
                <a:stCxn id="15" idx="1"/>
              </p:cNvCxnSpPr>
              <p:nvPr/>
            </p:nvCxnSpPr>
            <p:spPr bwMode="auto">
              <a:xfrm flipH="1" flipV="1">
                <a:off x="5002395" y="1461663"/>
                <a:ext cx="278704" cy="1546"/>
              </a:xfrm>
              <a:prstGeom prst="straightConnector1">
                <a:avLst/>
              </a:prstGeom>
              <a:noFill/>
              <a:ln w="9525">
                <a:solidFill>
                  <a:schemeClr val="tx2"/>
                </a:solidFill>
                <a:round/>
                <a:headEnd/>
                <a:tailEnd type="triangle" w="med" len="med"/>
              </a:ln>
            </p:spPr>
          </p:cxnSp>
          <p:cxnSp>
            <p:nvCxnSpPr>
              <p:cNvPr id="21" name="AutoShape 43"/>
              <p:cNvCxnSpPr>
                <a:cxnSpLocks noChangeShapeType="1"/>
                <a:stCxn id="14" idx="1"/>
              </p:cNvCxnSpPr>
              <p:nvPr/>
            </p:nvCxnSpPr>
            <p:spPr bwMode="auto">
              <a:xfrm flipH="1">
                <a:off x="5004808" y="2018111"/>
                <a:ext cx="275085" cy="0"/>
              </a:xfrm>
              <a:prstGeom prst="straightConnector1">
                <a:avLst/>
              </a:prstGeom>
              <a:noFill/>
              <a:ln w="9525">
                <a:solidFill>
                  <a:schemeClr val="tx2"/>
                </a:solidFill>
                <a:round/>
                <a:headEnd/>
                <a:tailEnd type="triangle" w="med" len="med"/>
              </a:ln>
            </p:spPr>
          </p:cxnSp>
          <p:cxnSp>
            <p:nvCxnSpPr>
              <p:cNvPr id="22" name="AutoShape 44"/>
              <p:cNvCxnSpPr>
                <a:cxnSpLocks noChangeShapeType="1"/>
              </p:cNvCxnSpPr>
              <p:nvPr/>
            </p:nvCxnSpPr>
            <p:spPr bwMode="auto">
              <a:xfrm flipV="1">
                <a:off x="4180761" y="1579136"/>
                <a:ext cx="3620" cy="324595"/>
              </a:xfrm>
              <a:prstGeom prst="straightConnector1">
                <a:avLst/>
              </a:prstGeom>
              <a:noFill/>
              <a:ln w="9525">
                <a:solidFill>
                  <a:schemeClr val="tx2"/>
                </a:solidFill>
                <a:round/>
                <a:headEnd type="triangle" w="med" len="med"/>
                <a:tailEnd type="triangle" w="med" len="med"/>
              </a:ln>
            </p:spPr>
          </p:cxnSp>
          <p:cxnSp>
            <p:nvCxnSpPr>
              <p:cNvPr id="23" name="AutoShape 45"/>
              <p:cNvCxnSpPr>
                <a:cxnSpLocks noChangeShapeType="1"/>
              </p:cNvCxnSpPr>
              <p:nvPr/>
            </p:nvCxnSpPr>
            <p:spPr bwMode="auto">
              <a:xfrm>
                <a:off x="4314683" y="2018111"/>
                <a:ext cx="421072" cy="0"/>
              </a:xfrm>
              <a:prstGeom prst="straightConnector1">
                <a:avLst/>
              </a:prstGeom>
              <a:noFill/>
              <a:ln w="9525">
                <a:solidFill>
                  <a:schemeClr val="tx2"/>
                </a:solidFill>
                <a:round/>
                <a:headEnd type="triangle" w="med" len="med"/>
                <a:tailEnd type="triangle" w="med" len="med"/>
              </a:ln>
            </p:spPr>
          </p:cxnSp>
          <p:cxnSp>
            <p:nvCxnSpPr>
              <p:cNvPr id="24" name="AutoShape 46"/>
              <p:cNvCxnSpPr>
                <a:cxnSpLocks noChangeShapeType="1"/>
              </p:cNvCxnSpPr>
              <p:nvPr/>
            </p:nvCxnSpPr>
            <p:spPr bwMode="auto">
              <a:xfrm>
                <a:off x="4868472" y="1576044"/>
                <a:ext cx="2413" cy="327686"/>
              </a:xfrm>
              <a:prstGeom prst="straightConnector1">
                <a:avLst/>
              </a:prstGeom>
              <a:noFill/>
              <a:ln w="9525">
                <a:solidFill>
                  <a:schemeClr val="tx2"/>
                </a:solidFill>
                <a:round/>
                <a:headEnd type="triangle" w="med" len="med"/>
                <a:tailEnd type="triangle" w="med" len="med"/>
              </a:ln>
            </p:spPr>
          </p:cxnSp>
          <p:pic>
            <p:nvPicPr>
              <p:cNvPr id="25" name="Picture 47"/>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4049251" y="1350374"/>
                <a:ext cx="269052" cy="228762"/>
              </a:xfrm>
              <a:prstGeom prst="rect">
                <a:avLst/>
              </a:prstGeom>
              <a:noFill/>
              <a:ln w="9525" algn="ctr">
                <a:noFill/>
                <a:miter lim="800000"/>
                <a:headEnd/>
                <a:tailEnd/>
              </a:ln>
            </p:spPr>
          </p:pic>
          <p:pic>
            <p:nvPicPr>
              <p:cNvPr id="26" name="Picture 48"/>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4045631" y="1903730"/>
                <a:ext cx="269052" cy="228762"/>
              </a:xfrm>
              <a:prstGeom prst="rect">
                <a:avLst/>
              </a:prstGeom>
              <a:noFill/>
              <a:ln w="9525" algn="ctr">
                <a:noFill/>
                <a:miter lim="800000"/>
                <a:headEnd/>
                <a:tailEnd/>
              </a:ln>
            </p:spPr>
          </p:pic>
          <p:pic>
            <p:nvPicPr>
              <p:cNvPr id="27" name="Picture 49"/>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4735756" y="1903730"/>
                <a:ext cx="269052" cy="228762"/>
              </a:xfrm>
              <a:prstGeom prst="rect">
                <a:avLst/>
              </a:prstGeom>
              <a:noFill/>
              <a:ln w="9525" algn="ctr">
                <a:noFill/>
                <a:miter lim="800000"/>
                <a:headEnd/>
                <a:tailEnd/>
              </a:ln>
            </p:spPr>
          </p:pic>
          <p:pic>
            <p:nvPicPr>
              <p:cNvPr id="28" name="Picture 50"/>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4733343" y="1347282"/>
                <a:ext cx="269052" cy="228762"/>
              </a:xfrm>
              <a:prstGeom prst="rect">
                <a:avLst/>
              </a:prstGeom>
              <a:noFill/>
              <a:ln w="9525" algn="ctr">
                <a:noFill/>
                <a:miter lim="800000"/>
                <a:headEnd/>
                <a:tailEnd/>
              </a:ln>
            </p:spPr>
          </p:pic>
          <p:cxnSp>
            <p:nvCxnSpPr>
              <p:cNvPr id="29" name="AutoShape 51"/>
              <p:cNvCxnSpPr>
                <a:cxnSpLocks noChangeShapeType="1"/>
              </p:cNvCxnSpPr>
              <p:nvPr/>
            </p:nvCxnSpPr>
            <p:spPr bwMode="auto">
              <a:xfrm flipV="1">
                <a:off x="4318303" y="1461663"/>
                <a:ext cx="415040" cy="3091"/>
              </a:xfrm>
              <a:prstGeom prst="straightConnector1">
                <a:avLst/>
              </a:prstGeom>
              <a:noFill/>
              <a:ln w="9525">
                <a:solidFill>
                  <a:schemeClr val="tx2"/>
                </a:solidFill>
                <a:round/>
                <a:headEnd type="triangle" w="med" len="med"/>
                <a:tailEnd type="triangle" w="med" len="med"/>
              </a:ln>
            </p:spPr>
          </p:cxnSp>
        </p:grpSp>
        <p:sp>
          <p:nvSpPr>
            <p:cNvPr id="11" name="Text Box 52"/>
            <p:cNvSpPr txBox="1">
              <a:spLocks noChangeArrowheads="1"/>
            </p:cNvSpPr>
            <p:nvPr/>
          </p:nvSpPr>
          <p:spPr bwMode="auto">
            <a:xfrm>
              <a:off x="3092808" y="2139719"/>
              <a:ext cx="3003192" cy="415498"/>
            </a:xfrm>
            <a:prstGeom prst="rect">
              <a:avLst/>
            </a:prstGeom>
            <a:noFill/>
            <a:ln w="9525" algn="ctr">
              <a:noFill/>
              <a:miter lim="800000"/>
              <a:headEnd/>
              <a:tailEnd/>
            </a:ln>
          </p:spPr>
          <p:txBody>
            <a:bodyPr wrap="square">
              <a:spAutoFit/>
            </a:bodyPr>
            <a:lstStyle/>
            <a:p>
              <a:pPr algn="ctr"/>
              <a:r>
                <a:rPr lang="en-US" sz="1050" b="1" dirty="0">
                  <a:solidFill>
                    <a:srgbClr val="00318A"/>
                  </a:solidFill>
                </a:rPr>
                <a:t>Based on </a:t>
              </a:r>
              <a:r>
                <a:rPr lang="en-US" sz="1050" b="1" dirty="0" smtClean="0">
                  <a:solidFill>
                    <a:srgbClr val="00318A"/>
                  </a:solidFill>
                </a:rPr>
                <a:t>Network-on-a-Chip  (</a:t>
              </a:r>
              <a:r>
                <a:rPr lang="en-US" sz="1050" b="1" dirty="0" err="1" smtClean="0">
                  <a:solidFill>
                    <a:srgbClr val="00318A"/>
                  </a:solidFill>
                </a:rPr>
                <a:t>NoC</a:t>
              </a:r>
              <a:r>
                <a:rPr lang="en-US" sz="1050" b="1" dirty="0" smtClean="0">
                  <a:solidFill>
                    <a:srgbClr val="00318A"/>
                  </a:solidFill>
                </a:rPr>
                <a:t>)</a:t>
              </a:r>
            </a:p>
            <a:p>
              <a:pPr algn="ctr"/>
              <a:r>
                <a:rPr lang="en-US" sz="1050" b="1" dirty="0" smtClean="0">
                  <a:solidFill>
                    <a:srgbClr val="00318A"/>
                  </a:solidFill>
                </a:rPr>
                <a:t>Architecture</a:t>
              </a:r>
              <a:endParaRPr lang="en-US" sz="1050" b="1" dirty="0">
                <a:solidFill>
                  <a:srgbClr val="00318A"/>
                </a:solidFill>
              </a:endParaRPr>
            </a:p>
          </p:txBody>
        </p:sp>
      </p:grpSp>
      <p:grpSp>
        <p:nvGrpSpPr>
          <p:cNvPr id="9" name="Group 76"/>
          <p:cNvGrpSpPr/>
          <p:nvPr>
            <p:custDataLst>
              <p:tags r:id="rId5"/>
            </p:custDataLst>
          </p:nvPr>
        </p:nvGrpSpPr>
        <p:grpSpPr>
          <a:xfrm>
            <a:off x="532830" y="1617049"/>
            <a:ext cx="2416707" cy="1338424"/>
            <a:chOff x="313790" y="2016824"/>
            <a:chExt cx="2416707" cy="1338424"/>
          </a:xfrm>
        </p:grpSpPr>
        <p:sp>
          <p:nvSpPr>
            <p:cNvPr id="31" name="Rectangle 54"/>
            <p:cNvSpPr>
              <a:spLocks noChangeArrowheads="1"/>
            </p:cNvSpPr>
            <p:nvPr/>
          </p:nvSpPr>
          <p:spPr bwMode="auto">
            <a:xfrm>
              <a:off x="313790" y="2016824"/>
              <a:ext cx="2416707" cy="1338424"/>
            </a:xfrm>
            <a:prstGeom prst="rect">
              <a:avLst/>
            </a:prstGeom>
            <a:solidFill>
              <a:srgbClr val="DDDDDD"/>
            </a:solidFill>
            <a:ln w="9525" algn="ctr">
              <a:solidFill>
                <a:schemeClr val="bg2"/>
              </a:solidFill>
              <a:miter lim="800000"/>
              <a:headEnd/>
              <a:tailEnd/>
            </a:ln>
          </p:spPr>
          <p:txBody>
            <a:bodyPr anchor="ctr">
              <a:spAutoFit/>
            </a:bodyPr>
            <a:lstStyle/>
            <a:p>
              <a:endParaRPr lang="en-US"/>
            </a:p>
          </p:txBody>
        </p:sp>
        <p:sp>
          <p:nvSpPr>
            <p:cNvPr id="32" name="Text Box 55"/>
            <p:cNvSpPr txBox="1">
              <a:spLocks noChangeArrowheads="1"/>
            </p:cNvSpPr>
            <p:nvPr/>
          </p:nvSpPr>
          <p:spPr bwMode="auto">
            <a:xfrm>
              <a:off x="960402" y="2020726"/>
              <a:ext cx="926101" cy="277050"/>
            </a:xfrm>
            <a:prstGeom prst="rect">
              <a:avLst/>
            </a:prstGeom>
            <a:noFill/>
            <a:ln w="9525" algn="ctr">
              <a:noFill/>
              <a:miter lim="800000"/>
              <a:headEnd/>
              <a:tailEnd/>
            </a:ln>
          </p:spPr>
          <p:txBody>
            <a:bodyPr wrap="none">
              <a:spAutoFit/>
            </a:bodyPr>
            <a:lstStyle/>
            <a:p>
              <a:r>
                <a:rPr lang="en-US" sz="1600" b="1" dirty="0">
                  <a:solidFill>
                    <a:schemeClr val="tx2"/>
                  </a:solidFill>
                </a:rPr>
                <a:t>Hierarchy</a:t>
              </a:r>
            </a:p>
          </p:txBody>
        </p:sp>
        <p:pic>
          <p:nvPicPr>
            <p:cNvPr id="33" name="Picture 56"/>
            <p:cNvPicPr>
              <a:picLocks noChangeAspect="1" noChangeArrowheads="1"/>
            </p:cNvPicPr>
            <p:nvPr/>
          </p:nvPicPr>
          <p:blipFill>
            <a:blip r:embed="rId15" cstate="print"/>
            <a:srcRect/>
            <a:stretch>
              <a:fillRect/>
            </a:stretch>
          </p:blipFill>
          <p:spPr bwMode="auto">
            <a:xfrm>
              <a:off x="1056492" y="2379720"/>
              <a:ext cx="924800" cy="883178"/>
            </a:xfrm>
            <a:prstGeom prst="rect">
              <a:avLst/>
            </a:prstGeom>
            <a:noFill/>
            <a:ln w="9525">
              <a:noFill/>
              <a:miter lim="800000"/>
              <a:headEnd/>
              <a:tailEnd/>
            </a:ln>
          </p:spPr>
        </p:pic>
      </p:grpSp>
      <p:grpSp>
        <p:nvGrpSpPr>
          <p:cNvPr id="10" name="Group 74"/>
          <p:cNvGrpSpPr/>
          <p:nvPr>
            <p:custDataLst>
              <p:tags r:id="rId6"/>
            </p:custDataLst>
          </p:nvPr>
        </p:nvGrpSpPr>
        <p:grpSpPr>
          <a:xfrm>
            <a:off x="6100012" y="1617049"/>
            <a:ext cx="2585797" cy="1382648"/>
            <a:chOff x="6080997" y="1912601"/>
            <a:chExt cx="2585797" cy="1382648"/>
          </a:xfrm>
        </p:grpSpPr>
        <p:sp>
          <p:nvSpPr>
            <p:cNvPr id="35" name="Rectangle 58"/>
            <p:cNvSpPr>
              <a:spLocks noChangeArrowheads="1"/>
            </p:cNvSpPr>
            <p:nvPr/>
          </p:nvSpPr>
          <p:spPr bwMode="auto">
            <a:xfrm>
              <a:off x="6080997" y="1912601"/>
              <a:ext cx="2585797" cy="1382648"/>
            </a:xfrm>
            <a:prstGeom prst="rect">
              <a:avLst/>
            </a:prstGeom>
            <a:solidFill>
              <a:srgbClr val="DDDDDD"/>
            </a:solidFill>
            <a:ln w="9525" algn="ctr">
              <a:solidFill>
                <a:schemeClr val="bg2"/>
              </a:solidFill>
              <a:miter lim="800000"/>
              <a:headEnd/>
              <a:tailEnd/>
            </a:ln>
          </p:spPr>
          <p:txBody>
            <a:bodyPr anchor="ctr">
              <a:noAutofit/>
            </a:bodyPr>
            <a:lstStyle/>
            <a:p>
              <a:endParaRPr lang="en-US"/>
            </a:p>
          </p:txBody>
        </p:sp>
        <p:sp>
          <p:nvSpPr>
            <p:cNvPr id="36" name="Text Box 59"/>
            <p:cNvSpPr txBox="1">
              <a:spLocks noChangeArrowheads="1"/>
            </p:cNvSpPr>
            <p:nvPr/>
          </p:nvSpPr>
          <p:spPr bwMode="auto">
            <a:xfrm>
              <a:off x="6644120" y="1951202"/>
              <a:ext cx="1538731" cy="338183"/>
            </a:xfrm>
            <a:prstGeom prst="rect">
              <a:avLst/>
            </a:prstGeom>
            <a:noFill/>
            <a:ln w="9525" algn="ctr">
              <a:noFill/>
              <a:miter lim="800000"/>
              <a:headEnd/>
              <a:tailEnd/>
            </a:ln>
          </p:spPr>
          <p:txBody>
            <a:bodyPr wrap="none">
              <a:spAutoFit/>
            </a:bodyPr>
            <a:lstStyle/>
            <a:p>
              <a:r>
                <a:rPr lang="en-US" sz="1600" b="1" dirty="0" smtClean="0">
                  <a:solidFill>
                    <a:schemeClr val="tx2"/>
                  </a:solidFill>
                </a:rPr>
                <a:t>Design Reuse</a:t>
              </a:r>
              <a:endParaRPr lang="en-US" sz="1600" b="1" dirty="0">
                <a:solidFill>
                  <a:schemeClr val="tx2"/>
                </a:solidFill>
              </a:endParaRPr>
            </a:p>
          </p:txBody>
        </p:sp>
        <p:sp>
          <p:nvSpPr>
            <p:cNvPr id="37" name="Text Box 60"/>
            <p:cNvSpPr txBox="1">
              <a:spLocks noChangeArrowheads="1"/>
            </p:cNvSpPr>
            <p:nvPr/>
          </p:nvSpPr>
          <p:spPr bwMode="auto">
            <a:xfrm>
              <a:off x="6195378" y="2695205"/>
              <a:ext cx="518980" cy="325176"/>
            </a:xfrm>
            <a:prstGeom prst="rect">
              <a:avLst/>
            </a:prstGeom>
            <a:noFill/>
            <a:ln w="9525" algn="ctr">
              <a:noFill/>
              <a:miter lim="800000"/>
              <a:headEnd/>
              <a:tailEnd/>
            </a:ln>
          </p:spPr>
          <p:txBody>
            <a:bodyPr wrap="none">
              <a:spAutoFit/>
            </a:bodyPr>
            <a:lstStyle/>
            <a:p>
              <a:pPr algn="ctr"/>
              <a:r>
                <a:rPr lang="en-US" sz="1000" b="1">
                  <a:solidFill>
                    <a:schemeClr val="tx2"/>
                  </a:solidFill>
                </a:rPr>
                <a:t>Design</a:t>
              </a:r>
            </a:p>
            <a:p>
              <a:pPr algn="ctr"/>
              <a:r>
                <a:rPr lang="en-US" sz="1000" b="1">
                  <a:solidFill>
                    <a:schemeClr val="tx2"/>
                  </a:solidFill>
                </a:rPr>
                <a:t>System</a:t>
              </a:r>
            </a:p>
          </p:txBody>
        </p:sp>
        <p:sp>
          <p:nvSpPr>
            <p:cNvPr id="38" name="Line 61"/>
            <p:cNvSpPr>
              <a:spLocks noChangeShapeType="1"/>
            </p:cNvSpPr>
            <p:nvPr/>
          </p:nvSpPr>
          <p:spPr bwMode="auto">
            <a:xfrm>
              <a:off x="6696148" y="2879904"/>
              <a:ext cx="176896" cy="0"/>
            </a:xfrm>
            <a:prstGeom prst="line">
              <a:avLst/>
            </a:prstGeom>
            <a:noFill/>
            <a:ln w="38100">
              <a:solidFill>
                <a:schemeClr val="tx2"/>
              </a:solidFill>
              <a:round/>
              <a:headEnd/>
              <a:tailEnd type="triangle" w="med" len="med"/>
            </a:ln>
          </p:spPr>
          <p:txBody>
            <a:bodyPr>
              <a:spAutoFit/>
            </a:bodyPr>
            <a:lstStyle/>
            <a:p>
              <a:endParaRPr lang="en-US"/>
            </a:p>
          </p:txBody>
        </p:sp>
        <p:sp>
          <p:nvSpPr>
            <p:cNvPr id="39" name="Text Box 62"/>
            <p:cNvSpPr txBox="1">
              <a:spLocks noChangeArrowheads="1"/>
            </p:cNvSpPr>
            <p:nvPr/>
          </p:nvSpPr>
          <p:spPr bwMode="auto">
            <a:xfrm>
              <a:off x="7943522" y="2679596"/>
              <a:ext cx="617834" cy="400617"/>
            </a:xfrm>
            <a:prstGeom prst="rect">
              <a:avLst/>
            </a:prstGeom>
            <a:noFill/>
            <a:ln w="9525" algn="ctr">
              <a:noFill/>
              <a:miter lim="800000"/>
              <a:headEnd/>
              <a:tailEnd/>
            </a:ln>
          </p:spPr>
          <p:txBody>
            <a:bodyPr wrap="none">
              <a:spAutoFit/>
            </a:bodyPr>
            <a:lstStyle/>
            <a:p>
              <a:pPr algn="ctr"/>
              <a:r>
                <a:rPr lang="en-US" sz="1000" b="1" dirty="0">
                  <a:solidFill>
                    <a:schemeClr val="tx2"/>
                  </a:solidFill>
                </a:rPr>
                <a:t>Add to</a:t>
              </a:r>
              <a:br>
                <a:rPr lang="en-US" sz="1000" b="1" dirty="0">
                  <a:solidFill>
                    <a:schemeClr val="tx2"/>
                  </a:solidFill>
                </a:rPr>
              </a:br>
              <a:r>
                <a:rPr lang="en-US" sz="1000" b="1" dirty="0" smtClean="0">
                  <a:solidFill>
                    <a:schemeClr val="tx2"/>
                  </a:solidFill>
                </a:rPr>
                <a:t>Library</a:t>
              </a:r>
              <a:endParaRPr lang="en-US" sz="1000" b="1" dirty="0">
                <a:solidFill>
                  <a:schemeClr val="tx2"/>
                </a:solidFill>
              </a:endParaRPr>
            </a:p>
          </p:txBody>
        </p:sp>
        <p:sp>
          <p:nvSpPr>
            <p:cNvPr id="40" name="Line 63"/>
            <p:cNvSpPr>
              <a:spLocks noChangeShapeType="1"/>
            </p:cNvSpPr>
            <p:nvPr/>
          </p:nvSpPr>
          <p:spPr bwMode="auto">
            <a:xfrm>
              <a:off x="7829061" y="2881205"/>
              <a:ext cx="183399" cy="0"/>
            </a:xfrm>
            <a:prstGeom prst="line">
              <a:avLst/>
            </a:prstGeom>
            <a:noFill/>
            <a:ln w="38100">
              <a:solidFill>
                <a:schemeClr val="tx2"/>
              </a:solidFill>
              <a:round/>
              <a:headEnd/>
              <a:tailEnd type="triangle" w="med" len="med"/>
            </a:ln>
          </p:spPr>
          <p:txBody>
            <a:bodyPr>
              <a:spAutoFit/>
            </a:bodyPr>
            <a:lstStyle/>
            <a:p>
              <a:endParaRPr lang="en-US"/>
            </a:p>
          </p:txBody>
        </p:sp>
        <p:grpSp>
          <p:nvGrpSpPr>
            <p:cNvPr id="30" name="Group 64"/>
            <p:cNvGrpSpPr>
              <a:grpSpLocks/>
            </p:cNvGrpSpPr>
            <p:nvPr/>
          </p:nvGrpSpPr>
          <p:grpSpPr bwMode="auto">
            <a:xfrm>
              <a:off x="6925072" y="2622365"/>
              <a:ext cx="872772" cy="505974"/>
              <a:chOff x="2679" y="3552"/>
              <a:chExt cx="671" cy="389"/>
            </a:xfrm>
          </p:grpSpPr>
          <p:sp>
            <p:nvSpPr>
              <p:cNvPr id="43" name="Rectangle 65"/>
              <p:cNvSpPr>
                <a:spLocks noChangeArrowheads="1"/>
              </p:cNvSpPr>
              <p:nvPr/>
            </p:nvSpPr>
            <p:spPr bwMode="auto">
              <a:xfrm>
                <a:off x="2679" y="3552"/>
                <a:ext cx="671" cy="389"/>
              </a:xfrm>
              <a:prstGeom prst="rect">
                <a:avLst/>
              </a:prstGeom>
              <a:solidFill>
                <a:schemeClr val="bg1"/>
              </a:solidFill>
              <a:ln w="38100" algn="ctr">
                <a:solidFill>
                  <a:schemeClr val="tx2"/>
                </a:solidFill>
                <a:miter lim="800000"/>
                <a:headEnd/>
                <a:tailEnd/>
              </a:ln>
            </p:spPr>
            <p:txBody>
              <a:bodyPr anchor="ctr">
                <a:spAutoFit/>
              </a:bodyPr>
              <a:lstStyle/>
              <a:p>
                <a:endParaRPr lang="en-US"/>
              </a:p>
            </p:txBody>
          </p:sp>
          <p:pic>
            <p:nvPicPr>
              <p:cNvPr id="44" name="Rectangle 23"/>
              <p:cNvPicPr>
                <a:picLocks noChangeArrowheads="1"/>
              </p:cNvPicPr>
              <p:nvPr/>
            </p:nvPicPr>
            <p:blipFill>
              <a:blip r:embed="rId16" cstate="print"/>
              <a:srcRect/>
              <a:stretch>
                <a:fillRect/>
              </a:stretch>
            </p:blipFill>
            <p:spPr bwMode="auto">
              <a:xfrm>
                <a:off x="2925" y="3575"/>
                <a:ext cx="171" cy="121"/>
              </a:xfrm>
              <a:prstGeom prst="rect">
                <a:avLst/>
              </a:prstGeom>
              <a:noFill/>
              <a:ln w="9525">
                <a:noFill/>
                <a:miter lim="800000"/>
                <a:headEnd/>
                <a:tailEnd/>
              </a:ln>
            </p:spPr>
          </p:pic>
          <p:pic>
            <p:nvPicPr>
              <p:cNvPr id="45" name="Rectangle 23"/>
              <p:cNvPicPr>
                <a:picLocks noChangeArrowheads="1"/>
              </p:cNvPicPr>
              <p:nvPr/>
            </p:nvPicPr>
            <p:blipFill>
              <a:blip r:embed="rId16" cstate="print"/>
              <a:srcRect/>
              <a:stretch>
                <a:fillRect/>
              </a:stretch>
            </p:blipFill>
            <p:spPr bwMode="auto">
              <a:xfrm>
                <a:off x="2925" y="3795"/>
                <a:ext cx="171" cy="120"/>
              </a:xfrm>
              <a:prstGeom prst="rect">
                <a:avLst/>
              </a:prstGeom>
              <a:noFill/>
              <a:ln w="9525">
                <a:noFill/>
                <a:miter lim="800000"/>
                <a:headEnd/>
                <a:tailEnd/>
              </a:ln>
            </p:spPr>
          </p:pic>
          <p:pic>
            <p:nvPicPr>
              <p:cNvPr id="46" name="Rectangle 23"/>
              <p:cNvPicPr>
                <a:picLocks noChangeArrowheads="1"/>
              </p:cNvPicPr>
              <p:nvPr/>
            </p:nvPicPr>
            <p:blipFill>
              <a:blip r:embed="rId16" cstate="print"/>
              <a:srcRect/>
              <a:stretch>
                <a:fillRect/>
              </a:stretch>
            </p:blipFill>
            <p:spPr bwMode="auto">
              <a:xfrm>
                <a:off x="3140" y="3795"/>
                <a:ext cx="171" cy="120"/>
              </a:xfrm>
              <a:prstGeom prst="rect">
                <a:avLst/>
              </a:prstGeom>
              <a:noFill/>
              <a:ln w="9525">
                <a:noFill/>
                <a:miter lim="800000"/>
                <a:headEnd/>
                <a:tailEnd/>
              </a:ln>
            </p:spPr>
          </p:pic>
          <p:pic>
            <p:nvPicPr>
              <p:cNvPr id="47" name="Rectangle 23"/>
              <p:cNvPicPr>
                <a:picLocks noChangeArrowheads="1"/>
              </p:cNvPicPr>
              <p:nvPr/>
            </p:nvPicPr>
            <p:blipFill>
              <a:blip r:embed="rId16" cstate="print"/>
              <a:srcRect/>
              <a:stretch>
                <a:fillRect/>
              </a:stretch>
            </p:blipFill>
            <p:spPr bwMode="auto">
              <a:xfrm>
                <a:off x="2711" y="3795"/>
                <a:ext cx="171" cy="120"/>
              </a:xfrm>
              <a:prstGeom prst="rect">
                <a:avLst/>
              </a:prstGeom>
              <a:noFill/>
              <a:ln w="9525">
                <a:noFill/>
                <a:miter lim="800000"/>
                <a:headEnd/>
                <a:tailEnd/>
              </a:ln>
            </p:spPr>
          </p:pic>
          <p:cxnSp>
            <p:nvCxnSpPr>
              <p:cNvPr id="48" name="AutoShape 70"/>
              <p:cNvCxnSpPr>
                <a:cxnSpLocks noChangeShapeType="1"/>
              </p:cNvCxnSpPr>
              <p:nvPr/>
            </p:nvCxnSpPr>
            <p:spPr bwMode="auto">
              <a:xfrm rot="5400000">
                <a:off x="2854" y="3639"/>
                <a:ext cx="99" cy="214"/>
              </a:xfrm>
              <a:prstGeom prst="bentConnector3">
                <a:avLst>
                  <a:gd name="adj1" fmla="val 49495"/>
                </a:avLst>
              </a:prstGeom>
              <a:noFill/>
              <a:ln w="9525">
                <a:solidFill>
                  <a:schemeClr val="tx1"/>
                </a:solidFill>
                <a:miter lim="800000"/>
                <a:headEnd type="triangle" w="sm" len="sm"/>
                <a:tailEnd type="triangle" w="sm" len="sm"/>
              </a:ln>
            </p:spPr>
          </p:cxnSp>
          <p:cxnSp>
            <p:nvCxnSpPr>
              <p:cNvPr id="49" name="AutoShape 71"/>
              <p:cNvCxnSpPr>
                <a:cxnSpLocks noChangeShapeType="1"/>
              </p:cNvCxnSpPr>
              <p:nvPr/>
            </p:nvCxnSpPr>
            <p:spPr bwMode="auto">
              <a:xfrm rot="5400000">
                <a:off x="2961" y="3746"/>
                <a:ext cx="99" cy="0"/>
              </a:xfrm>
              <a:prstGeom prst="straightConnector1">
                <a:avLst/>
              </a:prstGeom>
              <a:noFill/>
              <a:ln w="9525">
                <a:solidFill>
                  <a:schemeClr val="tx1"/>
                </a:solidFill>
                <a:round/>
                <a:headEnd type="triangle" w="sm" len="sm"/>
                <a:tailEnd type="triangle" w="sm" len="sm"/>
              </a:ln>
            </p:spPr>
          </p:cxnSp>
          <p:cxnSp>
            <p:nvCxnSpPr>
              <p:cNvPr id="50" name="AutoShape 72"/>
              <p:cNvCxnSpPr>
                <a:cxnSpLocks noChangeShapeType="1"/>
              </p:cNvCxnSpPr>
              <p:nvPr/>
            </p:nvCxnSpPr>
            <p:spPr bwMode="auto">
              <a:xfrm rot="16200000" flipH="1">
                <a:off x="3069" y="3638"/>
                <a:ext cx="99" cy="215"/>
              </a:xfrm>
              <a:prstGeom prst="bentConnector3">
                <a:avLst>
                  <a:gd name="adj1" fmla="val 49495"/>
                </a:avLst>
              </a:prstGeom>
              <a:noFill/>
              <a:ln w="9525">
                <a:solidFill>
                  <a:schemeClr val="tx1"/>
                </a:solidFill>
                <a:miter lim="800000"/>
                <a:headEnd type="triangle" w="sm" len="sm"/>
                <a:tailEnd type="triangle" w="sm" len="sm"/>
              </a:ln>
            </p:spPr>
          </p:cxnSp>
        </p:grpSp>
        <p:sp>
          <p:nvSpPr>
            <p:cNvPr id="42" name="Text Box 73"/>
            <p:cNvSpPr txBox="1">
              <a:spLocks noChangeArrowheads="1"/>
            </p:cNvSpPr>
            <p:nvPr/>
          </p:nvSpPr>
          <p:spPr bwMode="auto">
            <a:xfrm>
              <a:off x="6848331" y="2375732"/>
              <a:ext cx="1032758" cy="245833"/>
            </a:xfrm>
            <a:prstGeom prst="rect">
              <a:avLst/>
            </a:prstGeom>
            <a:noFill/>
            <a:ln w="9525" algn="ctr">
              <a:noFill/>
              <a:miter lim="800000"/>
              <a:headEnd/>
              <a:tailEnd/>
            </a:ln>
          </p:spPr>
          <p:txBody>
            <a:bodyPr wrap="none">
              <a:spAutoFit/>
            </a:bodyPr>
            <a:lstStyle/>
            <a:p>
              <a:pPr algn="ctr"/>
              <a:r>
                <a:rPr lang="en-US" sz="1000" b="1" dirty="0" smtClean="0">
                  <a:solidFill>
                    <a:schemeClr val="tx2"/>
                  </a:solidFill>
                </a:rPr>
                <a:t>Package </a:t>
              </a:r>
              <a:r>
                <a:rPr lang="en-US" sz="1000" b="1" dirty="0">
                  <a:solidFill>
                    <a:schemeClr val="tx2"/>
                  </a:solidFill>
                </a:rPr>
                <a:t>as IP</a:t>
              </a:r>
            </a:p>
          </p:txBody>
        </p:sp>
      </p:grpSp>
      <p:sp>
        <p:nvSpPr>
          <p:cNvPr id="52" name="Rectangle 75"/>
          <p:cNvSpPr>
            <a:spLocks noChangeArrowheads="1"/>
          </p:cNvSpPr>
          <p:nvPr/>
        </p:nvSpPr>
        <p:spPr bwMode="auto">
          <a:xfrm>
            <a:off x="6130324" y="3412184"/>
            <a:ext cx="2546229" cy="1410058"/>
          </a:xfrm>
          <a:prstGeom prst="rect">
            <a:avLst/>
          </a:prstGeom>
          <a:solidFill>
            <a:srgbClr val="DDDDDD"/>
          </a:solidFill>
          <a:ln w="9525" algn="ctr">
            <a:solidFill>
              <a:schemeClr val="bg2"/>
            </a:solidFill>
            <a:miter lim="800000"/>
            <a:headEnd/>
            <a:tailEnd/>
          </a:ln>
        </p:spPr>
        <p:txBody>
          <a:bodyPr anchor="ctr">
            <a:noAutofit/>
          </a:bodyPr>
          <a:lstStyle/>
          <a:p>
            <a:endParaRPr lang="en-US"/>
          </a:p>
        </p:txBody>
      </p:sp>
      <p:grpSp>
        <p:nvGrpSpPr>
          <p:cNvPr id="2048" name="PPTShape_0"/>
          <p:cNvGrpSpPr/>
          <p:nvPr>
            <p:custDataLst>
              <p:tags r:id="rId7"/>
            </p:custDataLst>
          </p:nvPr>
        </p:nvGrpSpPr>
        <p:grpSpPr>
          <a:xfrm>
            <a:off x="6532437" y="3719004"/>
            <a:ext cx="1845072" cy="875394"/>
            <a:chOff x="6041979" y="3893633"/>
            <a:chExt cx="1845072" cy="875394"/>
          </a:xfrm>
        </p:grpSpPr>
        <p:sp>
          <p:nvSpPr>
            <p:cNvPr id="53" name="Rectangle 76"/>
            <p:cNvSpPr>
              <a:spLocks noChangeArrowheads="1"/>
            </p:cNvSpPr>
            <p:nvPr/>
          </p:nvSpPr>
          <p:spPr bwMode="auto">
            <a:xfrm>
              <a:off x="6272794" y="4083810"/>
              <a:ext cx="309206" cy="206146"/>
            </a:xfrm>
            <a:prstGeom prst="rect">
              <a:avLst/>
            </a:prstGeom>
            <a:solidFill>
              <a:schemeClr val="tx2"/>
            </a:solidFill>
            <a:ln w="9525" algn="ctr">
              <a:noFill/>
              <a:miter lim="800000"/>
              <a:headEnd/>
              <a:tailEnd/>
            </a:ln>
          </p:spPr>
          <p:txBody>
            <a:bodyPr wrap="none" anchor="ctr">
              <a:spAutoFit/>
            </a:bodyPr>
            <a:lstStyle/>
            <a:p>
              <a:endParaRPr lang="en-US"/>
            </a:p>
          </p:txBody>
        </p:sp>
        <p:sp>
          <p:nvSpPr>
            <p:cNvPr id="54" name="Rectangle 77"/>
            <p:cNvSpPr>
              <a:spLocks noChangeArrowheads="1"/>
            </p:cNvSpPr>
            <p:nvPr/>
          </p:nvSpPr>
          <p:spPr bwMode="auto">
            <a:xfrm>
              <a:off x="6041979" y="4542557"/>
              <a:ext cx="309206" cy="206146"/>
            </a:xfrm>
            <a:prstGeom prst="rect">
              <a:avLst/>
            </a:prstGeom>
            <a:solidFill>
              <a:schemeClr val="tx2"/>
            </a:solidFill>
            <a:ln w="9525" algn="ctr">
              <a:noFill/>
              <a:miter lim="800000"/>
              <a:headEnd/>
              <a:tailEnd/>
            </a:ln>
          </p:spPr>
          <p:txBody>
            <a:bodyPr wrap="none" anchor="ctr">
              <a:spAutoFit/>
            </a:bodyPr>
            <a:lstStyle/>
            <a:p>
              <a:endParaRPr lang="en-US"/>
            </a:p>
          </p:txBody>
        </p:sp>
        <p:sp>
          <p:nvSpPr>
            <p:cNvPr id="55" name="Rectangle 78"/>
            <p:cNvSpPr>
              <a:spLocks noChangeArrowheads="1"/>
            </p:cNvSpPr>
            <p:nvPr/>
          </p:nvSpPr>
          <p:spPr bwMode="auto">
            <a:xfrm>
              <a:off x="6465866" y="4542557"/>
              <a:ext cx="309206" cy="206146"/>
            </a:xfrm>
            <a:prstGeom prst="rect">
              <a:avLst/>
            </a:prstGeom>
            <a:solidFill>
              <a:schemeClr val="tx2"/>
            </a:solidFill>
            <a:ln w="9525" algn="ctr">
              <a:noFill/>
              <a:miter lim="800000"/>
              <a:headEnd/>
              <a:tailEnd/>
            </a:ln>
          </p:spPr>
          <p:txBody>
            <a:bodyPr wrap="none" anchor="ctr">
              <a:spAutoFit/>
            </a:bodyPr>
            <a:lstStyle/>
            <a:p>
              <a:endParaRPr lang="en-US"/>
            </a:p>
          </p:txBody>
        </p:sp>
        <p:sp>
          <p:nvSpPr>
            <p:cNvPr id="56" name="Rectangle 79"/>
            <p:cNvSpPr>
              <a:spLocks noChangeArrowheads="1"/>
            </p:cNvSpPr>
            <p:nvPr/>
          </p:nvSpPr>
          <p:spPr bwMode="auto">
            <a:xfrm>
              <a:off x="6878141" y="4542557"/>
              <a:ext cx="309206" cy="206146"/>
            </a:xfrm>
            <a:prstGeom prst="rect">
              <a:avLst/>
            </a:prstGeom>
            <a:solidFill>
              <a:schemeClr val="tx2"/>
            </a:solidFill>
            <a:ln w="9525" algn="ctr">
              <a:noFill/>
              <a:miter lim="800000"/>
              <a:headEnd/>
              <a:tailEnd/>
            </a:ln>
          </p:spPr>
          <p:txBody>
            <a:bodyPr wrap="none" anchor="ctr">
              <a:spAutoFit/>
            </a:bodyPr>
            <a:lstStyle/>
            <a:p>
              <a:endParaRPr lang="en-US"/>
            </a:p>
          </p:txBody>
        </p:sp>
        <p:sp>
          <p:nvSpPr>
            <p:cNvPr id="57" name="Rectangle 80"/>
            <p:cNvSpPr>
              <a:spLocks noChangeArrowheads="1"/>
            </p:cNvSpPr>
            <p:nvPr/>
          </p:nvSpPr>
          <p:spPr bwMode="auto">
            <a:xfrm>
              <a:off x="7302028" y="4542557"/>
              <a:ext cx="309206" cy="206146"/>
            </a:xfrm>
            <a:prstGeom prst="rect">
              <a:avLst/>
            </a:prstGeom>
            <a:solidFill>
              <a:schemeClr val="tx2"/>
            </a:solidFill>
            <a:ln w="9525" algn="ctr">
              <a:noFill/>
              <a:miter lim="800000"/>
              <a:headEnd/>
              <a:tailEnd/>
            </a:ln>
          </p:spPr>
          <p:txBody>
            <a:bodyPr wrap="none" anchor="ctr">
              <a:spAutoFit/>
            </a:bodyPr>
            <a:lstStyle/>
            <a:p>
              <a:endParaRPr lang="en-US"/>
            </a:p>
          </p:txBody>
        </p:sp>
        <p:sp>
          <p:nvSpPr>
            <p:cNvPr id="58" name="Rectangle 81"/>
            <p:cNvSpPr>
              <a:spLocks noChangeArrowheads="1"/>
            </p:cNvSpPr>
            <p:nvPr/>
          </p:nvSpPr>
          <p:spPr bwMode="auto">
            <a:xfrm>
              <a:off x="7149603" y="3992351"/>
              <a:ext cx="367273" cy="287443"/>
            </a:xfrm>
            <a:prstGeom prst="rect">
              <a:avLst/>
            </a:prstGeom>
            <a:solidFill>
              <a:srgbClr val="CCECFF"/>
            </a:solidFill>
            <a:ln w="9525" algn="ctr">
              <a:solidFill>
                <a:schemeClr val="tx2"/>
              </a:solidFill>
              <a:miter lim="800000"/>
              <a:headEnd/>
              <a:tailEnd/>
            </a:ln>
          </p:spPr>
          <p:txBody>
            <a:bodyPr wrap="none" anchor="ctr"/>
            <a:lstStyle/>
            <a:p>
              <a:pPr algn="ctr"/>
              <a:endParaRPr lang="en-US"/>
            </a:p>
          </p:txBody>
        </p:sp>
        <p:pic>
          <p:nvPicPr>
            <p:cNvPr id="59" name="Picture 82" descr="12316853131086947038mekonee_29_ladybugsvghi"/>
            <p:cNvPicPr>
              <a:picLocks noChangeAspect="1" noChangeArrowheads="1"/>
            </p:cNvPicPr>
            <p:nvPr/>
          </p:nvPicPr>
          <p:blipFill>
            <a:blip r:embed="rId17" cstate="print"/>
            <a:srcRect/>
            <a:stretch>
              <a:fillRect/>
            </a:stretch>
          </p:blipFill>
          <p:spPr bwMode="auto">
            <a:xfrm>
              <a:off x="7167023" y="3953154"/>
              <a:ext cx="303399" cy="322285"/>
            </a:xfrm>
            <a:prstGeom prst="rect">
              <a:avLst/>
            </a:prstGeom>
            <a:noFill/>
            <a:ln w="9525">
              <a:noFill/>
              <a:miter lim="800000"/>
              <a:headEnd/>
              <a:tailEnd/>
            </a:ln>
          </p:spPr>
        </p:pic>
        <p:pic>
          <p:nvPicPr>
            <p:cNvPr id="60" name="Picture 83" descr="1206564626633666494sarxos_Magnifying_Glass"/>
            <p:cNvPicPr>
              <a:picLocks noChangeAspect="1" noChangeArrowheads="1"/>
            </p:cNvPicPr>
            <p:nvPr/>
          </p:nvPicPr>
          <p:blipFill>
            <a:blip r:embed="rId18" cstate="print"/>
            <a:srcRect/>
            <a:stretch>
              <a:fillRect/>
            </a:stretch>
          </p:blipFill>
          <p:spPr bwMode="auto">
            <a:xfrm>
              <a:off x="6962337" y="3893633"/>
              <a:ext cx="924714" cy="875394"/>
            </a:xfrm>
            <a:prstGeom prst="rect">
              <a:avLst/>
            </a:prstGeom>
            <a:noFill/>
            <a:ln w="9525">
              <a:noFill/>
              <a:miter lim="800000"/>
              <a:headEnd/>
              <a:tailEnd/>
            </a:ln>
          </p:spPr>
        </p:pic>
        <p:cxnSp>
          <p:nvCxnSpPr>
            <p:cNvPr id="61" name="AutoShape 84"/>
            <p:cNvCxnSpPr>
              <a:cxnSpLocks noChangeShapeType="1"/>
              <a:stCxn id="58" idx="2"/>
              <a:endCxn id="54" idx="0"/>
            </p:cNvCxnSpPr>
            <p:nvPr/>
          </p:nvCxnSpPr>
          <p:spPr bwMode="auto">
            <a:xfrm rot="5400000">
              <a:off x="6634254" y="3842846"/>
              <a:ext cx="262763" cy="1136658"/>
            </a:xfrm>
            <a:prstGeom prst="bentConnector3">
              <a:avLst>
                <a:gd name="adj1" fmla="val 49722"/>
              </a:avLst>
            </a:prstGeom>
            <a:noFill/>
            <a:ln w="9525">
              <a:solidFill>
                <a:schemeClr val="tx2"/>
              </a:solidFill>
              <a:miter lim="800000"/>
              <a:headEnd/>
              <a:tailEnd/>
            </a:ln>
          </p:spPr>
        </p:cxnSp>
        <p:cxnSp>
          <p:nvCxnSpPr>
            <p:cNvPr id="62" name="AutoShape 85"/>
            <p:cNvCxnSpPr>
              <a:cxnSpLocks noChangeShapeType="1"/>
              <a:stCxn id="53" idx="2"/>
              <a:endCxn id="55" idx="0"/>
            </p:cNvCxnSpPr>
            <p:nvPr/>
          </p:nvCxnSpPr>
          <p:spPr bwMode="auto">
            <a:xfrm rot="16200000" flipH="1">
              <a:off x="6399084" y="4318994"/>
              <a:ext cx="252601" cy="193072"/>
            </a:xfrm>
            <a:prstGeom prst="bentConnector3">
              <a:avLst>
                <a:gd name="adj1" fmla="val 50000"/>
              </a:avLst>
            </a:prstGeom>
            <a:noFill/>
            <a:ln w="9525">
              <a:solidFill>
                <a:schemeClr val="tx2"/>
              </a:solidFill>
              <a:miter lim="800000"/>
              <a:headEnd/>
              <a:tailEnd/>
            </a:ln>
          </p:spPr>
        </p:cxnSp>
        <p:cxnSp>
          <p:nvCxnSpPr>
            <p:cNvPr id="63" name="AutoShape 86"/>
            <p:cNvCxnSpPr>
              <a:cxnSpLocks noChangeShapeType="1"/>
              <a:stCxn id="53" idx="2"/>
              <a:endCxn id="56" idx="0"/>
            </p:cNvCxnSpPr>
            <p:nvPr/>
          </p:nvCxnSpPr>
          <p:spPr bwMode="auto">
            <a:xfrm rot="16200000" flipH="1">
              <a:off x="6605221" y="4112857"/>
              <a:ext cx="252601" cy="605346"/>
            </a:xfrm>
            <a:prstGeom prst="bentConnector3">
              <a:avLst>
                <a:gd name="adj1" fmla="val 50000"/>
              </a:avLst>
            </a:prstGeom>
            <a:noFill/>
            <a:ln w="9525">
              <a:solidFill>
                <a:schemeClr val="tx2"/>
              </a:solidFill>
              <a:miter lim="800000"/>
              <a:headEnd/>
              <a:tailEnd/>
            </a:ln>
          </p:spPr>
        </p:cxnSp>
        <p:cxnSp>
          <p:nvCxnSpPr>
            <p:cNvPr id="64" name="AutoShape 87"/>
            <p:cNvCxnSpPr>
              <a:cxnSpLocks noChangeShapeType="1"/>
              <a:stCxn id="58" idx="2"/>
              <a:endCxn id="57" idx="0"/>
            </p:cNvCxnSpPr>
            <p:nvPr/>
          </p:nvCxnSpPr>
          <p:spPr bwMode="auto">
            <a:xfrm rot="16200000" flipH="1">
              <a:off x="7264279" y="4349479"/>
              <a:ext cx="262763" cy="123392"/>
            </a:xfrm>
            <a:prstGeom prst="bentConnector3">
              <a:avLst>
                <a:gd name="adj1" fmla="val 49722"/>
              </a:avLst>
            </a:prstGeom>
            <a:noFill/>
            <a:ln w="9525">
              <a:solidFill>
                <a:schemeClr val="tx2"/>
              </a:solidFill>
              <a:miter lim="800000"/>
              <a:headEnd/>
              <a:tailEnd/>
            </a:ln>
          </p:spPr>
        </p:cxnSp>
      </p:grpSp>
      <p:sp>
        <p:nvSpPr>
          <p:cNvPr id="65" name="Text Box 88"/>
          <p:cNvSpPr txBox="1">
            <a:spLocks noChangeArrowheads="1"/>
          </p:cNvSpPr>
          <p:nvPr/>
        </p:nvSpPr>
        <p:spPr bwMode="auto">
          <a:xfrm>
            <a:off x="6117626" y="3422502"/>
            <a:ext cx="2643491" cy="338254"/>
          </a:xfrm>
          <a:prstGeom prst="rect">
            <a:avLst/>
          </a:prstGeom>
          <a:noFill/>
          <a:ln w="9525" algn="ctr">
            <a:noFill/>
            <a:miter lim="800000"/>
            <a:headEnd/>
            <a:tailEnd/>
          </a:ln>
        </p:spPr>
        <p:txBody>
          <a:bodyPr wrap="none">
            <a:spAutoFit/>
          </a:bodyPr>
          <a:lstStyle/>
          <a:p>
            <a:r>
              <a:rPr lang="en-US" sz="1600" b="1" dirty="0" smtClean="0">
                <a:solidFill>
                  <a:schemeClr val="tx2"/>
                </a:solidFill>
              </a:rPr>
              <a:t>Real-Time </a:t>
            </a:r>
            <a:r>
              <a:rPr lang="en-US" sz="1600" b="1" dirty="0">
                <a:solidFill>
                  <a:schemeClr val="tx2"/>
                </a:solidFill>
              </a:rPr>
              <a:t>System Debug</a:t>
            </a:r>
          </a:p>
        </p:txBody>
      </p:sp>
      <p:pic>
        <p:nvPicPr>
          <p:cNvPr id="66" name="Picture 25"/>
          <p:cNvPicPr>
            <a:picLocks noChangeAspect="1" noChangeArrowheads="1"/>
          </p:cNvPicPr>
          <p:nvPr>
            <p:custDataLst>
              <p:tags r:id="rId8"/>
            </p:custDataLst>
          </p:nvPr>
        </p:nvPicPr>
        <p:blipFill>
          <a:blip r:embed="rId19" cstate="print"/>
          <a:srcRect/>
          <a:stretch>
            <a:fillRect/>
          </a:stretch>
        </p:blipFill>
        <p:spPr bwMode="auto">
          <a:xfrm>
            <a:off x="688028" y="3994040"/>
            <a:ext cx="627165" cy="153697"/>
          </a:xfrm>
          <a:prstGeom prst="rect">
            <a:avLst/>
          </a:prstGeom>
          <a:noFill/>
          <a:ln w="9525">
            <a:noFill/>
            <a:miter lim="800000"/>
            <a:headEnd/>
            <a:tailEnd/>
          </a:ln>
        </p:spPr>
      </p:pic>
      <p:sp>
        <p:nvSpPr>
          <p:cNvPr id="67" name="Text Box 26"/>
          <p:cNvSpPr txBox="1">
            <a:spLocks noChangeArrowheads="1"/>
          </p:cNvSpPr>
          <p:nvPr/>
        </p:nvSpPr>
        <p:spPr bwMode="auto">
          <a:xfrm>
            <a:off x="562870" y="3424717"/>
            <a:ext cx="2983281" cy="338554"/>
          </a:xfrm>
          <a:prstGeom prst="rect">
            <a:avLst/>
          </a:prstGeom>
          <a:noFill/>
          <a:ln w="9525" algn="ctr">
            <a:noFill/>
            <a:miter lim="800000"/>
            <a:headEnd/>
            <a:tailEnd/>
          </a:ln>
        </p:spPr>
        <p:txBody>
          <a:bodyPr wrap="square">
            <a:spAutoFit/>
          </a:bodyPr>
          <a:lstStyle/>
          <a:p>
            <a:r>
              <a:rPr lang="en-US" sz="1600" b="1" dirty="0" smtClean="0">
                <a:solidFill>
                  <a:schemeClr val="tx2"/>
                </a:solidFill>
              </a:rPr>
              <a:t>Industry-Standard </a:t>
            </a:r>
            <a:r>
              <a:rPr lang="en-US" sz="1600" b="1" dirty="0">
                <a:solidFill>
                  <a:schemeClr val="tx2"/>
                </a:solidFill>
              </a:rPr>
              <a:t>Interfaces</a:t>
            </a:r>
          </a:p>
        </p:txBody>
      </p:sp>
      <p:sp>
        <p:nvSpPr>
          <p:cNvPr id="69" name="TextBox 68"/>
          <p:cNvSpPr txBox="1"/>
          <p:nvPr/>
        </p:nvSpPr>
        <p:spPr>
          <a:xfrm>
            <a:off x="566989" y="4473337"/>
            <a:ext cx="1917513" cy="253916"/>
          </a:xfrm>
          <a:prstGeom prst="rect">
            <a:avLst/>
          </a:prstGeom>
          <a:noFill/>
        </p:spPr>
        <p:txBody>
          <a:bodyPr wrap="none" rtlCol="0">
            <a:spAutoFit/>
          </a:bodyPr>
          <a:lstStyle/>
          <a:p>
            <a:r>
              <a:rPr lang="en-US" sz="900" b="1" dirty="0" smtClean="0">
                <a:solidFill>
                  <a:srgbClr val="00318A"/>
                </a:solidFill>
              </a:rPr>
              <a:t>*AXI3 &amp; AXI4 support in 2012</a:t>
            </a:r>
            <a:r>
              <a:rPr lang="en-US" sz="1050" dirty="0" smtClean="0">
                <a:solidFill>
                  <a:srgbClr val="00318A"/>
                </a:solidFill>
              </a:rPr>
              <a:t>+</a:t>
            </a:r>
            <a:endParaRPr lang="en-US" sz="900" dirty="0">
              <a:solidFill>
                <a:srgbClr val="00318A"/>
              </a:solidFill>
            </a:endParaRPr>
          </a:p>
        </p:txBody>
      </p:sp>
      <p:grpSp>
        <p:nvGrpSpPr>
          <p:cNvPr id="2049" name="Group 81"/>
          <p:cNvGrpSpPr/>
          <p:nvPr>
            <p:custDataLst>
              <p:tags r:id="rId9"/>
            </p:custDataLst>
          </p:nvPr>
        </p:nvGrpSpPr>
        <p:grpSpPr>
          <a:xfrm>
            <a:off x="726995" y="4166935"/>
            <a:ext cx="718797" cy="270510"/>
            <a:chOff x="237490" y="5483225"/>
            <a:chExt cx="718797" cy="270510"/>
          </a:xfrm>
        </p:grpSpPr>
        <p:grpSp>
          <p:nvGrpSpPr>
            <p:cNvPr id="2051" name="Group 80"/>
            <p:cNvGrpSpPr/>
            <p:nvPr/>
          </p:nvGrpSpPr>
          <p:grpSpPr>
            <a:xfrm>
              <a:off x="237490" y="5562600"/>
              <a:ext cx="581661" cy="191135"/>
              <a:chOff x="237490" y="5562600"/>
              <a:chExt cx="581661" cy="191135"/>
            </a:xfrm>
          </p:grpSpPr>
          <p:pic>
            <p:nvPicPr>
              <p:cNvPr id="23554" name="Picture 2" descr="http://lctes08.flux.utah.edu/arm_logo_small.png"/>
              <p:cNvPicPr>
                <a:picLocks noChangeAspect="1" noChangeArrowheads="1"/>
              </p:cNvPicPr>
              <p:nvPr/>
            </p:nvPicPr>
            <p:blipFill>
              <a:blip r:embed="rId20" cstate="print"/>
              <a:srcRect/>
              <a:stretch>
                <a:fillRect/>
              </a:stretch>
            </p:blipFill>
            <p:spPr bwMode="auto">
              <a:xfrm>
                <a:off x="237490" y="5589905"/>
                <a:ext cx="546100" cy="163830"/>
              </a:xfrm>
              <a:prstGeom prst="rect">
                <a:avLst/>
              </a:prstGeom>
              <a:noFill/>
            </p:spPr>
          </p:pic>
          <p:sp>
            <p:nvSpPr>
              <p:cNvPr id="80" name="Rectangle 79"/>
              <p:cNvSpPr/>
              <p:nvPr/>
            </p:nvSpPr>
            <p:spPr bwMode="auto">
              <a:xfrm>
                <a:off x="768351" y="5562600"/>
                <a:ext cx="50800" cy="825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
          <p:nvSpPr>
            <p:cNvPr id="79" name="TextBox 78"/>
            <p:cNvSpPr txBox="1"/>
            <p:nvPr/>
          </p:nvSpPr>
          <p:spPr>
            <a:xfrm>
              <a:off x="696279" y="5483225"/>
              <a:ext cx="260008" cy="215444"/>
            </a:xfrm>
            <a:prstGeom prst="rect">
              <a:avLst/>
            </a:prstGeom>
            <a:noFill/>
          </p:spPr>
          <p:txBody>
            <a:bodyPr wrap="none" rtlCol="0">
              <a:spAutoFit/>
            </a:bodyPr>
            <a:lstStyle/>
            <a:p>
              <a:r>
                <a:rPr lang="en-US" sz="1200" baseline="-25000" dirty="0" smtClean="0">
                  <a:solidFill>
                    <a:srgbClr val="24908D"/>
                  </a:solidFill>
                </a:rPr>
                <a:t>®</a:t>
              </a:r>
              <a:endParaRPr lang="en-US" sz="1200" baseline="-25000" dirty="0">
                <a:solidFill>
                  <a:srgbClr val="24908D"/>
                </a:solidFill>
              </a:endParaRPr>
            </a:p>
          </p:txBody>
        </p:sp>
      </p:grpSp>
      <p:sp>
        <p:nvSpPr>
          <p:cNvPr id="76" name="Content Placeholder 5"/>
          <p:cNvSpPr txBox="1">
            <a:spLocks/>
          </p:cNvSpPr>
          <p:nvPr/>
        </p:nvSpPr>
        <p:spPr bwMode="auto">
          <a:xfrm>
            <a:off x="1644073" y="4959927"/>
            <a:ext cx="6151418" cy="12503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
                <a:srgbClr val="003399"/>
              </a:buClr>
              <a:buSzPct val="75000"/>
              <a:buFont typeface="Wingdings" pitchFamily="2" charset="2"/>
              <a:buChar char="n"/>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Qsys is Altera’s design environment</a:t>
            </a:r>
            <a:r>
              <a:rPr kumimoji="0" lang="en-US" sz="1800" b="0" i="0" u="none" strike="noStrike" kern="0" cap="none" spc="0" normalizeH="0" noProof="0" dirty="0" smtClean="0">
                <a:ln>
                  <a:noFill/>
                </a:ln>
                <a:solidFill>
                  <a:schemeClr val="tx1"/>
                </a:solidFill>
                <a:effectLst/>
                <a:uLnTx/>
                <a:uFillTx/>
                <a:latin typeface="+mn-lt"/>
                <a:ea typeface="+mn-ea"/>
                <a:cs typeface="+mn-cs"/>
              </a:rPr>
              <a:t> </a:t>
            </a:r>
            <a:r>
              <a:rPr kumimoji="0" lang="en-US" sz="1800" b="0" i="0" u="none" strike="noStrike" kern="0" cap="none" spc="0" normalizeH="0" baseline="0" noProof="0" dirty="0" smtClean="0">
                <a:ln>
                  <a:noFill/>
                </a:ln>
                <a:solidFill>
                  <a:schemeClr val="tx1"/>
                </a:solidFill>
                <a:effectLst/>
                <a:uLnTx/>
                <a:uFillTx/>
                <a:latin typeface="+mn-lt"/>
                <a:ea typeface="+mn-ea"/>
                <a:cs typeface="+mn-cs"/>
              </a:rPr>
              <a:t>for</a:t>
            </a:r>
          </a:p>
          <a:p>
            <a:pPr marL="742950" marR="0" lvl="1" indent="-285750" algn="l" defTabSz="914400" rtl="0" eaLnBrk="1" fontAlgn="base" latinLnBrk="0" hangingPunct="1">
              <a:lnSpc>
                <a:spcPct val="100000"/>
              </a:lnSpc>
              <a:spcBef>
                <a:spcPct val="20000"/>
              </a:spcBef>
              <a:spcAft>
                <a:spcPct val="0"/>
              </a:spcAft>
              <a:buClr>
                <a:srgbClr val="003399"/>
              </a:buClr>
              <a:buSzPct val="90000"/>
              <a:buFont typeface="Symbol" pitchFamily="18" charset="2"/>
              <a:buChar char="-"/>
              <a:tabLst/>
              <a:defRPr/>
            </a:pPr>
            <a:r>
              <a:rPr kumimoji="0" lang="en-US" sz="1400" b="0" i="0" u="none" strike="noStrike" kern="0" cap="none" spc="0" normalizeH="0" baseline="0" noProof="0" dirty="0" smtClean="0">
                <a:ln>
                  <a:noFill/>
                </a:ln>
                <a:solidFill>
                  <a:schemeClr val="tx1"/>
                </a:solidFill>
                <a:effectLst/>
                <a:uLnTx/>
                <a:uFillTx/>
                <a:latin typeface="+mn-lt"/>
              </a:rPr>
              <a:t>Deployment of IP</a:t>
            </a:r>
          </a:p>
          <a:p>
            <a:pPr marL="742950" marR="0" lvl="1" indent="-285750" algn="l" defTabSz="914400" rtl="0" eaLnBrk="1" fontAlgn="base" latinLnBrk="0" hangingPunct="1">
              <a:lnSpc>
                <a:spcPct val="100000"/>
              </a:lnSpc>
              <a:spcBef>
                <a:spcPct val="20000"/>
              </a:spcBef>
              <a:spcAft>
                <a:spcPct val="0"/>
              </a:spcAft>
              <a:buClr>
                <a:srgbClr val="003399"/>
              </a:buClr>
              <a:buSzPct val="90000"/>
              <a:buFont typeface="Symbol" pitchFamily="18" charset="2"/>
              <a:buChar char="-"/>
              <a:tabLst/>
              <a:defRPr/>
            </a:pPr>
            <a:r>
              <a:rPr kumimoji="0" lang="en-US" sz="1400" b="0" i="0" u="none" strike="noStrike" kern="0" cap="none" spc="0" normalizeH="0" baseline="0" noProof="0" dirty="0" smtClean="0">
                <a:ln>
                  <a:noFill/>
                </a:ln>
                <a:solidFill>
                  <a:schemeClr val="tx1"/>
                </a:solidFill>
                <a:effectLst/>
                <a:uLnTx/>
                <a:uFillTx/>
                <a:latin typeface="+mn-lt"/>
              </a:rPr>
              <a:t>Deployment of reference designs and example designs</a:t>
            </a:r>
          </a:p>
          <a:p>
            <a:pPr marL="742950" marR="0" lvl="1" indent="-285750" algn="l" defTabSz="914400" rtl="0" eaLnBrk="1" fontAlgn="base" latinLnBrk="0" hangingPunct="1">
              <a:lnSpc>
                <a:spcPct val="100000"/>
              </a:lnSpc>
              <a:spcBef>
                <a:spcPct val="20000"/>
              </a:spcBef>
              <a:spcAft>
                <a:spcPct val="0"/>
              </a:spcAft>
              <a:buClr>
                <a:srgbClr val="003399"/>
              </a:buClr>
              <a:buSzPct val="90000"/>
              <a:buFont typeface="Symbol" pitchFamily="18" charset="2"/>
              <a:buChar char="-"/>
              <a:tabLst/>
              <a:defRPr/>
            </a:pPr>
            <a:r>
              <a:rPr kumimoji="0" lang="en-US" sz="1400" b="0" i="0" u="none" strike="noStrike" kern="0" cap="none" spc="0" normalizeH="0" baseline="0" noProof="0" dirty="0" smtClean="0">
                <a:ln>
                  <a:noFill/>
                </a:ln>
                <a:solidFill>
                  <a:schemeClr val="tx1"/>
                </a:solidFill>
                <a:effectLst/>
                <a:uLnTx/>
                <a:uFillTx/>
                <a:latin typeface="+mn-lt"/>
              </a:rPr>
              <a:t>Development platform for Altera custom solutions </a:t>
            </a:r>
          </a:p>
          <a:p>
            <a:pPr marL="742950" marR="0" lvl="1" indent="-285750" algn="l" defTabSz="914400" rtl="0" eaLnBrk="1" fontAlgn="base" latinLnBrk="0" hangingPunct="1">
              <a:lnSpc>
                <a:spcPct val="100000"/>
              </a:lnSpc>
              <a:spcBef>
                <a:spcPct val="20000"/>
              </a:spcBef>
              <a:spcAft>
                <a:spcPct val="0"/>
              </a:spcAft>
              <a:buClr>
                <a:srgbClr val="003399"/>
              </a:buClr>
              <a:buSzPct val="90000"/>
              <a:buFont typeface="Symbol" pitchFamily="18" charset="2"/>
              <a:buChar char="-"/>
              <a:tabLst/>
              <a:defRPr/>
            </a:pPr>
            <a:r>
              <a:rPr kumimoji="0" lang="en-US" sz="1400" b="0" i="0" u="none" strike="noStrike" kern="0" cap="none" spc="0" normalizeH="0" baseline="0" noProof="0" dirty="0" smtClean="0">
                <a:ln>
                  <a:noFill/>
                </a:ln>
                <a:solidFill>
                  <a:schemeClr val="tx1"/>
                </a:solidFill>
                <a:effectLst/>
                <a:uLnTx/>
                <a:uFillTx/>
                <a:latin typeface="+mn-lt"/>
              </a:rPr>
              <a:t>Design platform for customers to quickly create system designs</a:t>
            </a:r>
          </a:p>
        </p:txBody>
      </p:sp>
    </p:spTree>
    <p:custDataLst>
      <p:tags r:id="rId1"/>
    </p:custData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t>Traditional System Design</a:t>
            </a:r>
          </a:p>
        </p:txBody>
      </p:sp>
      <p:sp>
        <p:nvSpPr>
          <p:cNvPr id="120" name="Content Placeholder 2"/>
          <p:cNvSpPr>
            <a:spLocks noGrp="1"/>
          </p:cNvSpPr>
          <p:nvPr>
            <p:ph idx="1"/>
          </p:nvPr>
        </p:nvSpPr>
        <p:spPr>
          <a:xfrm>
            <a:off x="373141" y="4465569"/>
            <a:ext cx="8331200" cy="1905000"/>
          </a:xfrm>
        </p:spPr>
        <p:txBody>
          <a:bodyPr>
            <a:normAutofit lnSpcReduction="10000"/>
          </a:bodyPr>
          <a:lstStyle/>
          <a:p>
            <a:r>
              <a:rPr lang="en-US" sz="2000" dirty="0" smtClean="0"/>
              <a:t>Components in system use different interfaces to communicate (some standard, some non-standard)</a:t>
            </a:r>
          </a:p>
          <a:p>
            <a:r>
              <a:rPr lang="en-US" sz="2000" dirty="0" smtClean="0"/>
              <a:t>Typical system requires significant engineering work to design custom interface logic </a:t>
            </a:r>
          </a:p>
          <a:p>
            <a:r>
              <a:rPr lang="en-US" sz="2000" dirty="0" smtClean="0"/>
              <a:t>Integrating design blocks and intellectual property (IP) is tedious and error-prone</a:t>
            </a:r>
          </a:p>
        </p:txBody>
      </p:sp>
      <p:pic>
        <p:nvPicPr>
          <p:cNvPr id="95" name="Picture 94" descr="GHRD.png"/>
          <p:cNvPicPr>
            <a:picLocks noChangeAspect="1"/>
          </p:cNvPicPr>
          <p:nvPr/>
        </p:nvPicPr>
        <p:blipFill>
          <a:blip r:embed="rId4" cstate="print"/>
          <a:srcRect/>
          <a:stretch>
            <a:fillRect/>
          </a:stretch>
        </p:blipFill>
        <p:spPr>
          <a:xfrm>
            <a:off x="1525634" y="925830"/>
            <a:ext cx="6303916" cy="3517626"/>
          </a:xfrm>
          <a:prstGeom prst="rect">
            <a:avLst/>
          </a:prstGeom>
        </p:spPr>
      </p:pic>
      <p:sp>
        <p:nvSpPr>
          <p:cNvPr id="96" name="Text Box 128"/>
          <p:cNvSpPr txBox="1">
            <a:spLocks noChangeArrowheads="1"/>
          </p:cNvSpPr>
          <p:nvPr/>
        </p:nvSpPr>
        <p:spPr bwMode="auto">
          <a:xfrm>
            <a:off x="3228110" y="2845181"/>
            <a:ext cx="2904962" cy="707886"/>
          </a:xfrm>
          <a:prstGeom prst="rect">
            <a:avLst/>
          </a:prstGeom>
          <a:solidFill>
            <a:srgbClr val="FFFFAF">
              <a:alpha val="50000"/>
            </a:srgbClr>
          </a:solidFill>
          <a:ln w="9525">
            <a:noFill/>
            <a:miter lim="800000"/>
            <a:headEnd/>
            <a:tailEnd/>
          </a:ln>
        </p:spPr>
        <p:txBody>
          <a:bodyPr wrap="none">
            <a:spAutoFit/>
          </a:bodyPr>
          <a:lstStyle/>
          <a:p>
            <a:pPr algn="ctr"/>
            <a:r>
              <a:rPr lang="en-US" sz="2000" b="1" dirty="0" smtClean="0"/>
              <a:t>need to code up</a:t>
            </a:r>
            <a:br>
              <a:rPr lang="en-US" sz="2000" b="1" dirty="0" smtClean="0"/>
            </a:br>
            <a:r>
              <a:rPr lang="en-US" sz="2000" b="1" dirty="0" smtClean="0"/>
              <a:t>interconnect manually</a:t>
            </a:r>
            <a:endParaRPr lang="en-US" sz="2000" b="1" dirty="0"/>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descr="GHRD.png"/>
          <p:cNvPicPr>
            <a:picLocks noChangeAspect="1"/>
          </p:cNvPicPr>
          <p:nvPr/>
        </p:nvPicPr>
        <p:blipFill>
          <a:blip r:embed="rId4" cstate="print"/>
          <a:srcRect/>
          <a:stretch>
            <a:fillRect/>
          </a:stretch>
        </p:blipFill>
        <p:spPr>
          <a:xfrm>
            <a:off x="1525634" y="925830"/>
            <a:ext cx="6303916" cy="3517626"/>
          </a:xfrm>
          <a:prstGeom prst="rect">
            <a:avLst/>
          </a:prstGeom>
        </p:spPr>
      </p:pic>
      <p:sp>
        <p:nvSpPr>
          <p:cNvPr id="98" name="Text Box 106"/>
          <p:cNvSpPr txBox="1">
            <a:spLocks noChangeArrowheads="1"/>
          </p:cNvSpPr>
          <p:nvPr/>
        </p:nvSpPr>
        <p:spPr bwMode="auto">
          <a:xfrm>
            <a:off x="2721934" y="1513703"/>
            <a:ext cx="913609" cy="197710"/>
          </a:xfrm>
          <a:prstGeom prst="rect">
            <a:avLst/>
          </a:prstGeom>
          <a:solidFill>
            <a:srgbClr val="0067A6"/>
          </a:solidFill>
          <a:ln w="9525">
            <a:solidFill>
              <a:srgbClr val="0067A6"/>
            </a:solidFill>
            <a:miter lim="800000"/>
            <a:headEnd/>
            <a:tailEnd/>
          </a:ln>
        </p:spPr>
        <p:txBody>
          <a:bodyPr anchor="ctr">
            <a:noAutofit/>
          </a:bodyPr>
          <a:lstStyle/>
          <a:p>
            <a:pPr algn="ctr">
              <a:spcBef>
                <a:spcPct val="50000"/>
              </a:spcBef>
            </a:pPr>
            <a:r>
              <a:rPr lang="en-US" sz="900" b="1" i="1" dirty="0" smtClean="0">
                <a:solidFill>
                  <a:srgbClr val="FFFFFF"/>
                </a:solidFill>
              </a:rPr>
              <a:t>AXI Interface</a:t>
            </a:r>
            <a:endParaRPr lang="en-US" sz="900" b="1" i="1" dirty="0">
              <a:solidFill>
                <a:srgbClr val="FFFFFF"/>
              </a:solidFill>
            </a:endParaRPr>
          </a:p>
        </p:txBody>
      </p:sp>
      <p:sp>
        <p:nvSpPr>
          <p:cNvPr id="100" name="Text Box 106"/>
          <p:cNvSpPr txBox="1">
            <a:spLocks noChangeArrowheads="1"/>
          </p:cNvSpPr>
          <p:nvPr/>
        </p:nvSpPr>
        <p:spPr bwMode="auto">
          <a:xfrm>
            <a:off x="5707960" y="1513703"/>
            <a:ext cx="914400" cy="197708"/>
          </a:xfrm>
          <a:prstGeom prst="rect">
            <a:avLst/>
          </a:prstGeom>
          <a:solidFill>
            <a:srgbClr val="0067A6"/>
          </a:solidFill>
          <a:ln w="9525">
            <a:solidFill>
              <a:srgbClr val="0067A6"/>
            </a:solidFill>
            <a:miter lim="800000"/>
            <a:headEnd/>
            <a:tailEnd/>
          </a:ln>
        </p:spPr>
        <p:txBody>
          <a:bodyPr anchor="ctr">
            <a:noAutofit/>
          </a:bodyPr>
          <a:lstStyle/>
          <a:p>
            <a:pPr algn="ctr">
              <a:spcBef>
                <a:spcPct val="50000"/>
              </a:spcBef>
            </a:pPr>
            <a:r>
              <a:rPr lang="en-US" sz="900" b="1" i="1" dirty="0" smtClean="0">
                <a:solidFill>
                  <a:srgbClr val="FFFFFF"/>
                </a:solidFill>
              </a:rPr>
              <a:t>AXI Interface</a:t>
            </a:r>
            <a:endParaRPr lang="en-US" sz="900" b="1" i="1" dirty="0">
              <a:solidFill>
                <a:srgbClr val="FFFFFF"/>
              </a:solidFill>
            </a:endParaRPr>
          </a:p>
        </p:txBody>
      </p:sp>
      <p:sp>
        <p:nvSpPr>
          <p:cNvPr id="10242" name="Rectangle 2"/>
          <p:cNvSpPr>
            <a:spLocks noGrp="1" noChangeArrowheads="1"/>
          </p:cNvSpPr>
          <p:nvPr>
            <p:ph type="title"/>
          </p:nvPr>
        </p:nvSpPr>
        <p:spPr/>
        <p:txBody>
          <a:bodyPr/>
          <a:lstStyle/>
          <a:p>
            <a:pPr eaLnBrk="1" hangingPunct="1"/>
            <a:r>
              <a:rPr lang="en-US" dirty="0" smtClean="0"/>
              <a:t>Automatic Interconnect Generation</a:t>
            </a:r>
          </a:p>
        </p:txBody>
      </p:sp>
      <p:sp>
        <p:nvSpPr>
          <p:cNvPr id="123" name="Content Placeholder 2"/>
          <p:cNvSpPr>
            <a:spLocks noGrp="1"/>
          </p:cNvSpPr>
          <p:nvPr>
            <p:ph idx="1"/>
          </p:nvPr>
        </p:nvSpPr>
        <p:spPr>
          <a:xfrm>
            <a:off x="373141" y="4399004"/>
            <a:ext cx="8331200" cy="1689567"/>
          </a:xfrm>
        </p:spPr>
        <p:txBody>
          <a:bodyPr/>
          <a:lstStyle/>
          <a:p>
            <a:r>
              <a:rPr lang="en-US" sz="2000" dirty="0" smtClean="0"/>
              <a:t>Avoids error-prone integration </a:t>
            </a:r>
          </a:p>
          <a:p>
            <a:r>
              <a:rPr lang="en-US" sz="2000" dirty="0" smtClean="0"/>
              <a:t>Saves development time with automatic logic &amp; HDL generation</a:t>
            </a:r>
          </a:p>
          <a:p>
            <a:r>
              <a:rPr lang="en-US" sz="2000" dirty="0" smtClean="0"/>
              <a:t>Enables you to focus on value-add blocks</a:t>
            </a:r>
          </a:p>
          <a:p>
            <a:endParaRPr lang="en-US" dirty="0"/>
          </a:p>
        </p:txBody>
      </p:sp>
      <p:sp>
        <p:nvSpPr>
          <p:cNvPr id="10247" name="Text Box 135"/>
          <p:cNvSpPr txBox="1">
            <a:spLocks noChangeArrowheads="1"/>
          </p:cNvSpPr>
          <p:nvPr/>
        </p:nvSpPr>
        <p:spPr bwMode="auto">
          <a:xfrm>
            <a:off x="639609" y="5569335"/>
            <a:ext cx="7826375" cy="830263"/>
          </a:xfrm>
          <a:prstGeom prst="rect">
            <a:avLst/>
          </a:prstGeom>
          <a:noFill/>
          <a:ln w="9525" algn="ctr">
            <a:noFill/>
            <a:miter lim="800000"/>
            <a:headEnd/>
            <a:tailEnd/>
          </a:ln>
        </p:spPr>
        <p:txBody>
          <a:bodyPr wrap="none">
            <a:spAutoFit/>
          </a:bodyPr>
          <a:lstStyle/>
          <a:p>
            <a:pPr algn="ctr"/>
            <a:r>
              <a:rPr lang="en-US" sz="2400" i="1" dirty="0" err="1" smtClean="0">
                <a:solidFill>
                  <a:srgbClr val="00B0F0"/>
                </a:solidFill>
                <a:latin typeface="Arial Black" pitchFamily="34" charset="0"/>
              </a:rPr>
              <a:t>Qsys</a:t>
            </a:r>
            <a:r>
              <a:rPr lang="en-US" sz="2400" i="1" dirty="0" smtClean="0">
                <a:solidFill>
                  <a:srgbClr val="00B0F0"/>
                </a:solidFill>
                <a:latin typeface="Arial Black" pitchFamily="34" charset="0"/>
              </a:rPr>
              <a:t> improves productivity by automatically </a:t>
            </a:r>
            <a:br>
              <a:rPr lang="en-US" sz="2400" i="1" dirty="0" smtClean="0">
                <a:solidFill>
                  <a:srgbClr val="00B0F0"/>
                </a:solidFill>
                <a:latin typeface="Arial Black" pitchFamily="34" charset="0"/>
              </a:rPr>
            </a:br>
            <a:r>
              <a:rPr lang="en-US" sz="2400" i="1" dirty="0" smtClean="0">
                <a:solidFill>
                  <a:srgbClr val="00B0F0"/>
                </a:solidFill>
                <a:latin typeface="Arial Black" pitchFamily="34" charset="0"/>
              </a:rPr>
              <a:t>generating the system interconnect logic</a:t>
            </a:r>
            <a:endParaRPr lang="en-US" sz="2400" i="1" dirty="0">
              <a:solidFill>
                <a:srgbClr val="00B0F0"/>
              </a:solidFill>
              <a:latin typeface="Arial Black" pitchFamily="34" charset="0"/>
            </a:endParaRPr>
          </a:p>
        </p:txBody>
      </p:sp>
      <p:sp>
        <p:nvSpPr>
          <p:cNvPr id="245" name="Rectangle 43"/>
          <p:cNvSpPr>
            <a:spLocks noChangeArrowheads="1"/>
          </p:cNvSpPr>
          <p:nvPr/>
        </p:nvSpPr>
        <p:spPr bwMode="auto">
          <a:xfrm>
            <a:off x="4939651" y="3239961"/>
            <a:ext cx="1049401" cy="248841"/>
          </a:xfrm>
          <a:prstGeom prst="rect">
            <a:avLst/>
          </a:prstGeom>
          <a:solidFill>
            <a:srgbClr val="00AEEF"/>
          </a:solidFill>
          <a:ln w="9525">
            <a:solidFill>
              <a:srgbClr val="00AEEF"/>
            </a:solidFill>
            <a:miter lim="800000"/>
            <a:headEnd/>
            <a:tailEnd/>
          </a:ln>
        </p:spPr>
        <p:txBody>
          <a:bodyPr wrap="none" anchor="ctr">
            <a:noAutofit/>
          </a:bodyPr>
          <a:lstStyle/>
          <a:p>
            <a:pPr algn="ctr"/>
            <a:r>
              <a:rPr lang="en-US" sz="1050" b="1" dirty="0">
                <a:solidFill>
                  <a:srgbClr val="FFFFFF"/>
                </a:solidFill>
              </a:rPr>
              <a:t>Width </a:t>
            </a:r>
            <a:r>
              <a:rPr lang="en-US" sz="1050" b="1" dirty="0" smtClean="0">
                <a:solidFill>
                  <a:srgbClr val="FFFFFF"/>
                </a:solidFill>
              </a:rPr>
              <a:t>Adapters</a:t>
            </a:r>
            <a:endParaRPr lang="en-US" sz="1050" b="1" dirty="0">
              <a:solidFill>
                <a:srgbClr val="FFFFFF"/>
              </a:solidFill>
            </a:endParaRPr>
          </a:p>
        </p:txBody>
      </p:sp>
      <p:sp>
        <p:nvSpPr>
          <p:cNvPr id="272" name="Rectangle 78"/>
          <p:cNvSpPr>
            <a:spLocks noChangeArrowheads="1"/>
          </p:cNvSpPr>
          <p:nvPr/>
        </p:nvSpPr>
        <p:spPr bwMode="auto">
          <a:xfrm>
            <a:off x="4899567" y="2428038"/>
            <a:ext cx="685800" cy="477441"/>
          </a:xfrm>
          <a:prstGeom prst="rect">
            <a:avLst/>
          </a:prstGeom>
          <a:solidFill>
            <a:srgbClr val="00AEEF"/>
          </a:solidFill>
          <a:ln w="9525">
            <a:solidFill>
              <a:srgbClr val="00AEEF"/>
            </a:solidFill>
            <a:miter lim="800000"/>
            <a:headEnd/>
            <a:tailEnd/>
          </a:ln>
        </p:spPr>
        <p:txBody>
          <a:bodyPr wrap="none" anchor="ctr">
            <a:noAutofit/>
          </a:bodyPr>
          <a:lstStyle/>
          <a:p>
            <a:pPr algn="ctr"/>
            <a:r>
              <a:rPr lang="en-US" sz="1050" b="1" dirty="0" smtClean="0">
                <a:solidFill>
                  <a:srgbClr val="FFFFFF"/>
                </a:solidFill>
              </a:rPr>
              <a:t>Arbiters</a:t>
            </a:r>
            <a:endParaRPr lang="en-US" sz="1050" b="1" dirty="0">
              <a:solidFill>
                <a:srgbClr val="FFFFFF"/>
              </a:solidFill>
            </a:endParaRPr>
          </a:p>
        </p:txBody>
      </p:sp>
      <p:sp>
        <p:nvSpPr>
          <p:cNvPr id="273" name="Rectangle 81"/>
          <p:cNvSpPr>
            <a:spLocks noChangeArrowheads="1"/>
          </p:cNvSpPr>
          <p:nvPr/>
        </p:nvSpPr>
        <p:spPr bwMode="auto">
          <a:xfrm>
            <a:off x="2855618" y="3169110"/>
            <a:ext cx="866775" cy="496491"/>
          </a:xfrm>
          <a:prstGeom prst="rect">
            <a:avLst/>
          </a:prstGeom>
          <a:solidFill>
            <a:srgbClr val="00AEEF"/>
          </a:solidFill>
          <a:ln w="9525">
            <a:solidFill>
              <a:srgbClr val="00AEEF"/>
            </a:solidFill>
            <a:miter lim="800000"/>
            <a:headEnd/>
            <a:tailEnd/>
          </a:ln>
          <a:effectLst/>
        </p:spPr>
        <p:txBody>
          <a:bodyPr wrap="none" anchor="ctr">
            <a:noAutofit/>
          </a:bodyPr>
          <a:lstStyle/>
          <a:p>
            <a:pPr algn="ctr">
              <a:defRPr/>
            </a:pPr>
            <a:r>
              <a:rPr lang="en-US" sz="1050" b="1" dirty="0">
                <a:solidFill>
                  <a:srgbClr val="FFFFFF"/>
                </a:solidFill>
                <a:latin typeface="Arial" charset="0"/>
              </a:rPr>
              <a:t>Address</a:t>
            </a:r>
          </a:p>
          <a:p>
            <a:pPr algn="ctr">
              <a:defRPr/>
            </a:pPr>
            <a:r>
              <a:rPr lang="en-US" sz="1050" b="1" dirty="0">
                <a:solidFill>
                  <a:srgbClr val="FFFFFF"/>
                </a:solidFill>
                <a:latin typeface="Arial" charset="0"/>
              </a:rPr>
              <a:t>Decoder</a:t>
            </a:r>
          </a:p>
        </p:txBody>
      </p:sp>
      <p:sp>
        <p:nvSpPr>
          <p:cNvPr id="303" name="Text Box 54"/>
          <p:cNvSpPr txBox="1">
            <a:spLocks noChangeArrowheads="1"/>
          </p:cNvSpPr>
          <p:nvPr/>
        </p:nvSpPr>
        <p:spPr bwMode="auto">
          <a:xfrm>
            <a:off x="4899457" y="1830444"/>
            <a:ext cx="722871" cy="430887"/>
          </a:xfrm>
          <a:prstGeom prst="rect">
            <a:avLst/>
          </a:prstGeom>
          <a:solidFill>
            <a:srgbClr val="00AEEF"/>
          </a:solidFill>
          <a:ln w="9525">
            <a:solidFill>
              <a:srgbClr val="00AEEF"/>
            </a:solidFill>
            <a:miter lim="800000"/>
            <a:headEnd/>
            <a:tailEnd/>
          </a:ln>
        </p:spPr>
        <p:txBody>
          <a:bodyPr lIns="45720" tIns="45720" rIns="45720" anchor="ctr">
            <a:noAutofit/>
          </a:bodyPr>
          <a:lstStyle/>
          <a:p>
            <a:pPr algn="ctr">
              <a:spcBef>
                <a:spcPct val="50000"/>
              </a:spcBef>
            </a:pPr>
            <a:r>
              <a:rPr lang="en-US" sz="900" b="1" dirty="0">
                <a:solidFill>
                  <a:srgbClr val="FFFFFF"/>
                </a:solidFill>
              </a:rPr>
              <a:t>Interrupt Controller</a:t>
            </a:r>
          </a:p>
        </p:txBody>
      </p:sp>
      <p:sp>
        <p:nvSpPr>
          <p:cNvPr id="90" name="Text Box 106"/>
          <p:cNvSpPr txBox="1">
            <a:spLocks noChangeArrowheads="1"/>
          </p:cNvSpPr>
          <p:nvPr/>
        </p:nvSpPr>
        <p:spPr bwMode="auto">
          <a:xfrm>
            <a:off x="4217098" y="1512923"/>
            <a:ext cx="914400" cy="197708"/>
          </a:xfrm>
          <a:prstGeom prst="rect">
            <a:avLst/>
          </a:prstGeom>
          <a:solidFill>
            <a:srgbClr val="0067A6"/>
          </a:solidFill>
          <a:ln w="9525">
            <a:solidFill>
              <a:srgbClr val="0067A6"/>
            </a:solidFill>
            <a:miter lim="800000"/>
            <a:headEnd/>
            <a:tailEnd/>
          </a:ln>
        </p:spPr>
        <p:txBody>
          <a:bodyPr anchor="ctr">
            <a:noAutofit/>
          </a:bodyPr>
          <a:lstStyle/>
          <a:p>
            <a:pPr algn="ctr">
              <a:spcBef>
                <a:spcPct val="50000"/>
              </a:spcBef>
            </a:pPr>
            <a:r>
              <a:rPr lang="en-US" sz="900" b="1" i="1" dirty="0" smtClean="0">
                <a:solidFill>
                  <a:srgbClr val="FFFFFF"/>
                </a:solidFill>
              </a:rPr>
              <a:t>AXI Interface</a:t>
            </a:r>
            <a:endParaRPr lang="en-US" sz="900" b="1" i="1" dirty="0">
              <a:solidFill>
                <a:srgbClr val="FFFFFF"/>
              </a:solidFill>
            </a:endParaRPr>
          </a:p>
        </p:txBody>
      </p:sp>
      <p:sp>
        <p:nvSpPr>
          <p:cNvPr id="215" name="Rectangle 214"/>
          <p:cNvSpPr/>
          <p:nvPr/>
        </p:nvSpPr>
        <p:spPr bwMode="auto">
          <a:xfrm>
            <a:off x="1583218" y="1505711"/>
            <a:ext cx="6134318" cy="2859025"/>
          </a:xfrm>
          <a:prstGeom prst="rect">
            <a:avLst/>
          </a:prstGeom>
          <a:solidFill>
            <a:srgbClr val="777777">
              <a:alpha val="90000"/>
            </a:srgbClr>
          </a:solidFill>
          <a:ln w="9525" cap="flat" cmpd="sng" algn="ctr">
            <a:solidFill>
              <a:srgbClr val="777777">
                <a:alpha val="9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4" name="Text Box 128"/>
          <p:cNvSpPr txBox="1">
            <a:spLocks noChangeArrowheads="1"/>
          </p:cNvSpPr>
          <p:nvPr/>
        </p:nvSpPr>
        <p:spPr bwMode="auto">
          <a:xfrm>
            <a:off x="3236395" y="2515317"/>
            <a:ext cx="3006725" cy="708025"/>
          </a:xfrm>
          <a:prstGeom prst="rect">
            <a:avLst/>
          </a:prstGeom>
          <a:solidFill>
            <a:srgbClr val="FFFFAF"/>
          </a:solidFill>
          <a:ln w="9525">
            <a:noFill/>
            <a:miter lim="800000"/>
            <a:headEnd/>
            <a:tailEnd/>
          </a:ln>
        </p:spPr>
        <p:txBody>
          <a:bodyPr wrap="none">
            <a:spAutoFit/>
          </a:bodyPr>
          <a:lstStyle/>
          <a:p>
            <a:pPr algn="ctr"/>
            <a:r>
              <a:rPr lang="en-US" sz="2000" b="1" dirty="0" err="1" smtClean="0"/>
              <a:t>Qsys</a:t>
            </a:r>
            <a:r>
              <a:rPr lang="en-US" sz="2000" b="1" dirty="0" smtClean="0"/>
              <a:t> </a:t>
            </a:r>
            <a:r>
              <a:rPr lang="en-US" sz="2000" b="1" dirty="0"/>
              <a:t>automatically </a:t>
            </a:r>
          </a:p>
          <a:p>
            <a:pPr algn="ctr"/>
            <a:r>
              <a:rPr lang="en-US" sz="2000" b="1" dirty="0"/>
              <a:t>generates interconnect</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5"/>
                                        </p:tgtEl>
                                        <p:attrNameLst>
                                          <p:attrName>style.visibility</p:attrName>
                                        </p:attrNameLst>
                                      </p:cBhvr>
                                      <p:to>
                                        <p:strVal val="visible"/>
                                      </p:to>
                                    </p:set>
                                    <p:animEffect transition="in" filter="dissolve">
                                      <p:cBhvr>
                                        <p:cTn id="7" dur="2000"/>
                                        <p:tgtEl>
                                          <p:spTgt spid="215"/>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ctrTitle"/>
          </p:nvPr>
        </p:nvSpPr>
        <p:spPr/>
        <p:txBody>
          <a:bodyPr/>
          <a:lstStyle/>
          <a:p>
            <a:pPr eaLnBrk="1" hangingPunct="1"/>
            <a:r>
              <a:rPr lang="en-US" dirty="0" smtClean="0"/>
              <a:t>System Tool Flow</a:t>
            </a:r>
          </a:p>
        </p:txBody>
      </p:sp>
      <p:sp>
        <p:nvSpPr>
          <p:cNvPr id="4" name="Subtitle 3"/>
          <p:cNvSpPr>
            <a:spLocks noGrp="1"/>
          </p:cNvSpPr>
          <p:nvPr>
            <p:ph type="subTitle" idx="1"/>
          </p:nvPr>
        </p:nvSpPr>
        <p:spPr/>
        <p:txBody>
          <a:bodyPr/>
          <a:lstStyle/>
          <a:p>
            <a:endParaRPr lang="en-US"/>
          </a:p>
        </p:txBody>
      </p:sp>
    </p:spTree>
    <p:custDataLst>
      <p:tags r:id="rId1"/>
    </p:custData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Create Quartus II Project for </a:t>
            </a:r>
            <a:r>
              <a:rPr lang="en-US" dirty="0" err="1" smtClean="0"/>
              <a:t>SoC</a:t>
            </a:r>
            <a:r>
              <a:rPr lang="en-US" dirty="0" smtClean="0"/>
              <a:t> Device</a:t>
            </a:r>
          </a:p>
        </p:txBody>
      </p:sp>
      <p:sp>
        <p:nvSpPr>
          <p:cNvPr id="22531" name="Content Placeholder 2"/>
          <p:cNvSpPr>
            <a:spLocks noGrp="1"/>
          </p:cNvSpPr>
          <p:nvPr>
            <p:ph idx="1"/>
          </p:nvPr>
        </p:nvSpPr>
        <p:spPr>
          <a:xfrm>
            <a:off x="350838" y="1136650"/>
            <a:ext cx="8331200" cy="4730750"/>
          </a:xfrm>
        </p:spPr>
        <p:txBody>
          <a:bodyPr/>
          <a:lstStyle/>
          <a:p>
            <a:r>
              <a:rPr lang="en-US" altLang="zh-TW" smtClean="0">
                <a:ea typeface="新細明體" pitchFamily="18" charset="-120"/>
              </a:rPr>
              <a:t>Start with a New Quartus II Project</a:t>
            </a:r>
            <a:endParaRPr lang="en-US" smtClean="0"/>
          </a:p>
        </p:txBody>
      </p:sp>
      <p:pic>
        <p:nvPicPr>
          <p:cNvPr id="22532" name="Picture 3"/>
          <p:cNvPicPr>
            <a:picLocks noChangeAspect="1" noChangeArrowheads="1"/>
          </p:cNvPicPr>
          <p:nvPr/>
        </p:nvPicPr>
        <p:blipFill>
          <a:blip r:embed="rId3" cstate="print"/>
          <a:srcRect/>
          <a:stretch>
            <a:fillRect/>
          </a:stretch>
        </p:blipFill>
        <p:spPr bwMode="auto">
          <a:xfrm>
            <a:off x="790575" y="1854200"/>
            <a:ext cx="3819525" cy="3921125"/>
          </a:xfrm>
          <a:prstGeom prst="rect">
            <a:avLst/>
          </a:prstGeom>
          <a:noFill/>
          <a:ln w="28575" algn="ctr">
            <a:noFill/>
            <a:miter lim="800000"/>
            <a:headEnd/>
            <a:tailEnd/>
          </a:ln>
        </p:spPr>
      </p:pic>
      <p:pic>
        <p:nvPicPr>
          <p:cNvPr id="22533" name="Picture 4"/>
          <p:cNvPicPr>
            <a:picLocks noChangeAspect="1" noChangeArrowheads="1"/>
          </p:cNvPicPr>
          <p:nvPr/>
        </p:nvPicPr>
        <p:blipFill>
          <a:blip r:embed="rId4" cstate="print"/>
          <a:srcRect/>
          <a:stretch>
            <a:fillRect/>
          </a:stretch>
        </p:blipFill>
        <p:spPr bwMode="auto">
          <a:xfrm>
            <a:off x="4724400" y="1838325"/>
            <a:ext cx="3817938" cy="3919538"/>
          </a:xfrm>
          <a:prstGeom prst="rect">
            <a:avLst/>
          </a:prstGeom>
          <a:noFill/>
          <a:ln w="28575" algn="ctr">
            <a:noFill/>
            <a:miter lim="800000"/>
            <a:headEnd/>
            <a:tailEnd/>
          </a:ln>
        </p:spPr>
      </p:pic>
      <p:pic>
        <p:nvPicPr>
          <p:cNvPr id="22534" name="Picture 5"/>
          <p:cNvPicPr>
            <a:picLocks noChangeAspect="1" noChangeArrowheads="1"/>
          </p:cNvPicPr>
          <p:nvPr/>
        </p:nvPicPr>
        <p:blipFill>
          <a:blip r:embed="rId5" cstate="print"/>
          <a:srcRect/>
          <a:stretch>
            <a:fillRect/>
          </a:stretch>
        </p:blipFill>
        <p:spPr bwMode="auto">
          <a:xfrm>
            <a:off x="2449513" y="1763713"/>
            <a:ext cx="4238625" cy="4349750"/>
          </a:xfrm>
          <a:prstGeom prst="rect">
            <a:avLst/>
          </a:prstGeom>
          <a:noFill/>
          <a:ln w="28575" algn="ctr">
            <a:noFill/>
            <a:miter lim="800000"/>
            <a:headEnd/>
            <a:tailEnd/>
          </a:ln>
        </p:spPr>
      </p:pic>
    </p:spTree>
    <p:custDataLst>
      <p:tags r:id="rId1"/>
    </p:custData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zh-TW" dirty="0" smtClean="0">
                <a:ea typeface="新細明體" pitchFamily="18" charset="-120"/>
              </a:rPr>
              <a:t>Start a New System in </a:t>
            </a:r>
            <a:r>
              <a:rPr lang="en-US" altLang="zh-TW" dirty="0" err="1" smtClean="0">
                <a:ea typeface="新細明體" pitchFamily="18" charset="-120"/>
              </a:rPr>
              <a:t>Qsys</a:t>
            </a:r>
            <a:endParaRPr lang="en-US" altLang="zh-TW" dirty="0" smtClean="0">
              <a:ea typeface="新細明體" pitchFamily="18" charset="-120"/>
            </a:endParaRPr>
          </a:p>
        </p:txBody>
      </p:sp>
      <p:pic>
        <p:nvPicPr>
          <p:cNvPr id="23561" name="Picture 9" descr="C:\Users\bjenkins\AppData\Local\Temp\SNAGHTML8fec0be.PNG"/>
          <p:cNvPicPr>
            <a:picLocks noChangeAspect="1" noChangeArrowheads="1"/>
          </p:cNvPicPr>
          <p:nvPr/>
        </p:nvPicPr>
        <p:blipFill>
          <a:blip r:embed="rId4" cstate="print"/>
          <a:srcRect/>
          <a:stretch>
            <a:fillRect/>
          </a:stretch>
        </p:blipFill>
        <p:spPr bwMode="auto">
          <a:xfrm>
            <a:off x="1356852" y="923895"/>
            <a:ext cx="6573190" cy="5358917"/>
          </a:xfrm>
          <a:prstGeom prst="rect">
            <a:avLst/>
          </a:prstGeom>
          <a:noFill/>
        </p:spPr>
      </p:pic>
    </p:spTree>
    <p:custDataLst>
      <p:tags r:id="rId1"/>
    </p:custData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custDataLst>
              <p:tags r:id="rId2"/>
            </p:custDataLst>
          </p:nvPr>
        </p:nvPicPr>
        <p:blipFill>
          <a:blip r:embed="rId5" cstate="print"/>
          <a:srcRect/>
          <a:stretch>
            <a:fillRect/>
          </a:stretch>
        </p:blipFill>
        <p:spPr bwMode="auto">
          <a:xfrm>
            <a:off x="94270" y="1074657"/>
            <a:ext cx="8950017" cy="518724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Qsys User Interface</a:t>
            </a:r>
            <a:endParaRPr lang="en-US" dirty="0"/>
          </a:p>
        </p:txBody>
      </p:sp>
      <p:cxnSp>
        <p:nvCxnSpPr>
          <p:cNvPr id="7" name="Straight Arrow Connector 12"/>
          <p:cNvCxnSpPr>
            <a:cxnSpLocks noChangeShapeType="1"/>
            <a:stCxn id="8" idx="1"/>
          </p:cNvCxnSpPr>
          <p:nvPr/>
        </p:nvCxnSpPr>
        <p:spPr bwMode="auto">
          <a:xfrm rot="10800000">
            <a:off x="1450110" y="5624947"/>
            <a:ext cx="1065875" cy="134340"/>
          </a:xfrm>
          <a:prstGeom prst="straightConnector1">
            <a:avLst/>
          </a:prstGeom>
          <a:noFill/>
          <a:ln w="31750" algn="ctr">
            <a:solidFill>
              <a:srgbClr val="CC0000"/>
            </a:solidFill>
            <a:round/>
            <a:headEnd type="none" w="med" len="med"/>
            <a:tailEnd type="triangle" w="med" len="med"/>
          </a:ln>
        </p:spPr>
      </p:cxnSp>
      <p:sp>
        <p:nvSpPr>
          <p:cNvPr id="8" name="TextBox 7"/>
          <p:cNvSpPr txBox="1">
            <a:spLocks noChangeArrowheads="1"/>
          </p:cNvSpPr>
          <p:nvPr/>
        </p:nvSpPr>
        <p:spPr bwMode="auto">
          <a:xfrm>
            <a:off x="2515984" y="5574621"/>
            <a:ext cx="2907166" cy="369332"/>
          </a:xfrm>
          <a:prstGeom prst="rect">
            <a:avLst/>
          </a:prstGeom>
          <a:solidFill>
            <a:srgbClr val="0070C0"/>
          </a:solid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hangingPunct="0">
              <a:defRPr/>
            </a:pPr>
            <a:r>
              <a:rPr lang="en-US" b="1" dirty="0" smtClean="0">
                <a:solidFill>
                  <a:schemeClr val="bg1"/>
                </a:solidFill>
                <a:latin typeface="Calibri" pitchFamily="34" charset="0"/>
              </a:rPr>
              <a:t>Validation </a:t>
            </a:r>
            <a:r>
              <a:rPr lang="en-US" b="1" dirty="0">
                <a:solidFill>
                  <a:schemeClr val="bg1"/>
                </a:solidFill>
                <a:latin typeface="Calibri" pitchFamily="34" charset="0"/>
              </a:rPr>
              <a:t>Display</a:t>
            </a:r>
          </a:p>
        </p:txBody>
      </p:sp>
      <p:cxnSp>
        <p:nvCxnSpPr>
          <p:cNvPr id="9" name="Straight Arrow Connector 18"/>
          <p:cNvCxnSpPr>
            <a:cxnSpLocks noChangeShapeType="1"/>
          </p:cNvCxnSpPr>
          <p:nvPr/>
        </p:nvCxnSpPr>
        <p:spPr bwMode="auto">
          <a:xfrm rot="16200000" flipV="1">
            <a:off x="5831839" y="2456730"/>
            <a:ext cx="942975" cy="457200"/>
          </a:xfrm>
          <a:prstGeom prst="straightConnector1">
            <a:avLst/>
          </a:prstGeom>
          <a:noFill/>
          <a:ln w="31750" algn="ctr">
            <a:solidFill>
              <a:srgbClr val="CC0000"/>
            </a:solidFill>
            <a:round/>
            <a:headEnd type="none" w="med" len="med"/>
            <a:tailEnd type="triangle" w="med" len="med"/>
          </a:ln>
        </p:spPr>
      </p:cxnSp>
      <p:cxnSp>
        <p:nvCxnSpPr>
          <p:cNvPr id="10" name="Straight Arrow Connector 22"/>
          <p:cNvCxnSpPr>
            <a:cxnSpLocks noChangeShapeType="1"/>
            <a:stCxn id="11" idx="1"/>
          </p:cNvCxnSpPr>
          <p:nvPr/>
        </p:nvCxnSpPr>
        <p:spPr bwMode="auto">
          <a:xfrm rot="10800000">
            <a:off x="4800600" y="2130137"/>
            <a:ext cx="1455100" cy="1354613"/>
          </a:xfrm>
          <a:prstGeom prst="straightConnector1">
            <a:avLst/>
          </a:prstGeom>
          <a:noFill/>
          <a:ln w="31750" algn="ctr">
            <a:solidFill>
              <a:srgbClr val="CC0000"/>
            </a:solidFill>
            <a:round/>
            <a:headEnd type="none" w="med" len="med"/>
            <a:tailEnd type="triangle" w="med" len="med"/>
          </a:ln>
        </p:spPr>
      </p:cxnSp>
      <p:sp>
        <p:nvSpPr>
          <p:cNvPr id="11" name="TextBox 15"/>
          <p:cNvSpPr txBox="1">
            <a:spLocks noChangeArrowheads="1"/>
          </p:cNvSpPr>
          <p:nvPr/>
        </p:nvSpPr>
        <p:spPr bwMode="auto">
          <a:xfrm>
            <a:off x="6255700" y="3161583"/>
            <a:ext cx="2093220" cy="646331"/>
          </a:xfrm>
          <a:prstGeom prst="rect">
            <a:avLst/>
          </a:prstGeom>
          <a:solidFill>
            <a:srgbClr val="0070C0"/>
          </a:solid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hangingPunct="0">
              <a:defRPr/>
            </a:pPr>
            <a:r>
              <a:rPr lang="en-US" b="1" dirty="0">
                <a:solidFill>
                  <a:schemeClr val="bg1"/>
                </a:solidFill>
                <a:latin typeface="Calibri" pitchFamily="34" charset="0"/>
              </a:rPr>
              <a:t>Interfaces Exported</a:t>
            </a:r>
          </a:p>
          <a:p>
            <a:pPr algn="ctr" eaLnBrk="0" hangingPunct="0">
              <a:defRPr/>
            </a:pPr>
            <a:r>
              <a:rPr lang="en-US" b="1" dirty="0">
                <a:solidFill>
                  <a:schemeClr val="bg1"/>
                </a:solidFill>
                <a:latin typeface="Calibri" pitchFamily="34" charset="0"/>
              </a:rPr>
              <a:t>for Hierarchy</a:t>
            </a:r>
          </a:p>
        </p:txBody>
      </p:sp>
      <p:cxnSp>
        <p:nvCxnSpPr>
          <p:cNvPr id="13" name="Straight Arrow Connector 20"/>
          <p:cNvCxnSpPr>
            <a:cxnSpLocks noChangeShapeType="1"/>
          </p:cNvCxnSpPr>
          <p:nvPr/>
        </p:nvCxnSpPr>
        <p:spPr bwMode="auto">
          <a:xfrm rot="16200000" flipV="1">
            <a:off x="2016849" y="3631623"/>
            <a:ext cx="509154" cy="145472"/>
          </a:xfrm>
          <a:prstGeom prst="straightConnector1">
            <a:avLst/>
          </a:prstGeom>
          <a:noFill/>
          <a:ln w="31750" algn="ctr">
            <a:solidFill>
              <a:srgbClr val="CC0000"/>
            </a:solidFill>
            <a:round/>
            <a:headEnd type="none" w="med" len="med"/>
            <a:tailEnd type="triangle" w="med" len="med"/>
          </a:ln>
        </p:spPr>
      </p:cxnSp>
      <p:sp>
        <p:nvSpPr>
          <p:cNvPr id="15" name="TextBox 25"/>
          <p:cNvSpPr txBox="1">
            <a:spLocks noChangeArrowheads="1"/>
          </p:cNvSpPr>
          <p:nvPr/>
        </p:nvSpPr>
        <p:spPr bwMode="auto">
          <a:xfrm>
            <a:off x="2183333" y="3917703"/>
            <a:ext cx="1249707" cy="338554"/>
          </a:xfrm>
          <a:prstGeom prst="rect">
            <a:avLst/>
          </a:prstGeom>
          <a:solidFill>
            <a:srgbClr val="0070C0"/>
          </a:solid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hangingPunct="0">
              <a:defRPr/>
            </a:pPr>
            <a:r>
              <a:rPr lang="en-US" b="1" dirty="0" smtClean="0">
                <a:solidFill>
                  <a:schemeClr val="bg1"/>
                </a:solidFill>
                <a:latin typeface="Calibri" pitchFamily="34" charset="0"/>
              </a:rPr>
              <a:t>Toolbar</a:t>
            </a:r>
            <a:endParaRPr lang="en-US" b="1" dirty="0">
              <a:solidFill>
                <a:schemeClr val="bg1"/>
              </a:solidFill>
              <a:latin typeface="Calibri" pitchFamily="34" charset="0"/>
            </a:endParaRPr>
          </a:p>
        </p:txBody>
      </p:sp>
      <p:cxnSp>
        <p:nvCxnSpPr>
          <p:cNvPr id="23" name="PPTShape_0"/>
          <p:cNvCxnSpPr>
            <a:cxnSpLocks noChangeShapeType="1"/>
          </p:cNvCxnSpPr>
          <p:nvPr/>
        </p:nvCxnSpPr>
        <p:spPr bwMode="auto">
          <a:xfrm rot="10800000" flipV="1">
            <a:off x="5205846" y="1215734"/>
            <a:ext cx="363687" cy="311729"/>
          </a:xfrm>
          <a:prstGeom prst="straightConnector1">
            <a:avLst/>
          </a:prstGeom>
          <a:noFill/>
          <a:ln w="31750" algn="ctr">
            <a:solidFill>
              <a:srgbClr val="CC0000"/>
            </a:solidFill>
            <a:round/>
            <a:headEnd type="none" w="med" len="med"/>
            <a:tailEnd type="triangle" w="med" len="med"/>
          </a:ln>
        </p:spPr>
      </p:cxnSp>
      <p:sp>
        <p:nvSpPr>
          <p:cNvPr id="22" name="PPTShape_1"/>
          <p:cNvSpPr txBox="1">
            <a:spLocks noChangeArrowheads="1"/>
          </p:cNvSpPr>
          <p:nvPr/>
        </p:nvSpPr>
        <p:spPr bwMode="auto">
          <a:xfrm>
            <a:off x="5512608" y="914731"/>
            <a:ext cx="1249707" cy="369332"/>
          </a:xfrm>
          <a:prstGeom prst="rect">
            <a:avLst/>
          </a:prstGeom>
          <a:solidFill>
            <a:srgbClr val="0070C0"/>
          </a:solid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hangingPunct="0">
              <a:defRPr/>
            </a:pPr>
            <a:r>
              <a:rPr lang="en-US" b="1" dirty="0" smtClean="0">
                <a:solidFill>
                  <a:schemeClr val="bg1"/>
                </a:solidFill>
                <a:latin typeface="Calibri" pitchFamily="34" charset="0"/>
              </a:rPr>
              <a:t>Tabs</a:t>
            </a:r>
            <a:endParaRPr lang="en-US" b="1" dirty="0">
              <a:solidFill>
                <a:schemeClr val="bg1"/>
              </a:solidFill>
              <a:latin typeface="Calibri" pitchFamily="34" charset="0"/>
            </a:endParaRPr>
          </a:p>
        </p:txBody>
      </p:sp>
      <p:cxnSp>
        <p:nvCxnSpPr>
          <p:cNvPr id="14" name="Straight Arrow Connector 13"/>
          <p:cNvCxnSpPr>
            <a:cxnSpLocks noChangeShapeType="1"/>
          </p:cNvCxnSpPr>
          <p:nvPr/>
        </p:nvCxnSpPr>
        <p:spPr bwMode="auto">
          <a:xfrm flipH="1">
            <a:off x="632389" y="1214306"/>
            <a:ext cx="525981" cy="1298158"/>
          </a:xfrm>
          <a:prstGeom prst="straightConnector1">
            <a:avLst/>
          </a:prstGeom>
          <a:noFill/>
          <a:ln w="31750" algn="ctr">
            <a:solidFill>
              <a:srgbClr val="CC0000"/>
            </a:solidFill>
            <a:round/>
            <a:headEnd type="none" w="med" len="med"/>
            <a:tailEnd type="triangle" w="med" len="med"/>
          </a:ln>
        </p:spPr>
      </p:cxnSp>
      <p:sp>
        <p:nvSpPr>
          <p:cNvPr id="16" name="PPTShape_2"/>
          <p:cNvSpPr txBox="1">
            <a:spLocks noChangeArrowheads="1"/>
          </p:cNvSpPr>
          <p:nvPr/>
        </p:nvSpPr>
        <p:spPr bwMode="auto">
          <a:xfrm>
            <a:off x="1101444" y="913303"/>
            <a:ext cx="1249707" cy="369332"/>
          </a:xfrm>
          <a:prstGeom prst="rect">
            <a:avLst/>
          </a:prstGeom>
          <a:solidFill>
            <a:srgbClr val="0070C0"/>
          </a:solid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hangingPunct="0">
              <a:defRPr/>
            </a:pPr>
            <a:r>
              <a:rPr lang="en-US" b="1" dirty="0" smtClean="0">
                <a:solidFill>
                  <a:schemeClr val="bg1"/>
                </a:solidFill>
                <a:latin typeface="Calibri" pitchFamily="34" charset="0"/>
              </a:rPr>
              <a:t>IP Library</a:t>
            </a:r>
            <a:endParaRPr lang="en-US" b="1" dirty="0">
              <a:solidFill>
                <a:schemeClr val="bg1"/>
              </a:solidFill>
              <a:latin typeface="Calibri" pitchFamily="34" charset="0"/>
            </a:endParaRPr>
          </a:p>
        </p:txBody>
      </p:sp>
      <p:cxnSp>
        <p:nvCxnSpPr>
          <p:cNvPr id="18" name="Straight Arrow Connector 17"/>
          <p:cNvCxnSpPr>
            <a:cxnSpLocks noChangeShapeType="1"/>
          </p:cNvCxnSpPr>
          <p:nvPr/>
        </p:nvCxnSpPr>
        <p:spPr bwMode="auto">
          <a:xfrm flipH="1">
            <a:off x="2871387" y="1419410"/>
            <a:ext cx="551673" cy="1383608"/>
          </a:xfrm>
          <a:prstGeom prst="straightConnector1">
            <a:avLst/>
          </a:prstGeom>
          <a:noFill/>
          <a:ln w="31750" algn="ctr">
            <a:solidFill>
              <a:srgbClr val="CC0000"/>
            </a:solidFill>
            <a:round/>
            <a:headEnd type="none" w="med" len="med"/>
            <a:tailEnd type="triangle" w="med" len="med"/>
          </a:ln>
        </p:spPr>
      </p:cxnSp>
      <p:sp>
        <p:nvSpPr>
          <p:cNvPr id="19" name="PPTShape_3"/>
          <p:cNvSpPr txBox="1">
            <a:spLocks noChangeArrowheads="1"/>
          </p:cNvSpPr>
          <p:nvPr/>
        </p:nvSpPr>
        <p:spPr bwMode="auto">
          <a:xfrm>
            <a:off x="3383226" y="810751"/>
            <a:ext cx="1898075" cy="646331"/>
          </a:xfrm>
          <a:prstGeom prst="rect">
            <a:avLst/>
          </a:prstGeom>
          <a:solidFill>
            <a:srgbClr val="0070C0"/>
          </a:solid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hangingPunct="0">
              <a:defRPr/>
            </a:pPr>
            <a:r>
              <a:rPr lang="en-US" b="1" dirty="0" smtClean="0">
                <a:solidFill>
                  <a:schemeClr val="bg1"/>
                </a:solidFill>
                <a:latin typeface="Calibri" pitchFamily="34" charset="0"/>
              </a:rPr>
              <a:t>System Interconnect</a:t>
            </a:r>
            <a:endParaRPr lang="en-US" b="1" dirty="0">
              <a:solidFill>
                <a:schemeClr val="bg1"/>
              </a:solidFill>
              <a:latin typeface="Calibri" pitchFamily="34" charset="0"/>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4" cstate="print"/>
          <a:srcRect/>
          <a:stretch>
            <a:fillRect/>
          </a:stretch>
        </p:blipFill>
        <p:spPr bwMode="auto">
          <a:xfrm>
            <a:off x="423746" y="1046126"/>
            <a:ext cx="2426121" cy="5306572"/>
          </a:xfrm>
          <a:prstGeom prst="rect">
            <a:avLst/>
          </a:prstGeom>
          <a:noFill/>
          <a:ln w="9525">
            <a:noFill/>
            <a:miter lim="800000"/>
            <a:headEnd/>
            <a:tailEnd/>
          </a:ln>
        </p:spPr>
      </p:pic>
      <p:sp>
        <p:nvSpPr>
          <p:cNvPr id="35842" name="Title 1"/>
          <p:cNvSpPr>
            <a:spLocks noGrp="1"/>
          </p:cNvSpPr>
          <p:nvPr>
            <p:ph type="title"/>
          </p:nvPr>
        </p:nvSpPr>
        <p:spPr>
          <a:xfrm>
            <a:off x="350838" y="292100"/>
            <a:ext cx="8331200" cy="643526"/>
          </a:xfrm>
        </p:spPr>
        <p:txBody>
          <a:bodyPr/>
          <a:lstStyle/>
          <a:p>
            <a:pPr eaLnBrk="1" hangingPunct="1"/>
            <a:r>
              <a:rPr lang="en-US" dirty="0" smtClean="0"/>
              <a:t>Add IP to Qsys System</a:t>
            </a:r>
          </a:p>
        </p:txBody>
      </p:sp>
      <p:sp>
        <p:nvSpPr>
          <p:cNvPr id="35843" name="Text Placeholder 3"/>
          <p:cNvSpPr>
            <a:spLocks noGrp="1"/>
          </p:cNvSpPr>
          <p:nvPr>
            <p:ph type="body" sz="half" idx="2"/>
          </p:nvPr>
        </p:nvSpPr>
        <p:spPr>
          <a:xfrm>
            <a:off x="3166875" y="1117855"/>
            <a:ext cx="5715000" cy="4889500"/>
          </a:xfrm>
        </p:spPr>
        <p:txBody>
          <a:bodyPr/>
          <a:lstStyle/>
          <a:p>
            <a:pPr eaLnBrk="1" hangingPunct="1"/>
            <a:r>
              <a:rPr lang="en-US" dirty="0" smtClean="0"/>
              <a:t>Lists available IP and systems</a:t>
            </a:r>
          </a:p>
        </p:txBody>
      </p:sp>
      <p:sp>
        <p:nvSpPr>
          <p:cNvPr id="20" name="TextBox 11"/>
          <p:cNvSpPr txBox="1">
            <a:spLocks noChangeArrowheads="1"/>
          </p:cNvSpPr>
          <p:nvPr/>
        </p:nvSpPr>
        <p:spPr bwMode="auto">
          <a:xfrm>
            <a:off x="3235900" y="4013091"/>
            <a:ext cx="5462588" cy="400050"/>
          </a:xfrm>
          <a:prstGeom prst="rect">
            <a:avLst/>
          </a:prstGeom>
          <a:noFill/>
          <a:ln w="9525">
            <a:noFill/>
            <a:miter lim="800000"/>
            <a:headEnd/>
            <a:tailEnd/>
          </a:ln>
        </p:spPr>
        <p:txBody>
          <a:bodyPr>
            <a:spAutoFit/>
          </a:bodyPr>
          <a:lstStyle/>
          <a:p>
            <a:r>
              <a:rPr lang="en-US" sz="2000" b="1" dirty="0">
                <a:solidFill>
                  <a:srgbClr val="000000"/>
                </a:solidFill>
              </a:rPr>
              <a:t>Expand categories to browse components</a:t>
            </a:r>
          </a:p>
        </p:txBody>
      </p:sp>
      <p:cxnSp>
        <p:nvCxnSpPr>
          <p:cNvPr id="21" name="Straight Arrow Connector 12"/>
          <p:cNvCxnSpPr>
            <a:cxnSpLocks noChangeShapeType="1"/>
            <a:stCxn id="20" idx="1"/>
          </p:cNvCxnSpPr>
          <p:nvPr/>
        </p:nvCxnSpPr>
        <p:spPr bwMode="auto">
          <a:xfrm rot="10800000">
            <a:off x="634182" y="3141406"/>
            <a:ext cx="2601719" cy="1071711"/>
          </a:xfrm>
          <a:prstGeom prst="straightConnector1">
            <a:avLst/>
          </a:prstGeom>
          <a:noFill/>
          <a:ln w="38100" algn="ctr">
            <a:solidFill>
              <a:srgbClr val="4F8A10"/>
            </a:solidFill>
            <a:round/>
            <a:headEnd/>
            <a:tailEnd type="arrow" w="med" len="med"/>
          </a:ln>
        </p:spPr>
      </p:cxnSp>
      <p:sp>
        <p:nvSpPr>
          <p:cNvPr id="22" name="TextBox 14"/>
          <p:cNvSpPr txBox="1">
            <a:spLocks noChangeArrowheads="1"/>
          </p:cNvSpPr>
          <p:nvPr/>
        </p:nvSpPr>
        <p:spPr bwMode="auto">
          <a:xfrm>
            <a:off x="3280145" y="1624619"/>
            <a:ext cx="4298950" cy="400050"/>
          </a:xfrm>
          <a:prstGeom prst="rect">
            <a:avLst/>
          </a:prstGeom>
          <a:noFill/>
          <a:ln w="9525">
            <a:noFill/>
            <a:miter lim="800000"/>
            <a:headEnd/>
            <a:tailEnd/>
          </a:ln>
        </p:spPr>
        <p:txBody>
          <a:bodyPr wrap="square">
            <a:spAutoFit/>
          </a:bodyPr>
          <a:lstStyle/>
          <a:p>
            <a:r>
              <a:rPr lang="en-US" sz="2000" b="1" dirty="0">
                <a:solidFill>
                  <a:srgbClr val="000000"/>
                </a:solidFill>
              </a:rPr>
              <a:t>Type search string to filter the list</a:t>
            </a:r>
          </a:p>
        </p:txBody>
      </p:sp>
      <p:cxnSp>
        <p:nvCxnSpPr>
          <p:cNvPr id="23" name="Straight Arrow Connector 15"/>
          <p:cNvCxnSpPr>
            <a:cxnSpLocks noChangeShapeType="1"/>
          </p:cNvCxnSpPr>
          <p:nvPr/>
        </p:nvCxnSpPr>
        <p:spPr bwMode="auto">
          <a:xfrm rot="10800000">
            <a:off x="1962616" y="1449660"/>
            <a:ext cx="1326275" cy="364393"/>
          </a:xfrm>
          <a:prstGeom prst="straightConnector1">
            <a:avLst/>
          </a:prstGeom>
          <a:noFill/>
          <a:ln w="38100" algn="ctr">
            <a:solidFill>
              <a:srgbClr val="4F8A10"/>
            </a:solidFill>
            <a:round/>
            <a:headEnd/>
            <a:tailEnd type="arrow" w="med" len="med"/>
          </a:ln>
        </p:spPr>
      </p:cxnSp>
      <p:sp>
        <p:nvSpPr>
          <p:cNvPr id="25" name="TextBox 18"/>
          <p:cNvSpPr txBox="1">
            <a:spLocks noChangeArrowheads="1"/>
          </p:cNvSpPr>
          <p:nvPr/>
        </p:nvSpPr>
        <p:spPr bwMode="auto">
          <a:xfrm>
            <a:off x="3235900" y="5018771"/>
            <a:ext cx="5647506" cy="707886"/>
          </a:xfrm>
          <a:prstGeom prst="rect">
            <a:avLst/>
          </a:prstGeom>
          <a:noFill/>
          <a:ln w="9525">
            <a:noFill/>
            <a:miter lim="800000"/>
            <a:headEnd/>
            <a:tailEnd/>
          </a:ln>
        </p:spPr>
        <p:txBody>
          <a:bodyPr wrap="square">
            <a:spAutoFit/>
          </a:bodyPr>
          <a:lstStyle/>
          <a:p>
            <a:r>
              <a:rPr lang="en-US" sz="2000" b="1" dirty="0" smtClean="0">
                <a:solidFill>
                  <a:srgbClr val="000000"/>
                </a:solidFill>
              </a:rPr>
              <a:t>Double-click component or click Add button to add </a:t>
            </a:r>
            <a:r>
              <a:rPr lang="en-US" sz="2000" b="1" dirty="0">
                <a:solidFill>
                  <a:srgbClr val="000000"/>
                </a:solidFill>
              </a:rPr>
              <a:t>selected component to system</a:t>
            </a:r>
          </a:p>
        </p:txBody>
      </p:sp>
      <p:cxnSp>
        <p:nvCxnSpPr>
          <p:cNvPr id="26" name="Straight Arrow Connector 19"/>
          <p:cNvCxnSpPr>
            <a:cxnSpLocks noChangeShapeType="1"/>
            <a:stCxn id="25" idx="1"/>
          </p:cNvCxnSpPr>
          <p:nvPr/>
        </p:nvCxnSpPr>
        <p:spPr bwMode="auto">
          <a:xfrm rot="10800000" flipV="1">
            <a:off x="2492680" y="5372713"/>
            <a:ext cx="743221" cy="711297"/>
          </a:xfrm>
          <a:prstGeom prst="straightConnector1">
            <a:avLst/>
          </a:prstGeom>
          <a:noFill/>
          <a:ln w="38100" algn="ctr">
            <a:solidFill>
              <a:srgbClr val="4F8A10"/>
            </a:solidFill>
            <a:round/>
            <a:headEnd/>
            <a:tailEnd type="arrow" w="med" len="med"/>
          </a:ln>
        </p:spPr>
      </p:cxnSp>
      <p:cxnSp>
        <p:nvCxnSpPr>
          <p:cNvPr id="27" name="Straight Arrow Connector 19"/>
          <p:cNvCxnSpPr>
            <a:cxnSpLocks noChangeShapeType="1"/>
            <a:stCxn id="25" idx="1"/>
          </p:cNvCxnSpPr>
          <p:nvPr/>
        </p:nvCxnSpPr>
        <p:spPr bwMode="auto">
          <a:xfrm rot="10800000">
            <a:off x="2154478" y="4079848"/>
            <a:ext cx="1081423" cy="1292867"/>
          </a:xfrm>
          <a:prstGeom prst="straightConnector1">
            <a:avLst/>
          </a:prstGeom>
          <a:noFill/>
          <a:ln w="38100" algn="ctr">
            <a:solidFill>
              <a:srgbClr val="4F8A10"/>
            </a:solidFill>
            <a:round/>
            <a:headEnd/>
            <a:tailEnd type="arrow" w="med" len="med"/>
          </a:ln>
        </p:spPr>
      </p:cxnSp>
      <p:cxnSp>
        <p:nvCxnSpPr>
          <p:cNvPr id="32" name="Straight Arrow Connector 8"/>
          <p:cNvCxnSpPr>
            <a:cxnSpLocks noChangeShapeType="1"/>
            <a:stCxn id="36" idx="1"/>
          </p:cNvCxnSpPr>
          <p:nvPr/>
        </p:nvCxnSpPr>
        <p:spPr bwMode="auto">
          <a:xfrm rot="10800000">
            <a:off x="1182030" y="1996069"/>
            <a:ext cx="2121657" cy="944301"/>
          </a:xfrm>
          <a:prstGeom prst="straightConnector1">
            <a:avLst/>
          </a:prstGeom>
          <a:noFill/>
          <a:ln w="38100" algn="ctr">
            <a:solidFill>
              <a:srgbClr val="4F8A10"/>
            </a:solidFill>
            <a:round/>
            <a:headEnd/>
            <a:tailEnd type="arrow" w="med" len="med"/>
          </a:ln>
        </p:spPr>
      </p:cxnSp>
      <p:sp>
        <p:nvSpPr>
          <p:cNvPr id="36" name="TextBox 7"/>
          <p:cNvSpPr txBox="1">
            <a:spLocks noChangeArrowheads="1"/>
          </p:cNvSpPr>
          <p:nvPr/>
        </p:nvSpPr>
        <p:spPr bwMode="auto">
          <a:xfrm>
            <a:off x="3303686" y="2740314"/>
            <a:ext cx="5088146" cy="400110"/>
          </a:xfrm>
          <a:prstGeom prst="rect">
            <a:avLst/>
          </a:prstGeom>
          <a:noFill/>
          <a:ln w="9525">
            <a:noFill/>
            <a:miter lim="800000"/>
            <a:headEnd/>
            <a:tailEnd/>
          </a:ln>
        </p:spPr>
        <p:txBody>
          <a:bodyPr wrap="square">
            <a:spAutoFit/>
          </a:bodyPr>
          <a:lstStyle/>
          <a:p>
            <a:r>
              <a:rPr lang="en-US" sz="2000" b="1" dirty="0">
                <a:solidFill>
                  <a:srgbClr val="000000"/>
                </a:solidFill>
              </a:rPr>
              <a:t>Reuse </a:t>
            </a:r>
            <a:r>
              <a:rPr lang="en-US" sz="2000" b="1" dirty="0" smtClean="0">
                <a:solidFill>
                  <a:srgbClr val="000000"/>
                </a:solidFill>
              </a:rPr>
              <a:t>systems or custom components</a:t>
            </a:r>
            <a:endParaRPr lang="en-US" sz="2000" b="1" dirty="0">
              <a:solidFill>
                <a:srgbClr val="000000"/>
              </a:solidFill>
            </a:endParaRPr>
          </a:p>
        </p:txBody>
      </p:sp>
      <p:sp>
        <p:nvSpPr>
          <p:cNvPr id="24" name="TextBox 14"/>
          <p:cNvSpPr txBox="1">
            <a:spLocks noChangeArrowheads="1"/>
          </p:cNvSpPr>
          <p:nvPr/>
        </p:nvSpPr>
        <p:spPr bwMode="auto">
          <a:xfrm>
            <a:off x="3280145" y="2081819"/>
            <a:ext cx="4298950" cy="400050"/>
          </a:xfrm>
          <a:prstGeom prst="rect">
            <a:avLst/>
          </a:prstGeom>
          <a:noFill/>
          <a:ln w="9525">
            <a:noFill/>
            <a:miter lim="800000"/>
            <a:headEnd/>
            <a:tailEnd/>
          </a:ln>
        </p:spPr>
        <p:txBody>
          <a:bodyPr wrap="square">
            <a:spAutoFit/>
          </a:bodyPr>
          <a:lstStyle/>
          <a:p>
            <a:r>
              <a:rPr lang="en-US" sz="2000" b="1" dirty="0" smtClean="0">
                <a:solidFill>
                  <a:srgbClr val="000000"/>
                </a:solidFill>
              </a:rPr>
              <a:t>Bring in your custom IP</a:t>
            </a:r>
            <a:endParaRPr lang="en-US" sz="2000" b="1" dirty="0">
              <a:solidFill>
                <a:srgbClr val="000000"/>
              </a:solidFill>
            </a:endParaRPr>
          </a:p>
        </p:txBody>
      </p:sp>
      <p:cxnSp>
        <p:nvCxnSpPr>
          <p:cNvPr id="30" name="Straight Arrow Connector 15"/>
          <p:cNvCxnSpPr>
            <a:cxnSpLocks noChangeShapeType="1"/>
          </p:cNvCxnSpPr>
          <p:nvPr/>
        </p:nvCxnSpPr>
        <p:spPr bwMode="auto">
          <a:xfrm rot="10800000">
            <a:off x="1784196" y="1839952"/>
            <a:ext cx="1504695" cy="372307"/>
          </a:xfrm>
          <a:prstGeom prst="straightConnector1">
            <a:avLst/>
          </a:prstGeom>
          <a:noFill/>
          <a:ln w="38100" algn="ctr">
            <a:solidFill>
              <a:srgbClr val="4F8A10"/>
            </a:solidFill>
            <a:round/>
            <a:headEnd/>
            <a:tailEnd type="arrow" w="med" len="med"/>
          </a:ln>
        </p:spPr>
      </p:cxnSp>
    </p:spTree>
    <p:custDataLst>
      <p:tags r:id="rId1"/>
    </p:custData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Processor System Component</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147245" y="1313751"/>
            <a:ext cx="2876550" cy="43815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470231" y="1174458"/>
            <a:ext cx="6482206" cy="5071917"/>
          </a:xfrm>
          <a:prstGeom prst="rect">
            <a:avLst/>
          </a:prstGeom>
          <a:noFill/>
          <a:ln w="9525">
            <a:noFill/>
            <a:miter lim="800000"/>
            <a:headEnd/>
            <a:tailEnd/>
          </a:ln>
        </p:spPr>
      </p:pic>
      <p:sp>
        <p:nvSpPr>
          <p:cNvPr id="8" name="Rectangle 7"/>
          <p:cNvSpPr/>
          <p:nvPr/>
        </p:nvSpPr>
        <p:spPr bwMode="auto">
          <a:xfrm>
            <a:off x="469783" y="3800651"/>
            <a:ext cx="1694577" cy="15939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0" name="Straight Arrow Connector 9"/>
          <p:cNvCxnSpPr>
            <a:stCxn id="8" idx="3"/>
          </p:cNvCxnSpPr>
          <p:nvPr/>
        </p:nvCxnSpPr>
        <p:spPr bwMode="auto">
          <a:xfrm>
            <a:off x="2164360" y="3880347"/>
            <a:ext cx="671119" cy="0"/>
          </a:xfrm>
          <a:prstGeom prst="straightConnector1">
            <a:avLst/>
          </a:prstGeom>
          <a:solidFill>
            <a:schemeClr val="accent1"/>
          </a:solidFill>
          <a:ln w="38100" cap="flat" cmpd="sng" algn="ctr">
            <a:solidFill>
              <a:srgbClr val="FF0000"/>
            </a:solidFill>
            <a:prstDash val="solid"/>
            <a:round/>
            <a:headEnd type="none" w="med" len="med"/>
            <a:tailEnd type="triangle" w="med" len="med"/>
          </a:ln>
          <a:effectLst/>
        </p:spPr>
      </p:cxnSp>
      <p:pic>
        <p:nvPicPr>
          <p:cNvPr id="11" name="Picture 5"/>
          <p:cNvPicPr>
            <a:picLocks noChangeAspect="1" noChangeArrowheads="1"/>
          </p:cNvPicPr>
          <p:nvPr/>
        </p:nvPicPr>
        <p:blipFill>
          <a:blip r:embed="rId4" cstate="print"/>
          <a:srcRect/>
          <a:stretch>
            <a:fillRect/>
          </a:stretch>
        </p:blipFill>
        <p:spPr bwMode="auto">
          <a:xfrm>
            <a:off x="5165358" y="1313751"/>
            <a:ext cx="3826242" cy="5295344"/>
          </a:xfrm>
          <a:prstGeom prst="rect">
            <a:avLst/>
          </a:prstGeom>
          <a:noFill/>
          <a:ln w="9525">
            <a:noFill/>
            <a:miter lim="800000"/>
            <a:headEnd/>
            <a:tailEnd/>
          </a:ln>
          <a:effectLst>
            <a:outerShdw blurRad="50800" dist="152400" dir="2700000" algn="tl" rotWithShape="0">
              <a:prstClr val="black">
                <a:alpha val="40000"/>
              </a:prstClr>
            </a:outerShdw>
          </a:effectLst>
        </p:spPr>
      </p:pic>
      <p:pic>
        <p:nvPicPr>
          <p:cNvPr id="9" name="Picture 3"/>
          <p:cNvPicPr>
            <a:picLocks noChangeAspect="1" noChangeArrowheads="1"/>
          </p:cNvPicPr>
          <p:nvPr/>
        </p:nvPicPr>
        <p:blipFill>
          <a:blip r:embed="rId5" cstate="print"/>
          <a:srcRect l="4508"/>
          <a:stretch>
            <a:fillRect/>
          </a:stretch>
        </p:blipFill>
        <p:spPr bwMode="auto">
          <a:xfrm>
            <a:off x="7258777" y="752651"/>
            <a:ext cx="1885223" cy="6096000"/>
          </a:xfrm>
          <a:prstGeom prst="rect">
            <a:avLst/>
          </a:prstGeom>
          <a:noFill/>
          <a:ln w="9525">
            <a:noFill/>
            <a:miter lim="800000"/>
            <a:headEnd/>
            <a:tailEnd/>
          </a:ln>
        </p:spPr>
      </p:pic>
      <p:sp>
        <p:nvSpPr>
          <p:cNvPr id="12" name="Oval 11"/>
          <p:cNvSpPr/>
          <p:nvPr/>
        </p:nvSpPr>
        <p:spPr bwMode="auto">
          <a:xfrm>
            <a:off x="2286001" y="1812022"/>
            <a:ext cx="1219200" cy="228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53"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normAutofit/>
          </a:bodyPr>
          <a:lstStyle/>
          <a:p>
            <a:pPr eaLnBrk="1" hangingPunct="1"/>
            <a:r>
              <a:rPr lang="en-US" dirty="0" smtClean="0"/>
              <a:t>Altera Cyclone V SoC and Arria V SoC High-Level Overview</a:t>
            </a:r>
            <a:r>
              <a:rPr lang="en-US" sz="3100" dirty="0" smtClean="0">
                <a:solidFill>
                  <a:schemeClr val="accent6"/>
                </a:solidFill>
              </a:rPr>
              <a:t/>
            </a:r>
            <a:br>
              <a:rPr lang="en-US" sz="3100" dirty="0" smtClean="0">
                <a:solidFill>
                  <a:schemeClr val="accent6"/>
                </a:solidFill>
              </a:rPr>
            </a:br>
            <a:endParaRPr lang="en-US" dirty="0" smtClean="0">
              <a:solidFill>
                <a:schemeClr val="bg1"/>
              </a:solidFill>
            </a:endParaRPr>
          </a:p>
        </p:txBody>
      </p:sp>
      <p:sp>
        <p:nvSpPr>
          <p:cNvPr id="5123" name="Subtitle 2"/>
          <p:cNvSpPr>
            <a:spLocks noGrp="1"/>
          </p:cNvSpPr>
          <p:nvPr>
            <p:ph type="subTitle" idx="1"/>
          </p:nvPr>
        </p:nvSpPr>
        <p:spPr/>
        <p:txBody>
          <a:bodyPr/>
          <a:lstStyle/>
          <a:p>
            <a:pPr eaLnBrk="1" hangingPunct="1"/>
            <a:r>
              <a:rPr lang="en-US" dirty="0" smtClean="0">
                <a:solidFill>
                  <a:schemeClr val="bg1"/>
                </a:solidFill>
              </a:rPr>
              <a:t>Your User Customizable System on Chip</a:t>
            </a:r>
          </a:p>
        </p:txBody>
      </p:sp>
    </p:spTree>
    <p:custDataLst>
      <p:tags r:id="rId1"/>
    </p:custData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419599" y="926386"/>
            <a:ext cx="4532837" cy="354665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General Options &amp; Boot Control</a:t>
            </a:r>
            <a:endParaRPr lang="en-US" dirty="0"/>
          </a:p>
        </p:txBody>
      </p:sp>
      <p:sp>
        <p:nvSpPr>
          <p:cNvPr id="3" name="Content Placeholder 2"/>
          <p:cNvSpPr>
            <a:spLocks noGrp="1"/>
          </p:cNvSpPr>
          <p:nvPr>
            <p:ph idx="1"/>
          </p:nvPr>
        </p:nvSpPr>
        <p:spPr/>
        <p:txBody>
          <a:bodyPr/>
          <a:lstStyle/>
          <a:p>
            <a:r>
              <a:rPr lang="en-US" dirty="0" smtClean="0"/>
              <a:t>General</a:t>
            </a:r>
          </a:p>
          <a:p>
            <a:pPr lvl="1"/>
            <a:r>
              <a:rPr lang="en-US" dirty="0" smtClean="0"/>
              <a:t>Events </a:t>
            </a:r>
          </a:p>
          <a:p>
            <a:pPr lvl="2"/>
            <a:r>
              <a:rPr lang="en-US" dirty="0" smtClean="0"/>
              <a:t>Event in and out</a:t>
            </a:r>
          </a:p>
          <a:p>
            <a:pPr lvl="2"/>
            <a:r>
              <a:rPr lang="en-US" dirty="0" smtClean="0"/>
              <a:t>Wait for event condition</a:t>
            </a:r>
          </a:p>
          <a:p>
            <a:pPr lvl="2"/>
            <a:r>
              <a:rPr lang="en-US" dirty="0" smtClean="0"/>
              <a:t>Wait for interrupt condition</a:t>
            </a:r>
          </a:p>
          <a:p>
            <a:pPr lvl="1"/>
            <a:r>
              <a:rPr lang="en-US" dirty="0" smtClean="0"/>
              <a:t>GPIO </a:t>
            </a:r>
          </a:p>
          <a:p>
            <a:pPr lvl="1"/>
            <a:r>
              <a:rPr lang="en-US" dirty="0" smtClean="0"/>
              <a:t>Interrupts </a:t>
            </a:r>
          </a:p>
          <a:p>
            <a:pPr lvl="1"/>
            <a:r>
              <a:rPr lang="en-US" dirty="0" smtClean="0"/>
              <a:t>Debug interfaces</a:t>
            </a:r>
          </a:p>
          <a:p>
            <a:pPr lvl="1"/>
            <a:endParaRPr lang="en-US" dirty="0" smtClean="0"/>
          </a:p>
          <a:p>
            <a:r>
              <a:rPr lang="en-US" dirty="0" smtClean="0"/>
              <a:t>Boot from FPGA</a:t>
            </a:r>
          </a:p>
          <a:p>
            <a:pPr lvl="1">
              <a:buNone/>
            </a:pPr>
            <a:endParaRPr lang="en-US" dirty="0" smtClean="0"/>
          </a:p>
        </p:txBody>
      </p:sp>
      <p:pic>
        <p:nvPicPr>
          <p:cNvPr id="3074" name="Picture 2"/>
          <p:cNvPicPr>
            <a:picLocks noChangeAspect="1" noChangeArrowheads="1"/>
          </p:cNvPicPr>
          <p:nvPr/>
        </p:nvPicPr>
        <p:blipFill>
          <a:blip r:embed="rId4" cstate="print"/>
          <a:srcRect/>
          <a:stretch>
            <a:fillRect/>
          </a:stretch>
        </p:blipFill>
        <p:spPr bwMode="auto">
          <a:xfrm>
            <a:off x="4152236" y="3041178"/>
            <a:ext cx="4447149" cy="3108687"/>
          </a:xfrm>
          <a:prstGeom prst="rect">
            <a:avLst/>
          </a:prstGeom>
          <a:noFill/>
          <a:ln w="9525">
            <a:noFill/>
            <a:miter lim="800000"/>
            <a:headEnd/>
            <a:tailEnd/>
          </a:ln>
        </p:spPr>
      </p:pic>
      <p:sp>
        <p:nvSpPr>
          <p:cNvPr id="7" name="Oval 6"/>
          <p:cNvSpPr/>
          <p:nvPr/>
        </p:nvSpPr>
        <p:spPr bwMode="auto">
          <a:xfrm>
            <a:off x="5257800" y="1295400"/>
            <a:ext cx="2209800" cy="1295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p:cTn id="10" dur="500" fill="hold"/>
                                        <p:tgtEl>
                                          <p:spTgt spid="3074"/>
                                        </p:tgtEl>
                                        <p:attrNameLst>
                                          <p:attrName>ppt_w</p:attrName>
                                        </p:attrNameLst>
                                      </p:cBhvr>
                                      <p:tavLst>
                                        <p:tav tm="0">
                                          <p:val>
                                            <p:fltVal val="0"/>
                                          </p:val>
                                        </p:tav>
                                        <p:tav tm="100000">
                                          <p:val>
                                            <p:strVal val="#ppt_w"/>
                                          </p:val>
                                        </p:tav>
                                      </p:tavLst>
                                    </p:anim>
                                    <p:anim calcmode="lin" valueType="num">
                                      <p:cBhvr>
                                        <p:cTn id="11" dur="500" fill="hold"/>
                                        <p:tgtEl>
                                          <p:spTgt spid="3074"/>
                                        </p:tgtEl>
                                        <p:attrNameLst>
                                          <p:attrName>ppt_h</p:attrName>
                                        </p:attrNameLst>
                                      </p:cBhvr>
                                      <p:tavLst>
                                        <p:tav tm="0">
                                          <p:val>
                                            <p:fltVal val="0"/>
                                          </p:val>
                                        </p:tav>
                                        <p:tav tm="100000">
                                          <p:val>
                                            <p:strVal val="#ppt_h"/>
                                          </p:val>
                                        </p:tav>
                                      </p:tavLst>
                                    </p:anim>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419599" y="926386"/>
            <a:ext cx="4532837" cy="3546659"/>
          </a:xfrm>
          <a:prstGeom prst="rect">
            <a:avLst/>
          </a:prstGeom>
          <a:noFill/>
          <a:ln w="9525">
            <a:noFill/>
            <a:miter lim="800000"/>
            <a:headEnd/>
            <a:tailEnd/>
          </a:ln>
        </p:spPr>
      </p:pic>
      <p:sp>
        <p:nvSpPr>
          <p:cNvPr id="7" name="Oval 6"/>
          <p:cNvSpPr/>
          <p:nvPr/>
        </p:nvSpPr>
        <p:spPr bwMode="auto">
          <a:xfrm>
            <a:off x="5562600" y="2590800"/>
            <a:ext cx="22098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AXI Bridges</a:t>
            </a:r>
            <a:endParaRPr lang="en-US" dirty="0"/>
          </a:p>
        </p:txBody>
      </p:sp>
      <p:sp>
        <p:nvSpPr>
          <p:cNvPr id="3" name="Content Placeholder 2"/>
          <p:cNvSpPr>
            <a:spLocks noGrp="1"/>
          </p:cNvSpPr>
          <p:nvPr>
            <p:ph idx="1"/>
          </p:nvPr>
        </p:nvSpPr>
        <p:spPr>
          <a:xfrm>
            <a:off x="350838" y="1187449"/>
            <a:ext cx="4068761" cy="4863493"/>
          </a:xfrm>
        </p:spPr>
        <p:txBody>
          <a:bodyPr>
            <a:normAutofit fontScale="85000" lnSpcReduction="20000"/>
          </a:bodyPr>
          <a:lstStyle/>
          <a:p>
            <a:r>
              <a:rPr lang="en-US" dirty="0" smtClean="0"/>
              <a:t>FPGA-to-HPS</a:t>
            </a:r>
          </a:p>
          <a:p>
            <a:pPr lvl="1"/>
            <a:r>
              <a:rPr lang="en-US" dirty="0" smtClean="0"/>
              <a:t>Access peripherals &amp; memory</a:t>
            </a:r>
          </a:p>
          <a:p>
            <a:pPr lvl="1"/>
            <a:r>
              <a:rPr lang="en-US" dirty="0" smtClean="0"/>
              <a:t>4 GB space</a:t>
            </a:r>
          </a:p>
          <a:p>
            <a:pPr lvl="1"/>
            <a:r>
              <a:rPr lang="en-US" dirty="0" smtClean="0"/>
              <a:t>Widths 32, 64, 128</a:t>
            </a:r>
          </a:p>
          <a:p>
            <a:pPr lvl="1"/>
            <a:endParaRPr lang="en-US" dirty="0" smtClean="0"/>
          </a:p>
          <a:p>
            <a:r>
              <a:rPr lang="en-US" dirty="0" smtClean="0"/>
              <a:t>HPS-to-FPGA</a:t>
            </a:r>
          </a:p>
          <a:p>
            <a:pPr lvl="1"/>
            <a:r>
              <a:rPr lang="en-US" dirty="0" smtClean="0"/>
              <a:t>960 MB space</a:t>
            </a:r>
          </a:p>
          <a:p>
            <a:pPr lvl="1"/>
            <a:r>
              <a:rPr lang="en-US" dirty="0" smtClean="0"/>
              <a:t>Widths 32, 64, 128</a:t>
            </a:r>
          </a:p>
          <a:p>
            <a:pPr lvl="1"/>
            <a:endParaRPr lang="en-US" dirty="0" smtClean="0"/>
          </a:p>
          <a:p>
            <a:r>
              <a:rPr lang="en-US" dirty="0" smtClean="0"/>
              <a:t>Lightweight HPS-to-FPGA</a:t>
            </a:r>
          </a:p>
          <a:p>
            <a:pPr lvl="1"/>
            <a:r>
              <a:rPr lang="en-US" dirty="0" smtClean="0"/>
              <a:t>Lower performance (32 bits)</a:t>
            </a:r>
          </a:p>
          <a:p>
            <a:pPr lvl="1"/>
            <a:r>
              <a:rPr lang="en-US" dirty="0" smtClean="0"/>
              <a:t>Accessing CSRs</a:t>
            </a:r>
          </a:p>
          <a:p>
            <a:pPr lvl="1"/>
            <a:r>
              <a:rPr lang="en-US" dirty="0" smtClean="0"/>
              <a:t>2 MB space</a:t>
            </a:r>
          </a:p>
          <a:p>
            <a:pPr lvl="1"/>
            <a:endParaRPr lang="en-US" dirty="0" smtClean="0"/>
          </a:p>
          <a:p>
            <a:r>
              <a:rPr lang="en-US" dirty="0" smtClean="0"/>
              <a:t>All support soft Avalon connections</a:t>
            </a:r>
          </a:p>
        </p:txBody>
      </p:sp>
      <p:pic>
        <p:nvPicPr>
          <p:cNvPr id="8" name="Picture 6"/>
          <p:cNvPicPr>
            <a:picLocks noChangeAspect="1" noChangeArrowheads="1"/>
          </p:cNvPicPr>
          <p:nvPr/>
        </p:nvPicPr>
        <p:blipFill>
          <a:blip r:embed="rId4" cstate="print"/>
          <a:srcRect/>
          <a:stretch>
            <a:fillRect/>
          </a:stretch>
        </p:blipFill>
        <p:spPr bwMode="auto">
          <a:xfrm>
            <a:off x="6552538" y="779677"/>
            <a:ext cx="2424611" cy="1631950"/>
          </a:xfrm>
          <a:prstGeom prst="rect">
            <a:avLst/>
          </a:prstGeom>
          <a:noFill/>
          <a:ln w="9525">
            <a:noFill/>
            <a:miter lim="800000"/>
            <a:headEnd/>
            <a:tailEnd/>
          </a:ln>
          <a:effectLst>
            <a:outerShdw blurRad="50800" dist="177800" dir="2700000" algn="tl" rotWithShape="0">
              <a:prstClr val="black">
                <a:alpha val="40000"/>
              </a:prstClr>
            </a:outerShdw>
          </a:effectLst>
        </p:spPr>
      </p:pic>
      <p:pic>
        <p:nvPicPr>
          <p:cNvPr id="9" name="Picture 5"/>
          <p:cNvPicPr>
            <a:picLocks noChangeAspect="1" noChangeArrowheads="1"/>
          </p:cNvPicPr>
          <p:nvPr/>
        </p:nvPicPr>
        <p:blipFill>
          <a:blip r:embed="rId5" cstate="print"/>
          <a:srcRect/>
          <a:stretch>
            <a:fillRect/>
          </a:stretch>
        </p:blipFill>
        <p:spPr bwMode="auto">
          <a:xfrm>
            <a:off x="4026244" y="4201775"/>
            <a:ext cx="4913836" cy="15811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FPGA-to-HPS SDRAM Interface</a:t>
            </a:r>
            <a:endParaRPr lang="en-US" dirty="0"/>
          </a:p>
        </p:txBody>
      </p:sp>
      <p:sp>
        <p:nvSpPr>
          <p:cNvPr id="3" name="Content Placeholder 2"/>
          <p:cNvSpPr>
            <a:spLocks noGrp="1"/>
          </p:cNvSpPr>
          <p:nvPr>
            <p:ph idx="1"/>
          </p:nvPr>
        </p:nvSpPr>
        <p:spPr>
          <a:xfrm>
            <a:off x="350838" y="1187449"/>
            <a:ext cx="4068761" cy="4863493"/>
          </a:xfrm>
        </p:spPr>
        <p:txBody>
          <a:bodyPr>
            <a:normAutofit/>
          </a:bodyPr>
          <a:lstStyle/>
          <a:p>
            <a:r>
              <a:rPr lang="en-US" dirty="0" smtClean="0"/>
              <a:t>AXI-3 or Avalon-MM</a:t>
            </a:r>
          </a:p>
          <a:p>
            <a:endParaRPr lang="en-US" dirty="0" smtClean="0"/>
          </a:p>
          <a:p>
            <a:r>
              <a:rPr lang="en-US" dirty="0" smtClean="0"/>
              <a:t>Select the number of interfaces</a:t>
            </a:r>
          </a:p>
          <a:p>
            <a:pPr lvl="1"/>
            <a:r>
              <a:rPr lang="en-US" dirty="0" smtClean="0"/>
              <a:t>Maximum of 3 AXI-3 or</a:t>
            </a:r>
          </a:p>
          <a:p>
            <a:pPr lvl="1"/>
            <a:r>
              <a:rPr lang="en-US" dirty="0" smtClean="0"/>
              <a:t>Maximum of 6 Avalon-MM</a:t>
            </a:r>
          </a:p>
          <a:p>
            <a:endParaRPr lang="en-US" dirty="0" smtClean="0"/>
          </a:p>
          <a:p>
            <a:r>
              <a:rPr lang="en-US" dirty="0" smtClean="0"/>
              <a:t>Data widths: </a:t>
            </a:r>
            <a:br>
              <a:rPr lang="en-US" dirty="0" smtClean="0"/>
            </a:br>
            <a:r>
              <a:rPr lang="en-US" dirty="0" smtClean="0"/>
              <a:t>- 32, 64, 128, 256</a:t>
            </a:r>
          </a:p>
          <a:p>
            <a:pPr lvl="1"/>
            <a:endParaRPr lang="en-US" dirty="0" smtClean="0"/>
          </a:p>
        </p:txBody>
      </p:sp>
      <p:pic>
        <p:nvPicPr>
          <p:cNvPr id="6" name="Picture 2"/>
          <p:cNvPicPr>
            <a:picLocks noChangeAspect="1" noChangeArrowheads="1"/>
          </p:cNvPicPr>
          <p:nvPr/>
        </p:nvPicPr>
        <p:blipFill>
          <a:blip r:embed="rId3" cstate="print"/>
          <a:srcRect/>
          <a:stretch>
            <a:fillRect/>
          </a:stretch>
        </p:blipFill>
        <p:spPr bwMode="auto">
          <a:xfrm>
            <a:off x="4419599" y="926386"/>
            <a:ext cx="4532837" cy="3546659"/>
          </a:xfrm>
          <a:prstGeom prst="rect">
            <a:avLst/>
          </a:prstGeom>
          <a:noFill/>
          <a:ln w="9525">
            <a:noFill/>
            <a:miter lim="800000"/>
            <a:headEnd/>
            <a:tailEnd/>
          </a:ln>
        </p:spPr>
      </p:pic>
      <p:sp>
        <p:nvSpPr>
          <p:cNvPr id="7" name="Oval 6"/>
          <p:cNvSpPr/>
          <p:nvPr/>
        </p:nvSpPr>
        <p:spPr bwMode="auto">
          <a:xfrm>
            <a:off x="5791200" y="3048000"/>
            <a:ext cx="22098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pic>
        <p:nvPicPr>
          <p:cNvPr id="2050" name="Picture 2"/>
          <p:cNvPicPr>
            <a:picLocks noChangeAspect="1" noChangeArrowheads="1"/>
          </p:cNvPicPr>
          <p:nvPr/>
        </p:nvPicPr>
        <p:blipFill>
          <a:blip r:embed="rId4" cstate="print"/>
          <a:srcRect/>
          <a:stretch>
            <a:fillRect/>
          </a:stretch>
        </p:blipFill>
        <p:spPr bwMode="auto">
          <a:xfrm>
            <a:off x="4313960" y="3962524"/>
            <a:ext cx="4638476" cy="208841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419599" y="926386"/>
            <a:ext cx="4532837" cy="3546659"/>
          </a:xfrm>
          <a:prstGeom prst="rect">
            <a:avLst/>
          </a:prstGeom>
          <a:noFill/>
          <a:ln w="9525">
            <a:noFill/>
            <a:miter lim="800000"/>
            <a:headEnd/>
            <a:tailEnd/>
          </a:ln>
        </p:spPr>
      </p:pic>
      <p:sp>
        <p:nvSpPr>
          <p:cNvPr id="10" name="Title 9"/>
          <p:cNvSpPr>
            <a:spLocks noGrp="1"/>
          </p:cNvSpPr>
          <p:nvPr>
            <p:ph type="title"/>
          </p:nvPr>
        </p:nvSpPr>
        <p:spPr/>
        <p:txBody>
          <a:bodyPr/>
          <a:lstStyle/>
          <a:p>
            <a:r>
              <a:rPr lang="en-US" dirty="0" smtClean="0"/>
              <a:t>Resets &amp; DMA Control</a:t>
            </a:r>
            <a:endParaRPr lang="en-US" dirty="0"/>
          </a:p>
        </p:txBody>
      </p:sp>
      <p:sp>
        <p:nvSpPr>
          <p:cNvPr id="11" name="Content Placeholder 10"/>
          <p:cNvSpPr>
            <a:spLocks noGrp="1"/>
          </p:cNvSpPr>
          <p:nvPr>
            <p:ph idx="1"/>
          </p:nvPr>
        </p:nvSpPr>
        <p:spPr>
          <a:xfrm>
            <a:off x="152400" y="1187450"/>
            <a:ext cx="4419600" cy="4679950"/>
          </a:xfrm>
        </p:spPr>
        <p:txBody>
          <a:bodyPr>
            <a:normAutofit/>
          </a:bodyPr>
          <a:lstStyle/>
          <a:p>
            <a:r>
              <a:rPr lang="en-US" sz="2400" dirty="0" smtClean="0"/>
              <a:t>Resets</a:t>
            </a:r>
          </a:p>
          <a:p>
            <a:pPr lvl="1"/>
            <a:r>
              <a:rPr lang="en-US" sz="1800" dirty="0" smtClean="0"/>
              <a:t>Different reset domains</a:t>
            </a:r>
          </a:p>
          <a:p>
            <a:pPr lvl="2"/>
            <a:r>
              <a:rPr lang="en-US" sz="1600" dirty="0" smtClean="0"/>
              <a:t>Cold</a:t>
            </a:r>
          </a:p>
          <a:p>
            <a:pPr lvl="2"/>
            <a:r>
              <a:rPr lang="en-US" sz="1600" dirty="0" smtClean="0"/>
              <a:t>Warm</a:t>
            </a:r>
          </a:p>
          <a:p>
            <a:pPr lvl="2"/>
            <a:r>
              <a:rPr lang="en-US" sz="1600" dirty="0" smtClean="0"/>
              <a:t>Debug</a:t>
            </a:r>
          </a:p>
          <a:p>
            <a:pPr lvl="1"/>
            <a:r>
              <a:rPr lang="en-US" sz="1800" dirty="0" smtClean="0"/>
              <a:t>HPS can drive resets to FPGA</a:t>
            </a:r>
          </a:p>
          <a:p>
            <a:pPr lvl="1"/>
            <a:r>
              <a:rPr lang="en-US" sz="1800" dirty="0" smtClean="0"/>
              <a:t>FPGA can drive resets</a:t>
            </a:r>
          </a:p>
          <a:p>
            <a:pPr lvl="1"/>
            <a:endParaRPr lang="en-US" sz="1800" dirty="0" smtClean="0"/>
          </a:p>
          <a:p>
            <a:r>
              <a:rPr lang="en-US" sz="2400" dirty="0" smtClean="0"/>
              <a:t>DMA Control</a:t>
            </a:r>
          </a:p>
          <a:p>
            <a:pPr lvl="1"/>
            <a:r>
              <a:rPr lang="en-US" sz="1800" dirty="0" smtClean="0"/>
              <a:t>Up to 8 logical channels </a:t>
            </a:r>
            <a:br>
              <a:rPr lang="en-US" sz="1800" dirty="0" smtClean="0"/>
            </a:br>
            <a:r>
              <a:rPr lang="en-US" sz="1800" dirty="0" smtClean="0"/>
              <a:t>available to FPGA </a:t>
            </a:r>
            <a:br>
              <a:rPr lang="en-US" sz="1800" dirty="0" smtClean="0"/>
            </a:br>
            <a:r>
              <a:rPr lang="en-US" sz="1800" dirty="0" smtClean="0"/>
              <a:t>(4 shared with CAN)</a:t>
            </a:r>
          </a:p>
        </p:txBody>
      </p:sp>
      <p:pic>
        <p:nvPicPr>
          <p:cNvPr id="8" name="Picture 4"/>
          <p:cNvPicPr>
            <a:picLocks noChangeAspect="1" noChangeArrowheads="1"/>
          </p:cNvPicPr>
          <p:nvPr/>
        </p:nvPicPr>
        <p:blipFill>
          <a:blip r:embed="rId4" cstate="print"/>
          <a:srcRect/>
          <a:stretch>
            <a:fillRect/>
          </a:stretch>
        </p:blipFill>
        <p:spPr bwMode="auto">
          <a:xfrm>
            <a:off x="4935629" y="2133600"/>
            <a:ext cx="4016807" cy="4495800"/>
          </a:xfrm>
          <a:prstGeom prst="rect">
            <a:avLst/>
          </a:prstGeom>
          <a:ln>
            <a:noFill/>
          </a:ln>
          <a:effectLst>
            <a:outerShdw blurRad="292100" dist="139700" dir="2700000" algn="tl" rotWithShape="0">
              <a:srgbClr val="333333">
                <a:alpha val="65000"/>
              </a:srgbClr>
            </a:outerShdw>
          </a:effectLst>
        </p:spPr>
      </p:pic>
      <p:sp>
        <p:nvSpPr>
          <p:cNvPr id="9" name="Oval 8"/>
          <p:cNvSpPr/>
          <p:nvPr/>
        </p:nvSpPr>
        <p:spPr bwMode="auto">
          <a:xfrm>
            <a:off x="5867400" y="1320567"/>
            <a:ext cx="685800" cy="152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pic>
        <p:nvPicPr>
          <p:cNvPr id="12" name="Picture 3"/>
          <p:cNvPicPr>
            <a:picLocks noChangeAspect="1" noChangeArrowheads="1"/>
          </p:cNvPicPr>
          <p:nvPr/>
        </p:nvPicPr>
        <p:blipFill>
          <a:blip r:embed="rId5" cstate="print"/>
          <a:srcRect/>
          <a:stretch>
            <a:fillRect/>
          </a:stretch>
        </p:blipFill>
        <p:spPr bwMode="auto">
          <a:xfrm>
            <a:off x="6202346" y="639501"/>
            <a:ext cx="2750090" cy="27132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4419599" y="926386"/>
            <a:ext cx="4532837" cy="354665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HPS Peripheral Pin Multiplexing</a:t>
            </a:r>
            <a:endParaRPr lang="en-US" dirty="0"/>
          </a:p>
        </p:txBody>
      </p:sp>
      <p:sp>
        <p:nvSpPr>
          <p:cNvPr id="3" name="Content Placeholder 2"/>
          <p:cNvSpPr>
            <a:spLocks noGrp="1"/>
          </p:cNvSpPr>
          <p:nvPr>
            <p:ph idx="1"/>
          </p:nvPr>
        </p:nvSpPr>
        <p:spPr>
          <a:xfrm>
            <a:off x="350838" y="1187450"/>
            <a:ext cx="4068761" cy="4679950"/>
          </a:xfrm>
        </p:spPr>
        <p:txBody>
          <a:bodyPr/>
          <a:lstStyle/>
          <a:p>
            <a:r>
              <a:rPr lang="en-US" dirty="0" smtClean="0"/>
              <a:t>Enable peripheral interfaces</a:t>
            </a:r>
          </a:p>
          <a:p>
            <a:endParaRPr lang="en-US" dirty="0" smtClean="0"/>
          </a:p>
          <a:p>
            <a:r>
              <a:rPr lang="en-US" dirty="0" smtClean="0"/>
              <a:t>Choose peripheral </a:t>
            </a:r>
            <a:br>
              <a:rPr lang="en-US" dirty="0" smtClean="0"/>
            </a:br>
            <a:r>
              <a:rPr lang="en-US" dirty="0" smtClean="0"/>
              <a:t>I/O modes</a:t>
            </a:r>
          </a:p>
          <a:p>
            <a:endParaRPr lang="en-US" dirty="0" smtClean="0"/>
          </a:p>
          <a:p>
            <a:r>
              <a:rPr lang="en-US" dirty="0" smtClean="0"/>
              <a:t>Select I/O set</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4191000" y="2590800"/>
            <a:ext cx="4701391" cy="4124325"/>
          </a:xfrm>
          <a:prstGeom prst="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5" cstate="print"/>
          <a:srcRect/>
          <a:stretch>
            <a:fillRect/>
          </a:stretch>
        </p:blipFill>
        <p:spPr bwMode="auto">
          <a:xfrm>
            <a:off x="6400800" y="1983922"/>
            <a:ext cx="2657475" cy="4152900"/>
          </a:xfrm>
          <a:prstGeom prst="rect">
            <a:avLst/>
          </a:prstGeom>
          <a:ln>
            <a:noFill/>
          </a:ln>
          <a:effectLst>
            <a:outerShdw blurRad="292100" dist="139700" dir="2700000" algn="tl" rotWithShape="0">
              <a:srgbClr val="333333">
                <a:alpha val="65000"/>
              </a:srgbClr>
            </a:outerShdw>
          </a:effectLst>
        </p:spPr>
      </p:pic>
      <p:sp>
        <p:nvSpPr>
          <p:cNvPr id="8" name="Oval 7"/>
          <p:cNvSpPr/>
          <p:nvPr/>
        </p:nvSpPr>
        <p:spPr bwMode="auto">
          <a:xfrm>
            <a:off x="6280376" y="1295400"/>
            <a:ext cx="1187223" cy="228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dissolve">
                                      <p:cBhvr>
                                        <p:cTn id="1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a:picLocks noChangeAspect="1" noChangeArrowheads="1"/>
          </p:cNvPicPr>
          <p:nvPr/>
        </p:nvPicPr>
        <p:blipFill>
          <a:blip r:embed="rId3" cstate="print"/>
          <a:srcRect/>
          <a:stretch>
            <a:fillRect/>
          </a:stretch>
        </p:blipFill>
        <p:spPr bwMode="auto">
          <a:xfrm>
            <a:off x="158495" y="1520461"/>
            <a:ext cx="8985505" cy="444853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HPS in </a:t>
            </a:r>
            <a:r>
              <a:rPr lang="en-US" dirty="0" err="1" smtClean="0"/>
              <a:t>Qsys</a:t>
            </a:r>
            <a:endParaRPr lang="en-US" dirty="0"/>
          </a:p>
        </p:txBody>
      </p:sp>
      <p:sp>
        <p:nvSpPr>
          <p:cNvPr id="6" name="Oval 5"/>
          <p:cNvSpPr/>
          <p:nvPr/>
        </p:nvSpPr>
        <p:spPr bwMode="auto">
          <a:xfrm>
            <a:off x="381000" y="2930061"/>
            <a:ext cx="1733301" cy="228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7" name="Rounded Rectangle 6"/>
          <p:cNvSpPr/>
          <p:nvPr/>
        </p:nvSpPr>
        <p:spPr bwMode="auto">
          <a:xfrm>
            <a:off x="2286000" y="2895600"/>
            <a:ext cx="3962400" cy="26670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zh-TW" smtClean="0">
                <a:ea typeface="新細明體" pitchFamily="18" charset="-120"/>
              </a:rPr>
              <a:t>Connect the Components</a:t>
            </a:r>
          </a:p>
        </p:txBody>
      </p:sp>
      <p:pic>
        <p:nvPicPr>
          <p:cNvPr id="26631" name="Picture 7"/>
          <p:cNvPicPr>
            <a:picLocks noChangeAspect="1" noChangeArrowheads="1"/>
          </p:cNvPicPr>
          <p:nvPr/>
        </p:nvPicPr>
        <p:blipFill>
          <a:blip r:embed="rId4" cstate="print"/>
          <a:srcRect/>
          <a:stretch>
            <a:fillRect/>
          </a:stretch>
        </p:blipFill>
        <p:spPr bwMode="auto">
          <a:xfrm>
            <a:off x="412595" y="926427"/>
            <a:ext cx="6443818" cy="2283497"/>
          </a:xfrm>
          <a:prstGeom prst="rect">
            <a:avLst/>
          </a:prstGeom>
          <a:noFill/>
          <a:ln w="9525">
            <a:noFill/>
            <a:miter lim="800000"/>
            <a:headEnd/>
            <a:tailEnd/>
          </a:ln>
        </p:spPr>
      </p:pic>
      <p:sp>
        <p:nvSpPr>
          <p:cNvPr id="9" name="Down Arrow 8"/>
          <p:cNvSpPr/>
          <p:nvPr/>
        </p:nvSpPr>
        <p:spPr bwMode="auto">
          <a:xfrm>
            <a:off x="895350" y="3114675"/>
            <a:ext cx="333375" cy="781050"/>
          </a:xfrm>
          <a:prstGeom prst="down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Rectangle 9"/>
          <p:cNvSpPr/>
          <p:nvPr/>
        </p:nvSpPr>
        <p:spPr>
          <a:xfrm>
            <a:off x="1311735" y="3271514"/>
            <a:ext cx="4353085" cy="369332"/>
          </a:xfrm>
          <a:prstGeom prst="rect">
            <a:avLst/>
          </a:prstGeom>
        </p:spPr>
        <p:txBody>
          <a:bodyPr wrap="square">
            <a:spAutoFit/>
          </a:bodyPr>
          <a:lstStyle/>
          <a:p>
            <a:r>
              <a:rPr lang="en-US" altLang="zh-TW" dirty="0" smtClean="0"/>
              <a:t>Click the open dot to make connection</a:t>
            </a:r>
            <a:endParaRPr lang="en-US" dirty="0"/>
          </a:p>
        </p:txBody>
      </p:sp>
      <p:pic>
        <p:nvPicPr>
          <p:cNvPr id="11" name="Picture 2"/>
          <p:cNvPicPr>
            <a:picLocks noChangeAspect="1" noChangeArrowheads="1"/>
          </p:cNvPicPr>
          <p:nvPr/>
        </p:nvPicPr>
        <p:blipFill>
          <a:blip r:embed="rId5" cstate="print"/>
          <a:srcRect/>
          <a:stretch>
            <a:fillRect/>
          </a:stretch>
        </p:blipFill>
        <p:spPr bwMode="auto">
          <a:xfrm>
            <a:off x="4910433" y="3718704"/>
            <a:ext cx="4233567" cy="2333625"/>
          </a:xfrm>
          <a:prstGeom prst="rect">
            <a:avLst/>
          </a:prstGeom>
          <a:noFill/>
          <a:ln w="9525">
            <a:noFill/>
            <a:miter lim="800000"/>
            <a:headEnd/>
            <a:tailEnd/>
          </a:ln>
        </p:spPr>
      </p:pic>
      <p:pic>
        <p:nvPicPr>
          <p:cNvPr id="26633" name="Picture 9"/>
          <p:cNvPicPr>
            <a:picLocks noChangeAspect="1" noChangeArrowheads="1"/>
          </p:cNvPicPr>
          <p:nvPr/>
        </p:nvPicPr>
        <p:blipFill>
          <a:blip r:embed="rId6" cstate="print"/>
          <a:srcRect/>
          <a:stretch>
            <a:fillRect/>
          </a:stretch>
        </p:blipFill>
        <p:spPr bwMode="auto">
          <a:xfrm>
            <a:off x="152400" y="3962400"/>
            <a:ext cx="4210050" cy="2400300"/>
          </a:xfrm>
          <a:prstGeom prst="rect">
            <a:avLst/>
          </a:prstGeom>
          <a:noFill/>
          <a:ln w="9525">
            <a:noFill/>
            <a:miter lim="800000"/>
            <a:headEnd/>
            <a:tailEnd/>
          </a:ln>
        </p:spPr>
      </p:pic>
      <p:sp>
        <p:nvSpPr>
          <p:cNvPr id="13" name="Down Arrow 12"/>
          <p:cNvSpPr/>
          <p:nvPr/>
        </p:nvSpPr>
        <p:spPr bwMode="auto">
          <a:xfrm rot="16200000">
            <a:off x="4474371" y="4960145"/>
            <a:ext cx="333375" cy="442910"/>
          </a:xfrm>
          <a:prstGeom prst="downArrow">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 the Components</a:t>
            </a:r>
            <a:endParaRPr lang="en-US" dirty="0"/>
          </a:p>
        </p:txBody>
      </p:sp>
      <p:pic>
        <p:nvPicPr>
          <p:cNvPr id="5" name="Picture 6"/>
          <p:cNvPicPr>
            <a:picLocks noGrp="1" noChangeAspect="1" noChangeArrowheads="1"/>
          </p:cNvPicPr>
          <p:nvPr>
            <p:ph idx="1"/>
          </p:nvPr>
        </p:nvPicPr>
        <p:blipFill>
          <a:blip r:embed="rId3" cstate="print"/>
          <a:stretch>
            <a:fillRect/>
          </a:stretch>
        </p:blipFill>
        <p:spPr bwMode="auto">
          <a:xfrm>
            <a:off x="2040251" y="1130585"/>
            <a:ext cx="5019048" cy="4571429"/>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HPS Memory from FPGA</a:t>
            </a:r>
            <a:endParaRPr lang="en-US" dirty="0"/>
          </a:p>
        </p:txBody>
      </p:sp>
      <p:sp>
        <p:nvSpPr>
          <p:cNvPr id="3" name="Content Placeholder 2"/>
          <p:cNvSpPr>
            <a:spLocks noGrp="1"/>
          </p:cNvSpPr>
          <p:nvPr>
            <p:ph idx="1"/>
          </p:nvPr>
        </p:nvSpPr>
        <p:spPr/>
        <p:txBody>
          <a:bodyPr/>
          <a:lstStyle/>
          <a:p>
            <a:r>
              <a:rPr lang="en-US" dirty="0" smtClean="0"/>
              <a:t>4 GB HPS memory map</a:t>
            </a:r>
          </a:p>
          <a:p>
            <a:r>
              <a:rPr lang="en-US" dirty="0" smtClean="0"/>
              <a:t>Less capable FPGA masters </a:t>
            </a:r>
            <a:br>
              <a:rPr lang="en-US" dirty="0" smtClean="0"/>
            </a:br>
            <a:r>
              <a:rPr lang="en-US" dirty="0" smtClean="0"/>
              <a:t>(e.g. Nios II has 31-bits of address / 2GB)</a:t>
            </a:r>
          </a:p>
          <a:p>
            <a:r>
              <a:rPr lang="en-US" dirty="0" smtClean="0"/>
              <a:t>Address Span Extender (Windowed Bridge)</a:t>
            </a:r>
            <a:endParaRPr lang="en-US" dirty="0"/>
          </a:p>
        </p:txBody>
      </p:sp>
      <p:pic>
        <p:nvPicPr>
          <p:cNvPr id="12291" name="Picture 3"/>
          <p:cNvPicPr>
            <a:picLocks noChangeAspect="1" noChangeArrowheads="1"/>
          </p:cNvPicPr>
          <p:nvPr/>
        </p:nvPicPr>
        <p:blipFill>
          <a:blip r:embed="rId3" cstate="print"/>
          <a:srcRect/>
          <a:stretch>
            <a:fillRect/>
          </a:stretch>
        </p:blipFill>
        <p:spPr bwMode="auto">
          <a:xfrm>
            <a:off x="4088778" y="2895600"/>
            <a:ext cx="4701116" cy="3660943"/>
          </a:xfrm>
          <a:prstGeom prst="rect">
            <a:avLst/>
          </a:prstGeom>
          <a:ln>
            <a:noFill/>
          </a:ln>
          <a:effectLst>
            <a:outerShdw blurRad="292100" dist="139700" dir="2700000" algn="tl" rotWithShape="0">
              <a:srgbClr val="333333">
                <a:alpha val="65000"/>
              </a:srgbClr>
            </a:outerShdw>
          </a:effectLst>
        </p:spPr>
      </p:pic>
      <p:pic>
        <p:nvPicPr>
          <p:cNvPr id="531459" name="Picture 3"/>
          <p:cNvPicPr>
            <a:picLocks noChangeAspect="1" noChangeArrowheads="1"/>
          </p:cNvPicPr>
          <p:nvPr/>
        </p:nvPicPr>
        <p:blipFill>
          <a:blip r:embed="rId4" cstate="print"/>
          <a:srcRect/>
          <a:stretch>
            <a:fillRect/>
          </a:stretch>
        </p:blipFill>
        <p:spPr bwMode="auto">
          <a:xfrm>
            <a:off x="533400" y="3136454"/>
            <a:ext cx="3465256" cy="325524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dissolve">
                                      <p:cBhvr>
                                        <p:cTn id="10"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330518" y="1143000"/>
            <a:ext cx="6505490" cy="5064981"/>
          </a:xfrm>
          <a:prstGeom prst="rect">
            <a:avLst/>
          </a:prstGeom>
          <a:solidFill>
            <a:srgbClr val="C0C0C0"/>
          </a:solidFill>
          <a:ln w="9525"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778734" y="1626097"/>
            <a:ext cx="2952584" cy="4450026"/>
          </a:xfrm>
          <a:prstGeom prst="rect">
            <a:avLst/>
          </a:prstGeom>
          <a:solidFill>
            <a:srgbClr val="99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HPS</a:t>
            </a:r>
            <a:r>
              <a:rPr kumimoji="0" lang="en-US" sz="1800" b="1" i="0" u="none" strike="noStrike" cap="none" normalizeH="0" dirty="0" smtClean="0">
                <a:ln>
                  <a:noFill/>
                </a:ln>
                <a:solidFill>
                  <a:schemeClr val="tx1"/>
                </a:solidFill>
                <a:effectLst/>
                <a:latin typeface="Arial" charset="0"/>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dirty="0" smtClean="0">
                <a:ln>
                  <a:noFill/>
                </a:ln>
                <a:solidFill>
                  <a:schemeClr val="tx1"/>
                </a:solidFill>
                <a:effectLst/>
                <a:latin typeface="Arial" charset="0"/>
              </a:rPr>
              <a:t>System</a:t>
            </a:r>
            <a:endParaRPr kumimoji="0" lang="en-US" sz="1800" b="1" i="0" u="none" strike="noStrike" cap="none" normalizeH="0" baseline="0" dirty="0" smtClean="0">
              <a:ln>
                <a:noFill/>
              </a:ln>
              <a:solidFill>
                <a:schemeClr val="tx1"/>
              </a:solidFill>
              <a:effectLst/>
              <a:latin typeface="Arial" charset="0"/>
            </a:endParaRPr>
          </a:p>
        </p:txBody>
      </p:sp>
      <p:sp>
        <p:nvSpPr>
          <p:cNvPr id="38" name="Rectangle 37"/>
          <p:cNvSpPr/>
          <p:nvPr/>
        </p:nvSpPr>
        <p:spPr bwMode="auto">
          <a:xfrm>
            <a:off x="1428619" y="1594291"/>
            <a:ext cx="3048000" cy="4450026"/>
          </a:xfrm>
          <a:prstGeom prst="rect">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2">
                    <a:lumMod val="75000"/>
                  </a:schemeClr>
                </a:solidFill>
              </a:rPr>
              <a:t>FPGA</a:t>
            </a:r>
            <a:endParaRPr kumimoji="0" lang="en-US" b="1" i="0" u="none" strike="noStrike" cap="none" normalizeH="0" baseline="0" dirty="0" smtClean="0">
              <a:ln>
                <a:noFill/>
              </a:ln>
              <a:solidFill>
                <a:schemeClr val="tx2">
                  <a:lumMod val="75000"/>
                </a:schemeClr>
              </a:solidFill>
              <a:effectLst/>
              <a:latin typeface="Arial" charset="0"/>
            </a:endParaRPr>
          </a:p>
        </p:txBody>
      </p:sp>
      <p:sp>
        <p:nvSpPr>
          <p:cNvPr id="2" name="Title 1"/>
          <p:cNvSpPr>
            <a:spLocks noGrp="1"/>
          </p:cNvSpPr>
          <p:nvPr>
            <p:ph type="title"/>
          </p:nvPr>
        </p:nvSpPr>
        <p:spPr/>
        <p:txBody>
          <a:bodyPr/>
          <a:lstStyle/>
          <a:p>
            <a:r>
              <a:rPr lang="en-US" dirty="0" smtClean="0"/>
              <a:t>Example: Nios II master in FPGA </a:t>
            </a:r>
            <a:r>
              <a:rPr lang="en-US" dirty="0" smtClean="0">
                <a:sym typeface="Wingdings" pitchFamily="2" charset="2"/>
              </a:rPr>
              <a:t></a:t>
            </a:r>
            <a:r>
              <a:rPr lang="en-US" dirty="0" smtClean="0"/>
              <a:t> HPS</a:t>
            </a:r>
            <a:endParaRPr lang="en-US" dirty="0"/>
          </a:p>
        </p:txBody>
      </p:sp>
      <p:sp>
        <p:nvSpPr>
          <p:cNvPr id="5" name="Rectangle 4"/>
          <p:cNvSpPr/>
          <p:nvPr/>
        </p:nvSpPr>
        <p:spPr bwMode="auto">
          <a:xfrm>
            <a:off x="4235958" y="1734047"/>
            <a:ext cx="860612" cy="440951"/>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Clocks</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smtClean="0"/>
              <a:t>Resets</a:t>
            </a:r>
            <a:endParaRPr kumimoji="0" lang="en-US" sz="1200" b="1"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1577997" y="3660388"/>
            <a:ext cx="1007476" cy="439270"/>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JTAG Bridge</a:t>
            </a:r>
          </a:p>
        </p:txBody>
      </p:sp>
      <p:sp>
        <p:nvSpPr>
          <p:cNvPr id="7" name="Rectangle 6"/>
          <p:cNvSpPr/>
          <p:nvPr/>
        </p:nvSpPr>
        <p:spPr bwMode="auto">
          <a:xfrm>
            <a:off x="2939658" y="3258047"/>
            <a:ext cx="1210260" cy="457200"/>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lumMod val="95000"/>
                    <a:lumOff val="5000"/>
                  </a:schemeClr>
                </a:solidFill>
                <a:effectLst/>
                <a:latin typeface="Arial" charset="0"/>
              </a:rPr>
              <a:t>Hardware</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smtClean="0">
                <a:solidFill>
                  <a:schemeClr val="tx1">
                    <a:lumMod val="95000"/>
                    <a:lumOff val="5000"/>
                  </a:schemeClr>
                </a:solidFill>
              </a:rPr>
              <a:t>Accelerator</a:t>
            </a:r>
            <a:endParaRPr kumimoji="0" lang="en-US" sz="1200" b="1" i="0" u="none" strike="noStrike" cap="none" normalizeH="0" baseline="0" dirty="0" smtClean="0">
              <a:ln>
                <a:noFill/>
              </a:ln>
              <a:solidFill>
                <a:schemeClr val="tx1">
                  <a:lumMod val="95000"/>
                  <a:lumOff val="5000"/>
                </a:schemeClr>
              </a:solidFill>
              <a:effectLst/>
              <a:latin typeface="Arial" charset="0"/>
            </a:endParaRPr>
          </a:p>
        </p:txBody>
      </p:sp>
      <p:sp>
        <p:nvSpPr>
          <p:cNvPr id="8" name="Rectangle 7"/>
          <p:cNvSpPr/>
          <p:nvPr/>
        </p:nvSpPr>
        <p:spPr bwMode="auto">
          <a:xfrm>
            <a:off x="2950634" y="4401047"/>
            <a:ext cx="1210236" cy="457200"/>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Address Span Extender</a:t>
            </a:r>
          </a:p>
        </p:txBody>
      </p:sp>
      <p:cxnSp>
        <p:nvCxnSpPr>
          <p:cNvPr id="21" name="Straight Arrow Connector 20"/>
          <p:cNvCxnSpPr>
            <a:stCxn id="6" idx="3"/>
          </p:cNvCxnSpPr>
          <p:nvPr/>
        </p:nvCxnSpPr>
        <p:spPr bwMode="auto">
          <a:xfrm>
            <a:off x="2585473" y="3880023"/>
            <a:ext cx="1848090" cy="0"/>
          </a:xfrm>
          <a:prstGeom prst="straightConnector1">
            <a:avLst/>
          </a:prstGeom>
          <a:solidFill>
            <a:schemeClr val="accent1"/>
          </a:solidFill>
          <a:ln w="38100" cap="flat" cmpd="sng" algn="ctr">
            <a:solidFill>
              <a:schemeClr val="tx1"/>
            </a:solidFill>
            <a:prstDash val="solid"/>
            <a:round/>
            <a:headEnd type="none" w="med" len="med"/>
            <a:tailEnd type="none"/>
          </a:ln>
          <a:effectLst/>
        </p:spPr>
      </p:cxnSp>
      <p:cxnSp>
        <p:nvCxnSpPr>
          <p:cNvPr id="22" name="Straight Connector 21"/>
          <p:cNvCxnSpPr/>
          <p:nvPr/>
        </p:nvCxnSpPr>
        <p:spPr bwMode="auto">
          <a:xfrm>
            <a:off x="4433563" y="3880023"/>
            <a:ext cx="1" cy="754259"/>
          </a:xfrm>
          <a:prstGeom prst="line">
            <a:avLst/>
          </a:prstGeom>
          <a:solidFill>
            <a:schemeClr val="accent1"/>
          </a:solidFill>
          <a:ln w="38100" cap="flat" cmpd="sng" algn="ctr">
            <a:solidFill>
              <a:schemeClr val="tx1"/>
            </a:solidFill>
            <a:prstDash val="solid"/>
            <a:round/>
            <a:headEnd type="none" w="med" len="med"/>
            <a:tailEnd type="oval" w="med" len="med"/>
          </a:ln>
          <a:effectLst/>
        </p:spPr>
      </p:cxnSp>
      <p:sp>
        <p:nvSpPr>
          <p:cNvPr id="26" name="TextBox 25"/>
          <p:cNvSpPr txBox="1"/>
          <p:nvPr/>
        </p:nvSpPr>
        <p:spPr>
          <a:xfrm>
            <a:off x="4707738" y="3348540"/>
            <a:ext cx="1300356" cy="276999"/>
          </a:xfrm>
          <a:prstGeom prst="rect">
            <a:avLst/>
          </a:prstGeom>
          <a:noFill/>
        </p:spPr>
        <p:txBody>
          <a:bodyPr wrap="none" rtlCol="0">
            <a:spAutoFit/>
          </a:bodyPr>
          <a:lstStyle/>
          <a:p>
            <a:r>
              <a:rPr lang="en-US" sz="1200" b="1" dirty="0" smtClean="0"/>
              <a:t>h2f_axi_master</a:t>
            </a:r>
            <a:endParaRPr lang="en-US" sz="1200" b="1" dirty="0"/>
          </a:p>
        </p:txBody>
      </p:sp>
      <p:sp>
        <p:nvSpPr>
          <p:cNvPr id="35" name="TextBox 34"/>
          <p:cNvSpPr txBox="1"/>
          <p:nvPr/>
        </p:nvSpPr>
        <p:spPr>
          <a:xfrm>
            <a:off x="4714253" y="5449675"/>
            <a:ext cx="960519" cy="276999"/>
          </a:xfrm>
          <a:prstGeom prst="rect">
            <a:avLst/>
          </a:prstGeom>
          <a:noFill/>
        </p:spPr>
        <p:txBody>
          <a:bodyPr wrap="none" rtlCol="0">
            <a:spAutoFit/>
          </a:bodyPr>
          <a:lstStyle/>
          <a:p>
            <a:r>
              <a:rPr lang="en-US" sz="1200" b="1" dirty="0" smtClean="0"/>
              <a:t>f2h_sdram</a:t>
            </a:r>
            <a:endParaRPr lang="en-US" sz="1200" b="1" dirty="0"/>
          </a:p>
        </p:txBody>
      </p:sp>
      <p:sp>
        <p:nvSpPr>
          <p:cNvPr id="42" name="TextBox 41"/>
          <p:cNvSpPr txBox="1"/>
          <p:nvPr/>
        </p:nvSpPr>
        <p:spPr>
          <a:xfrm>
            <a:off x="4713280" y="4502015"/>
            <a:ext cx="1181734" cy="276999"/>
          </a:xfrm>
          <a:prstGeom prst="rect">
            <a:avLst/>
          </a:prstGeom>
          <a:noFill/>
        </p:spPr>
        <p:txBody>
          <a:bodyPr wrap="none" rtlCol="0">
            <a:spAutoFit/>
          </a:bodyPr>
          <a:lstStyle/>
          <a:p>
            <a:r>
              <a:rPr lang="en-US" sz="1200" b="1" dirty="0" smtClean="0"/>
              <a:t>f2h_axi_slave</a:t>
            </a:r>
            <a:endParaRPr lang="en-US" sz="1200" b="1" dirty="0"/>
          </a:p>
        </p:txBody>
      </p:sp>
      <p:sp>
        <p:nvSpPr>
          <p:cNvPr id="30" name="TextBox 29"/>
          <p:cNvSpPr txBox="1"/>
          <p:nvPr/>
        </p:nvSpPr>
        <p:spPr>
          <a:xfrm>
            <a:off x="385913" y="4495800"/>
            <a:ext cx="792205" cy="461665"/>
          </a:xfrm>
          <a:prstGeom prst="rect">
            <a:avLst/>
          </a:prstGeom>
          <a:noFill/>
        </p:spPr>
        <p:txBody>
          <a:bodyPr wrap="none" rtlCol="0">
            <a:spAutoFit/>
          </a:bodyPr>
          <a:lstStyle/>
          <a:p>
            <a:r>
              <a:rPr lang="en-US" sz="1200" b="1" dirty="0" smtClean="0"/>
              <a:t>System</a:t>
            </a:r>
          </a:p>
          <a:p>
            <a:r>
              <a:rPr lang="en-US" sz="1200" b="1" dirty="0" smtClean="0"/>
              <a:t>Console</a:t>
            </a:r>
            <a:endParaRPr lang="en-US" sz="1200" b="1" dirty="0"/>
          </a:p>
        </p:txBody>
      </p:sp>
      <p:cxnSp>
        <p:nvCxnSpPr>
          <p:cNvPr id="31" name="Straight Arrow Connector 30"/>
          <p:cNvCxnSpPr/>
          <p:nvPr/>
        </p:nvCxnSpPr>
        <p:spPr bwMode="auto">
          <a:xfrm>
            <a:off x="6599583" y="3498536"/>
            <a:ext cx="1598220" cy="1588"/>
          </a:xfrm>
          <a:prstGeom prst="straightConnector1">
            <a:avLst/>
          </a:prstGeom>
          <a:solidFill>
            <a:schemeClr val="accent1"/>
          </a:solidFill>
          <a:ln w="38100" cap="flat" cmpd="sng" algn="ctr">
            <a:solidFill>
              <a:schemeClr val="tx1"/>
            </a:solidFill>
            <a:prstDash val="solid"/>
            <a:round/>
            <a:headEnd type="triangle" w="lg" len="med"/>
            <a:tailEnd type="triangle" w="lg" len="med"/>
          </a:ln>
          <a:effectLst/>
        </p:spPr>
      </p:cxnSp>
      <p:cxnSp>
        <p:nvCxnSpPr>
          <p:cNvPr id="39" name="Straight Arrow Connector 38"/>
          <p:cNvCxnSpPr/>
          <p:nvPr/>
        </p:nvCxnSpPr>
        <p:spPr bwMode="auto">
          <a:xfrm>
            <a:off x="6591631" y="4271173"/>
            <a:ext cx="1606172" cy="1588"/>
          </a:xfrm>
          <a:prstGeom prst="straightConnector1">
            <a:avLst/>
          </a:prstGeom>
          <a:solidFill>
            <a:schemeClr val="accent1"/>
          </a:solidFill>
          <a:ln w="38100" cap="flat" cmpd="sng" algn="ctr">
            <a:solidFill>
              <a:schemeClr val="tx1"/>
            </a:solidFill>
            <a:prstDash val="solid"/>
            <a:round/>
            <a:headEnd type="triangle" w="lg" len="med"/>
            <a:tailEnd type="triangle" w="lg" len="med"/>
          </a:ln>
          <a:effectLst/>
        </p:spPr>
      </p:cxnSp>
      <p:sp>
        <p:nvSpPr>
          <p:cNvPr id="44" name="TextBox 43"/>
          <p:cNvSpPr txBox="1"/>
          <p:nvPr/>
        </p:nvSpPr>
        <p:spPr>
          <a:xfrm>
            <a:off x="8214256" y="4128089"/>
            <a:ext cx="574196" cy="307777"/>
          </a:xfrm>
          <a:prstGeom prst="rect">
            <a:avLst/>
          </a:prstGeom>
          <a:noFill/>
        </p:spPr>
        <p:txBody>
          <a:bodyPr wrap="none" rtlCol="0">
            <a:spAutoFit/>
          </a:bodyPr>
          <a:lstStyle/>
          <a:p>
            <a:r>
              <a:rPr lang="en-US" sz="1400" b="1" dirty="0" smtClean="0"/>
              <a:t>DDR</a:t>
            </a:r>
            <a:endParaRPr lang="en-US" sz="1400" b="1" dirty="0"/>
          </a:p>
        </p:txBody>
      </p:sp>
      <p:sp>
        <p:nvSpPr>
          <p:cNvPr id="45" name="TextBox 44"/>
          <p:cNvSpPr txBox="1"/>
          <p:nvPr/>
        </p:nvSpPr>
        <p:spPr>
          <a:xfrm>
            <a:off x="8224299" y="3334247"/>
            <a:ext cx="843501" cy="307777"/>
          </a:xfrm>
          <a:prstGeom prst="rect">
            <a:avLst/>
          </a:prstGeom>
          <a:noFill/>
        </p:spPr>
        <p:txBody>
          <a:bodyPr wrap="none" rtlCol="0">
            <a:spAutoFit/>
          </a:bodyPr>
          <a:lstStyle/>
          <a:p>
            <a:r>
              <a:rPr lang="en-US" sz="1400" b="1" dirty="0" smtClean="0"/>
              <a:t>HPS I/O</a:t>
            </a:r>
            <a:endParaRPr lang="en-US" sz="1400" b="1" dirty="0"/>
          </a:p>
        </p:txBody>
      </p:sp>
      <p:cxnSp>
        <p:nvCxnSpPr>
          <p:cNvPr id="54" name="Straight Arrow Connector 53"/>
          <p:cNvCxnSpPr/>
          <p:nvPr/>
        </p:nvCxnSpPr>
        <p:spPr bwMode="auto">
          <a:xfrm flipH="1">
            <a:off x="1178118" y="2648447"/>
            <a:ext cx="1783188" cy="2224"/>
          </a:xfrm>
          <a:prstGeom prst="straightConnector1">
            <a:avLst/>
          </a:prstGeom>
          <a:solidFill>
            <a:schemeClr val="accent1"/>
          </a:solidFill>
          <a:ln w="38100" cap="flat" cmpd="sng" algn="ctr">
            <a:solidFill>
              <a:schemeClr val="tx1"/>
            </a:solidFill>
            <a:prstDash val="solid"/>
            <a:round/>
            <a:headEnd type="triangle" w="lg" len="med"/>
            <a:tailEnd type="triangle" w="lg" len="med"/>
          </a:ln>
          <a:effectLst/>
        </p:spPr>
      </p:cxnSp>
      <p:sp>
        <p:nvSpPr>
          <p:cNvPr id="58" name="Rectangle 57"/>
          <p:cNvSpPr/>
          <p:nvPr/>
        </p:nvSpPr>
        <p:spPr bwMode="auto">
          <a:xfrm>
            <a:off x="2967867" y="5349980"/>
            <a:ext cx="1210236" cy="457200"/>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Address Span Extender</a:t>
            </a:r>
          </a:p>
        </p:txBody>
      </p:sp>
      <p:sp>
        <p:nvSpPr>
          <p:cNvPr id="61" name="Rectangle 60"/>
          <p:cNvSpPr/>
          <p:nvPr/>
        </p:nvSpPr>
        <p:spPr bwMode="auto">
          <a:xfrm>
            <a:off x="1577997" y="4267200"/>
            <a:ext cx="1012485" cy="1701580"/>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lumMod val="95000"/>
                  <a:lumOff val="5000"/>
                </a:schemeClr>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200" b="1" dirty="0" smtClean="0">
              <a:solidFill>
                <a:schemeClr val="tx1">
                  <a:lumMod val="95000"/>
                  <a:lumOff val="5000"/>
                </a:schemeClr>
              </a:solidFill>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lumMod val="95000"/>
                  <a:lumOff val="5000"/>
                </a:schemeClr>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lumMod val="95000"/>
                    <a:lumOff val="5000"/>
                  </a:schemeClr>
                </a:solidFill>
                <a:effectLst/>
                <a:latin typeface="Arial" charset="0"/>
              </a:rPr>
              <a:t>Nios</a:t>
            </a:r>
            <a:r>
              <a:rPr kumimoji="0" lang="en-US" sz="1200" b="1" i="0" u="none" strike="noStrike" cap="none" normalizeH="0" baseline="0" dirty="0" smtClean="0">
                <a:ln>
                  <a:noFill/>
                </a:ln>
                <a:solidFill>
                  <a:schemeClr val="tx1">
                    <a:lumMod val="95000"/>
                    <a:lumOff val="5000"/>
                  </a:schemeClr>
                </a:solidFill>
                <a:effectLst/>
                <a:latin typeface="Arial" charset="0"/>
              </a:rPr>
              <a:t> II</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smtClean="0">
                <a:solidFill>
                  <a:schemeClr val="tx1">
                    <a:lumMod val="95000"/>
                    <a:lumOff val="5000"/>
                  </a:schemeClr>
                </a:solidFill>
              </a:rPr>
              <a:t>Subsystem</a:t>
            </a:r>
            <a:endParaRPr kumimoji="0" lang="en-US" sz="1200" b="1" i="0" u="none" strike="noStrike" cap="none" normalizeH="0" baseline="0" dirty="0" smtClean="0">
              <a:ln>
                <a:noFill/>
              </a:ln>
              <a:solidFill>
                <a:schemeClr val="tx1">
                  <a:lumMod val="95000"/>
                  <a:lumOff val="5000"/>
                </a:schemeClr>
              </a:solidFill>
              <a:effectLst/>
              <a:latin typeface="Arial" charset="0"/>
            </a:endParaRPr>
          </a:p>
        </p:txBody>
      </p:sp>
      <p:cxnSp>
        <p:nvCxnSpPr>
          <p:cNvPr id="62" name="Straight Arrow Connector 61"/>
          <p:cNvCxnSpPr/>
          <p:nvPr/>
        </p:nvCxnSpPr>
        <p:spPr bwMode="auto">
          <a:xfrm>
            <a:off x="2576196" y="4629647"/>
            <a:ext cx="367146" cy="1588"/>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cxnSp>
        <p:nvCxnSpPr>
          <p:cNvPr id="64" name="Straight Arrow Connector 63"/>
          <p:cNvCxnSpPr/>
          <p:nvPr/>
        </p:nvCxnSpPr>
        <p:spPr bwMode="auto">
          <a:xfrm>
            <a:off x="2585473" y="5575002"/>
            <a:ext cx="367146" cy="1588"/>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
        <p:nvSpPr>
          <p:cNvPr id="65" name="TextBox 64"/>
          <p:cNvSpPr txBox="1"/>
          <p:nvPr/>
        </p:nvSpPr>
        <p:spPr>
          <a:xfrm>
            <a:off x="4226118" y="1187450"/>
            <a:ext cx="885179" cy="461665"/>
          </a:xfrm>
          <a:prstGeom prst="rect">
            <a:avLst/>
          </a:prstGeom>
          <a:noFill/>
        </p:spPr>
        <p:txBody>
          <a:bodyPr wrap="none" rtlCol="0">
            <a:spAutoFit/>
          </a:bodyPr>
          <a:lstStyle/>
          <a:p>
            <a:r>
              <a:rPr lang="en-US" sz="2400" b="1" dirty="0" err="1" smtClean="0"/>
              <a:t>SoC</a:t>
            </a:r>
            <a:r>
              <a:rPr lang="en-US" sz="2400" b="1" dirty="0" smtClean="0"/>
              <a:t> </a:t>
            </a:r>
            <a:endParaRPr lang="en-US" sz="2400" b="1" dirty="0"/>
          </a:p>
        </p:txBody>
      </p:sp>
      <p:cxnSp>
        <p:nvCxnSpPr>
          <p:cNvPr id="70" name="Straight Arrow Connector 69"/>
          <p:cNvCxnSpPr/>
          <p:nvPr/>
        </p:nvCxnSpPr>
        <p:spPr bwMode="auto">
          <a:xfrm>
            <a:off x="4174435" y="4635120"/>
            <a:ext cx="591088" cy="1588"/>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cxnSp>
        <p:nvCxnSpPr>
          <p:cNvPr id="73" name="Straight Arrow Connector 72"/>
          <p:cNvCxnSpPr/>
          <p:nvPr/>
        </p:nvCxnSpPr>
        <p:spPr bwMode="auto">
          <a:xfrm>
            <a:off x="4159857" y="5562015"/>
            <a:ext cx="591088" cy="1588"/>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
        <p:nvSpPr>
          <p:cNvPr id="78" name="Rectangle 77"/>
          <p:cNvSpPr/>
          <p:nvPr/>
        </p:nvSpPr>
        <p:spPr bwMode="auto">
          <a:xfrm>
            <a:off x="2943342" y="2419847"/>
            <a:ext cx="1206576" cy="457200"/>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lumMod val="95000"/>
                    <a:lumOff val="5000"/>
                  </a:schemeClr>
                </a:solidFill>
                <a:effectLst/>
                <a:latin typeface="Arial" charset="0"/>
              </a:rPr>
              <a:t>System Control</a:t>
            </a:r>
          </a:p>
        </p:txBody>
      </p:sp>
      <p:sp>
        <p:nvSpPr>
          <p:cNvPr id="79" name="TextBox 78"/>
          <p:cNvSpPr txBox="1"/>
          <p:nvPr/>
        </p:nvSpPr>
        <p:spPr>
          <a:xfrm>
            <a:off x="4717918" y="2496047"/>
            <a:ext cx="1548822" cy="276999"/>
          </a:xfrm>
          <a:prstGeom prst="rect">
            <a:avLst/>
          </a:prstGeom>
          <a:noFill/>
        </p:spPr>
        <p:txBody>
          <a:bodyPr wrap="none" rtlCol="0">
            <a:spAutoFit/>
          </a:bodyPr>
          <a:lstStyle/>
          <a:p>
            <a:r>
              <a:rPr lang="en-US" sz="1200" b="1" dirty="0" smtClean="0"/>
              <a:t>h2f_lw_axi_master</a:t>
            </a:r>
            <a:endParaRPr lang="en-US" sz="1200" b="1" dirty="0"/>
          </a:p>
        </p:txBody>
      </p:sp>
      <p:grpSp>
        <p:nvGrpSpPr>
          <p:cNvPr id="3" name="Group 81"/>
          <p:cNvGrpSpPr/>
          <p:nvPr/>
        </p:nvGrpSpPr>
        <p:grpSpPr>
          <a:xfrm>
            <a:off x="228600" y="3491112"/>
            <a:ext cx="1076326" cy="965864"/>
            <a:chOff x="147637" y="2819395"/>
            <a:chExt cx="1076326" cy="965864"/>
          </a:xfrm>
        </p:grpSpPr>
        <p:pic>
          <p:nvPicPr>
            <p:cNvPr id="1028" name="Picture 4"/>
            <p:cNvPicPr>
              <a:picLocks noChangeAspect="1" noChangeArrowheads="1"/>
            </p:cNvPicPr>
            <p:nvPr/>
          </p:nvPicPr>
          <p:blipFill>
            <a:blip r:embed="rId3" cstate="print"/>
            <a:srcRect/>
            <a:stretch>
              <a:fillRect/>
            </a:stretch>
          </p:blipFill>
          <p:spPr bwMode="auto">
            <a:xfrm>
              <a:off x="147637" y="2819395"/>
              <a:ext cx="1071563" cy="965864"/>
            </a:xfrm>
            <a:prstGeom prst="rect">
              <a:avLst/>
            </a:prstGeom>
            <a:noFill/>
            <a:ln w="9525">
              <a:noFill/>
              <a:miter lim="800000"/>
              <a:headEnd/>
              <a:tailEnd/>
            </a:ln>
          </p:spPr>
        </p:pic>
        <p:sp>
          <p:nvSpPr>
            <p:cNvPr id="81" name="Rectangle 80"/>
            <p:cNvSpPr/>
            <p:nvPr/>
          </p:nvSpPr>
          <p:spPr bwMode="auto">
            <a:xfrm>
              <a:off x="966788" y="2995613"/>
              <a:ext cx="257175" cy="17621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cxnSp>
        <p:nvCxnSpPr>
          <p:cNvPr id="76" name="Straight Arrow Connector 75"/>
          <p:cNvCxnSpPr/>
          <p:nvPr/>
        </p:nvCxnSpPr>
        <p:spPr bwMode="auto">
          <a:xfrm>
            <a:off x="1144988" y="3882061"/>
            <a:ext cx="638789" cy="1588"/>
          </a:xfrm>
          <a:prstGeom prst="straightConnector1">
            <a:avLst/>
          </a:prstGeom>
          <a:solidFill>
            <a:schemeClr val="accent1"/>
          </a:solidFill>
          <a:ln w="38100" cap="flat" cmpd="sng" algn="ctr">
            <a:solidFill>
              <a:srgbClr val="4F8A10"/>
            </a:solidFill>
            <a:prstDash val="solid"/>
            <a:round/>
            <a:headEnd type="none" w="med" len="med"/>
            <a:tailEnd type="triangle" w="lg" len="med"/>
          </a:ln>
          <a:effectLst/>
        </p:spPr>
      </p:cxnSp>
      <p:cxnSp>
        <p:nvCxnSpPr>
          <p:cNvPr id="36" name="Straight Arrow Connector 35"/>
          <p:cNvCxnSpPr>
            <a:endCxn id="78" idx="3"/>
          </p:cNvCxnSpPr>
          <p:nvPr/>
        </p:nvCxnSpPr>
        <p:spPr bwMode="auto">
          <a:xfrm flipH="1">
            <a:off x="4149918" y="2641036"/>
            <a:ext cx="628818" cy="7411"/>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cxnSp>
        <p:nvCxnSpPr>
          <p:cNvPr id="46" name="Straight Arrow Connector 45"/>
          <p:cNvCxnSpPr>
            <a:endCxn id="7" idx="3"/>
          </p:cNvCxnSpPr>
          <p:nvPr/>
        </p:nvCxnSpPr>
        <p:spPr bwMode="auto">
          <a:xfrm flipH="1" flipV="1">
            <a:off x="4149918" y="3486647"/>
            <a:ext cx="614143" cy="394"/>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
        <p:nvSpPr>
          <p:cNvPr id="47" name="TextBox 46"/>
          <p:cNvSpPr txBox="1"/>
          <p:nvPr/>
        </p:nvSpPr>
        <p:spPr>
          <a:xfrm>
            <a:off x="185293" y="2468014"/>
            <a:ext cx="1086502" cy="435975"/>
          </a:xfrm>
          <a:prstGeom prst="rect">
            <a:avLst/>
          </a:prstGeom>
          <a:noFill/>
        </p:spPr>
        <p:txBody>
          <a:bodyPr wrap="square" rtlCol="0">
            <a:noAutofit/>
          </a:bodyPr>
          <a:lstStyle/>
          <a:p>
            <a:r>
              <a:rPr lang="en-US" b="1" dirty="0" smtClean="0"/>
              <a:t>User I/O</a:t>
            </a:r>
            <a:endParaRPr lang="en-US" b="1" dirty="0"/>
          </a:p>
        </p:txBody>
      </p:sp>
      <p:cxnSp>
        <p:nvCxnSpPr>
          <p:cNvPr id="90" name="Straight Arrow Connector 89"/>
          <p:cNvCxnSpPr>
            <a:stCxn id="78" idx="2"/>
            <a:endCxn id="7" idx="0"/>
          </p:cNvCxnSpPr>
          <p:nvPr/>
        </p:nvCxnSpPr>
        <p:spPr bwMode="auto">
          <a:xfrm flipH="1">
            <a:off x="3544788" y="2877047"/>
            <a:ext cx="1842" cy="381000"/>
          </a:xfrm>
          <a:prstGeom prst="straightConnector1">
            <a:avLst/>
          </a:prstGeom>
          <a:solidFill>
            <a:schemeClr val="accent1"/>
          </a:solidFill>
          <a:ln w="38100" cap="flat" cmpd="sng" algn="ctr">
            <a:solidFill>
              <a:schemeClr val="tx1"/>
            </a:solidFill>
            <a:prstDash val="solid"/>
            <a:round/>
            <a:headEnd type="triangle" w="lg" len="med"/>
            <a:tailEnd type="triangle" w="lg" len="med"/>
          </a:ln>
          <a:effectLst/>
        </p:spPr>
      </p:cxn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Things First: What Is An FPGA?</a:t>
            </a:r>
            <a:endParaRPr lang="en-US" dirty="0"/>
          </a:p>
        </p:txBody>
      </p:sp>
      <p:sp>
        <p:nvSpPr>
          <p:cNvPr id="3" name="Content Placeholder 2"/>
          <p:cNvSpPr>
            <a:spLocks noGrp="1"/>
          </p:cNvSpPr>
          <p:nvPr>
            <p:ph idx="1"/>
          </p:nvPr>
        </p:nvSpPr>
        <p:spPr/>
        <p:txBody>
          <a:bodyPr>
            <a:normAutofit fontScale="62500" lnSpcReduction="20000"/>
          </a:bodyPr>
          <a:lstStyle/>
          <a:p>
            <a:pPr lvl="0">
              <a:buNone/>
            </a:pPr>
            <a:r>
              <a:rPr lang="en-US" b="1" dirty="0" smtClean="0"/>
              <a:t>FPGA stands for Field Programmable Gate Array</a:t>
            </a:r>
            <a:endParaRPr lang="en-US" dirty="0" smtClean="0"/>
          </a:p>
          <a:p>
            <a:pPr lvl="0"/>
            <a:r>
              <a:rPr lang="en-US" dirty="0" smtClean="0"/>
              <a:t>Field programmable</a:t>
            </a:r>
          </a:p>
          <a:p>
            <a:pPr lvl="1"/>
            <a:r>
              <a:rPr lang="en-US" sz="2200" dirty="0" smtClean="0"/>
              <a:t>Program (and re-program) product features and functions.</a:t>
            </a:r>
          </a:p>
          <a:p>
            <a:pPr lvl="1"/>
            <a:r>
              <a:rPr lang="en-US" sz="2200" dirty="0" smtClean="0"/>
              <a:t>Reconfigure hardware for specific applications even after the device is deployed in the field.</a:t>
            </a:r>
            <a:endParaRPr lang="en-US" dirty="0" smtClean="0"/>
          </a:p>
          <a:p>
            <a:r>
              <a:rPr lang="en-US" dirty="0" smtClean="0"/>
              <a:t>Gate Array</a:t>
            </a:r>
            <a:r>
              <a:rPr lang="en-US" sz="2200" dirty="0" smtClean="0"/>
              <a:t> – a configurable array of basic building blocks within a specific device</a:t>
            </a:r>
          </a:p>
          <a:p>
            <a:pPr lvl="1"/>
            <a:r>
              <a:rPr lang="en-US" sz="2200" dirty="0" smtClean="0"/>
              <a:t>Logic Elements</a:t>
            </a:r>
          </a:p>
          <a:p>
            <a:pPr lvl="1"/>
            <a:r>
              <a:rPr lang="en-US" sz="2200" dirty="0" smtClean="0"/>
              <a:t>DSP Blocks</a:t>
            </a:r>
          </a:p>
          <a:p>
            <a:pPr lvl="1"/>
            <a:r>
              <a:rPr lang="en-US" sz="2200" dirty="0" smtClean="0"/>
              <a:t>Memory</a:t>
            </a:r>
          </a:p>
          <a:p>
            <a:pPr lvl="1"/>
            <a:r>
              <a:rPr lang="en-US" sz="2200" dirty="0" smtClean="0"/>
              <a:t>PLLs and clocking resources</a:t>
            </a:r>
          </a:p>
          <a:p>
            <a:pPr lvl="1"/>
            <a:endParaRPr lang="en-US" dirty="0" smtClean="0"/>
          </a:p>
          <a:p>
            <a:pPr>
              <a:buNone/>
            </a:pPr>
            <a:r>
              <a:rPr lang="en-US" b="1" dirty="0" smtClean="0"/>
              <a:t>Why use FPGAs?</a:t>
            </a:r>
            <a:endParaRPr lang="en-US" dirty="0" smtClean="0"/>
          </a:p>
          <a:p>
            <a:r>
              <a:rPr lang="en-US" dirty="0" smtClean="0"/>
              <a:t>Flexible</a:t>
            </a:r>
          </a:p>
          <a:p>
            <a:r>
              <a:rPr lang="en-US" dirty="0" smtClean="0"/>
              <a:t>Customizable</a:t>
            </a:r>
          </a:p>
          <a:p>
            <a:r>
              <a:rPr lang="en-US" dirty="0" smtClean="0"/>
              <a:t>Low development cost (no expensive ASIC development tools)</a:t>
            </a:r>
          </a:p>
          <a:p>
            <a:r>
              <a:rPr lang="en-US" dirty="0" smtClean="0"/>
              <a:t>Fast time to market (quickly make modifications to an existing design)</a:t>
            </a:r>
          </a:p>
          <a:p>
            <a:r>
              <a:rPr lang="en-US" dirty="0" smtClean="0"/>
              <a:t>Leading edge technology (e.g. 28nm)</a:t>
            </a:r>
          </a:p>
          <a:p>
            <a:pPr>
              <a:buNone/>
            </a:pPr>
            <a:endParaRPr lang="en-US" dirty="0" smtClean="0"/>
          </a:p>
          <a:p>
            <a:pPr>
              <a:buNone/>
            </a:pPr>
            <a:r>
              <a:rPr lang="en-US" b="1" dirty="0" smtClean="0"/>
              <a:t>Why do engineers love FPGAs?</a:t>
            </a:r>
            <a:endParaRPr lang="en-US" dirty="0" smtClean="0"/>
          </a:p>
          <a:p>
            <a:r>
              <a:rPr lang="en-US" dirty="0" smtClean="0"/>
              <a:t> Digital Etch-a-Sketch (no more mistakes, just re-program and start over).</a:t>
            </a:r>
          </a:p>
          <a:p>
            <a:r>
              <a:rPr lang="en-US" dirty="0" smtClean="0"/>
              <a:t> Easy for anybody to get started with free tools and inexpensive dev kits.</a:t>
            </a:r>
          </a:p>
          <a:p>
            <a:endParaRPr lang="en-US" dirty="0"/>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Qsys</a:t>
            </a:r>
            <a:r>
              <a:rPr lang="en-US" dirty="0" smtClean="0"/>
              <a:t> Component Editor</a:t>
            </a:r>
            <a:endParaRPr lang="en-US" dirty="0"/>
          </a:p>
        </p:txBody>
      </p:sp>
      <p:sp>
        <p:nvSpPr>
          <p:cNvPr id="3" name="Content Placeholder 2"/>
          <p:cNvSpPr>
            <a:spLocks noGrp="1"/>
          </p:cNvSpPr>
          <p:nvPr>
            <p:ph idx="1"/>
          </p:nvPr>
        </p:nvSpPr>
        <p:spPr/>
        <p:txBody>
          <a:bodyPr/>
          <a:lstStyle/>
          <a:p>
            <a:r>
              <a:rPr lang="en-US" dirty="0" smtClean="0"/>
              <a:t>Import FPGA HDL custom logic as components into a </a:t>
            </a:r>
            <a:r>
              <a:rPr lang="en-US" dirty="0" err="1" smtClean="0"/>
              <a:t>Qsys</a:t>
            </a:r>
            <a:r>
              <a:rPr lang="en-US" dirty="0" smtClean="0"/>
              <a:t> system</a:t>
            </a:r>
          </a:p>
          <a:p>
            <a:pPr lvl="1"/>
            <a:r>
              <a:rPr lang="en-US" dirty="0" smtClean="0"/>
              <a:t>Launch from </a:t>
            </a:r>
            <a:r>
              <a:rPr lang="en-US" dirty="0" err="1" smtClean="0"/>
              <a:t>Qsys</a:t>
            </a:r>
            <a:r>
              <a:rPr lang="en-US" dirty="0" smtClean="0"/>
              <a:t> pick list or File menu</a:t>
            </a:r>
            <a:endParaRPr lang="en-US" dirty="0"/>
          </a:p>
        </p:txBody>
      </p:sp>
      <p:pic>
        <p:nvPicPr>
          <p:cNvPr id="7" name="Picture 1"/>
          <p:cNvPicPr>
            <a:picLocks noChangeAspect="1" noChangeArrowheads="1"/>
          </p:cNvPicPr>
          <p:nvPr>
            <p:custDataLst>
              <p:tags r:id="rId2"/>
            </p:custDataLst>
          </p:nvPr>
        </p:nvPicPr>
        <p:blipFill>
          <a:blip r:embed="rId5" cstate="print"/>
          <a:srcRect/>
          <a:stretch>
            <a:fillRect/>
          </a:stretch>
        </p:blipFill>
        <p:spPr bwMode="auto">
          <a:xfrm>
            <a:off x="683043" y="2789823"/>
            <a:ext cx="2676525" cy="2914650"/>
          </a:xfrm>
          <a:prstGeom prst="rect">
            <a:avLst/>
          </a:prstGeom>
          <a:noFill/>
          <a:ln w="9525">
            <a:noFill/>
            <a:miter lim="800000"/>
            <a:headEnd/>
            <a:tailEnd/>
          </a:ln>
        </p:spPr>
      </p:pic>
      <p:sp>
        <p:nvSpPr>
          <p:cNvPr id="8" name="Oval 7"/>
          <p:cNvSpPr/>
          <p:nvPr/>
        </p:nvSpPr>
        <p:spPr bwMode="auto">
          <a:xfrm>
            <a:off x="830179" y="3439528"/>
            <a:ext cx="1467854" cy="290261"/>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645695" y="5276349"/>
            <a:ext cx="774033" cy="318335"/>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4514" name="Picture 2"/>
          <p:cNvPicPr>
            <a:picLocks noChangeAspect="1" noChangeArrowheads="1"/>
          </p:cNvPicPr>
          <p:nvPr/>
        </p:nvPicPr>
        <p:blipFill>
          <a:blip r:embed="rId6" cstate="print"/>
          <a:srcRect/>
          <a:stretch>
            <a:fillRect/>
          </a:stretch>
        </p:blipFill>
        <p:spPr bwMode="auto">
          <a:xfrm>
            <a:off x="3730751" y="2360225"/>
            <a:ext cx="4950333" cy="3819024"/>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Custom Components</a:t>
            </a:r>
            <a:endParaRPr lang="en-US" dirty="0"/>
          </a:p>
        </p:txBody>
      </p:sp>
      <p:sp>
        <p:nvSpPr>
          <p:cNvPr id="6" name="Content Placeholder 2"/>
          <p:cNvSpPr>
            <a:spLocks noGrp="1"/>
          </p:cNvSpPr>
          <p:nvPr>
            <p:ph idx="1"/>
          </p:nvPr>
        </p:nvSpPr>
        <p:spPr>
          <a:xfrm>
            <a:off x="350838" y="1446028"/>
            <a:ext cx="3115376" cy="4421372"/>
          </a:xfrm>
        </p:spPr>
        <p:txBody>
          <a:bodyPr>
            <a:normAutofit lnSpcReduction="10000"/>
          </a:bodyPr>
          <a:lstStyle/>
          <a:p>
            <a:r>
              <a:rPr lang="en-US" sz="2600" dirty="0" smtClean="0"/>
              <a:t>Design your own logic with </a:t>
            </a:r>
            <a:r>
              <a:rPr lang="en-US" sz="2600" dirty="0" err="1" smtClean="0"/>
              <a:t>Qsys</a:t>
            </a:r>
            <a:r>
              <a:rPr lang="en-US" sz="2600" dirty="0" smtClean="0"/>
              <a:t> supported standard interfaces</a:t>
            </a:r>
          </a:p>
          <a:p>
            <a:r>
              <a:rPr lang="en-US" sz="2600" dirty="0" smtClean="0"/>
              <a:t>Map component signals to </a:t>
            </a:r>
            <a:r>
              <a:rPr lang="en-US" sz="2600" dirty="0" err="1" smtClean="0"/>
              <a:t>Qsys</a:t>
            </a:r>
            <a:r>
              <a:rPr lang="en-US" sz="2600" dirty="0" smtClean="0"/>
              <a:t> Interface types and Signal Names on the </a:t>
            </a:r>
            <a:r>
              <a:rPr lang="en-US" sz="2600" b="1" dirty="0" smtClean="0"/>
              <a:t>Signals</a:t>
            </a:r>
            <a:r>
              <a:rPr lang="en-US" sz="2600" dirty="0" smtClean="0"/>
              <a:t> tab</a:t>
            </a:r>
            <a:endParaRPr lang="en-US" sz="2600" dirty="0"/>
          </a:p>
        </p:txBody>
      </p:sp>
      <p:pic>
        <p:nvPicPr>
          <p:cNvPr id="7" name="Picture 2" descr="C:\Users\bjenkins\AppData\Local\Temp\SNAGHTML31d74291.PNG"/>
          <p:cNvPicPr>
            <a:picLocks noChangeAspect="1" noChangeArrowheads="1"/>
          </p:cNvPicPr>
          <p:nvPr/>
        </p:nvPicPr>
        <p:blipFill>
          <a:blip r:embed="rId4" cstate="print"/>
          <a:srcRect/>
          <a:stretch>
            <a:fillRect/>
          </a:stretch>
        </p:blipFill>
        <p:spPr bwMode="auto">
          <a:xfrm>
            <a:off x="3852303" y="1037063"/>
            <a:ext cx="4848814" cy="5050498"/>
          </a:xfrm>
          <a:prstGeom prst="rect">
            <a:avLst/>
          </a:prstGeom>
          <a:noFill/>
        </p:spPr>
      </p:pic>
    </p:spTree>
    <p:custDataLst>
      <p:tags r:id="rId1"/>
    </p:custData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Qsys</a:t>
            </a:r>
            <a:r>
              <a:rPr lang="en-US" dirty="0" smtClean="0"/>
              <a:t>-Supported Standard Interfaces</a:t>
            </a:r>
            <a:endParaRPr lang="en-US" dirty="0"/>
          </a:p>
        </p:txBody>
      </p:sp>
      <p:sp>
        <p:nvSpPr>
          <p:cNvPr id="3" name="Content Placeholder 2"/>
          <p:cNvSpPr>
            <a:spLocks noGrp="1"/>
          </p:cNvSpPr>
          <p:nvPr>
            <p:ph idx="1"/>
          </p:nvPr>
        </p:nvSpPr>
        <p:spPr/>
        <p:txBody>
          <a:bodyPr>
            <a:normAutofit/>
          </a:bodyPr>
          <a:lstStyle/>
          <a:p>
            <a:r>
              <a:rPr lang="en-US" dirty="0" smtClean="0"/>
              <a:t>Avalon-MM (memory mapped)</a:t>
            </a:r>
          </a:p>
          <a:p>
            <a:pPr lvl="1"/>
            <a:r>
              <a:rPr lang="en-US" dirty="0" smtClean="0"/>
              <a:t>Little </a:t>
            </a:r>
            <a:r>
              <a:rPr lang="en-US" dirty="0" err="1" smtClean="0"/>
              <a:t>Endian</a:t>
            </a:r>
            <a:endParaRPr lang="en-US" dirty="0" smtClean="0"/>
          </a:p>
          <a:p>
            <a:pPr lvl="1"/>
            <a:r>
              <a:rPr lang="en-US" dirty="0" smtClean="0"/>
              <a:t>Control plane</a:t>
            </a:r>
          </a:p>
          <a:p>
            <a:pPr lvl="1"/>
            <a:r>
              <a:rPr lang="en-US" dirty="0" smtClean="0"/>
              <a:t>Master interface makes read and write requests to slave interface</a:t>
            </a:r>
          </a:p>
          <a:p>
            <a:r>
              <a:rPr lang="en-US" dirty="0" smtClean="0"/>
              <a:t>Avalon-ST (streaming)</a:t>
            </a:r>
          </a:p>
          <a:p>
            <a:pPr lvl="1"/>
            <a:r>
              <a:rPr lang="en-US" dirty="0" smtClean="0"/>
              <a:t>Big </a:t>
            </a:r>
            <a:r>
              <a:rPr lang="en-US" dirty="0" err="1" smtClean="0"/>
              <a:t>Endian</a:t>
            </a:r>
            <a:endParaRPr lang="en-US" dirty="0" smtClean="0"/>
          </a:p>
          <a:p>
            <a:pPr lvl="1"/>
            <a:r>
              <a:rPr lang="en-US" dirty="0" smtClean="0"/>
              <a:t>Data plane</a:t>
            </a:r>
          </a:p>
          <a:p>
            <a:pPr lvl="1"/>
            <a:r>
              <a:rPr lang="en-US" dirty="0" smtClean="0"/>
              <a:t>Source interface sends data to sink interface (point-to-point)</a:t>
            </a:r>
          </a:p>
          <a:p>
            <a:r>
              <a:rPr lang="en-US" dirty="0" smtClean="0"/>
              <a:t>ARM AMBA™ AXI™ 3.0 &amp; 4.0</a:t>
            </a:r>
          </a:p>
          <a:p>
            <a:pPr lvl="1"/>
            <a:r>
              <a:rPr lang="en-US" dirty="0" smtClean="0"/>
              <a:t>HPS interfaces are AXI 3.0</a:t>
            </a:r>
          </a:p>
          <a:p>
            <a:pPr lvl="1"/>
            <a:r>
              <a:rPr lang="en-US" dirty="0" smtClean="0"/>
              <a:t>AXI 4.0 is backwards compatible with AXI 3.0</a:t>
            </a:r>
          </a:p>
        </p:txBody>
      </p:sp>
    </p:spTree>
    <p:custDataLst>
      <p:tags r:id="rId1"/>
    </p:custData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Standard Interface Example</a:t>
            </a:r>
            <a:endParaRPr lang="en-US" dirty="0"/>
          </a:p>
        </p:txBody>
      </p:sp>
      <p:sp>
        <p:nvSpPr>
          <p:cNvPr id="8" name="Rectangle 7"/>
          <p:cNvSpPr/>
          <p:nvPr/>
        </p:nvSpPr>
        <p:spPr bwMode="auto">
          <a:xfrm>
            <a:off x="445052" y="1030635"/>
            <a:ext cx="1940012" cy="1581665"/>
          </a:xfrm>
          <a:prstGeom prst="rect">
            <a:avLst/>
          </a:prstGeom>
          <a:solidFill>
            <a:schemeClr val="accent1"/>
          </a:solidFill>
          <a:ln w="9525" cap="flat" cmpd="sng" algn="ctr">
            <a:solidFill>
              <a:srgbClr val="4F8A10"/>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rPr>
              <a:t>Avalon-MM Master</a:t>
            </a:r>
          </a:p>
        </p:txBody>
      </p:sp>
      <p:sp>
        <p:nvSpPr>
          <p:cNvPr id="12" name="Rectangle 11"/>
          <p:cNvSpPr/>
          <p:nvPr/>
        </p:nvSpPr>
        <p:spPr bwMode="auto">
          <a:xfrm>
            <a:off x="6957057" y="2933575"/>
            <a:ext cx="1754662" cy="1581665"/>
          </a:xfrm>
          <a:prstGeom prst="rect">
            <a:avLst/>
          </a:prstGeom>
          <a:solidFill>
            <a:srgbClr val="00319E"/>
          </a:solidFill>
          <a:ln w="9525" cap="flat" cmpd="sng" algn="ctr">
            <a:solidFill>
              <a:srgbClr val="00319E"/>
            </a:solidFill>
            <a:prstDash val="solid"/>
            <a:round/>
            <a:headEnd type="none" w="med" len="med"/>
            <a:tailEnd type="none" w="med" len="med"/>
          </a:ln>
          <a:effectLst/>
        </p:spPr>
        <p:txBody>
          <a:bodyPr vert="horz" wrap="square" lIns="45720" tIns="45720" rIns="4572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rPr>
              <a:t>AXI </a:t>
            </a:r>
            <a:r>
              <a:rPr kumimoji="0" lang="en-US" sz="2400" b="1" i="0" u="none" strike="noStrike" cap="none" normalizeH="0" dirty="0" smtClean="0">
                <a:ln>
                  <a:noFill/>
                </a:ln>
                <a:solidFill>
                  <a:srgbClr val="FFFFFF"/>
                </a:solidFill>
                <a:effectLst/>
                <a:latin typeface="Arial" charset="0"/>
              </a:rPr>
              <a:t>Slave</a:t>
            </a:r>
            <a:endParaRPr kumimoji="0" lang="en-US" sz="2400" b="1" i="0" u="none" strike="noStrike" cap="none" normalizeH="0" baseline="0" dirty="0" smtClean="0">
              <a:ln>
                <a:noFill/>
              </a:ln>
              <a:solidFill>
                <a:srgbClr val="FFFFFF"/>
              </a:solidFill>
              <a:effectLst/>
              <a:latin typeface="Arial" charset="0"/>
            </a:endParaRPr>
          </a:p>
        </p:txBody>
      </p:sp>
      <p:sp>
        <p:nvSpPr>
          <p:cNvPr id="20" name="TextBox 19"/>
          <p:cNvSpPr txBox="1"/>
          <p:nvPr/>
        </p:nvSpPr>
        <p:spPr>
          <a:xfrm>
            <a:off x="3287100" y="1080049"/>
            <a:ext cx="2681420" cy="707886"/>
          </a:xfrm>
          <a:prstGeom prst="rect">
            <a:avLst/>
          </a:prstGeom>
          <a:noFill/>
        </p:spPr>
        <p:txBody>
          <a:bodyPr wrap="square" rtlCol="0">
            <a:spAutoFit/>
          </a:bodyPr>
          <a:lstStyle/>
          <a:p>
            <a:pPr algn="ctr"/>
            <a:r>
              <a:rPr lang="en-US" sz="2000" b="1" dirty="0" err="1" smtClean="0"/>
              <a:t>Qsys</a:t>
            </a:r>
            <a:r>
              <a:rPr lang="en-US" sz="2000" b="1" dirty="0" smtClean="0"/>
              <a:t> Interconnect (simplified)</a:t>
            </a:r>
            <a:endParaRPr lang="en-US" sz="2000" b="1" dirty="0"/>
          </a:p>
        </p:txBody>
      </p:sp>
      <p:sp>
        <p:nvSpPr>
          <p:cNvPr id="29" name="Rectangle 28"/>
          <p:cNvSpPr/>
          <p:nvPr/>
        </p:nvSpPr>
        <p:spPr bwMode="auto">
          <a:xfrm>
            <a:off x="445052" y="2933575"/>
            <a:ext cx="1940012" cy="1581665"/>
          </a:xfrm>
          <a:prstGeom prst="rect">
            <a:avLst/>
          </a:prstGeom>
          <a:solidFill>
            <a:srgbClr val="00319E"/>
          </a:solidFill>
          <a:ln w="9525" cap="flat" cmpd="sng" algn="ctr">
            <a:solidFill>
              <a:srgbClr val="00319E"/>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rPr>
              <a:t>AXI Master</a:t>
            </a:r>
          </a:p>
        </p:txBody>
      </p:sp>
      <p:pic>
        <p:nvPicPr>
          <p:cNvPr id="28" name="Picture 57"/>
          <p:cNvPicPr>
            <a:picLocks noChangeAspect="1" noChangeArrowheads="1"/>
          </p:cNvPicPr>
          <p:nvPr/>
        </p:nvPicPr>
        <p:blipFill>
          <a:blip r:embed="rId4" cstate="print"/>
          <a:srcRect/>
          <a:stretch>
            <a:fillRect/>
          </a:stretch>
        </p:blipFill>
        <p:spPr bwMode="auto">
          <a:xfrm>
            <a:off x="3183176" y="1895817"/>
            <a:ext cx="2884194" cy="1922794"/>
          </a:xfrm>
          <a:prstGeom prst="rect">
            <a:avLst/>
          </a:prstGeom>
          <a:noFill/>
          <a:ln w="9525" algn="ctr">
            <a:noFill/>
            <a:miter lim="800000"/>
            <a:headEnd/>
            <a:tailEnd/>
          </a:ln>
        </p:spPr>
      </p:pic>
      <p:cxnSp>
        <p:nvCxnSpPr>
          <p:cNvPr id="10" name="Straight Arrow Connector 9"/>
          <p:cNvCxnSpPr>
            <a:stCxn id="8" idx="3"/>
          </p:cNvCxnSpPr>
          <p:nvPr/>
        </p:nvCxnSpPr>
        <p:spPr bwMode="auto">
          <a:xfrm>
            <a:off x="2385064" y="1821468"/>
            <a:ext cx="1062679" cy="432477"/>
          </a:xfrm>
          <a:prstGeom prst="straightConnector1">
            <a:avLst/>
          </a:prstGeom>
          <a:solidFill>
            <a:schemeClr val="accent1"/>
          </a:solidFill>
          <a:ln w="31750" cap="flat" cmpd="sng" algn="ctr">
            <a:solidFill>
              <a:schemeClr val="tx1"/>
            </a:solidFill>
            <a:prstDash val="solid"/>
            <a:round/>
            <a:headEnd type="none" w="med" len="med"/>
            <a:tailEnd type="triangle" w="lg" len="lg"/>
          </a:ln>
          <a:effectLst/>
        </p:spPr>
      </p:cxnSp>
      <p:sp>
        <p:nvSpPr>
          <p:cNvPr id="33" name="Rectangle 32"/>
          <p:cNvSpPr/>
          <p:nvPr/>
        </p:nvSpPr>
        <p:spPr bwMode="auto">
          <a:xfrm>
            <a:off x="6957057" y="1030635"/>
            <a:ext cx="1754662" cy="1581665"/>
          </a:xfrm>
          <a:prstGeom prst="rect">
            <a:avLst/>
          </a:prstGeom>
          <a:solidFill>
            <a:srgbClr val="4F8A10"/>
          </a:solidFill>
          <a:ln w="9525" cap="flat" cmpd="sng" algn="ctr">
            <a:solidFill>
              <a:srgbClr val="4F8A10"/>
            </a:solidFill>
            <a:prstDash val="solid"/>
            <a:round/>
            <a:headEnd type="none" w="med" len="med"/>
            <a:tailEnd type="none" w="med" len="med"/>
          </a:ln>
          <a:effectLst/>
        </p:spPr>
        <p:txBody>
          <a:bodyPr vert="horz" wrap="square" lIns="45720" tIns="45720" rIns="4572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rPr>
              <a:t>Avalon-MM</a:t>
            </a:r>
            <a:r>
              <a:rPr kumimoji="0" lang="en-US" sz="2400" b="1" i="0" u="none" strike="noStrike" cap="none" normalizeH="0" dirty="0" smtClean="0">
                <a:ln>
                  <a:noFill/>
                </a:ln>
                <a:solidFill>
                  <a:srgbClr val="FFFFFF"/>
                </a:solidFill>
                <a:effectLst/>
                <a:latin typeface="Arial" charset="0"/>
              </a:rPr>
              <a:t> Slave</a:t>
            </a:r>
            <a:endParaRPr kumimoji="0" lang="en-US" sz="2400" b="1" i="0" u="none" strike="noStrike" cap="none" normalizeH="0" baseline="0" dirty="0" smtClean="0">
              <a:ln>
                <a:noFill/>
              </a:ln>
              <a:solidFill>
                <a:srgbClr val="FFFFFF"/>
              </a:solidFill>
              <a:effectLst/>
              <a:latin typeface="Arial" charset="0"/>
            </a:endParaRPr>
          </a:p>
        </p:txBody>
      </p:sp>
      <p:cxnSp>
        <p:nvCxnSpPr>
          <p:cNvPr id="40" name="Straight Arrow Connector 39"/>
          <p:cNvCxnSpPr/>
          <p:nvPr/>
        </p:nvCxnSpPr>
        <p:spPr bwMode="auto">
          <a:xfrm flipV="1">
            <a:off x="2385064" y="3254844"/>
            <a:ext cx="1062679" cy="432477"/>
          </a:xfrm>
          <a:prstGeom prst="straightConnector1">
            <a:avLst/>
          </a:prstGeom>
          <a:solidFill>
            <a:schemeClr val="accent1"/>
          </a:solidFill>
          <a:ln w="31750" cap="flat" cmpd="sng" algn="ctr">
            <a:solidFill>
              <a:schemeClr val="tx1"/>
            </a:solidFill>
            <a:prstDash val="solid"/>
            <a:round/>
            <a:headEnd type="none" w="med" len="med"/>
            <a:tailEnd type="triangle" w="lg" len="lg"/>
          </a:ln>
          <a:effectLst/>
        </p:spPr>
      </p:cxnSp>
      <p:cxnSp>
        <p:nvCxnSpPr>
          <p:cNvPr id="41" name="Straight Arrow Connector 40"/>
          <p:cNvCxnSpPr/>
          <p:nvPr/>
        </p:nvCxnSpPr>
        <p:spPr bwMode="auto">
          <a:xfrm flipV="1">
            <a:off x="5844956" y="1907967"/>
            <a:ext cx="1062679" cy="432477"/>
          </a:xfrm>
          <a:prstGeom prst="straightConnector1">
            <a:avLst/>
          </a:prstGeom>
          <a:solidFill>
            <a:schemeClr val="accent1"/>
          </a:solidFill>
          <a:ln w="31750" cap="flat" cmpd="sng" algn="ctr">
            <a:solidFill>
              <a:schemeClr val="tx1"/>
            </a:solidFill>
            <a:prstDash val="solid"/>
            <a:round/>
            <a:headEnd type="none" w="med" len="med"/>
            <a:tailEnd type="triangle" w="lg" len="lg"/>
          </a:ln>
          <a:effectLst/>
        </p:spPr>
      </p:cxnSp>
      <p:cxnSp>
        <p:nvCxnSpPr>
          <p:cNvPr id="42" name="Straight Arrow Connector 41"/>
          <p:cNvCxnSpPr/>
          <p:nvPr/>
        </p:nvCxnSpPr>
        <p:spPr bwMode="auto">
          <a:xfrm>
            <a:off x="5844956" y="3254844"/>
            <a:ext cx="1062679" cy="432477"/>
          </a:xfrm>
          <a:prstGeom prst="straightConnector1">
            <a:avLst/>
          </a:prstGeom>
          <a:solidFill>
            <a:schemeClr val="accent1"/>
          </a:solidFill>
          <a:ln w="31750" cap="flat" cmpd="sng" algn="ctr">
            <a:solidFill>
              <a:schemeClr val="tx1"/>
            </a:solidFill>
            <a:prstDash val="solid"/>
            <a:round/>
            <a:headEnd type="none" w="med" len="med"/>
            <a:tailEnd type="triangle" w="lg" len="lg"/>
          </a:ln>
          <a:effectLst/>
        </p:spPr>
      </p:cxnSp>
      <p:sp>
        <p:nvSpPr>
          <p:cNvPr id="43" name="TextBox 42"/>
          <p:cNvSpPr txBox="1"/>
          <p:nvPr/>
        </p:nvSpPr>
        <p:spPr>
          <a:xfrm>
            <a:off x="2168200" y="4182141"/>
            <a:ext cx="5016843" cy="707886"/>
          </a:xfrm>
          <a:prstGeom prst="rect">
            <a:avLst/>
          </a:prstGeom>
          <a:noFill/>
        </p:spPr>
        <p:txBody>
          <a:bodyPr wrap="square" rtlCol="0">
            <a:spAutoFit/>
          </a:bodyPr>
          <a:lstStyle/>
          <a:p>
            <a:pPr algn="ctr"/>
            <a:r>
              <a:rPr lang="en-US" sz="2000" b="1" i="1" dirty="0" smtClean="0">
                <a:solidFill>
                  <a:srgbClr val="00AEEF"/>
                </a:solidFill>
              </a:rPr>
              <a:t>Any master interface can </a:t>
            </a:r>
            <a:br>
              <a:rPr lang="en-US" sz="2000" b="1" i="1" dirty="0" smtClean="0">
                <a:solidFill>
                  <a:srgbClr val="00AEEF"/>
                </a:solidFill>
              </a:rPr>
            </a:br>
            <a:r>
              <a:rPr lang="en-US" sz="2000" b="1" i="1" dirty="0" smtClean="0">
                <a:solidFill>
                  <a:srgbClr val="00AEEF"/>
                </a:solidFill>
              </a:rPr>
              <a:t>communicate with any slave interface</a:t>
            </a:r>
            <a:endParaRPr lang="en-US" sz="2000" b="1" i="1" dirty="0">
              <a:solidFill>
                <a:srgbClr val="00AEEF"/>
              </a:solidFill>
            </a:endParaRPr>
          </a:p>
        </p:txBody>
      </p:sp>
      <p:sp>
        <p:nvSpPr>
          <p:cNvPr id="14" name="Content Placeholder 2"/>
          <p:cNvSpPr txBox="1">
            <a:spLocks/>
          </p:cNvSpPr>
          <p:nvPr/>
        </p:nvSpPr>
        <p:spPr>
          <a:xfrm>
            <a:off x="350838" y="5074920"/>
            <a:ext cx="8331200" cy="1153160"/>
          </a:xfrm>
          <a:prstGeom prst="rect">
            <a:avLst/>
          </a:prstGeom>
        </p:spPr>
        <p:txBody>
          <a:bodyPr>
            <a:normAutofit fontScale="92500" lnSpcReduction="20000"/>
          </a:bodyPr>
          <a:lstStyle/>
          <a:p>
            <a:pPr marL="342900" marR="0" lvl="0" indent="-342900" algn="l" defTabSz="914400" rtl="0" eaLnBrk="1" fontAlgn="base" latinLnBrk="0" hangingPunct="1">
              <a:lnSpc>
                <a:spcPct val="100000"/>
              </a:lnSpc>
              <a:spcBef>
                <a:spcPct val="20000"/>
              </a:spcBef>
              <a:spcAft>
                <a:spcPct val="0"/>
              </a:spcAft>
              <a:buClr>
                <a:schemeClr val="tx2"/>
              </a:buClr>
              <a:buSzPct val="75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If </a:t>
            </a:r>
            <a:r>
              <a:rPr kumimoji="0" lang="en-US" sz="2800" b="0" i="0" u="none" strike="noStrike" kern="0" cap="none" spc="0" normalizeH="0" baseline="0" noProof="0" dirty="0" err="1" smtClean="0">
                <a:ln>
                  <a:noFill/>
                </a:ln>
                <a:solidFill>
                  <a:schemeClr val="tx1"/>
                </a:solidFill>
                <a:effectLst/>
                <a:uLnTx/>
                <a:uFillTx/>
                <a:latin typeface="+mn-lt"/>
                <a:ea typeface="+mn-ea"/>
                <a:cs typeface="+mn-cs"/>
              </a:rPr>
              <a:t>Qsys</a:t>
            </a:r>
            <a:r>
              <a:rPr kumimoji="0" lang="en-US" sz="2800" b="0" i="0" u="none" strike="noStrike" kern="0" cap="none" spc="0" normalizeH="0" noProof="0" dirty="0" smtClean="0">
                <a:ln>
                  <a:noFill/>
                </a:ln>
                <a:solidFill>
                  <a:schemeClr val="tx1"/>
                </a:solidFill>
                <a:effectLst/>
                <a:uLnTx/>
                <a:uFillTx/>
                <a:latin typeface="+mn-lt"/>
                <a:ea typeface="+mn-ea"/>
                <a:cs typeface="+mn-cs"/>
              </a:rPr>
              <a:t> </a:t>
            </a:r>
            <a:r>
              <a:rPr kumimoji="0" lang="en-US" sz="2800" b="0" i="0" u="none" strike="noStrike" kern="0" cap="none" spc="0" normalizeH="0" baseline="0" noProof="0" dirty="0" smtClean="0">
                <a:ln>
                  <a:noFill/>
                </a:ln>
                <a:solidFill>
                  <a:schemeClr val="tx1"/>
                </a:solidFill>
                <a:effectLst/>
                <a:uLnTx/>
                <a:uFillTx/>
                <a:latin typeface="+mn-lt"/>
                <a:ea typeface="+mn-ea"/>
                <a:cs typeface="+mn-cs"/>
              </a:rPr>
              <a:t>system is all AXI components, then </a:t>
            </a:r>
            <a:r>
              <a:rPr kumimoji="0" lang="en-US" sz="2800" b="0" i="0" u="none" strike="noStrike" kern="0" cap="none" spc="0" normalizeH="0" baseline="0" noProof="0" dirty="0" err="1" smtClean="0">
                <a:ln>
                  <a:noFill/>
                </a:ln>
                <a:solidFill>
                  <a:schemeClr val="tx1"/>
                </a:solidFill>
                <a:effectLst/>
                <a:uLnTx/>
                <a:uFillTx/>
                <a:latin typeface="+mn-lt"/>
                <a:ea typeface="+mn-ea"/>
                <a:cs typeface="+mn-cs"/>
              </a:rPr>
              <a:t>Qsys</a:t>
            </a:r>
            <a:r>
              <a:rPr kumimoji="0" lang="en-US" sz="2800" b="0" i="0" u="none" strike="noStrike" kern="0" cap="none" spc="0" normalizeH="0" noProof="0" dirty="0" smtClean="0">
                <a:ln>
                  <a:noFill/>
                </a:ln>
                <a:solidFill>
                  <a:schemeClr val="tx1"/>
                </a:solidFill>
                <a:effectLst/>
                <a:uLnTx/>
                <a:uFillTx/>
                <a:latin typeface="+mn-lt"/>
                <a:ea typeface="+mn-ea"/>
                <a:cs typeface="+mn-cs"/>
              </a:rPr>
              <a:t> will generate interconnect that is natively AXI. </a:t>
            </a:r>
          </a:p>
          <a:p>
            <a:pPr marL="342900" marR="0" lvl="0" indent="-342900" algn="l" defTabSz="914400" rtl="0" eaLnBrk="1" fontAlgn="base" latinLnBrk="0" hangingPunct="1">
              <a:lnSpc>
                <a:spcPct val="100000"/>
              </a:lnSpc>
              <a:spcBef>
                <a:spcPct val="20000"/>
              </a:spcBef>
              <a:spcAft>
                <a:spcPct val="0"/>
              </a:spcAft>
              <a:buClr>
                <a:schemeClr val="tx2"/>
              </a:buClr>
              <a:buSzPct val="75000"/>
              <a:buFont typeface="Wingdings" pitchFamily="2" charset="2"/>
              <a:buChar char="n"/>
              <a:tabLst/>
              <a:defRPr/>
            </a:pPr>
            <a:r>
              <a:rPr kumimoji="0" lang="en-US" sz="2800" b="0" i="0" u="none" strike="noStrike" kern="0" cap="none" spc="0" normalizeH="0" noProof="0" dirty="0" smtClean="0">
                <a:ln>
                  <a:noFill/>
                </a:ln>
                <a:solidFill>
                  <a:schemeClr val="tx1"/>
                </a:solidFill>
                <a:effectLst/>
                <a:uLnTx/>
                <a:uFillTx/>
                <a:latin typeface="+mn-lt"/>
                <a:ea typeface="+mn-ea"/>
                <a:cs typeface="+mn-cs"/>
              </a:rPr>
              <a:t>Otherwise, interconnect is based on Avalon.</a:t>
            </a:r>
            <a:endParaRPr kumimoji="0" lang="en-US" sz="1800" b="0" i="0" u="none" strike="noStrike" kern="0" cap="none" spc="0" normalizeH="0" baseline="0" noProof="0" dirty="0" smtClean="0">
              <a:ln>
                <a:noFill/>
              </a:ln>
              <a:solidFill>
                <a:schemeClr val="tx1"/>
              </a:solidFill>
              <a:effectLst/>
              <a:uLnTx/>
              <a:uFillTx/>
              <a:latin typeface="+mn-lt"/>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par>
                                <p:cTn id="19" presetID="22" presetClass="entr" presetSubtype="8"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Using Standard Interfaces</a:t>
            </a:r>
            <a:endParaRPr lang="en-US" dirty="0"/>
          </a:p>
        </p:txBody>
      </p:sp>
      <p:sp>
        <p:nvSpPr>
          <p:cNvPr id="3" name="Content Placeholder 2"/>
          <p:cNvSpPr>
            <a:spLocks noGrp="1"/>
          </p:cNvSpPr>
          <p:nvPr>
            <p:ph idx="1"/>
          </p:nvPr>
        </p:nvSpPr>
        <p:spPr/>
        <p:txBody>
          <a:bodyPr>
            <a:normAutofit lnSpcReduction="10000"/>
          </a:bodyPr>
          <a:lstStyle/>
          <a:p>
            <a:r>
              <a:rPr lang="en-US" dirty="0" smtClean="0"/>
              <a:t>Ensure compatibility between IP blocks from different design teams or vendors </a:t>
            </a:r>
          </a:p>
          <a:p>
            <a:pPr lvl="1"/>
            <a:r>
              <a:rPr lang="en-US" dirty="0" smtClean="0"/>
              <a:t>Any component supporting interface can be connected</a:t>
            </a:r>
          </a:p>
          <a:p>
            <a:pPr>
              <a:spcBef>
                <a:spcPts val="1200"/>
              </a:spcBef>
            </a:pPr>
            <a:r>
              <a:rPr lang="en-GB" dirty="0" smtClean="0"/>
              <a:t>Simplify design entry and team-based design</a:t>
            </a:r>
          </a:p>
          <a:p>
            <a:pPr lvl="1"/>
            <a:r>
              <a:rPr lang="en-US" dirty="0" smtClean="0"/>
              <a:t>Signal behavior defined by interface</a:t>
            </a:r>
          </a:p>
          <a:p>
            <a:pPr lvl="1"/>
            <a:r>
              <a:rPr lang="en-GB" dirty="0" smtClean="0"/>
              <a:t>Improved understanding, simplified documentation</a:t>
            </a:r>
          </a:p>
          <a:p>
            <a:pPr lvl="1"/>
            <a:r>
              <a:rPr lang="en-US" dirty="0" smtClean="0"/>
              <a:t>No manual wiring or mapping of control, data, and status signals</a:t>
            </a:r>
          </a:p>
          <a:p>
            <a:pPr lvl="1"/>
            <a:r>
              <a:rPr lang="en-US" dirty="0" smtClean="0"/>
              <a:t>Fast system-level integration</a:t>
            </a:r>
          </a:p>
          <a:p>
            <a:pPr lvl="1"/>
            <a:r>
              <a:rPr lang="en-US" dirty="0" smtClean="0"/>
              <a:t>Easy system changes</a:t>
            </a:r>
          </a:p>
          <a:p>
            <a:pPr>
              <a:spcBef>
                <a:spcPts val="1200"/>
              </a:spcBef>
            </a:pPr>
            <a:r>
              <a:rPr lang="en-GB" dirty="0" smtClean="0"/>
              <a:t>Simplify interface verification </a:t>
            </a:r>
          </a:p>
          <a:p>
            <a:pPr lvl="1"/>
            <a:r>
              <a:rPr lang="en-US" dirty="0" smtClean="0"/>
              <a:t>Use verification infrastructure to verify against standard</a:t>
            </a:r>
          </a:p>
          <a:p>
            <a:pPr lvl="2"/>
            <a:r>
              <a:rPr lang="en-US" dirty="0" smtClean="0"/>
              <a:t>Bus functional models, interface compliance assertions and monitors, functional coverage</a:t>
            </a:r>
          </a:p>
        </p:txBody>
      </p:sp>
    </p:spTree>
    <p:custDataLst>
      <p:tags r:id="rId1"/>
    </p:custData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FPGA – HPS Connections</a:t>
            </a:r>
            <a:endParaRPr lang="en-GB" dirty="0"/>
          </a:p>
        </p:txBody>
      </p:sp>
      <p:sp>
        <p:nvSpPr>
          <p:cNvPr id="7" name="Rectangle 6"/>
          <p:cNvSpPr/>
          <p:nvPr/>
        </p:nvSpPr>
        <p:spPr bwMode="auto">
          <a:xfrm>
            <a:off x="4776438" y="1406768"/>
            <a:ext cx="3678252" cy="4656406"/>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endParaRPr lang="en-US" sz="2800" b="1" dirty="0" smtClean="0">
              <a:solidFill>
                <a:srgbClr val="000000"/>
              </a:solidFill>
            </a:endParaRPr>
          </a:p>
        </p:txBody>
      </p:sp>
      <p:sp>
        <p:nvSpPr>
          <p:cNvPr id="4" name="Rectangle 3"/>
          <p:cNvSpPr/>
          <p:nvPr/>
        </p:nvSpPr>
        <p:spPr bwMode="auto">
          <a:xfrm>
            <a:off x="661190" y="1406768"/>
            <a:ext cx="3706836" cy="4656406"/>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endParaRPr lang="en-US" sz="2800" b="1" dirty="0" smtClean="0">
              <a:solidFill>
                <a:srgbClr val="000000"/>
              </a:solidFill>
            </a:endParaRPr>
          </a:p>
        </p:txBody>
      </p:sp>
      <p:sp>
        <p:nvSpPr>
          <p:cNvPr id="13" name="TextBox 12"/>
          <p:cNvSpPr txBox="1"/>
          <p:nvPr/>
        </p:nvSpPr>
        <p:spPr>
          <a:xfrm>
            <a:off x="323564" y="1484890"/>
            <a:ext cx="3760641" cy="4431980"/>
          </a:xfrm>
          <a:prstGeom prst="rect">
            <a:avLst/>
          </a:prstGeom>
          <a:noFill/>
        </p:spPr>
        <p:txBody>
          <a:bodyPr wrap="square" rtlCol="0">
            <a:spAutoFit/>
          </a:bodyPr>
          <a:lstStyle/>
          <a:p>
            <a:pPr algn="r"/>
            <a:r>
              <a:rPr lang="en-GB" sz="1400" b="1" dirty="0" smtClean="0"/>
              <a:t> (AXI, 32 / 64 / 128 bit)</a:t>
            </a:r>
          </a:p>
          <a:p>
            <a:pPr algn="r"/>
            <a:r>
              <a:rPr lang="en-GB" sz="1400" b="1" dirty="0" smtClean="0"/>
              <a:t>(AXI, 32 / 64 / 128 bit)</a:t>
            </a:r>
          </a:p>
          <a:p>
            <a:pPr algn="r"/>
            <a:r>
              <a:rPr lang="en-GB" sz="1400" b="1" dirty="0" smtClean="0"/>
              <a:t>(AXI 32-bit)</a:t>
            </a:r>
          </a:p>
          <a:p>
            <a:pPr algn="r"/>
            <a:endParaRPr lang="en-GB" sz="1400" b="1" dirty="0" smtClean="0"/>
          </a:p>
          <a:p>
            <a:pPr algn="r"/>
            <a:r>
              <a:rPr lang="en-GB" sz="1400" b="1" dirty="0" smtClean="0"/>
              <a:t>FPGA-to-HPS SDRAM </a:t>
            </a:r>
          </a:p>
          <a:p>
            <a:pPr algn="r"/>
            <a:endParaRPr lang="en-GB" sz="1400" b="1" dirty="0" smtClean="0"/>
          </a:p>
          <a:p>
            <a:pPr algn="r"/>
            <a:r>
              <a:rPr lang="en-GB" sz="1400" b="1" dirty="0" smtClean="0"/>
              <a:t>FPGA clocks and resets</a:t>
            </a:r>
          </a:p>
          <a:p>
            <a:pPr algn="r"/>
            <a:endParaRPr lang="en-GB" sz="1400" b="1" dirty="0" smtClean="0"/>
          </a:p>
          <a:p>
            <a:pPr algn="r"/>
            <a:r>
              <a:rPr lang="en-GB" sz="1400" b="1" dirty="0" smtClean="0"/>
              <a:t>(FPGA JTAG)</a:t>
            </a:r>
          </a:p>
          <a:p>
            <a:pPr algn="r"/>
            <a:endParaRPr lang="en-GB" sz="1400" b="1" dirty="0" smtClean="0"/>
          </a:p>
          <a:p>
            <a:pPr algn="r"/>
            <a:r>
              <a:rPr lang="en-GB" sz="1400" b="1" dirty="0" smtClean="0"/>
              <a:t> (HPS trace data to FPGA)</a:t>
            </a:r>
          </a:p>
          <a:p>
            <a:pPr algn="r"/>
            <a:r>
              <a:rPr lang="en-GB" sz="1400" b="1" dirty="0" smtClean="0"/>
              <a:t>(FPGA trace events to HPS trace))</a:t>
            </a:r>
          </a:p>
          <a:p>
            <a:pPr algn="r"/>
            <a:r>
              <a:rPr lang="en-GB" sz="1400" b="1" dirty="0" smtClean="0"/>
              <a:t> (FPGA triggers to/from HPS )</a:t>
            </a:r>
          </a:p>
          <a:p>
            <a:pPr algn="r"/>
            <a:endParaRPr lang="en-GB" sz="1400" b="1" dirty="0" smtClean="0"/>
          </a:p>
          <a:p>
            <a:pPr algn="r"/>
            <a:r>
              <a:rPr lang="en-GB" sz="1400" b="1" dirty="0" smtClean="0"/>
              <a:t> (4 channels)</a:t>
            </a:r>
          </a:p>
          <a:p>
            <a:pPr algn="r"/>
            <a:endParaRPr lang="en-GB" sz="1400" b="1" dirty="0" smtClean="0"/>
          </a:p>
          <a:p>
            <a:pPr algn="r"/>
            <a:r>
              <a:rPr lang="en-GB" sz="1400" b="1" dirty="0" smtClean="0"/>
              <a:t> (FPGA </a:t>
            </a:r>
            <a:r>
              <a:rPr lang="en-GB" sz="1400" b="1" dirty="0" err="1" smtClean="0"/>
              <a:t>config</a:t>
            </a:r>
            <a:r>
              <a:rPr lang="en-GB" sz="1400" b="1" dirty="0" smtClean="0"/>
              <a:t>, boot  and GPIO signals)</a:t>
            </a:r>
          </a:p>
          <a:p>
            <a:pPr algn="r"/>
            <a:endParaRPr lang="en-GB" sz="1400" b="1" dirty="0" smtClean="0"/>
          </a:p>
          <a:p>
            <a:pPr algn="r"/>
            <a:r>
              <a:rPr lang="en-GB" sz="1400" b="1" dirty="0" smtClean="0"/>
              <a:t>(MPU interrupts from FPGA)</a:t>
            </a:r>
          </a:p>
          <a:p>
            <a:pPr algn="r"/>
            <a:endParaRPr lang="en-GB" sz="1400" b="1" dirty="0" smtClean="0"/>
          </a:p>
          <a:p>
            <a:pPr algn="r"/>
            <a:r>
              <a:rPr lang="en-GB" sz="1400" b="1" dirty="0" smtClean="0"/>
              <a:t>(MPU status to FPGA)</a:t>
            </a:r>
          </a:p>
        </p:txBody>
      </p:sp>
      <p:sp>
        <p:nvSpPr>
          <p:cNvPr id="29" name="TextBox 28"/>
          <p:cNvSpPr txBox="1"/>
          <p:nvPr/>
        </p:nvSpPr>
        <p:spPr>
          <a:xfrm>
            <a:off x="5006625" y="1484890"/>
            <a:ext cx="3405862" cy="4431980"/>
          </a:xfrm>
          <a:prstGeom prst="rect">
            <a:avLst/>
          </a:prstGeom>
          <a:noFill/>
        </p:spPr>
        <p:txBody>
          <a:bodyPr wrap="square" rtlCol="0">
            <a:spAutoFit/>
          </a:bodyPr>
          <a:lstStyle/>
          <a:p>
            <a:r>
              <a:rPr lang="en-GB" sz="1400" b="1" dirty="0" smtClean="0"/>
              <a:t>FPGA-to-HPS bridge (L3 Interconnect)</a:t>
            </a:r>
          </a:p>
          <a:p>
            <a:r>
              <a:rPr lang="en-GB" sz="1400" b="1" dirty="0" smtClean="0"/>
              <a:t>HPS-to-FPGA bridge</a:t>
            </a:r>
          </a:p>
          <a:p>
            <a:r>
              <a:rPr lang="en-GB" sz="1400" b="1" dirty="0" smtClean="0"/>
              <a:t>Lightweight HPS-to-FPGA bridge</a:t>
            </a:r>
          </a:p>
          <a:p>
            <a:endParaRPr lang="en-GB" sz="1400" b="1" dirty="0" smtClean="0"/>
          </a:p>
          <a:p>
            <a:r>
              <a:rPr lang="en-GB" sz="1400" b="1" dirty="0" smtClean="0"/>
              <a:t>(Up to six ports, 32 / 64 / 128 / 256 bit)</a:t>
            </a:r>
          </a:p>
          <a:p>
            <a:endParaRPr lang="en-GB" sz="1400" b="1" dirty="0" smtClean="0"/>
          </a:p>
          <a:p>
            <a:r>
              <a:rPr lang="en-GB" sz="1400" b="1" dirty="0" smtClean="0"/>
              <a:t>HPS clocks and resets</a:t>
            </a:r>
          </a:p>
          <a:p>
            <a:endParaRPr lang="en-GB" sz="1400" b="1" dirty="0" smtClean="0"/>
          </a:p>
          <a:p>
            <a:r>
              <a:rPr lang="en-GB" sz="1400" b="1" dirty="0" smtClean="0"/>
              <a:t>HPS-to-FPGA JTAG (Scan Manager)</a:t>
            </a:r>
          </a:p>
          <a:p>
            <a:endParaRPr lang="en-GB" sz="1400" b="1" dirty="0" smtClean="0"/>
          </a:p>
          <a:p>
            <a:r>
              <a:rPr lang="en-GB" sz="1400" b="1" dirty="0" smtClean="0"/>
              <a:t>TPIU trace </a:t>
            </a:r>
          </a:p>
          <a:p>
            <a:r>
              <a:rPr lang="en-GB" sz="1400" b="1" dirty="0" smtClean="0"/>
              <a:t>FPGA System Trace </a:t>
            </a:r>
            <a:r>
              <a:rPr lang="en-GB" sz="1400" b="1" dirty="0" err="1" smtClean="0"/>
              <a:t>Macrocell</a:t>
            </a:r>
            <a:r>
              <a:rPr lang="en-GB" sz="1400" b="1" dirty="0" smtClean="0"/>
              <a:t> (STM)</a:t>
            </a:r>
          </a:p>
          <a:p>
            <a:r>
              <a:rPr lang="en-GB" sz="1400" b="1" dirty="0" smtClean="0"/>
              <a:t>HPS Cross-trigger </a:t>
            </a:r>
          </a:p>
          <a:p>
            <a:endParaRPr lang="en-GB" sz="1400" b="1" dirty="0" smtClean="0"/>
          </a:p>
          <a:p>
            <a:r>
              <a:rPr lang="en-GB" sz="1400" b="1" dirty="0" smtClean="0"/>
              <a:t>DMA peripheral interface</a:t>
            </a:r>
          </a:p>
          <a:p>
            <a:endParaRPr lang="en-GB" sz="1400" b="1" dirty="0" smtClean="0"/>
          </a:p>
          <a:p>
            <a:r>
              <a:rPr lang="en-GB" sz="1400" b="1" dirty="0" smtClean="0"/>
              <a:t>FPGA manager interface </a:t>
            </a:r>
          </a:p>
          <a:p>
            <a:endParaRPr lang="en-GB" sz="1400" b="1" dirty="0" smtClean="0"/>
          </a:p>
          <a:p>
            <a:r>
              <a:rPr lang="en-GB" sz="1400" b="1" dirty="0" smtClean="0"/>
              <a:t>MPU Interrupts (64) </a:t>
            </a:r>
          </a:p>
          <a:p>
            <a:endParaRPr lang="en-GB" sz="1400" b="1" dirty="0" smtClean="0"/>
          </a:p>
          <a:p>
            <a:r>
              <a:rPr lang="en-GB" sz="1400" b="1" dirty="0" smtClean="0"/>
              <a:t>MPU standby, wake and events </a:t>
            </a:r>
            <a:endParaRPr lang="en-US" sz="1400" b="1" dirty="0">
              <a:solidFill>
                <a:srgbClr val="000000"/>
              </a:solidFill>
            </a:endParaRPr>
          </a:p>
        </p:txBody>
      </p:sp>
      <p:cxnSp>
        <p:nvCxnSpPr>
          <p:cNvPr id="34" name="Straight Arrow Connector 33"/>
          <p:cNvCxnSpPr/>
          <p:nvPr/>
        </p:nvCxnSpPr>
        <p:spPr bwMode="auto">
          <a:xfrm flipH="1">
            <a:off x="4041370" y="2057913"/>
            <a:ext cx="988907" cy="0"/>
          </a:xfrm>
          <a:prstGeom prst="straightConnector1">
            <a:avLst/>
          </a:prstGeom>
          <a:solidFill>
            <a:schemeClr val="accent1"/>
          </a:solidFill>
          <a:ln w="28575" cap="flat" cmpd="sng" algn="ctr">
            <a:solidFill>
              <a:schemeClr val="tx2">
                <a:lumMod val="75000"/>
              </a:schemeClr>
            </a:solidFill>
            <a:prstDash val="solid"/>
            <a:round/>
            <a:headEnd type="none" w="med" len="med"/>
            <a:tailEnd type="triangle" w="lg" len="med"/>
          </a:ln>
          <a:effectLst/>
        </p:spPr>
      </p:cxnSp>
      <p:cxnSp>
        <p:nvCxnSpPr>
          <p:cNvPr id="35" name="Straight Arrow Connector 34"/>
          <p:cNvCxnSpPr/>
          <p:nvPr/>
        </p:nvCxnSpPr>
        <p:spPr bwMode="auto">
          <a:xfrm flipH="1">
            <a:off x="4041370" y="1850650"/>
            <a:ext cx="988907" cy="0"/>
          </a:xfrm>
          <a:prstGeom prst="straightConnector1">
            <a:avLst/>
          </a:prstGeom>
          <a:solidFill>
            <a:schemeClr val="accent1"/>
          </a:solidFill>
          <a:ln w="28575" cap="flat" cmpd="sng" algn="ctr">
            <a:solidFill>
              <a:schemeClr val="tx2">
                <a:lumMod val="75000"/>
              </a:schemeClr>
            </a:solidFill>
            <a:prstDash val="solid"/>
            <a:round/>
            <a:headEnd type="none" w="med" len="med"/>
            <a:tailEnd type="triangle" w="lg" len="med"/>
          </a:ln>
          <a:effectLst/>
        </p:spPr>
      </p:cxnSp>
      <p:cxnSp>
        <p:nvCxnSpPr>
          <p:cNvPr id="36" name="Straight Arrow Connector 35"/>
          <p:cNvCxnSpPr/>
          <p:nvPr/>
        </p:nvCxnSpPr>
        <p:spPr bwMode="auto">
          <a:xfrm flipH="1">
            <a:off x="4041370" y="2826009"/>
            <a:ext cx="988907" cy="0"/>
          </a:xfrm>
          <a:prstGeom prst="straightConnector1">
            <a:avLst/>
          </a:prstGeom>
          <a:solidFill>
            <a:schemeClr val="accent1"/>
          </a:solidFill>
          <a:ln w="28575" cap="flat" cmpd="sng" algn="ctr">
            <a:solidFill>
              <a:schemeClr val="tx2">
                <a:lumMod val="75000"/>
              </a:schemeClr>
            </a:solidFill>
            <a:prstDash val="solid"/>
            <a:round/>
            <a:headEnd type="none" w="med" len="med"/>
            <a:tailEnd type="triangle" w="lg" len="med"/>
          </a:ln>
          <a:effectLst/>
        </p:spPr>
      </p:cxnSp>
      <p:cxnSp>
        <p:nvCxnSpPr>
          <p:cNvPr id="37" name="Straight Arrow Connector 36"/>
          <p:cNvCxnSpPr/>
          <p:nvPr/>
        </p:nvCxnSpPr>
        <p:spPr bwMode="auto">
          <a:xfrm flipH="1">
            <a:off x="4041370" y="3277113"/>
            <a:ext cx="988907" cy="0"/>
          </a:xfrm>
          <a:prstGeom prst="straightConnector1">
            <a:avLst/>
          </a:prstGeom>
          <a:solidFill>
            <a:schemeClr val="accent1"/>
          </a:solidFill>
          <a:ln w="28575" cap="flat" cmpd="sng" algn="ctr">
            <a:solidFill>
              <a:schemeClr val="tx2">
                <a:lumMod val="75000"/>
              </a:schemeClr>
            </a:solidFill>
            <a:prstDash val="solid"/>
            <a:round/>
            <a:headEnd type="none" w="med" len="med"/>
            <a:tailEnd type="triangle" w="lg" len="med"/>
          </a:ln>
          <a:effectLst/>
        </p:spPr>
      </p:cxnSp>
      <p:cxnSp>
        <p:nvCxnSpPr>
          <p:cNvPr id="38" name="Straight Arrow Connector 37"/>
          <p:cNvCxnSpPr/>
          <p:nvPr/>
        </p:nvCxnSpPr>
        <p:spPr bwMode="auto">
          <a:xfrm flipH="1">
            <a:off x="4041370" y="4045209"/>
            <a:ext cx="988907" cy="0"/>
          </a:xfrm>
          <a:prstGeom prst="straightConnector1">
            <a:avLst/>
          </a:prstGeom>
          <a:solidFill>
            <a:schemeClr val="accent1"/>
          </a:solidFill>
          <a:ln w="28575" cap="flat" cmpd="sng" algn="ctr">
            <a:solidFill>
              <a:schemeClr val="tx2">
                <a:lumMod val="75000"/>
              </a:schemeClr>
            </a:solidFill>
            <a:prstDash val="solid"/>
            <a:round/>
            <a:headEnd type="none" w="med" len="med"/>
            <a:tailEnd type="triangle" w="lg" len="med"/>
          </a:ln>
          <a:effectLst/>
        </p:spPr>
      </p:cxnSp>
      <p:cxnSp>
        <p:nvCxnSpPr>
          <p:cNvPr id="39" name="Straight Arrow Connector 38"/>
          <p:cNvCxnSpPr/>
          <p:nvPr/>
        </p:nvCxnSpPr>
        <p:spPr bwMode="auto">
          <a:xfrm flipH="1">
            <a:off x="4041370" y="4923032"/>
            <a:ext cx="988907" cy="0"/>
          </a:xfrm>
          <a:prstGeom prst="straightConnector1">
            <a:avLst/>
          </a:prstGeom>
          <a:solidFill>
            <a:schemeClr val="accent1"/>
          </a:solidFill>
          <a:ln w="28575" cap="flat" cmpd="sng" algn="ctr">
            <a:solidFill>
              <a:schemeClr val="tx2">
                <a:lumMod val="75000"/>
              </a:schemeClr>
            </a:solidFill>
            <a:prstDash val="solid"/>
            <a:round/>
            <a:headEnd type="triangle" w="lg" len="med"/>
            <a:tailEnd type="triangle" w="lg" len="med"/>
          </a:ln>
          <a:effectLst/>
        </p:spPr>
      </p:cxnSp>
      <p:cxnSp>
        <p:nvCxnSpPr>
          <p:cNvPr id="40" name="Straight Arrow Connector 39"/>
          <p:cNvCxnSpPr/>
          <p:nvPr/>
        </p:nvCxnSpPr>
        <p:spPr bwMode="auto">
          <a:xfrm flipH="1">
            <a:off x="4041370" y="5703320"/>
            <a:ext cx="988907" cy="0"/>
          </a:xfrm>
          <a:prstGeom prst="straightConnector1">
            <a:avLst/>
          </a:prstGeom>
          <a:solidFill>
            <a:schemeClr val="accent1"/>
          </a:solidFill>
          <a:ln w="28575" cap="flat" cmpd="sng" algn="ctr">
            <a:solidFill>
              <a:schemeClr val="tx2">
                <a:lumMod val="75000"/>
              </a:schemeClr>
            </a:solidFill>
            <a:prstDash val="solid"/>
            <a:round/>
            <a:headEnd type="none" w="med" len="med"/>
            <a:tailEnd type="triangle" w="lg" len="med"/>
          </a:ln>
          <a:effectLst/>
        </p:spPr>
      </p:cxnSp>
      <p:cxnSp>
        <p:nvCxnSpPr>
          <p:cNvPr id="41" name="Straight Arrow Connector 40"/>
          <p:cNvCxnSpPr/>
          <p:nvPr/>
        </p:nvCxnSpPr>
        <p:spPr bwMode="auto">
          <a:xfrm>
            <a:off x="4041370" y="2460249"/>
            <a:ext cx="988907" cy="0"/>
          </a:xfrm>
          <a:prstGeom prst="straightConnector1">
            <a:avLst/>
          </a:prstGeom>
          <a:solidFill>
            <a:schemeClr val="accent1"/>
          </a:solidFill>
          <a:ln w="28575" cap="flat" cmpd="sng" algn="ctr">
            <a:solidFill>
              <a:schemeClr val="accent1">
                <a:lumMod val="75000"/>
              </a:schemeClr>
            </a:solidFill>
            <a:prstDash val="solid"/>
            <a:round/>
            <a:headEnd type="none" w="med" len="med"/>
            <a:tailEnd type="triangle" w="lg" len="med"/>
          </a:ln>
          <a:effectLst/>
        </p:spPr>
      </p:cxnSp>
      <p:cxnSp>
        <p:nvCxnSpPr>
          <p:cNvPr id="42" name="Straight Arrow Connector 41"/>
          <p:cNvCxnSpPr/>
          <p:nvPr/>
        </p:nvCxnSpPr>
        <p:spPr bwMode="auto">
          <a:xfrm>
            <a:off x="4041370" y="1631194"/>
            <a:ext cx="988907" cy="0"/>
          </a:xfrm>
          <a:prstGeom prst="straightConnector1">
            <a:avLst/>
          </a:prstGeom>
          <a:solidFill>
            <a:schemeClr val="accent1"/>
          </a:solidFill>
          <a:ln w="28575" cap="flat" cmpd="sng" algn="ctr">
            <a:solidFill>
              <a:schemeClr val="accent1">
                <a:lumMod val="75000"/>
              </a:schemeClr>
            </a:solidFill>
            <a:prstDash val="solid"/>
            <a:round/>
            <a:headEnd type="none" w="med" len="med"/>
            <a:tailEnd type="triangle" w="lg" len="med"/>
          </a:ln>
          <a:effectLst/>
        </p:spPr>
      </p:cxnSp>
      <p:cxnSp>
        <p:nvCxnSpPr>
          <p:cNvPr id="43" name="Straight Arrow Connector 42"/>
          <p:cNvCxnSpPr/>
          <p:nvPr/>
        </p:nvCxnSpPr>
        <p:spPr bwMode="auto">
          <a:xfrm>
            <a:off x="4041370" y="2899161"/>
            <a:ext cx="988907" cy="0"/>
          </a:xfrm>
          <a:prstGeom prst="straightConnector1">
            <a:avLst/>
          </a:prstGeom>
          <a:solidFill>
            <a:schemeClr val="accent1"/>
          </a:solidFill>
          <a:ln w="28575" cap="flat" cmpd="sng" algn="ctr">
            <a:solidFill>
              <a:schemeClr val="accent1">
                <a:lumMod val="75000"/>
              </a:schemeClr>
            </a:solidFill>
            <a:prstDash val="solid"/>
            <a:round/>
            <a:headEnd type="none" w="med" len="med"/>
            <a:tailEnd type="triangle" w="lg" len="med"/>
          </a:ln>
          <a:effectLst/>
        </p:spPr>
      </p:cxnSp>
      <p:cxnSp>
        <p:nvCxnSpPr>
          <p:cNvPr id="44" name="Straight Arrow Connector 43"/>
          <p:cNvCxnSpPr/>
          <p:nvPr/>
        </p:nvCxnSpPr>
        <p:spPr bwMode="auto">
          <a:xfrm flipH="1">
            <a:off x="4041370" y="3679449"/>
            <a:ext cx="988907" cy="0"/>
          </a:xfrm>
          <a:prstGeom prst="straightConnector1">
            <a:avLst/>
          </a:prstGeom>
          <a:solidFill>
            <a:schemeClr val="accent1"/>
          </a:solidFill>
          <a:ln w="28575" cap="flat" cmpd="sng" algn="ctr">
            <a:solidFill>
              <a:schemeClr val="tx2">
                <a:lumMod val="75000"/>
              </a:schemeClr>
            </a:solidFill>
            <a:prstDash val="solid"/>
            <a:round/>
            <a:headEnd type="none" w="med" len="med"/>
            <a:tailEnd type="triangle" w="lg" len="med"/>
          </a:ln>
          <a:effectLst/>
        </p:spPr>
      </p:cxnSp>
      <p:cxnSp>
        <p:nvCxnSpPr>
          <p:cNvPr id="45" name="Straight Arrow Connector 44"/>
          <p:cNvCxnSpPr/>
          <p:nvPr/>
        </p:nvCxnSpPr>
        <p:spPr bwMode="auto">
          <a:xfrm>
            <a:off x="4041370" y="3898905"/>
            <a:ext cx="988907" cy="0"/>
          </a:xfrm>
          <a:prstGeom prst="straightConnector1">
            <a:avLst/>
          </a:prstGeom>
          <a:solidFill>
            <a:schemeClr val="accent1"/>
          </a:solidFill>
          <a:ln w="28575" cap="flat" cmpd="sng" algn="ctr">
            <a:solidFill>
              <a:schemeClr val="accent1">
                <a:lumMod val="75000"/>
              </a:schemeClr>
            </a:solidFill>
            <a:prstDash val="solid"/>
            <a:round/>
            <a:headEnd type="none" w="med" len="med"/>
            <a:tailEnd type="triangle" w="lg" len="med"/>
          </a:ln>
          <a:effectLst/>
        </p:spPr>
      </p:cxnSp>
      <p:cxnSp>
        <p:nvCxnSpPr>
          <p:cNvPr id="46" name="Straight Arrow Connector 45"/>
          <p:cNvCxnSpPr/>
          <p:nvPr/>
        </p:nvCxnSpPr>
        <p:spPr bwMode="auto">
          <a:xfrm>
            <a:off x="4041370" y="4508505"/>
            <a:ext cx="988907" cy="0"/>
          </a:xfrm>
          <a:prstGeom prst="straightConnector1">
            <a:avLst/>
          </a:prstGeom>
          <a:solidFill>
            <a:schemeClr val="accent1"/>
          </a:solidFill>
          <a:ln w="28575" cap="flat" cmpd="sng" algn="ctr">
            <a:solidFill>
              <a:schemeClr val="accent1">
                <a:lumMod val="75000"/>
              </a:schemeClr>
            </a:solidFill>
            <a:prstDash val="solid"/>
            <a:round/>
            <a:headEnd type="triangle" w="lg" len="med"/>
            <a:tailEnd type="triangle" w="lg" len="med"/>
          </a:ln>
          <a:effectLst/>
        </p:spPr>
      </p:cxnSp>
      <p:cxnSp>
        <p:nvCxnSpPr>
          <p:cNvPr id="47" name="Straight Arrow Connector 46"/>
          <p:cNvCxnSpPr/>
          <p:nvPr/>
        </p:nvCxnSpPr>
        <p:spPr bwMode="auto">
          <a:xfrm>
            <a:off x="4041370" y="5325368"/>
            <a:ext cx="988907" cy="0"/>
          </a:xfrm>
          <a:prstGeom prst="straightConnector1">
            <a:avLst/>
          </a:prstGeom>
          <a:solidFill>
            <a:schemeClr val="accent1"/>
          </a:solidFill>
          <a:ln w="28575" cap="flat" cmpd="sng" algn="ctr">
            <a:solidFill>
              <a:schemeClr val="accent1">
                <a:lumMod val="75000"/>
              </a:schemeClr>
            </a:solidFill>
            <a:prstDash val="solid"/>
            <a:round/>
            <a:headEnd type="none" w="med" len="med"/>
            <a:tailEnd type="triangle" w="lg" len="med"/>
          </a:ln>
          <a:effectLst/>
        </p:spPr>
      </p:cxnSp>
      <p:cxnSp>
        <p:nvCxnSpPr>
          <p:cNvPr id="48" name="Straight Arrow Connector 47"/>
          <p:cNvCxnSpPr/>
          <p:nvPr/>
        </p:nvCxnSpPr>
        <p:spPr bwMode="auto">
          <a:xfrm>
            <a:off x="4041370" y="4118361"/>
            <a:ext cx="988907" cy="0"/>
          </a:xfrm>
          <a:prstGeom prst="straightConnector1">
            <a:avLst/>
          </a:prstGeom>
          <a:solidFill>
            <a:schemeClr val="accent1"/>
          </a:solidFill>
          <a:ln w="28575" cap="flat" cmpd="sng" algn="ctr">
            <a:solidFill>
              <a:schemeClr val="accent1">
                <a:lumMod val="75000"/>
              </a:schemeClr>
            </a:solidFill>
            <a:prstDash val="solid"/>
            <a:round/>
            <a:headEnd type="none" w="med" len="med"/>
            <a:tailEnd type="triangle" w="lg" len="med"/>
          </a:ln>
          <a:effectLst/>
        </p:spPr>
      </p:cxnSp>
      <p:cxnSp>
        <p:nvCxnSpPr>
          <p:cNvPr id="49" name="Straight Arrow Connector 48"/>
          <p:cNvCxnSpPr/>
          <p:nvPr/>
        </p:nvCxnSpPr>
        <p:spPr bwMode="auto">
          <a:xfrm>
            <a:off x="4036900" y="5776472"/>
            <a:ext cx="988907" cy="0"/>
          </a:xfrm>
          <a:prstGeom prst="straightConnector1">
            <a:avLst/>
          </a:prstGeom>
          <a:solidFill>
            <a:schemeClr val="accent1"/>
          </a:solidFill>
          <a:ln w="28575" cap="flat" cmpd="sng" algn="ctr">
            <a:solidFill>
              <a:schemeClr val="accent1">
                <a:lumMod val="75000"/>
              </a:schemeClr>
            </a:solidFill>
            <a:prstDash val="solid"/>
            <a:round/>
            <a:headEnd type="none" w="med" len="med"/>
            <a:tailEnd type="triangle" w="lg" len="med"/>
          </a:ln>
          <a:effectLst/>
        </p:spPr>
      </p:cxnSp>
      <p:sp>
        <p:nvSpPr>
          <p:cNvPr id="59" name="Rectangle 58"/>
          <p:cNvSpPr/>
          <p:nvPr/>
        </p:nvSpPr>
        <p:spPr>
          <a:xfrm>
            <a:off x="2062987" y="965367"/>
            <a:ext cx="825867" cy="369332"/>
          </a:xfrm>
          <a:prstGeom prst="rect">
            <a:avLst/>
          </a:prstGeom>
        </p:spPr>
        <p:txBody>
          <a:bodyPr wrap="none">
            <a:spAutoFit/>
          </a:bodyPr>
          <a:lstStyle/>
          <a:p>
            <a:r>
              <a:rPr lang="en-US" b="1" dirty="0" smtClean="0">
                <a:solidFill>
                  <a:srgbClr val="000000"/>
                </a:solidFill>
              </a:rPr>
              <a:t>FPGA</a:t>
            </a:r>
            <a:endParaRPr lang="en-US" dirty="0"/>
          </a:p>
        </p:txBody>
      </p:sp>
      <p:sp>
        <p:nvSpPr>
          <p:cNvPr id="60" name="Rectangle 59"/>
          <p:cNvSpPr/>
          <p:nvPr/>
        </p:nvSpPr>
        <p:spPr>
          <a:xfrm>
            <a:off x="6254109" y="951299"/>
            <a:ext cx="659155" cy="369332"/>
          </a:xfrm>
          <a:prstGeom prst="rect">
            <a:avLst/>
          </a:prstGeom>
        </p:spPr>
        <p:txBody>
          <a:bodyPr wrap="none">
            <a:spAutoFit/>
          </a:bodyPr>
          <a:lstStyle/>
          <a:p>
            <a:r>
              <a:rPr lang="en-US" b="1" dirty="0" smtClean="0">
                <a:solidFill>
                  <a:srgbClr val="000000"/>
                </a:solidFill>
              </a:rPr>
              <a:t>HPS</a:t>
            </a:r>
            <a:endParaRPr lang="en-US" dirty="0"/>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HPS Pin Assignments</a:t>
            </a:r>
            <a:endParaRPr lang="en-US" dirty="0"/>
          </a:p>
        </p:txBody>
      </p:sp>
      <p:sp>
        <p:nvSpPr>
          <p:cNvPr id="3" name="Content Placeholder 2"/>
          <p:cNvSpPr>
            <a:spLocks noGrp="1"/>
          </p:cNvSpPr>
          <p:nvPr>
            <p:ph idx="1"/>
          </p:nvPr>
        </p:nvSpPr>
        <p:spPr/>
        <p:txBody>
          <a:bodyPr>
            <a:normAutofit/>
          </a:bodyPr>
          <a:lstStyle/>
          <a:p>
            <a:r>
              <a:rPr lang="en-US" sz="2400" dirty="0" err="1" smtClean="0"/>
              <a:t>Qsys</a:t>
            </a:r>
            <a:r>
              <a:rPr lang="en-US" sz="2400" dirty="0" smtClean="0"/>
              <a:t> Automatically assigns HPS pins </a:t>
            </a:r>
            <a:br>
              <a:rPr lang="en-US" sz="2400" dirty="0" smtClean="0"/>
            </a:br>
            <a:r>
              <a:rPr lang="en-US" sz="2400" dirty="0" smtClean="0"/>
              <a:t>(pin </a:t>
            </a:r>
            <a:r>
              <a:rPr lang="en-US" sz="2400" dirty="0" err="1" smtClean="0"/>
              <a:t>mux</a:t>
            </a:r>
            <a:r>
              <a:rPr lang="en-US" sz="2400" dirty="0" smtClean="0"/>
              <a:t> settings transferred into Quartus II project) </a:t>
            </a:r>
          </a:p>
          <a:p>
            <a:pPr lvl="1"/>
            <a:endParaRPr lang="en-US" sz="1600" dirty="0" smtClean="0"/>
          </a:p>
          <a:p>
            <a:r>
              <a:rPr lang="en-US" sz="2400" dirty="0" smtClean="0"/>
              <a:t>Run </a:t>
            </a:r>
            <a:r>
              <a:rPr lang="en-GB" dirty="0" smtClean="0">
                <a:latin typeface="Courier New" pitchFamily="49" charset="0"/>
                <a:cs typeface="Courier New" pitchFamily="49" charset="0"/>
              </a:rPr>
              <a:t>hps_sdram_p0_pin_assignments.tcl</a:t>
            </a:r>
            <a:r>
              <a:rPr lang="en-GB" b="1" dirty="0" smtClean="0">
                <a:latin typeface="Courier New" pitchFamily="49" charset="0"/>
                <a:cs typeface="Courier New" pitchFamily="49" charset="0"/>
              </a:rPr>
              <a:t/>
            </a:r>
            <a:br>
              <a:rPr lang="en-GB" b="1" dirty="0" smtClean="0">
                <a:latin typeface="Courier New" pitchFamily="49" charset="0"/>
                <a:cs typeface="Courier New" pitchFamily="49" charset="0"/>
              </a:rPr>
            </a:br>
            <a:r>
              <a:rPr lang="en-GB" sz="2400" dirty="0" smtClean="0">
                <a:cs typeface="Courier New" pitchFamily="49" charset="0"/>
              </a:rPr>
              <a:t>to set up SDRAM I/O assignments</a:t>
            </a:r>
            <a:endParaRPr lang="en-US" sz="2400" dirty="0" smtClean="0">
              <a:cs typeface="Courier New" pitchFamily="49" charset="0"/>
            </a:endParaRPr>
          </a:p>
          <a:p>
            <a:pPr lvl="1"/>
            <a:endParaRPr lang="en-US" sz="1600" dirty="0" smtClean="0"/>
          </a:p>
          <a:p>
            <a:r>
              <a:rPr lang="en-US" sz="2400" dirty="0" smtClean="0"/>
              <a:t>Check Assignments in Quartus II pin planner:</a:t>
            </a:r>
          </a:p>
          <a:p>
            <a:pPr lvl="1"/>
            <a:r>
              <a:rPr lang="en-US" sz="1800" dirty="0" smtClean="0"/>
              <a:t>Drive strength</a:t>
            </a:r>
          </a:p>
          <a:p>
            <a:pPr lvl="1"/>
            <a:r>
              <a:rPr lang="en-US" sz="1800" dirty="0" smtClean="0"/>
              <a:t>VCCIO for banks</a:t>
            </a:r>
          </a:p>
          <a:p>
            <a:pPr lvl="1"/>
            <a:endParaRPr lang="en-US" sz="1600" dirty="0" smtClean="0"/>
          </a:p>
          <a:p>
            <a:endParaRPr lang="en-US" sz="2400" dirty="0" smtClean="0"/>
          </a:p>
          <a:p>
            <a:pPr>
              <a:buNone/>
            </a:pPr>
            <a:endParaRPr lang="en-US" sz="2400" dirty="0" smtClean="0"/>
          </a:p>
        </p:txBody>
      </p:sp>
      <p:pic>
        <p:nvPicPr>
          <p:cNvPr id="3074" name="Picture 2"/>
          <p:cNvPicPr>
            <a:picLocks noChangeAspect="1" noChangeArrowheads="1"/>
          </p:cNvPicPr>
          <p:nvPr/>
        </p:nvPicPr>
        <p:blipFill>
          <a:blip r:embed="rId2" cstate="print"/>
          <a:srcRect/>
          <a:stretch>
            <a:fillRect/>
          </a:stretch>
        </p:blipFill>
        <p:spPr bwMode="auto">
          <a:xfrm>
            <a:off x="3590925" y="4247901"/>
            <a:ext cx="5400675" cy="2457699"/>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4569174" y="1406768"/>
            <a:ext cx="4367562" cy="377483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endParaRPr lang="en-US" sz="2800" b="1" dirty="0" smtClean="0">
              <a:solidFill>
                <a:srgbClr val="000000"/>
              </a:solidFill>
            </a:endParaRPr>
          </a:p>
        </p:txBody>
      </p:sp>
      <p:sp>
        <p:nvSpPr>
          <p:cNvPr id="27" name="Rectangle 26"/>
          <p:cNvSpPr/>
          <p:nvPr/>
        </p:nvSpPr>
        <p:spPr bwMode="auto">
          <a:xfrm>
            <a:off x="207264" y="1406768"/>
            <a:ext cx="3657600" cy="376264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endParaRPr lang="en-US" sz="2800" b="1" dirty="0" smtClean="0">
              <a:solidFill>
                <a:srgbClr val="000000"/>
              </a:solidFill>
            </a:endParaRPr>
          </a:p>
        </p:txBody>
      </p:sp>
      <p:sp>
        <p:nvSpPr>
          <p:cNvPr id="2" name="Title 1"/>
          <p:cNvSpPr>
            <a:spLocks noGrp="1"/>
          </p:cNvSpPr>
          <p:nvPr>
            <p:ph type="title"/>
          </p:nvPr>
        </p:nvSpPr>
        <p:spPr/>
        <p:txBody>
          <a:bodyPr/>
          <a:lstStyle/>
          <a:p>
            <a:r>
              <a:rPr lang="en-US" dirty="0" smtClean="0"/>
              <a:t>Hardware/Software Design Flow Overview</a:t>
            </a:r>
            <a:endParaRPr lang="en-US" dirty="0"/>
          </a:p>
        </p:txBody>
      </p:sp>
      <p:sp>
        <p:nvSpPr>
          <p:cNvPr id="35" name="File"/>
          <p:cNvSpPr>
            <a:spLocks noEditPoints="1" noChangeArrowheads="1"/>
          </p:cNvSpPr>
          <p:nvPr/>
        </p:nvSpPr>
        <p:spPr bwMode="auto">
          <a:xfrm>
            <a:off x="3545691" y="1568649"/>
            <a:ext cx="1334893" cy="747831"/>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chemeClr val="bg1">
              <a:lumMod val="85000"/>
            </a:schemeClr>
          </a:solidFill>
          <a:ln w="9525">
            <a:solidFill>
              <a:schemeClr val="tx1"/>
            </a:solidFill>
            <a:miter lim="800000"/>
            <a:headEnd/>
            <a:tailEnd/>
          </a:ln>
          <a:effectLst>
            <a:outerShdw dist="107763" dir="2700000" algn="ctr" rotWithShape="0">
              <a:srgbClr val="808080">
                <a:alpha val="50000"/>
              </a:srgbClr>
            </a:outerShdw>
          </a:effectLst>
        </p:spPr>
        <p:txBody>
          <a:bodyPr/>
          <a:lstStyle/>
          <a:p>
            <a:pPr eaLnBrk="0" hangingPunct="0">
              <a:defRPr/>
            </a:pPr>
            <a:endParaRPr lang="en-GB">
              <a:solidFill>
                <a:srgbClr val="000000"/>
              </a:solidFill>
              <a:latin typeface="Arial" charset="0"/>
              <a:cs typeface="Arial" charset="0"/>
            </a:endParaRPr>
          </a:p>
        </p:txBody>
      </p:sp>
      <p:sp>
        <p:nvSpPr>
          <p:cNvPr id="7" name="Rectangle 6"/>
          <p:cNvSpPr/>
          <p:nvPr/>
        </p:nvSpPr>
        <p:spPr bwMode="auto">
          <a:xfrm>
            <a:off x="1950720" y="1657537"/>
            <a:ext cx="1255776" cy="2367516"/>
          </a:xfrm>
          <a:prstGeom prst="rect">
            <a:avLst/>
          </a:prstGeom>
          <a:solidFill>
            <a:srgbClr val="B9CFFF"/>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Altera</a:t>
            </a:r>
            <a:br>
              <a:rPr kumimoji="0" lang="en-US" sz="1800" b="0" i="0" u="none" strike="noStrike" cap="none" normalizeH="0" baseline="0" dirty="0" smtClean="0">
                <a:ln>
                  <a:noFill/>
                </a:ln>
                <a:solidFill>
                  <a:schemeClr val="tx1"/>
                </a:solidFill>
                <a:effectLst/>
                <a:latin typeface="Arial" charset="0"/>
              </a:rPr>
            </a:br>
            <a:r>
              <a:rPr kumimoji="0" lang="en-US" sz="1800" b="0" i="0" u="none" strike="noStrike" cap="none" normalizeH="0" baseline="0" dirty="0" smtClean="0">
                <a:ln>
                  <a:noFill/>
                </a:ln>
                <a:solidFill>
                  <a:schemeClr val="tx1"/>
                </a:solidFill>
                <a:effectLst/>
                <a:latin typeface="Arial" charset="0"/>
              </a:rPr>
              <a:t>Complete</a:t>
            </a:r>
            <a:br>
              <a:rPr kumimoji="0" lang="en-US" sz="1800" b="0" i="0" u="none" strike="noStrike" cap="none" normalizeH="0" baseline="0" dirty="0" smtClean="0">
                <a:ln>
                  <a:noFill/>
                </a:ln>
                <a:solidFill>
                  <a:schemeClr val="tx1"/>
                </a:solidFill>
                <a:effectLst/>
                <a:latin typeface="Arial" charset="0"/>
              </a:rPr>
            </a:br>
            <a:r>
              <a:rPr kumimoji="0" lang="en-US" sz="1800" b="0" i="0" u="none" strike="noStrike" cap="none" normalizeH="0" baseline="0" dirty="0" smtClean="0">
                <a:ln>
                  <a:noFill/>
                </a:ln>
                <a:solidFill>
                  <a:schemeClr val="tx1"/>
                </a:solidFill>
                <a:effectLst/>
                <a:latin typeface="Arial" charset="0"/>
              </a:rPr>
              <a:t>Design</a:t>
            </a:r>
            <a:br>
              <a:rPr kumimoji="0" lang="en-US" sz="1800" b="0" i="0" u="none" strike="noStrike" cap="none" normalizeH="0" baseline="0" dirty="0" smtClean="0">
                <a:ln>
                  <a:noFill/>
                </a:ln>
                <a:solidFill>
                  <a:schemeClr val="tx1"/>
                </a:solidFill>
                <a:effectLst/>
                <a:latin typeface="Arial" charset="0"/>
              </a:rPr>
            </a:br>
            <a:r>
              <a:rPr kumimoji="0" lang="en-US" sz="1800" b="0" i="0" u="none" strike="noStrike" cap="none" normalizeH="0" baseline="0" dirty="0" smtClean="0">
                <a:ln>
                  <a:noFill/>
                </a:ln>
                <a:solidFill>
                  <a:schemeClr val="tx1"/>
                </a:solidFill>
                <a:effectLst/>
                <a:latin typeface="Arial" charset="0"/>
              </a:rPr>
              <a:t>Suite</a:t>
            </a:r>
          </a:p>
        </p:txBody>
      </p:sp>
      <p:sp>
        <p:nvSpPr>
          <p:cNvPr id="8" name="Flowchart: Magnetic Disk 7"/>
          <p:cNvSpPr/>
          <p:nvPr/>
        </p:nvSpPr>
        <p:spPr bwMode="auto">
          <a:xfrm>
            <a:off x="3544758" y="3440267"/>
            <a:ext cx="1332612"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t>
            </a:r>
            <a:r>
              <a:rPr kumimoji="0" lang="en-US" sz="1600" b="0" i="0" u="none" strike="noStrike" cap="none" normalizeH="0" baseline="0" dirty="0" err="1" smtClean="0">
                <a:ln>
                  <a:noFill/>
                </a:ln>
                <a:solidFill>
                  <a:schemeClr val="tx1"/>
                </a:solidFill>
                <a:effectLst/>
                <a:latin typeface="Arial" charset="0"/>
              </a:rPr>
              <a:t>sopcinfo</a:t>
            </a:r>
            <a:endParaRPr kumimoji="0" lang="en-US" sz="1600" b="0" i="0" u="none" strike="noStrike" cap="none" normalizeH="0" baseline="0" dirty="0" smtClean="0">
              <a:ln>
                <a:noFill/>
              </a:ln>
              <a:solidFill>
                <a:schemeClr val="tx1"/>
              </a:solidFill>
              <a:effectLst/>
              <a:latin typeface="Arial" charset="0"/>
            </a:endParaRPr>
          </a:p>
        </p:txBody>
      </p:sp>
      <p:sp>
        <p:nvSpPr>
          <p:cNvPr id="9" name="Flowchart: Magnetic Disk 8"/>
          <p:cNvSpPr/>
          <p:nvPr/>
        </p:nvSpPr>
        <p:spPr bwMode="auto">
          <a:xfrm>
            <a:off x="3544758" y="2557765"/>
            <a:ext cx="1332614"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t>
            </a:r>
            <a:r>
              <a:rPr kumimoji="0" lang="en-US" sz="1600" b="0" i="0" u="none" strike="noStrike" cap="none" normalizeH="0" baseline="0" dirty="0" err="1" smtClean="0">
                <a:ln>
                  <a:noFill/>
                </a:ln>
                <a:solidFill>
                  <a:schemeClr val="tx1"/>
                </a:solidFill>
                <a:effectLst/>
                <a:latin typeface="Arial" charset="0"/>
              </a:rPr>
              <a:t>svd</a:t>
            </a:r>
            <a:endParaRPr kumimoji="0" lang="en-US" sz="1600" b="0" i="0" u="none" strike="noStrike" cap="none" normalizeH="0" baseline="0" dirty="0" smtClean="0">
              <a:ln>
                <a:noFill/>
              </a:ln>
              <a:solidFill>
                <a:schemeClr val="tx1"/>
              </a:solidFill>
              <a:effectLst/>
              <a:latin typeface="Arial" charset="0"/>
            </a:endParaRPr>
          </a:p>
        </p:txBody>
      </p:sp>
      <p:sp>
        <p:nvSpPr>
          <p:cNvPr id="11" name="Right Arrow 10"/>
          <p:cNvSpPr/>
          <p:nvPr/>
        </p:nvSpPr>
        <p:spPr bwMode="auto">
          <a:xfrm>
            <a:off x="3209264" y="1994229"/>
            <a:ext cx="33549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Right Arrow 11"/>
          <p:cNvSpPr/>
          <p:nvPr/>
        </p:nvSpPr>
        <p:spPr bwMode="auto">
          <a:xfrm>
            <a:off x="3206732" y="2823569"/>
            <a:ext cx="338024"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Right Arrow 12"/>
          <p:cNvSpPr/>
          <p:nvPr/>
        </p:nvSpPr>
        <p:spPr bwMode="auto">
          <a:xfrm>
            <a:off x="3206732" y="3702527"/>
            <a:ext cx="338026" cy="95693"/>
          </a:xfrm>
          <a:prstGeom prst="rightArrow">
            <a:avLst>
              <a:gd name="adj1" fmla="val 56250"/>
              <a:gd name="adj2" fmla="val 50000"/>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5401912" y="3468621"/>
            <a:ext cx="1573619" cy="567070"/>
          </a:xfrm>
          <a:prstGeom prst="rect">
            <a:avLst/>
          </a:prstGeom>
          <a:solidFill>
            <a:srgbClr val="89AEFF"/>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DeviceTree</a:t>
            </a:r>
            <a:endParaRPr kumimoji="0" lang="en-US" sz="18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charset="0"/>
              </a:rPr>
              <a:t>Generator</a:t>
            </a:r>
            <a:endParaRPr kumimoji="0" lang="en-US" sz="1800" b="0" i="0" u="none" strike="noStrike" cap="none" normalizeH="0" baseline="0" dirty="0" smtClean="0">
              <a:ln>
                <a:noFill/>
              </a:ln>
              <a:solidFill>
                <a:schemeClr val="tx1"/>
              </a:solidFill>
              <a:effectLst/>
              <a:latin typeface="Arial" charset="0"/>
            </a:endParaRPr>
          </a:p>
        </p:txBody>
      </p:sp>
      <p:sp>
        <p:nvSpPr>
          <p:cNvPr id="15" name="Rectangle 14"/>
          <p:cNvSpPr/>
          <p:nvPr/>
        </p:nvSpPr>
        <p:spPr bwMode="auto">
          <a:xfrm>
            <a:off x="5401913" y="2586119"/>
            <a:ext cx="1573619" cy="567070"/>
          </a:xfrm>
          <a:prstGeom prst="rect">
            <a:avLst/>
          </a:prstGeom>
          <a:solidFill>
            <a:srgbClr val="89AEFF"/>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DS-5 Debugger</a:t>
            </a:r>
          </a:p>
        </p:txBody>
      </p:sp>
      <p:sp>
        <p:nvSpPr>
          <p:cNvPr id="16" name="Rectangle 15"/>
          <p:cNvSpPr/>
          <p:nvPr/>
        </p:nvSpPr>
        <p:spPr bwMode="auto">
          <a:xfrm>
            <a:off x="5401912" y="1742602"/>
            <a:ext cx="1573619" cy="567070"/>
          </a:xfrm>
          <a:prstGeom prst="rect">
            <a:avLst/>
          </a:prstGeom>
          <a:solidFill>
            <a:srgbClr val="89AEFF"/>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Preloader</a:t>
            </a:r>
            <a:r>
              <a:rPr kumimoji="0" lang="en-US" sz="1800" b="0" i="0" u="none" strike="noStrike" cap="none" normalizeH="0" dirty="0" smtClean="0">
                <a:ln>
                  <a:noFill/>
                </a:ln>
                <a:solidFill>
                  <a:schemeClr val="tx1"/>
                </a:solidFill>
                <a:effectLst/>
                <a:latin typeface="Arial" charset="0"/>
              </a:rPr>
              <a:t> Generator</a:t>
            </a:r>
            <a:endParaRPr kumimoji="0" lang="en-US" sz="1800" b="0" i="0" u="none" strike="noStrike" cap="none" normalizeH="0" baseline="0" dirty="0" smtClean="0">
              <a:ln>
                <a:noFill/>
              </a:ln>
              <a:solidFill>
                <a:schemeClr val="tx1"/>
              </a:solidFill>
              <a:effectLst/>
              <a:latin typeface="Arial" charset="0"/>
            </a:endParaRPr>
          </a:p>
        </p:txBody>
      </p:sp>
      <p:sp>
        <p:nvSpPr>
          <p:cNvPr id="17" name="Flowchart: Magnetic Disk 16"/>
          <p:cNvSpPr/>
          <p:nvPr/>
        </p:nvSpPr>
        <p:spPr bwMode="auto">
          <a:xfrm>
            <a:off x="7478813" y="1682351"/>
            <a:ext cx="1311339"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latin typeface="Arial" charset="0"/>
              </a:rPr>
              <a:t>Preloader</a:t>
            </a:r>
            <a:endParaRPr kumimoji="0" lang="en-US" sz="1600" b="0" i="0" u="none" strike="noStrike" cap="none" normalizeH="0" baseline="0" dirty="0" smtClean="0">
              <a:ln>
                <a:noFill/>
              </a:ln>
              <a:solidFill>
                <a:schemeClr val="tx1"/>
              </a:solidFill>
              <a:effectLst/>
              <a:latin typeface="Arial" charset="0"/>
            </a:endParaRPr>
          </a:p>
        </p:txBody>
      </p:sp>
      <p:sp>
        <p:nvSpPr>
          <p:cNvPr id="18" name="Flowchart: Magnetic Disk 17"/>
          <p:cNvSpPr/>
          <p:nvPr/>
        </p:nvSpPr>
        <p:spPr bwMode="auto">
          <a:xfrm>
            <a:off x="7478815" y="3422546"/>
            <a:ext cx="1311339"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latin typeface="Arial" charset="0"/>
              </a:rPr>
              <a:t>Device Tree</a:t>
            </a:r>
            <a:endParaRPr kumimoji="0" lang="en-US" sz="1600" b="0" i="0" u="none" strike="noStrike" cap="none" normalizeH="0" baseline="0" dirty="0" smtClean="0">
              <a:ln>
                <a:noFill/>
              </a:ln>
              <a:solidFill>
                <a:schemeClr val="tx1"/>
              </a:solidFill>
              <a:effectLst/>
              <a:latin typeface="Arial" charset="0"/>
            </a:endParaRPr>
          </a:p>
        </p:txBody>
      </p:sp>
      <p:sp>
        <p:nvSpPr>
          <p:cNvPr id="19" name="Right Arrow 18"/>
          <p:cNvSpPr/>
          <p:nvPr/>
        </p:nvSpPr>
        <p:spPr bwMode="auto">
          <a:xfrm>
            <a:off x="4898632" y="1983594"/>
            <a:ext cx="50328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0" name="Right Arrow 19"/>
          <p:cNvSpPr/>
          <p:nvPr/>
        </p:nvSpPr>
        <p:spPr bwMode="auto">
          <a:xfrm>
            <a:off x="4898632" y="2812934"/>
            <a:ext cx="50328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Right Arrow 20"/>
          <p:cNvSpPr/>
          <p:nvPr/>
        </p:nvSpPr>
        <p:spPr bwMode="auto">
          <a:xfrm>
            <a:off x="4898632" y="3691892"/>
            <a:ext cx="503283" cy="95693"/>
          </a:xfrm>
          <a:prstGeom prst="rightArrow">
            <a:avLst>
              <a:gd name="adj1" fmla="val 56250"/>
              <a:gd name="adj2" fmla="val 50000"/>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2" name="Right Arrow 21"/>
          <p:cNvSpPr/>
          <p:nvPr/>
        </p:nvSpPr>
        <p:spPr bwMode="auto">
          <a:xfrm>
            <a:off x="6975532" y="1957020"/>
            <a:ext cx="50328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Right Arrow 22"/>
          <p:cNvSpPr/>
          <p:nvPr/>
        </p:nvSpPr>
        <p:spPr bwMode="auto">
          <a:xfrm>
            <a:off x="6975532" y="3665318"/>
            <a:ext cx="503283" cy="95693"/>
          </a:xfrm>
          <a:prstGeom prst="rightArrow">
            <a:avLst>
              <a:gd name="adj1" fmla="val 56250"/>
              <a:gd name="adj2" fmla="val 50000"/>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Flowchart: Magnetic Disk 23"/>
          <p:cNvSpPr/>
          <p:nvPr/>
        </p:nvSpPr>
        <p:spPr bwMode="auto">
          <a:xfrm>
            <a:off x="356314" y="2522313"/>
            <a:ext cx="1288761"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latin typeface="Arial" charset="0"/>
              </a:rPr>
              <a:t>HW Design</a:t>
            </a:r>
            <a:endParaRPr kumimoji="0" lang="en-US" sz="1600" b="0" i="0" u="none" strike="noStrike" cap="none" normalizeH="0" baseline="0" dirty="0" smtClean="0">
              <a:ln>
                <a:noFill/>
              </a:ln>
              <a:solidFill>
                <a:schemeClr val="tx1"/>
              </a:solidFill>
              <a:effectLst/>
              <a:latin typeface="Arial" charset="0"/>
            </a:endParaRPr>
          </a:p>
        </p:txBody>
      </p:sp>
      <p:sp>
        <p:nvSpPr>
          <p:cNvPr id="25" name="Right Arrow 24"/>
          <p:cNvSpPr/>
          <p:nvPr/>
        </p:nvSpPr>
        <p:spPr bwMode="auto">
          <a:xfrm>
            <a:off x="1645075" y="2775722"/>
            <a:ext cx="30024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 name="Flowchart: Magnetic Disk 25"/>
          <p:cNvSpPr/>
          <p:nvPr/>
        </p:nvSpPr>
        <p:spPr bwMode="auto">
          <a:xfrm>
            <a:off x="1896715" y="4418462"/>
            <a:ext cx="1332612"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t>
            </a:r>
            <a:r>
              <a:rPr kumimoji="0" lang="en-US" sz="1600" b="0" i="0" u="none" strike="noStrike" cap="none" normalizeH="0" baseline="0" dirty="0" err="1" smtClean="0">
                <a:ln>
                  <a:noFill/>
                </a:ln>
                <a:solidFill>
                  <a:schemeClr val="tx1"/>
                </a:solidFill>
                <a:effectLst/>
                <a:latin typeface="Arial" charset="0"/>
              </a:rPr>
              <a:t>sof</a:t>
            </a:r>
            <a:endParaRPr kumimoji="0" lang="en-US" sz="1600" b="0" i="0" u="none" strike="noStrike" cap="none" normalizeH="0" baseline="0" dirty="0" smtClean="0">
              <a:ln>
                <a:noFill/>
              </a:ln>
              <a:solidFill>
                <a:schemeClr val="tx1"/>
              </a:solidFill>
              <a:effectLst/>
              <a:latin typeface="Arial" charset="0"/>
            </a:endParaRPr>
          </a:p>
        </p:txBody>
      </p:sp>
      <p:sp>
        <p:nvSpPr>
          <p:cNvPr id="28" name="Right Arrow 27"/>
          <p:cNvSpPr/>
          <p:nvPr/>
        </p:nvSpPr>
        <p:spPr bwMode="auto">
          <a:xfrm rot="5400000">
            <a:off x="2302848" y="4228848"/>
            <a:ext cx="503283" cy="95693"/>
          </a:xfrm>
          <a:prstGeom prst="rightArrow">
            <a:avLst>
              <a:gd name="adj1" fmla="val 56250"/>
              <a:gd name="adj2" fmla="val 50000"/>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 name="TextBox 29"/>
          <p:cNvSpPr txBox="1"/>
          <p:nvPr/>
        </p:nvSpPr>
        <p:spPr>
          <a:xfrm>
            <a:off x="219456" y="5266944"/>
            <a:ext cx="3645408" cy="369332"/>
          </a:xfrm>
          <a:prstGeom prst="rect">
            <a:avLst/>
          </a:prstGeom>
          <a:noFill/>
        </p:spPr>
        <p:txBody>
          <a:bodyPr wrap="square" rtlCol="0">
            <a:spAutoFit/>
          </a:bodyPr>
          <a:lstStyle/>
          <a:p>
            <a:pPr algn="ctr"/>
            <a:r>
              <a:rPr lang="en-US" b="1" dirty="0" smtClean="0"/>
              <a:t>Hardware Flow</a:t>
            </a:r>
            <a:endParaRPr lang="en-US" b="1" dirty="0"/>
          </a:p>
        </p:txBody>
      </p:sp>
      <p:sp>
        <p:nvSpPr>
          <p:cNvPr id="31" name="TextBox 30"/>
          <p:cNvSpPr txBox="1"/>
          <p:nvPr/>
        </p:nvSpPr>
        <p:spPr>
          <a:xfrm>
            <a:off x="4590288" y="5273040"/>
            <a:ext cx="4346448" cy="369332"/>
          </a:xfrm>
          <a:prstGeom prst="rect">
            <a:avLst/>
          </a:prstGeom>
          <a:noFill/>
        </p:spPr>
        <p:txBody>
          <a:bodyPr wrap="square" rtlCol="0">
            <a:spAutoFit/>
          </a:bodyPr>
          <a:lstStyle/>
          <a:p>
            <a:pPr algn="ctr"/>
            <a:r>
              <a:rPr lang="en-US" b="1" dirty="0" smtClean="0"/>
              <a:t>Software Flow</a:t>
            </a:r>
            <a:endParaRPr lang="en-US" b="1" dirty="0"/>
          </a:p>
        </p:txBody>
      </p:sp>
      <p:pic>
        <p:nvPicPr>
          <p:cNvPr id="32" name="Picture 2" descr="\\marketing\org_sw\SW_Product_Marketing\Qsys\Splash_Screen_and_Icon\qsys.png"/>
          <p:cNvPicPr>
            <a:picLocks noChangeAspect="1" noChangeArrowheads="1"/>
          </p:cNvPicPr>
          <p:nvPr/>
        </p:nvPicPr>
        <p:blipFill>
          <a:blip r:embed="rId3" cstate="print"/>
          <a:srcRect/>
          <a:stretch>
            <a:fillRect/>
          </a:stretch>
        </p:blipFill>
        <p:spPr bwMode="auto">
          <a:xfrm>
            <a:off x="2024054" y="3535681"/>
            <a:ext cx="1109491" cy="409886"/>
          </a:xfrm>
          <a:prstGeom prst="rect">
            <a:avLst/>
          </a:prstGeom>
          <a:noFill/>
          <a:ln>
            <a:noFill/>
          </a:ln>
        </p:spPr>
      </p:pic>
      <p:pic>
        <p:nvPicPr>
          <p:cNvPr id="33" name="Picture 18" descr="QII-0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36065" y="2757842"/>
            <a:ext cx="1097280" cy="804064"/>
          </a:xfrm>
          <a:prstGeom prst="rect">
            <a:avLst/>
          </a:prstGeom>
          <a:noFill/>
          <a:ln w="9525">
            <a:noFill/>
            <a:miter lim="800000"/>
            <a:headEnd/>
            <a:tailEnd/>
          </a:ln>
        </p:spPr>
      </p:pic>
      <p:sp>
        <p:nvSpPr>
          <p:cNvPr id="37" name="TextBox 36"/>
          <p:cNvSpPr txBox="1"/>
          <p:nvPr/>
        </p:nvSpPr>
        <p:spPr>
          <a:xfrm>
            <a:off x="3645408" y="1816608"/>
            <a:ext cx="1133856" cy="338554"/>
          </a:xfrm>
          <a:prstGeom prst="rect">
            <a:avLst/>
          </a:prstGeom>
          <a:noFill/>
        </p:spPr>
        <p:txBody>
          <a:bodyPr wrap="square" rtlCol="0">
            <a:spAutoFit/>
          </a:bodyPr>
          <a:lstStyle/>
          <a:p>
            <a:pPr algn="ctr"/>
            <a:r>
              <a:rPr lang="en-US" sz="1600" dirty="0" smtClean="0"/>
              <a:t>handoff</a:t>
            </a:r>
            <a:endParaRPr lang="en-US" sz="1600" dirty="0"/>
          </a:p>
        </p:txBody>
      </p:sp>
    </p:spTree>
    <p:extLst>
      <p:ext uri="{BB962C8B-B14F-4D97-AF65-F5344CB8AC3E}">
        <p14:creationId xmlns:p14="http://schemas.microsoft.com/office/powerpoint/2010/main" xmlns="" val="1603003153"/>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SoCKit</a:t>
            </a:r>
            <a:r>
              <a:rPr lang="en-US" dirty="0" smtClean="0"/>
              <a:t> – Details of the Kit</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Arrow Cyclone V </a:t>
            </a:r>
            <a:r>
              <a:rPr lang="en-US" sz="3600" dirty="0" err="1" smtClean="0"/>
              <a:t>SoCKit</a:t>
            </a:r>
            <a:endParaRPr lang="en-US" sz="3600" dirty="0"/>
          </a:p>
        </p:txBody>
      </p:sp>
      <p:pic>
        <p:nvPicPr>
          <p:cNvPr id="8198" name="Picture 7" descr="arrow_logo_w"/>
          <p:cNvPicPr>
            <a:picLocks noChangeAspect="1" noChangeArrowheads="1"/>
          </p:cNvPicPr>
          <p:nvPr/>
        </p:nvPicPr>
        <p:blipFill>
          <a:blip r:embed="rId2" cstate="print"/>
          <a:srcRect/>
          <a:stretch>
            <a:fillRect/>
          </a:stretch>
        </p:blipFill>
        <p:spPr bwMode="auto">
          <a:xfrm>
            <a:off x="7454900" y="328613"/>
            <a:ext cx="1228725" cy="255587"/>
          </a:xfrm>
          <a:prstGeom prst="rect">
            <a:avLst/>
          </a:prstGeom>
          <a:noFill/>
          <a:ln w="9525">
            <a:noFill/>
            <a:miter lim="800000"/>
            <a:headEnd/>
            <a:tailEnd/>
          </a:ln>
        </p:spPr>
      </p:pic>
      <p:pic>
        <p:nvPicPr>
          <p:cNvPr id="6" name="Picture 5"/>
          <p:cNvPicPr>
            <a:picLocks noChangeAspect="1"/>
          </p:cNvPicPr>
          <p:nvPr/>
        </p:nvPicPr>
        <p:blipFill>
          <a:blip r:embed="rId3" cstate="print"/>
          <a:srcRect/>
          <a:stretch>
            <a:fillRect/>
          </a:stretch>
        </p:blipFill>
        <p:spPr bwMode="auto">
          <a:xfrm>
            <a:off x="1040246" y="866201"/>
            <a:ext cx="6957705" cy="55215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Altera Device Series Overview</a:t>
            </a:r>
            <a:endParaRPr lang="en-US" dirty="0"/>
          </a:p>
        </p:txBody>
      </p:sp>
      <p:sp>
        <p:nvSpPr>
          <p:cNvPr id="5" name="Text Placeholder 4"/>
          <p:cNvSpPr>
            <a:spLocks noGrp="1"/>
          </p:cNvSpPr>
          <p:nvPr>
            <p:ph sz="half" idx="2"/>
          </p:nvPr>
        </p:nvSpPr>
        <p:spPr>
          <a:xfrm>
            <a:off x="355600" y="4064000"/>
            <a:ext cx="8407400" cy="2133600"/>
          </a:xfrm>
        </p:spPr>
        <p:txBody>
          <a:bodyPr/>
          <a:lstStyle/>
          <a:p>
            <a:pPr>
              <a:buNone/>
            </a:pPr>
            <a:r>
              <a:rPr lang="en-US" sz="2400" b="1" dirty="0" smtClean="0"/>
              <a:t>Altera FPGAs:</a:t>
            </a:r>
          </a:p>
          <a:p>
            <a:r>
              <a:rPr lang="en-US" sz="2000" b="1" dirty="0" smtClean="0"/>
              <a:t>Cyclone series FPGAs:  </a:t>
            </a:r>
            <a:r>
              <a:rPr lang="en-US" sz="2000" dirty="0" smtClean="0"/>
              <a:t>industry’s lowest system cost and power.</a:t>
            </a:r>
          </a:p>
          <a:p>
            <a:r>
              <a:rPr lang="en-US" sz="2000" b="1" dirty="0" smtClean="0"/>
              <a:t>Arria series FPGAs: </a:t>
            </a:r>
            <a:r>
              <a:rPr lang="en-US" sz="2000" dirty="0" smtClean="0"/>
              <a:t>right balance of cost/power and performance for mid-range applications</a:t>
            </a:r>
          </a:p>
          <a:p>
            <a:r>
              <a:rPr lang="en-US" sz="2000" b="1" dirty="0" smtClean="0"/>
              <a:t>Stratix series FPGAs: </a:t>
            </a:r>
            <a:r>
              <a:rPr lang="en-US" sz="2000" dirty="0" smtClean="0"/>
              <a:t>built for bandwidth and high-performance.</a:t>
            </a:r>
            <a:endParaRPr lang="en-US" sz="2000" dirty="0"/>
          </a:p>
        </p:txBody>
      </p:sp>
      <p:grpSp>
        <p:nvGrpSpPr>
          <p:cNvPr id="3" name="Group 61"/>
          <p:cNvGrpSpPr/>
          <p:nvPr/>
        </p:nvGrpSpPr>
        <p:grpSpPr>
          <a:xfrm>
            <a:off x="83185" y="1074738"/>
            <a:ext cx="8937625" cy="2963917"/>
            <a:chOff x="83185" y="1074738"/>
            <a:chExt cx="8937625" cy="2963917"/>
          </a:xfrm>
        </p:grpSpPr>
        <p:sp>
          <p:nvSpPr>
            <p:cNvPr id="35" name="Oval 2"/>
            <p:cNvSpPr>
              <a:spLocks noChangeArrowheads="1"/>
            </p:cNvSpPr>
            <p:nvPr/>
          </p:nvSpPr>
          <p:spPr bwMode="auto">
            <a:xfrm>
              <a:off x="5116513" y="2124075"/>
              <a:ext cx="2032000" cy="1355725"/>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lIns="91424" tIns="45712" rIns="91424" bIns="45712" anchor="ctr"/>
            <a:lstStyle/>
            <a:p>
              <a:pPr eaLnBrk="0" hangingPunct="0"/>
              <a:endParaRPr lang="en-US" sz="1800" b="0">
                <a:latin typeface="Arial" charset="0"/>
                <a:ea typeface="ＭＳ Ｐゴシック" pitchFamily="-107" charset="-128"/>
              </a:endParaRPr>
            </a:p>
          </p:txBody>
        </p:sp>
        <p:sp>
          <p:nvSpPr>
            <p:cNvPr id="36" name="Oval 3"/>
            <p:cNvSpPr>
              <a:spLocks noChangeArrowheads="1"/>
            </p:cNvSpPr>
            <p:nvPr/>
          </p:nvSpPr>
          <p:spPr bwMode="auto">
            <a:xfrm>
              <a:off x="1819275" y="2141538"/>
              <a:ext cx="2032000" cy="1354137"/>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lIns="91424" tIns="45712" rIns="91424" bIns="45712" anchor="ctr"/>
            <a:lstStyle/>
            <a:p>
              <a:pPr eaLnBrk="0" hangingPunct="0"/>
              <a:endParaRPr lang="en-US" sz="1800" b="0">
                <a:latin typeface="Arial" charset="0"/>
                <a:ea typeface="ＭＳ Ｐゴシック" pitchFamily="-107" charset="-128"/>
              </a:endParaRPr>
            </a:p>
          </p:txBody>
        </p:sp>
        <p:sp>
          <p:nvSpPr>
            <p:cNvPr id="37" name="Oval 4"/>
            <p:cNvSpPr>
              <a:spLocks noChangeArrowheads="1"/>
            </p:cNvSpPr>
            <p:nvPr/>
          </p:nvSpPr>
          <p:spPr bwMode="auto">
            <a:xfrm>
              <a:off x="3425825" y="2124075"/>
              <a:ext cx="2032000" cy="1355725"/>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lIns="91424" tIns="45712" rIns="91424" bIns="45712" anchor="ctr"/>
            <a:lstStyle/>
            <a:p>
              <a:pPr eaLnBrk="0" hangingPunct="0"/>
              <a:endParaRPr lang="en-US" sz="1800" b="0">
                <a:latin typeface="Arial" charset="0"/>
                <a:ea typeface="ＭＳ Ｐゴシック" pitchFamily="-107" charset="-128"/>
              </a:endParaRPr>
            </a:p>
          </p:txBody>
        </p:sp>
        <p:sp>
          <p:nvSpPr>
            <p:cNvPr id="38" name="Oval 5"/>
            <p:cNvSpPr>
              <a:spLocks noChangeArrowheads="1"/>
            </p:cNvSpPr>
            <p:nvPr/>
          </p:nvSpPr>
          <p:spPr bwMode="auto">
            <a:xfrm>
              <a:off x="192088" y="2130425"/>
              <a:ext cx="2032000" cy="1354138"/>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lIns="91424" tIns="45712" rIns="91424" bIns="45712" anchor="ctr"/>
            <a:lstStyle/>
            <a:p>
              <a:pPr eaLnBrk="0" hangingPunct="0"/>
              <a:endParaRPr lang="en-US" sz="1800" b="0">
                <a:latin typeface="Arial" charset="0"/>
                <a:ea typeface="ＭＳ Ｐゴシック" pitchFamily="-107" charset="-128"/>
              </a:endParaRPr>
            </a:p>
          </p:txBody>
        </p:sp>
        <p:sp>
          <p:nvSpPr>
            <p:cNvPr id="39" name="Oval 6"/>
            <p:cNvSpPr>
              <a:spLocks noChangeArrowheads="1"/>
            </p:cNvSpPr>
            <p:nvPr/>
          </p:nvSpPr>
          <p:spPr bwMode="auto">
            <a:xfrm>
              <a:off x="6810375" y="2127250"/>
              <a:ext cx="2144713" cy="1430338"/>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lIns="91424" tIns="45712" rIns="91424" bIns="45712" anchor="ctr"/>
            <a:lstStyle/>
            <a:p>
              <a:pPr eaLnBrk="0" hangingPunct="0"/>
              <a:endParaRPr lang="en-US" sz="1800" b="0">
                <a:latin typeface="Arial" charset="0"/>
                <a:ea typeface="ＭＳ Ｐゴシック" pitchFamily="-107" charset="-128"/>
              </a:endParaRPr>
            </a:p>
          </p:txBody>
        </p:sp>
        <p:sp>
          <p:nvSpPr>
            <p:cNvPr id="40" name="Freeform 7"/>
            <p:cNvSpPr>
              <a:spLocks/>
            </p:cNvSpPr>
            <p:nvPr/>
          </p:nvSpPr>
          <p:spPr bwMode="auto">
            <a:xfrm>
              <a:off x="6299200" y="1341438"/>
              <a:ext cx="2482850" cy="2166937"/>
            </a:xfrm>
            <a:custGeom>
              <a:avLst/>
              <a:gdLst>
                <a:gd name="T0" fmla="*/ 2147483647 w 1533"/>
                <a:gd name="T1" fmla="*/ 2147483647 h 2446"/>
                <a:gd name="T2" fmla="*/ 2147483647 w 1533"/>
                <a:gd name="T3" fmla="*/ 2147483647 h 2446"/>
                <a:gd name="T4" fmla="*/ 2147483647 w 1533"/>
                <a:gd name="T5" fmla="*/ 2147483647 h 2446"/>
                <a:gd name="T6" fmla="*/ 2147483647 w 1533"/>
                <a:gd name="T7" fmla="*/ 2147483647 h 2446"/>
                <a:gd name="T8" fmla="*/ 2147483647 w 1533"/>
                <a:gd name="T9" fmla="*/ 2147483647 h 2446"/>
                <a:gd name="T10" fmla="*/ 0 w 1533"/>
                <a:gd name="T11" fmla="*/ 0 h 2446"/>
                <a:gd name="T12" fmla="*/ 0 60000 65536"/>
                <a:gd name="T13" fmla="*/ 0 60000 65536"/>
                <a:gd name="T14" fmla="*/ 0 60000 65536"/>
                <a:gd name="T15" fmla="*/ 0 60000 65536"/>
                <a:gd name="T16" fmla="*/ 0 60000 65536"/>
                <a:gd name="T17" fmla="*/ 0 60000 65536"/>
                <a:gd name="T18" fmla="*/ 0 w 1533"/>
                <a:gd name="T19" fmla="*/ 0 h 2446"/>
                <a:gd name="T20" fmla="*/ 1533 w 1533"/>
                <a:gd name="T21" fmla="*/ 2446 h 2446"/>
              </a:gdLst>
              <a:ahLst/>
              <a:cxnLst>
                <a:cxn ang="T12">
                  <a:pos x="T0" y="T1"/>
                </a:cxn>
                <a:cxn ang="T13">
                  <a:pos x="T2" y="T3"/>
                </a:cxn>
                <a:cxn ang="T14">
                  <a:pos x="T4" y="T5"/>
                </a:cxn>
                <a:cxn ang="T15">
                  <a:pos x="T6" y="T7"/>
                </a:cxn>
                <a:cxn ang="T16">
                  <a:pos x="T8" y="T9"/>
                </a:cxn>
                <a:cxn ang="T17">
                  <a:pos x="T10" y="T11"/>
                </a:cxn>
              </a:cxnLst>
              <a:rect l="T18" t="T19" r="T20" b="T21"/>
              <a:pathLst>
                <a:path w="1533" h="2446">
                  <a:moveTo>
                    <a:pt x="1372" y="2219"/>
                  </a:moveTo>
                  <a:lnTo>
                    <a:pt x="1533" y="2219"/>
                  </a:lnTo>
                  <a:lnTo>
                    <a:pt x="1187" y="2446"/>
                  </a:lnTo>
                  <a:lnTo>
                    <a:pt x="679" y="2219"/>
                  </a:lnTo>
                  <a:lnTo>
                    <a:pt x="810" y="2219"/>
                  </a:lnTo>
                  <a:lnTo>
                    <a:pt x="0" y="0"/>
                  </a:lnTo>
                </a:path>
              </a:pathLst>
            </a:custGeom>
            <a:gradFill rotWithShape="1">
              <a:gsLst>
                <a:gs pos="0">
                  <a:schemeClr val="bg1">
                    <a:alpha val="0"/>
                  </a:schemeClr>
                </a:gs>
                <a:gs pos="100000">
                  <a:schemeClr val="hlink"/>
                </a:gs>
              </a:gsLst>
              <a:lin ang="5400000" scaled="1"/>
            </a:gradFill>
            <a:ln w="9525">
              <a:noFill/>
              <a:round/>
              <a:headEnd/>
              <a:tailEnd/>
            </a:ln>
          </p:spPr>
          <p:txBody>
            <a:bodyPr lIns="91424" tIns="45712" rIns="91424" bIns="45712"/>
            <a:lstStyle/>
            <a:p>
              <a:pPr eaLnBrk="0" hangingPunct="0"/>
              <a:endParaRPr lang="en-US" sz="1800" b="0">
                <a:latin typeface="Arial" charset="0"/>
                <a:ea typeface="ＭＳ Ｐゴシック" pitchFamily="-107" charset="-128"/>
              </a:endParaRPr>
            </a:p>
          </p:txBody>
        </p:sp>
        <p:sp>
          <p:nvSpPr>
            <p:cNvPr id="41" name="Freeform 8"/>
            <p:cNvSpPr>
              <a:spLocks/>
            </p:cNvSpPr>
            <p:nvPr/>
          </p:nvSpPr>
          <p:spPr bwMode="auto">
            <a:xfrm>
              <a:off x="328613" y="1322388"/>
              <a:ext cx="2941637" cy="2185987"/>
            </a:xfrm>
            <a:custGeom>
              <a:avLst/>
              <a:gdLst>
                <a:gd name="T0" fmla="*/ 2147483647 w 1817"/>
                <a:gd name="T1" fmla="*/ 2147483647 h 2364"/>
                <a:gd name="T2" fmla="*/ 0 w 1817"/>
                <a:gd name="T3" fmla="*/ 2147483647 h 2364"/>
                <a:gd name="T4" fmla="*/ 2147483647 w 1817"/>
                <a:gd name="T5" fmla="*/ 2147483647 h 2364"/>
                <a:gd name="T6" fmla="*/ 2147483647 w 1817"/>
                <a:gd name="T7" fmla="*/ 2147483647 h 2364"/>
                <a:gd name="T8" fmla="*/ 2147483647 w 1817"/>
                <a:gd name="T9" fmla="*/ 2147483647 h 2364"/>
                <a:gd name="T10" fmla="*/ 2147483647 w 1817"/>
                <a:gd name="T11" fmla="*/ 0 h 2364"/>
                <a:gd name="T12" fmla="*/ 0 60000 65536"/>
                <a:gd name="T13" fmla="*/ 0 60000 65536"/>
                <a:gd name="T14" fmla="*/ 0 60000 65536"/>
                <a:gd name="T15" fmla="*/ 0 60000 65536"/>
                <a:gd name="T16" fmla="*/ 0 60000 65536"/>
                <a:gd name="T17" fmla="*/ 0 60000 65536"/>
                <a:gd name="T18" fmla="*/ 0 w 1817"/>
                <a:gd name="T19" fmla="*/ 0 h 2364"/>
                <a:gd name="T20" fmla="*/ 1817 w 1817"/>
                <a:gd name="T21" fmla="*/ 2364 h 2364"/>
              </a:gdLst>
              <a:ahLst/>
              <a:cxnLst>
                <a:cxn ang="T12">
                  <a:pos x="T0" y="T1"/>
                </a:cxn>
                <a:cxn ang="T13">
                  <a:pos x="T2" y="T3"/>
                </a:cxn>
                <a:cxn ang="T14">
                  <a:pos x="T4" y="T5"/>
                </a:cxn>
                <a:cxn ang="T15">
                  <a:pos x="T6" y="T7"/>
                </a:cxn>
                <a:cxn ang="T16">
                  <a:pos x="T8" y="T9"/>
                </a:cxn>
                <a:cxn ang="T17">
                  <a:pos x="T10" y="T11"/>
                </a:cxn>
              </a:cxnLst>
              <a:rect l="T18" t="T19" r="T20" b="T21"/>
              <a:pathLst>
                <a:path w="1817" h="2364">
                  <a:moveTo>
                    <a:pt x="155" y="2154"/>
                  </a:moveTo>
                  <a:lnTo>
                    <a:pt x="0" y="2154"/>
                  </a:lnTo>
                  <a:lnTo>
                    <a:pt x="333" y="2364"/>
                  </a:lnTo>
                  <a:lnTo>
                    <a:pt x="821" y="2154"/>
                  </a:lnTo>
                  <a:lnTo>
                    <a:pt x="694" y="2154"/>
                  </a:lnTo>
                  <a:lnTo>
                    <a:pt x="1817" y="0"/>
                  </a:lnTo>
                </a:path>
              </a:pathLst>
            </a:custGeom>
            <a:gradFill rotWithShape="1">
              <a:gsLst>
                <a:gs pos="0">
                  <a:schemeClr val="bg1">
                    <a:alpha val="0"/>
                  </a:schemeClr>
                </a:gs>
                <a:gs pos="100000">
                  <a:schemeClr val="hlink"/>
                </a:gs>
              </a:gsLst>
              <a:lin ang="5400000" scaled="1"/>
            </a:gradFill>
            <a:ln w="9525">
              <a:noFill/>
              <a:round/>
              <a:headEnd/>
              <a:tailEnd/>
            </a:ln>
          </p:spPr>
          <p:txBody>
            <a:bodyPr lIns="91424" tIns="45712" rIns="91424" bIns="45712"/>
            <a:lstStyle/>
            <a:p>
              <a:pPr eaLnBrk="0" hangingPunct="0"/>
              <a:endParaRPr lang="en-US" sz="1800" b="0">
                <a:latin typeface="Arial" charset="0"/>
                <a:ea typeface="ＭＳ Ｐゴシック" pitchFamily="-107" charset="-128"/>
              </a:endParaRPr>
            </a:p>
          </p:txBody>
        </p:sp>
        <p:sp>
          <p:nvSpPr>
            <p:cNvPr id="42" name="Freeform 9"/>
            <p:cNvSpPr>
              <a:spLocks/>
            </p:cNvSpPr>
            <p:nvPr/>
          </p:nvSpPr>
          <p:spPr bwMode="auto">
            <a:xfrm>
              <a:off x="2025650" y="1289050"/>
              <a:ext cx="1866900" cy="2219325"/>
            </a:xfrm>
            <a:custGeom>
              <a:avLst/>
              <a:gdLst>
                <a:gd name="T0" fmla="*/ 2147483647 w 1153"/>
                <a:gd name="T1" fmla="*/ 2147483647 h 2228"/>
                <a:gd name="T2" fmla="*/ 0 w 1153"/>
                <a:gd name="T3" fmla="*/ 2147483647 h 2228"/>
                <a:gd name="T4" fmla="*/ 2147483647 w 1153"/>
                <a:gd name="T5" fmla="*/ 2147483647 h 2228"/>
                <a:gd name="T6" fmla="*/ 2147483647 w 1153"/>
                <a:gd name="T7" fmla="*/ 2147483647 h 2228"/>
                <a:gd name="T8" fmla="*/ 2147483647 w 1153"/>
                <a:gd name="T9" fmla="*/ 2147483647 h 2228"/>
                <a:gd name="T10" fmla="*/ 2147483647 w 1153"/>
                <a:gd name="T11" fmla="*/ 0 h 2228"/>
                <a:gd name="T12" fmla="*/ 0 60000 65536"/>
                <a:gd name="T13" fmla="*/ 0 60000 65536"/>
                <a:gd name="T14" fmla="*/ 0 60000 65536"/>
                <a:gd name="T15" fmla="*/ 0 60000 65536"/>
                <a:gd name="T16" fmla="*/ 0 60000 65536"/>
                <a:gd name="T17" fmla="*/ 0 60000 65536"/>
                <a:gd name="T18" fmla="*/ 0 w 1153"/>
                <a:gd name="T19" fmla="*/ 0 h 2228"/>
                <a:gd name="T20" fmla="*/ 1153 w 1153"/>
                <a:gd name="T21" fmla="*/ 2228 h 2228"/>
              </a:gdLst>
              <a:ahLst/>
              <a:cxnLst>
                <a:cxn ang="T12">
                  <a:pos x="T0" y="T1"/>
                </a:cxn>
                <a:cxn ang="T13">
                  <a:pos x="T2" y="T3"/>
                </a:cxn>
                <a:cxn ang="T14">
                  <a:pos x="T4" y="T5"/>
                </a:cxn>
                <a:cxn ang="T15">
                  <a:pos x="T6" y="T7"/>
                </a:cxn>
                <a:cxn ang="T16">
                  <a:pos x="T8" y="T9"/>
                </a:cxn>
                <a:cxn ang="T17">
                  <a:pos x="T10" y="T11"/>
                </a:cxn>
              </a:cxnLst>
              <a:rect l="T18" t="T19" r="T20" b="T21"/>
              <a:pathLst>
                <a:path w="1153" h="2228">
                  <a:moveTo>
                    <a:pt x="196" y="2029"/>
                  </a:moveTo>
                  <a:lnTo>
                    <a:pt x="0" y="2029"/>
                  </a:lnTo>
                  <a:lnTo>
                    <a:pt x="443" y="2228"/>
                  </a:lnTo>
                  <a:lnTo>
                    <a:pt x="920" y="2029"/>
                  </a:lnTo>
                  <a:lnTo>
                    <a:pt x="732" y="2029"/>
                  </a:lnTo>
                  <a:lnTo>
                    <a:pt x="1153" y="0"/>
                  </a:lnTo>
                </a:path>
              </a:pathLst>
            </a:custGeom>
            <a:gradFill rotWithShape="1">
              <a:gsLst>
                <a:gs pos="0">
                  <a:schemeClr val="bg1">
                    <a:alpha val="0"/>
                  </a:schemeClr>
                </a:gs>
                <a:gs pos="100000">
                  <a:schemeClr val="hlink"/>
                </a:gs>
              </a:gsLst>
              <a:lin ang="5400000" scaled="1"/>
            </a:gradFill>
            <a:ln w="9525">
              <a:noFill/>
              <a:round/>
              <a:headEnd/>
              <a:tailEnd/>
            </a:ln>
          </p:spPr>
          <p:txBody>
            <a:bodyPr lIns="91424" tIns="45712" rIns="91424" bIns="45712"/>
            <a:lstStyle/>
            <a:p>
              <a:pPr eaLnBrk="0" hangingPunct="0"/>
              <a:endParaRPr lang="en-US" sz="1800" b="0">
                <a:latin typeface="Arial" charset="0"/>
                <a:ea typeface="ＭＳ Ｐゴシック" pitchFamily="-107" charset="-128"/>
              </a:endParaRPr>
            </a:p>
          </p:txBody>
        </p:sp>
        <p:sp>
          <p:nvSpPr>
            <p:cNvPr id="43" name="Freeform 10"/>
            <p:cNvSpPr>
              <a:spLocks/>
            </p:cNvSpPr>
            <p:nvPr/>
          </p:nvSpPr>
          <p:spPr bwMode="auto">
            <a:xfrm>
              <a:off x="3806825" y="1328738"/>
              <a:ext cx="1336675" cy="2179637"/>
            </a:xfrm>
            <a:custGeom>
              <a:avLst/>
              <a:gdLst>
                <a:gd name="T0" fmla="*/ 2147483647 w 842"/>
                <a:gd name="T1" fmla="*/ 0 h 1373"/>
                <a:gd name="T2" fmla="*/ 2147483647 w 842"/>
                <a:gd name="T3" fmla="*/ 2147483647 h 1373"/>
                <a:gd name="T4" fmla="*/ 0 w 842"/>
                <a:gd name="T5" fmla="*/ 2147483647 h 1373"/>
                <a:gd name="T6" fmla="*/ 2147483647 w 842"/>
                <a:gd name="T7" fmla="*/ 2147483647 h 1373"/>
                <a:gd name="T8" fmla="*/ 2147483647 w 842"/>
                <a:gd name="T9" fmla="*/ 2147483647 h 1373"/>
                <a:gd name="T10" fmla="*/ 2147483647 w 842"/>
                <a:gd name="T11" fmla="*/ 2147483647 h 1373"/>
                <a:gd name="T12" fmla="*/ 2147483647 w 842"/>
                <a:gd name="T13" fmla="*/ 0 h 1373"/>
                <a:gd name="T14" fmla="*/ 0 60000 65536"/>
                <a:gd name="T15" fmla="*/ 0 60000 65536"/>
                <a:gd name="T16" fmla="*/ 0 60000 65536"/>
                <a:gd name="T17" fmla="*/ 0 60000 65536"/>
                <a:gd name="T18" fmla="*/ 0 60000 65536"/>
                <a:gd name="T19" fmla="*/ 0 60000 65536"/>
                <a:gd name="T20" fmla="*/ 0 60000 65536"/>
                <a:gd name="T21" fmla="*/ 0 w 842"/>
                <a:gd name="T22" fmla="*/ 0 h 1373"/>
                <a:gd name="T23" fmla="*/ 842 w 842"/>
                <a:gd name="T24" fmla="*/ 1373 h 13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2" h="1373">
                  <a:moveTo>
                    <a:pt x="380" y="0"/>
                  </a:moveTo>
                  <a:lnTo>
                    <a:pt x="155" y="1245"/>
                  </a:lnTo>
                  <a:lnTo>
                    <a:pt x="0" y="1245"/>
                  </a:lnTo>
                  <a:lnTo>
                    <a:pt x="436" y="1373"/>
                  </a:lnTo>
                  <a:lnTo>
                    <a:pt x="842" y="1245"/>
                  </a:lnTo>
                  <a:lnTo>
                    <a:pt x="716" y="1245"/>
                  </a:lnTo>
                  <a:lnTo>
                    <a:pt x="425" y="0"/>
                  </a:lnTo>
                </a:path>
              </a:pathLst>
            </a:custGeom>
            <a:gradFill rotWithShape="1">
              <a:gsLst>
                <a:gs pos="0">
                  <a:schemeClr val="bg1">
                    <a:alpha val="0"/>
                  </a:schemeClr>
                </a:gs>
                <a:gs pos="100000">
                  <a:schemeClr val="hlink"/>
                </a:gs>
              </a:gsLst>
              <a:lin ang="5400000" scaled="1"/>
            </a:gradFill>
            <a:ln w="9525">
              <a:noFill/>
              <a:round/>
              <a:headEnd/>
              <a:tailEnd/>
            </a:ln>
          </p:spPr>
          <p:txBody>
            <a:bodyPr lIns="91424" tIns="45712" rIns="91424" bIns="45712"/>
            <a:lstStyle/>
            <a:p>
              <a:pPr eaLnBrk="0" hangingPunct="0"/>
              <a:endParaRPr lang="en-US" sz="1800" b="0">
                <a:latin typeface="Arial" charset="0"/>
                <a:ea typeface="ＭＳ Ｐゴシック" pitchFamily="-107" charset="-128"/>
              </a:endParaRPr>
            </a:p>
          </p:txBody>
        </p:sp>
        <p:sp>
          <p:nvSpPr>
            <p:cNvPr id="44" name="Text Box 13"/>
            <p:cNvSpPr txBox="1">
              <a:spLocks noChangeArrowheads="1"/>
            </p:cNvSpPr>
            <p:nvPr/>
          </p:nvSpPr>
          <p:spPr bwMode="auto">
            <a:xfrm>
              <a:off x="3352165" y="3561715"/>
              <a:ext cx="2305050" cy="286216"/>
            </a:xfrm>
            <a:prstGeom prst="rect">
              <a:avLst/>
            </a:prstGeom>
            <a:noFill/>
            <a:ln w="9525">
              <a:noFill/>
              <a:miter lim="800000"/>
              <a:headEnd/>
              <a:tailEnd/>
            </a:ln>
          </p:spPr>
          <p:txBody>
            <a:bodyPr lIns="91424" tIns="45712" rIns="91424" bIns="45712">
              <a:spAutoFit/>
            </a:bodyPr>
            <a:lstStyle/>
            <a:p>
              <a:pPr algn="ctr">
                <a:lnSpc>
                  <a:spcPct val="90000"/>
                </a:lnSpc>
                <a:spcBef>
                  <a:spcPct val="20000"/>
                </a:spcBef>
              </a:pPr>
              <a:r>
                <a:rPr lang="en-US" sz="1400" i="1" dirty="0" smtClean="0">
                  <a:ea typeface="ＭＳ Ｐゴシック" pitchFamily="-107" charset="-128"/>
                </a:rPr>
                <a:t>Mid-range FPGAs</a:t>
              </a:r>
            </a:p>
          </p:txBody>
        </p:sp>
        <p:sp>
          <p:nvSpPr>
            <p:cNvPr id="45" name="Text Box 14"/>
            <p:cNvSpPr txBox="1">
              <a:spLocks noChangeArrowheads="1"/>
            </p:cNvSpPr>
            <p:nvPr/>
          </p:nvSpPr>
          <p:spPr bwMode="auto">
            <a:xfrm>
              <a:off x="83185" y="3561715"/>
              <a:ext cx="1558925" cy="275444"/>
            </a:xfrm>
            <a:prstGeom prst="rect">
              <a:avLst/>
            </a:prstGeom>
            <a:noFill/>
            <a:ln w="9525">
              <a:noFill/>
              <a:miter lim="800000"/>
              <a:headEnd/>
              <a:tailEnd/>
            </a:ln>
          </p:spPr>
          <p:txBody>
            <a:bodyPr lIns="91424" tIns="45712" rIns="91424" bIns="45712">
              <a:spAutoFit/>
            </a:bodyPr>
            <a:lstStyle/>
            <a:p>
              <a:pPr algn="ctr" eaLnBrk="0" hangingPunct="0">
                <a:lnSpc>
                  <a:spcPct val="85000"/>
                </a:lnSpc>
                <a:spcBef>
                  <a:spcPct val="20000"/>
                </a:spcBef>
              </a:pPr>
              <a:r>
                <a:rPr lang="en-US" sz="1400" i="1" dirty="0">
                  <a:latin typeface="Arial" charset="0"/>
                  <a:ea typeface="ＭＳ Ｐゴシック" pitchFamily="-107" charset="-128"/>
                </a:rPr>
                <a:t>CPLDs</a:t>
              </a:r>
            </a:p>
          </p:txBody>
        </p:sp>
        <p:sp>
          <p:nvSpPr>
            <p:cNvPr id="46" name="Text Box 15"/>
            <p:cNvSpPr txBox="1">
              <a:spLocks noChangeArrowheads="1"/>
            </p:cNvSpPr>
            <p:nvPr/>
          </p:nvSpPr>
          <p:spPr bwMode="auto">
            <a:xfrm>
              <a:off x="7460298" y="3573145"/>
              <a:ext cx="1560512" cy="275444"/>
            </a:xfrm>
            <a:prstGeom prst="rect">
              <a:avLst/>
            </a:prstGeom>
            <a:noFill/>
            <a:ln w="9525">
              <a:noFill/>
              <a:miter lim="800000"/>
              <a:headEnd/>
              <a:tailEnd/>
            </a:ln>
          </p:spPr>
          <p:txBody>
            <a:bodyPr lIns="91424" tIns="45712" rIns="91424" bIns="45712">
              <a:spAutoFit/>
            </a:bodyPr>
            <a:lstStyle/>
            <a:p>
              <a:pPr algn="ctr" eaLnBrk="0" hangingPunct="0">
                <a:lnSpc>
                  <a:spcPct val="85000"/>
                </a:lnSpc>
                <a:spcBef>
                  <a:spcPct val="20000"/>
                </a:spcBef>
              </a:pPr>
              <a:r>
                <a:rPr lang="en-US" sz="1400" i="1" dirty="0">
                  <a:latin typeface="Arial" charset="0"/>
                  <a:ea typeface="ＭＳ Ｐゴシック" pitchFamily="-107" charset="-128"/>
                </a:rPr>
                <a:t>ASICs</a:t>
              </a:r>
            </a:p>
          </p:txBody>
        </p:sp>
        <p:sp>
          <p:nvSpPr>
            <p:cNvPr id="47" name="Text Box 16"/>
            <p:cNvSpPr txBox="1">
              <a:spLocks noChangeArrowheads="1"/>
            </p:cNvSpPr>
            <p:nvPr/>
          </p:nvSpPr>
          <p:spPr bwMode="auto">
            <a:xfrm>
              <a:off x="1895792" y="3561715"/>
              <a:ext cx="1693227" cy="458571"/>
            </a:xfrm>
            <a:prstGeom prst="rect">
              <a:avLst/>
            </a:prstGeom>
            <a:noFill/>
            <a:ln w="9525">
              <a:noFill/>
              <a:miter lim="800000"/>
              <a:headEnd/>
              <a:tailEnd/>
            </a:ln>
          </p:spPr>
          <p:txBody>
            <a:bodyPr wrap="square" lIns="91424" tIns="45712" rIns="91424" bIns="45712">
              <a:spAutoFit/>
            </a:bodyPr>
            <a:lstStyle/>
            <a:p>
              <a:pPr algn="ctr" eaLnBrk="0" hangingPunct="0">
                <a:lnSpc>
                  <a:spcPct val="85000"/>
                </a:lnSpc>
                <a:spcBef>
                  <a:spcPct val="20000"/>
                </a:spcBef>
              </a:pPr>
              <a:r>
                <a:rPr lang="en-US" sz="1400" i="1" dirty="0" smtClean="0">
                  <a:latin typeface="Arial" charset="0"/>
                  <a:ea typeface="ＭＳ Ｐゴシック" pitchFamily="-107" charset="-128"/>
                </a:rPr>
                <a:t>Low-cost, </a:t>
              </a:r>
              <a:br>
                <a:rPr lang="en-US" sz="1400" i="1" dirty="0" smtClean="0">
                  <a:latin typeface="Arial" charset="0"/>
                  <a:ea typeface="ＭＳ Ｐゴシック" pitchFamily="-107" charset="-128"/>
                </a:rPr>
              </a:br>
              <a:r>
                <a:rPr lang="en-US" sz="1400" i="1" dirty="0" smtClean="0">
                  <a:latin typeface="Arial" charset="0"/>
                  <a:ea typeface="ＭＳ Ｐゴシック" pitchFamily="-107" charset="-128"/>
                </a:rPr>
                <a:t>low-power </a:t>
              </a:r>
              <a:r>
                <a:rPr lang="en-US" sz="1400" i="1" dirty="0">
                  <a:latin typeface="Arial" charset="0"/>
                  <a:ea typeface="ＭＳ Ｐゴシック" pitchFamily="-107" charset="-128"/>
                </a:rPr>
                <a:t>FPGAs</a:t>
              </a:r>
            </a:p>
          </p:txBody>
        </p:sp>
        <p:sp>
          <p:nvSpPr>
            <p:cNvPr id="48" name="Rectangle 24"/>
            <p:cNvSpPr>
              <a:spLocks noChangeArrowheads="1"/>
            </p:cNvSpPr>
            <p:nvPr/>
          </p:nvSpPr>
          <p:spPr bwMode="auto">
            <a:xfrm>
              <a:off x="527050" y="2498725"/>
              <a:ext cx="1304925" cy="525463"/>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lIns="91424" tIns="45712" rIns="91424" bIns="45712" anchor="ctr"/>
            <a:lstStyle/>
            <a:p>
              <a:pPr eaLnBrk="0" hangingPunct="0"/>
              <a:endParaRPr lang="en-US" sz="1800" b="0">
                <a:latin typeface="Arial" charset="0"/>
                <a:ea typeface="ＭＳ Ｐゴシック" pitchFamily="-107" charset="-128"/>
              </a:endParaRPr>
            </a:p>
          </p:txBody>
        </p:sp>
        <p:sp>
          <p:nvSpPr>
            <p:cNvPr id="49" name="Rectangle 25"/>
            <p:cNvSpPr>
              <a:spLocks noChangeArrowheads="1"/>
            </p:cNvSpPr>
            <p:nvPr/>
          </p:nvSpPr>
          <p:spPr bwMode="auto">
            <a:xfrm>
              <a:off x="2155825" y="2498725"/>
              <a:ext cx="1360488" cy="517525"/>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lIns="91424" tIns="45712" rIns="91424" bIns="45712" anchor="ctr"/>
            <a:lstStyle/>
            <a:p>
              <a:pPr eaLnBrk="0" hangingPunct="0"/>
              <a:endParaRPr lang="en-US" sz="1800" b="0">
                <a:latin typeface="Arial" charset="0"/>
                <a:ea typeface="ＭＳ Ｐゴシック" pitchFamily="-107" charset="-128"/>
              </a:endParaRPr>
            </a:p>
          </p:txBody>
        </p:sp>
        <p:sp>
          <p:nvSpPr>
            <p:cNvPr id="50" name="Rectangle 26"/>
            <p:cNvSpPr>
              <a:spLocks noChangeArrowheads="1"/>
            </p:cNvSpPr>
            <p:nvPr/>
          </p:nvSpPr>
          <p:spPr bwMode="auto">
            <a:xfrm>
              <a:off x="3827463" y="2497138"/>
              <a:ext cx="1427162" cy="519112"/>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lIns="91424" tIns="45712" rIns="91424" bIns="45712" anchor="ctr"/>
            <a:lstStyle/>
            <a:p>
              <a:pPr eaLnBrk="0" hangingPunct="0"/>
              <a:endParaRPr lang="en-US" sz="1800" b="0">
                <a:latin typeface="Arial" charset="0"/>
                <a:ea typeface="ＭＳ Ｐゴシック" pitchFamily="-107" charset="-128"/>
              </a:endParaRPr>
            </a:p>
          </p:txBody>
        </p:sp>
        <p:pic>
          <p:nvPicPr>
            <p:cNvPr id="52" name="Picture 28" descr="a4"/>
            <p:cNvPicPr>
              <a:picLocks noChangeAspect="1" noChangeArrowheads="1"/>
            </p:cNvPicPr>
            <p:nvPr/>
          </p:nvPicPr>
          <p:blipFill>
            <a:blip r:embed="rId3" cstate="print"/>
            <a:srcRect/>
            <a:stretch>
              <a:fillRect/>
            </a:stretch>
          </p:blipFill>
          <p:spPr bwMode="auto">
            <a:xfrm>
              <a:off x="711200" y="2554261"/>
              <a:ext cx="906463" cy="452464"/>
            </a:xfrm>
            <a:prstGeom prst="rect">
              <a:avLst/>
            </a:prstGeom>
            <a:noFill/>
            <a:ln w="9525">
              <a:noFill/>
              <a:miter lim="800000"/>
              <a:headEnd/>
              <a:tailEnd/>
            </a:ln>
          </p:spPr>
        </p:pic>
        <p:pic>
          <p:nvPicPr>
            <p:cNvPr id="53" name="Picture 29" descr="a2"/>
            <p:cNvPicPr>
              <a:picLocks noChangeAspect="1" noChangeArrowheads="1"/>
            </p:cNvPicPr>
            <p:nvPr/>
          </p:nvPicPr>
          <p:blipFill>
            <a:blip r:embed="rId4" cstate="print"/>
            <a:srcRect/>
            <a:stretch>
              <a:fillRect/>
            </a:stretch>
          </p:blipFill>
          <p:spPr bwMode="auto">
            <a:xfrm>
              <a:off x="2171266" y="2540000"/>
              <a:ext cx="1313297" cy="436563"/>
            </a:xfrm>
            <a:prstGeom prst="rect">
              <a:avLst/>
            </a:prstGeom>
            <a:noFill/>
            <a:ln w="9525">
              <a:noFill/>
              <a:miter lim="800000"/>
              <a:headEnd/>
              <a:tailEnd/>
            </a:ln>
          </p:spPr>
        </p:pic>
        <p:sp>
          <p:nvSpPr>
            <p:cNvPr id="54" name="Rectangle 30"/>
            <p:cNvSpPr>
              <a:spLocks noChangeArrowheads="1"/>
            </p:cNvSpPr>
            <p:nvPr/>
          </p:nvSpPr>
          <p:spPr bwMode="auto">
            <a:xfrm>
              <a:off x="7277100" y="2486025"/>
              <a:ext cx="1368425" cy="528638"/>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lIns="91424" tIns="45712" rIns="91424" bIns="45712" anchor="ctr"/>
            <a:lstStyle/>
            <a:p>
              <a:pPr algn="ctr" eaLnBrk="0" hangingPunct="0">
                <a:lnSpc>
                  <a:spcPct val="85000"/>
                </a:lnSpc>
              </a:pPr>
              <a:endParaRPr lang="en-US" sz="1200" i="1">
                <a:latin typeface="Arial" charset="0"/>
                <a:ea typeface="ＭＳ Ｐゴシック" pitchFamily="-107" charset="-128"/>
              </a:endParaRPr>
            </a:p>
          </p:txBody>
        </p:sp>
        <p:pic>
          <p:nvPicPr>
            <p:cNvPr id="55" name="Picture 31" descr="a3"/>
            <p:cNvPicPr>
              <a:picLocks noChangeAspect="1" noChangeArrowheads="1"/>
            </p:cNvPicPr>
            <p:nvPr/>
          </p:nvPicPr>
          <p:blipFill>
            <a:blip r:embed="rId5" cstate="print"/>
            <a:srcRect/>
            <a:stretch>
              <a:fillRect/>
            </a:stretch>
          </p:blipFill>
          <p:spPr bwMode="auto">
            <a:xfrm>
              <a:off x="7467600" y="2392363"/>
              <a:ext cx="1019175" cy="679450"/>
            </a:xfrm>
            <a:prstGeom prst="rect">
              <a:avLst/>
            </a:prstGeom>
            <a:noFill/>
            <a:ln w="9525">
              <a:noFill/>
              <a:miter lim="800000"/>
              <a:headEnd/>
              <a:tailEnd/>
            </a:ln>
          </p:spPr>
        </p:pic>
        <p:sp>
          <p:nvSpPr>
            <p:cNvPr id="56" name="Text Box 32"/>
            <p:cNvSpPr txBox="1">
              <a:spLocks noChangeArrowheads="1"/>
            </p:cNvSpPr>
            <p:nvPr/>
          </p:nvSpPr>
          <p:spPr bwMode="auto">
            <a:xfrm>
              <a:off x="5302250" y="3558540"/>
              <a:ext cx="2305050" cy="480115"/>
            </a:xfrm>
            <a:prstGeom prst="rect">
              <a:avLst/>
            </a:prstGeom>
            <a:noFill/>
            <a:ln w="9525">
              <a:noFill/>
              <a:miter lim="800000"/>
              <a:headEnd/>
              <a:tailEnd/>
            </a:ln>
          </p:spPr>
          <p:txBody>
            <a:bodyPr lIns="91424" tIns="45712" rIns="91424" bIns="45712">
              <a:spAutoFit/>
            </a:bodyPr>
            <a:lstStyle/>
            <a:p>
              <a:pPr algn="ctr">
                <a:lnSpc>
                  <a:spcPct val="90000"/>
                </a:lnSpc>
                <a:spcBef>
                  <a:spcPct val="20000"/>
                </a:spcBef>
              </a:pPr>
              <a:r>
                <a:rPr lang="en-US" sz="1400" i="1" dirty="0" smtClean="0">
                  <a:ea typeface="ＭＳ Ｐゴシック" pitchFamily="-107" charset="-128"/>
                </a:rPr>
                <a:t>High-density,</a:t>
              </a:r>
              <a:br>
                <a:rPr lang="en-US" sz="1400" i="1" dirty="0" smtClean="0">
                  <a:ea typeface="ＭＳ Ｐゴシック" pitchFamily="-107" charset="-128"/>
                </a:rPr>
              </a:br>
              <a:r>
                <a:rPr lang="en-US" sz="1400" i="1" dirty="0" smtClean="0">
                  <a:ea typeface="ＭＳ Ｐゴシック" pitchFamily="-107" charset="-128"/>
                </a:rPr>
                <a:t>high-performance FPGAs</a:t>
              </a:r>
              <a:endParaRPr lang="en-US" sz="1400" i="1" dirty="0">
                <a:ea typeface="ＭＳ Ｐゴシック" pitchFamily="-107" charset="-128"/>
              </a:endParaRPr>
            </a:p>
          </p:txBody>
        </p:sp>
        <p:sp>
          <p:nvSpPr>
            <p:cNvPr id="57" name="Freeform 33"/>
            <p:cNvSpPr>
              <a:spLocks/>
            </p:cNvSpPr>
            <p:nvPr/>
          </p:nvSpPr>
          <p:spPr bwMode="auto">
            <a:xfrm flipH="1">
              <a:off x="5278438" y="1289050"/>
              <a:ext cx="1866900" cy="2219325"/>
            </a:xfrm>
            <a:custGeom>
              <a:avLst/>
              <a:gdLst>
                <a:gd name="T0" fmla="*/ 2147483647 w 1153"/>
                <a:gd name="T1" fmla="*/ 2147483647 h 2228"/>
                <a:gd name="T2" fmla="*/ 0 w 1153"/>
                <a:gd name="T3" fmla="*/ 2147483647 h 2228"/>
                <a:gd name="T4" fmla="*/ 2147483647 w 1153"/>
                <a:gd name="T5" fmla="*/ 2147483647 h 2228"/>
                <a:gd name="T6" fmla="*/ 2147483647 w 1153"/>
                <a:gd name="T7" fmla="*/ 2147483647 h 2228"/>
                <a:gd name="T8" fmla="*/ 2147483647 w 1153"/>
                <a:gd name="T9" fmla="*/ 2147483647 h 2228"/>
                <a:gd name="T10" fmla="*/ 2147483647 w 1153"/>
                <a:gd name="T11" fmla="*/ 0 h 2228"/>
                <a:gd name="T12" fmla="*/ 0 60000 65536"/>
                <a:gd name="T13" fmla="*/ 0 60000 65536"/>
                <a:gd name="T14" fmla="*/ 0 60000 65536"/>
                <a:gd name="T15" fmla="*/ 0 60000 65536"/>
                <a:gd name="T16" fmla="*/ 0 60000 65536"/>
                <a:gd name="T17" fmla="*/ 0 60000 65536"/>
                <a:gd name="T18" fmla="*/ 0 w 1153"/>
                <a:gd name="T19" fmla="*/ 0 h 2228"/>
                <a:gd name="T20" fmla="*/ 1153 w 1153"/>
                <a:gd name="T21" fmla="*/ 2228 h 2228"/>
              </a:gdLst>
              <a:ahLst/>
              <a:cxnLst>
                <a:cxn ang="T12">
                  <a:pos x="T0" y="T1"/>
                </a:cxn>
                <a:cxn ang="T13">
                  <a:pos x="T2" y="T3"/>
                </a:cxn>
                <a:cxn ang="T14">
                  <a:pos x="T4" y="T5"/>
                </a:cxn>
                <a:cxn ang="T15">
                  <a:pos x="T6" y="T7"/>
                </a:cxn>
                <a:cxn ang="T16">
                  <a:pos x="T8" y="T9"/>
                </a:cxn>
                <a:cxn ang="T17">
                  <a:pos x="T10" y="T11"/>
                </a:cxn>
              </a:cxnLst>
              <a:rect l="T18" t="T19" r="T20" b="T21"/>
              <a:pathLst>
                <a:path w="1153" h="2228">
                  <a:moveTo>
                    <a:pt x="196" y="2029"/>
                  </a:moveTo>
                  <a:lnTo>
                    <a:pt x="0" y="2029"/>
                  </a:lnTo>
                  <a:lnTo>
                    <a:pt x="443" y="2228"/>
                  </a:lnTo>
                  <a:lnTo>
                    <a:pt x="920" y="2029"/>
                  </a:lnTo>
                  <a:lnTo>
                    <a:pt x="732" y="2029"/>
                  </a:lnTo>
                  <a:lnTo>
                    <a:pt x="1153" y="0"/>
                  </a:lnTo>
                </a:path>
              </a:pathLst>
            </a:custGeom>
            <a:gradFill rotWithShape="1">
              <a:gsLst>
                <a:gs pos="0">
                  <a:schemeClr val="bg1">
                    <a:alpha val="0"/>
                  </a:schemeClr>
                </a:gs>
                <a:gs pos="100000">
                  <a:schemeClr val="hlink"/>
                </a:gs>
              </a:gsLst>
              <a:lin ang="5400000" scaled="1"/>
            </a:gradFill>
            <a:ln w="9525">
              <a:noFill/>
              <a:round/>
              <a:headEnd/>
              <a:tailEnd/>
            </a:ln>
          </p:spPr>
          <p:txBody>
            <a:bodyPr lIns="91424" tIns="45712" rIns="91424" bIns="45712"/>
            <a:lstStyle/>
            <a:p>
              <a:pPr eaLnBrk="0" hangingPunct="0"/>
              <a:endParaRPr lang="en-US" sz="1800" b="0">
                <a:latin typeface="Arial" charset="0"/>
                <a:ea typeface="ＭＳ Ｐゴシック" pitchFamily="-107" charset="-128"/>
              </a:endParaRPr>
            </a:p>
          </p:txBody>
        </p:sp>
        <p:sp>
          <p:nvSpPr>
            <p:cNvPr id="58" name="Rectangle 34"/>
            <p:cNvSpPr>
              <a:spLocks noChangeArrowheads="1"/>
            </p:cNvSpPr>
            <p:nvPr/>
          </p:nvSpPr>
          <p:spPr bwMode="auto">
            <a:xfrm>
              <a:off x="5564188" y="2486025"/>
              <a:ext cx="1368425" cy="528638"/>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lIns="91424" tIns="45712" rIns="91424" bIns="45712" anchor="ctr"/>
            <a:lstStyle/>
            <a:p>
              <a:pPr algn="ctr" eaLnBrk="0" hangingPunct="0">
                <a:lnSpc>
                  <a:spcPct val="85000"/>
                </a:lnSpc>
              </a:pPr>
              <a:endParaRPr lang="en-US" sz="1200" i="1">
                <a:latin typeface="Arial" charset="0"/>
                <a:ea typeface="ＭＳ Ｐゴシック" pitchFamily="-107" charset="-128"/>
              </a:endParaRPr>
            </a:p>
          </p:txBody>
        </p:sp>
        <p:pic>
          <p:nvPicPr>
            <p:cNvPr id="59" name="Picture 35" descr="Export Wizard-1"/>
            <p:cNvPicPr>
              <a:picLocks noChangeAspect="1" noChangeArrowheads="1"/>
            </p:cNvPicPr>
            <p:nvPr/>
          </p:nvPicPr>
          <p:blipFill>
            <a:blip r:embed="rId6" cstate="print"/>
            <a:srcRect/>
            <a:stretch>
              <a:fillRect/>
            </a:stretch>
          </p:blipFill>
          <p:spPr bwMode="auto">
            <a:xfrm>
              <a:off x="4000500" y="2385448"/>
              <a:ext cx="1085850" cy="724466"/>
            </a:xfrm>
            <a:prstGeom prst="rect">
              <a:avLst/>
            </a:prstGeom>
            <a:noFill/>
            <a:ln w="9525">
              <a:noFill/>
              <a:miter lim="800000"/>
              <a:headEnd/>
              <a:tailEnd/>
            </a:ln>
          </p:spPr>
        </p:pic>
        <p:pic>
          <p:nvPicPr>
            <p:cNvPr id="60" name="Picture 36" descr="Altera-Blue-Logo"/>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771900" y="1074738"/>
              <a:ext cx="1524000" cy="327025"/>
            </a:xfrm>
            <a:prstGeom prst="rect">
              <a:avLst/>
            </a:prstGeom>
            <a:solidFill>
              <a:schemeClr val="bg1"/>
            </a:solidFill>
            <a:ln w="9525">
              <a:noFill/>
              <a:miter lim="800000"/>
              <a:headEnd/>
              <a:tailEnd/>
            </a:ln>
          </p:spPr>
        </p:pic>
        <p:pic>
          <p:nvPicPr>
            <p:cNvPr id="51" name="Picture 27" descr="a5"/>
            <p:cNvPicPr>
              <a:picLocks noChangeAspect="1" noChangeArrowheads="1"/>
            </p:cNvPicPr>
            <p:nvPr/>
          </p:nvPicPr>
          <p:blipFill>
            <a:blip r:embed="rId8" cstate="print"/>
            <a:srcRect/>
            <a:stretch>
              <a:fillRect/>
            </a:stretch>
          </p:blipFill>
          <p:spPr bwMode="auto">
            <a:xfrm>
              <a:off x="5574885" y="2527300"/>
              <a:ext cx="1310104" cy="434975"/>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Arrow Cyclone V </a:t>
            </a:r>
            <a:r>
              <a:rPr lang="en-US" sz="3600" dirty="0" err="1" smtClean="0"/>
              <a:t>SoCKit</a:t>
            </a:r>
            <a:endParaRPr lang="en-US" sz="3600" dirty="0"/>
          </a:p>
        </p:txBody>
      </p:sp>
      <p:pic>
        <p:nvPicPr>
          <p:cNvPr id="8198" name="Picture 7" descr="arrow_logo_w"/>
          <p:cNvPicPr>
            <a:picLocks noChangeAspect="1" noChangeArrowheads="1"/>
          </p:cNvPicPr>
          <p:nvPr/>
        </p:nvPicPr>
        <p:blipFill>
          <a:blip r:embed="rId2" cstate="print"/>
          <a:srcRect/>
          <a:stretch>
            <a:fillRect/>
          </a:stretch>
        </p:blipFill>
        <p:spPr bwMode="auto">
          <a:xfrm>
            <a:off x="7454900" y="328613"/>
            <a:ext cx="1228725" cy="255587"/>
          </a:xfrm>
          <a:prstGeom prst="rect">
            <a:avLst/>
          </a:prstGeom>
          <a:noFill/>
          <a:ln w="9525">
            <a:noFill/>
            <a:miter lim="800000"/>
            <a:headEnd/>
            <a:tailEnd/>
          </a:ln>
        </p:spPr>
      </p:pic>
      <p:pic>
        <p:nvPicPr>
          <p:cNvPr id="64514" name="Picture 2"/>
          <p:cNvPicPr>
            <a:picLocks noChangeAspect="1" noChangeArrowheads="1"/>
          </p:cNvPicPr>
          <p:nvPr/>
        </p:nvPicPr>
        <p:blipFill>
          <a:blip r:embed="rId3" cstate="print"/>
          <a:srcRect/>
          <a:stretch>
            <a:fillRect/>
          </a:stretch>
        </p:blipFill>
        <p:spPr bwMode="auto">
          <a:xfrm>
            <a:off x="783771" y="1317494"/>
            <a:ext cx="7929835" cy="462501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3" cstate="print"/>
          <a:srcRect/>
          <a:stretch>
            <a:fillRect/>
          </a:stretch>
        </p:blipFill>
        <p:spPr bwMode="auto">
          <a:xfrm>
            <a:off x="431800" y="622300"/>
            <a:ext cx="8441935" cy="5715000"/>
          </a:xfrm>
          <a:prstGeom prst="rect">
            <a:avLst/>
          </a:prstGeom>
          <a:noFill/>
          <a:ln w="15875">
            <a:noFill/>
            <a:miter lim="800000"/>
            <a:headEnd/>
            <a:tailEnd/>
          </a:ln>
        </p:spPr>
      </p:pic>
      <p:sp>
        <p:nvSpPr>
          <p:cNvPr id="1952770" name="Rectangle 2"/>
          <p:cNvSpPr>
            <a:spLocks noGrp="1" noChangeArrowheads="1"/>
          </p:cNvSpPr>
          <p:nvPr>
            <p:ph type="title"/>
          </p:nvPr>
        </p:nvSpPr>
        <p:spPr>
          <a:xfrm>
            <a:off x="330200" y="198438"/>
            <a:ext cx="8331200" cy="711200"/>
          </a:xfrm>
        </p:spPr>
        <p:txBody>
          <a:bodyPr/>
          <a:lstStyle/>
          <a:p>
            <a:pPr>
              <a:defRPr/>
            </a:pPr>
            <a:r>
              <a:rPr lang="en-US" sz="3600" dirty="0" smtClean="0"/>
              <a:t>Arrow Cyclone V </a:t>
            </a:r>
            <a:r>
              <a:rPr lang="en-US" sz="3600" dirty="0" err="1" smtClean="0"/>
              <a:t>SoCKit</a:t>
            </a:r>
            <a:endParaRPr lang="en-US" sz="3600" dirty="0" smtClean="0"/>
          </a:p>
        </p:txBody>
      </p:sp>
      <p:pic>
        <p:nvPicPr>
          <p:cNvPr id="9221" name="Picture 4" descr="arrow_logo_w"/>
          <p:cNvPicPr>
            <a:picLocks noChangeAspect="1" noChangeArrowheads="1"/>
          </p:cNvPicPr>
          <p:nvPr/>
        </p:nvPicPr>
        <p:blipFill>
          <a:blip r:embed="rId4" cstate="print"/>
          <a:srcRect/>
          <a:stretch>
            <a:fillRect/>
          </a:stretch>
        </p:blipFill>
        <p:spPr bwMode="auto">
          <a:xfrm>
            <a:off x="7454900" y="328613"/>
            <a:ext cx="1228725" cy="255587"/>
          </a:xfrm>
          <a:prstGeom prst="rect">
            <a:avLst/>
          </a:prstGeom>
          <a:noFill/>
          <a:ln w="9525">
            <a:noFill/>
            <a:miter lim="800000"/>
            <a:headEnd/>
            <a:tailEnd/>
          </a:ln>
        </p:spPr>
      </p:pic>
      <p:grpSp>
        <p:nvGrpSpPr>
          <p:cNvPr id="9" name="Group 8"/>
          <p:cNvGrpSpPr>
            <a:grpSpLocks noChangeAspect="1"/>
          </p:cNvGrpSpPr>
          <p:nvPr/>
        </p:nvGrpSpPr>
        <p:grpSpPr>
          <a:xfrm>
            <a:off x="393701" y="5133301"/>
            <a:ext cx="2133600" cy="1045248"/>
            <a:chOff x="203200" y="4991100"/>
            <a:chExt cx="2605331" cy="1276349"/>
          </a:xfrm>
        </p:grpSpPr>
        <p:sp>
          <p:nvSpPr>
            <p:cNvPr id="7" name="Rectangle 6"/>
            <p:cNvSpPr/>
            <p:nvPr/>
          </p:nvSpPr>
          <p:spPr bwMode="auto">
            <a:xfrm>
              <a:off x="203200" y="5003800"/>
              <a:ext cx="2489200" cy="1219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 name="Picture 5" descr="SoCkit_blackonwhite.png"/>
            <p:cNvPicPr>
              <a:picLocks noChangeAspect="1"/>
            </p:cNvPicPr>
            <p:nvPr/>
          </p:nvPicPr>
          <p:blipFill>
            <a:blip r:embed="rId5" cstate="print"/>
            <a:stretch>
              <a:fillRect/>
            </a:stretch>
          </p:blipFill>
          <p:spPr>
            <a:xfrm>
              <a:off x="203200" y="4991100"/>
              <a:ext cx="2605331" cy="1276349"/>
            </a:xfrm>
            <a:prstGeom prst="rect">
              <a:avLst/>
            </a:prstGeom>
          </p:spPr>
        </p:pic>
      </p:gr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descr="GHRD.bmp"/>
          <p:cNvPicPr>
            <a:picLocks noChangeAspect="1"/>
          </p:cNvPicPr>
          <p:nvPr/>
        </p:nvPicPr>
        <p:blipFill>
          <a:blip r:embed="rId3" cstate="print"/>
          <a:stretch>
            <a:fillRect/>
          </a:stretch>
        </p:blipFill>
        <p:spPr>
          <a:xfrm>
            <a:off x="4005839" y="767070"/>
            <a:ext cx="5138161" cy="5547669"/>
          </a:xfrm>
          <a:prstGeom prst="rect">
            <a:avLst/>
          </a:prstGeom>
        </p:spPr>
      </p:pic>
      <p:sp>
        <p:nvSpPr>
          <p:cNvPr id="106" name="Title 1"/>
          <p:cNvSpPr>
            <a:spLocks noGrp="1"/>
          </p:cNvSpPr>
          <p:nvPr>
            <p:ph type="title"/>
          </p:nvPr>
        </p:nvSpPr>
        <p:spPr>
          <a:xfrm>
            <a:off x="350838" y="273050"/>
            <a:ext cx="8331200" cy="455613"/>
          </a:xfrm>
        </p:spPr>
        <p:txBody>
          <a:bodyPr/>
          <a:lstStyle/>
          <a:p>
            <a:pPr>
              <a:defRPr/>
            </a:pPr>
            <a:r>
              <a:rPr lang="en-US" sz="3200" dirty="0" smtClean="0"/>
              <a:t>Golden Reference Design</a:t>
            </a:r>
            <a:endParaRPr lang="en-US" sz="3200" dirty="0"/>
          </a:p>
        </p:txBody>
      </p:sp>
      <p:sp>
        <p:nvSpPr>
          <p:cNvPr id="107" name="Content Placeholder 2"/>
          <p:cNvSpPr>
            <a:spLocks noGrp="1"/>
          </p:cNvSpPr>
          <p:nvPr>
            <p:ph idx="1"/>
          </p:nvPr>
        </p:nvSpPr>
        <p:spPr>
          <a:xfrm>
            <a:off x="495300" y="850900"/>
            <a:ext cx="3683000" cy="5751513"/>
          </a:xfrm>
        </p:spPr>
        <p:txBody>
          <a:bodyPr>
            <a:normAutofit/>
          </a:bodyPr>
          <a:lstStyle/>
          <a:p>
            <a:pPr>
              <a:defRPr/>
            </a:pPr>
            <a:r>
              <a:rPr lang="en-US" sz="2000" dirty="0" smtClean="0"/>
              <a:t>HPS configuration</a:t>
            </a:r>
          </a:p>
          <a:p>
            <a:pPr lvl="1">
              <a:defRPr/>
            </a:pPr>
            <a:r>
              <a:rPr lang="en-US" sz="1600" dirty="0" smtClean="0"/>
              <a:t>DRAM, QSPI, SD/Card</a:t>
            </a:r>
          </a:p>
          <a:p>
            <a:pPr lvl="1">
              <a:defRPr/>
            </a:pPr>
            <a:r>
              <a:rPr lang="en-US" sz="1600" dirty="0" smtClean="0"/>
              <a:t>All peripheral functions exposed at least once</a:t>
            </a:r>
          </a:p>
          <a:p>
            <a:pPr>
              <a:defRPr/>
            </a:pPr>
            <a:endParaRPr lang="en-US" sz="2000" dirty="0" smtClean="0"/>
          </a:p>
          <a:p>
            <a:pPr>
              <a:defRPr/>
            </a:pPr>
            <a:r>
              <a:rPr lang="en-US" sz="2000" dirty="0" smtClean="0"/>
              <a:t>FPGA configuration</a:t>
            </a:r>
          </a:p>
          <a:p>
            <a:pPr lvl="1">
              <a:defRPr/>
            </a:pPr>
            <a:r>
              <a:rPr lang="en-US" sz="1600" dirty="0" smtClean="0"/>
              <a:t>Simple </a:t>
            </a:r>
            <a:r>
              <a:rPr lang="en-US" sz="1600" dirty="0" err="1" smtClean="0"/>
              <a:t>Qsys</a:t>
            </a:r>
            <a:r>
              <a:rPr lang="en-US" sz="1600" dirty="0" smtClean="0"/>
              <a:t> “sandbox” system</a:t>
            </a:r>
          </a:p>
          <a:p>
            <a:pPr lvl="2">
              <a:defRPr/>
            </a:pPr>
            <a:r>
              <a:rPr lang="en-US" sz="1400" dirty="0" smtClean="0"/>
              <a:t>First experience in ARM / FPGA integration</a:t>
            </a:r>
          </a:p>
          <a:p>
            <a:pPr lvl="1">
              <a:defRPr/>
            </a:pPr>
            <a:r>
              <a:rPr lang="en-US" sz="1600" dirty="0" smtClean="0"/>
              <a:t>Getting started guide to walk them through the process on integrating IP</a:t>
            </a:r>
          </a:p>
          <a:p>
            <a:pPr lvl="2">
              <a:defRPr/>
            </a:pPr>
            <a:r>
              <a:rPr lang="en-US" sz="1400" dirty="0" smtClean="0"/>
              <a:t>HW simulation</a:t>
            </a:r>
          </a:p>
          <a:p>
            <a:pPr lvl="2">
              <a:defRPr/>
            </a:pPr>
            <a:r>
              <a:rPr lang="en-US" sz="1400" dirty="0" smtClean="0"/>
              <a:t>Verification via system console</a:t>
            </a:r>
          </a:p>
          <a:p>
            <a:pPr lvl="2">
              <a:defRPr/>
            </a:pPr>
            <a:r>
              <a:rPr lang="en-US" sz="1400" dirty="0" smtClean="0"/>
              <a:t>Verification via CPU</a:t>
            </a:r>
          </a:p>
          <a:p>
            <a:pPr lvl="2">
              <a:defRPr/>
            </a:pPr>
            <a:r>
              <a:rPr lang="en-US" sz="1400" dirty="0" smtClean="0"/>
              <a:t>HW/SW hand-off</a:t>
            </a:r>
          </a:p>
          <a:p>
            <a:pPr>
              <a:defRPr/>
            </a:pPr>
            <a:endParaRPr lang="en-US" sz="2000" dirty="0" smtClean="0"/>
          </a:p>
        </p:txBody>
      </p:sp>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51818" y="1843950"/>
            <a:ext cx="3440364" cy="3170099"/>
          </a:xfrm>
          <a:prstGeom prst="rect">
            <a:avLst/>
          </a:prstGeom>
          <a:noFill/>
        </p:spPr>
        <p:txBody>
          <a:bodyPr wrap="none" rtlCol="0">
            <a:spAutoFit/>
          </a:bodyPr>
          <a:lstStyle/>
          <a:p>
            <a:pPr algn="ctr"/>
            <a:r>
              <a:rPr lang="en-US" sz="3200" b="1" i="1" dirty="0" smtClean="0">
                <a:solidFill>
                  <a:srgbClr val="00319E"/>
                </a:solidFill>
              </a:rPr>
              <a:t>Lab</a:t>
            </a:r>
            <a:br>
              <a:rPr lang="en-US" sz="3200" b="1" i="1" dirty="0" smtClean="0">
                <a:solidFill>
                  <a:srgbClr val="00319E"/>
                </a:solidFill>
              </a:rPr>
            </a:br>
            <a:r>
              <a:rPr lang="en-US" sz="3200" b="1" i="1" dirty="0" smtClean="0">
                <a:solidFill>
                  <a:srgbClr val="00319E"/>
                </a:solidFill>
              </a:rPr>
              <a:t>Part 1</a:t>
            </a:r>
          </a:p>
          <a:p>
            <a:pPr algn="ctr"/>
            <a:endParaRPr lang="en-US" sz="3200" i="1" dirty="0" smtClean="0">
              <a:solidFill>
                <a:srgbClr val="00319E"/>
              </a:solidFill>
            </a:endParaRPr>
          </a:p>
          <a:p>
            <a:pPr algn="ctr"/>
            <a:r>
              <a:rPr lang="en-US" sz="3200" i="1" dirty="0" smtClean="0">
                <a:solidFill>
                  <a:srgbClr val="00319E"/>
                </a:solidFill>
              </a:rPr>
              <a:t>Please go to</a:t>
            </a:r>
            <a:br>
              <a:rPr lang="en-US" sz="3200" i="1" dirty="0" smtClean="0">
                <a:solidFill>
                  <a:srgbClr val="00319E"/>
                </a:solidFill>
              </a:rPr>
            </a:br>
            <a:r>
              <a:rPr lang="en-US" sz="4000" b="1" i="1" dirty="0" smtClean="0">
                <a:solidFill>
                  <a:srgbClr val="00319E"/>
                </a:solidFill>
              </a:rPr>
              <a:t>Modules 1-5 </a:t>
            </a:r>
            <a:br>
              <a:rPr lang="en-US" sz="4000" b="1" i="1" dirty="0" smtClean="0">
                <a:solidFill>
                  <a:srgbClr val="00319E"/>
                </a:solidFill>
              </a:rPr>
            </a:br>
            <a:r>
              <a:rPr lang="en-US" sz="3200" i="1" dirty="0" smtClean="0">
                <a:solidFill>
                  <a:srgbClr val="00319E"/>
                </a:solidFill>
              </a:rPr>
              <a:t>in the Lab Manual</a:t>
            </a:r>
            <a:endParaRPr lang="en-US" sz="3200" i="1" dirty="0">
              <a:solidFill>
                <a:srgbClr val="00319E"/>
              </a:solidFill>
            </a:endParaRPr>
          </a:p>
        </p:txBody>
      </p:sp>
    </p:spTree>
    <p:custDataLst>
      <p:tags r:id="rId1"/>
    </p:custDataLst>
    <p:extLst>
      <p:ext uri="{BB962C8B-B14F-4D97-AF65-F5344CB8AC3E}">
        <p14:creationId xmlns:p14="http://schemas.microsoft.com/office/powerpoint/2010/main" xmlns="" val="500935107"/>
      </p:ext>
    </p:extLst>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533399" y="533401"/>
            <a:ext cx="8340969" cy="920262"/>
          </a:xfrm>
        </p:spPr>
        <p:txBody>
          <a:bodyPr/>
          <a:lstStyle/>
          <a:p>
            <a:r>
              <a:rPr lang="en-US" dirty="0" smtClean="0">
                <a:ea typeface="ＭＳ Ｐゴシック" pitchFamily="34" charset="-128"/>
              </a:rPr>
              <a:t>Cyclone V SoC Power Supply Solutions</a:t>
            </a:r>
          </a:p>
        </p:txBody>
      </p:sp>
      <p:sp>
        <p:nvSpPr>
          <p:cNvPr id="4099" name="Subtitle 4"/>
          <p:cNvSpPr>
            <a:spLocks noGrp="1"/>
          </p:cNvSpPr>
          <p:nvPr>
            <p:ph type="subTitle" idx="1"/>
          </p:nvPr>
        </p:nvSpPr>
        <p:spPr>
          <a:xfrm>
            <a:off x="556846" y="1559171"/>
            <a:ext cx="6400800" cy="784225"/>
          </a:xfrm>
        </p:spPr>
        <p:txBody>
          <a:bodyPr/>
          <a:lstStyle/>
          <a:p>
            <a:pPr eaLnBrk="1" hangingPunct="1">
              <a:buFont typeface="Arial" charset="0"/>
              <a:buNone/>
            </a:pPr>
            <a:r>
              <a:rPr lang="en-US" dirty="0" smtClean="0">
                <a:ea typeface="ＭＳ Ｐゴシック" pitchFamily="34" charset="-128"/>
              </a:rPr>
              <a:t>Linear Technology</a:t>
            </a:r>
          </a:p>
        </p:txBody>
      </p:sp>
      <p:pic>
        <p:nvPicPr>
          <p:cNvPr id="4100" name="Picture 2"/>
          <p:cNvPicPr>
            <a:picLocks noChangeAspect="1" noChangeArrowheads="1"/>
          </p:cNvPicPr>
          <p:nvPr/>
        </p:nvPicPr>
        <p:blipFill>
          <a:blip r:embed="rId2" cstate="print"/>
          <a:srcRect l="6349" t="4066" r="6349" b="8485"/>
          <a:stretch>
            <a:fillRect/>
          </a:stretch>
        </p:blipFill>
        <p:spPr bwMode="auto">
          <a:xfrm>
            <a:off x="2438400" y="2438400"/>
            <a:ext cx="4191000" cy="3276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le 4"/>
          <p:cNvSpPr>
            <a:spLocks noGrp="1"/>
          </p:cNvSpPr>
          <p:nvPr>
            <p:ph type="title"/>
          </p:nvPr>
        </p:nvSpPr>
        <p:spPr>
          <a:xfrm>
            <a:off x="533400" y="304800"/>
            <a:ext cx="8229600" cy="762000"/>
          </a:xfrm>
        </p:spPr>
        <p:txBody>
          <a:bodyPr/>
          <a:lstStyle/>
          <a:p>
            <a:pPr eaLnBrk="1" hangingPunct="1"/>
            <a:r>
              <a:rPr lang="en-US" smtClean="0">
                <a:ea typeface="ＭＳ Ｐゴシック" pitchFamily="34" charset="-128"/>
              </a:rPr>
              <a:t>Altera Cyclone V SoC Block Diagram</a:t>
            </a:r>
          </a:p>
        </p:txBody>
      </p:sp>
      <p:pic>
        <p:nvPicPr>
          <p:cNvPr id="5" name="Picture 4" descr="20121116_SoC_FPGA_Development_Board_001.jpg"/>
          <p:cNvPicPr>
            <a:picLocks noChangeAspect="1"/>
          </p:cNvPicPr>
          <p:nvPr/>
        </p:nvPicPr>
        <p:blipFill>
          <a:blip r:embed="rId3" cstate="print"/>
          <a:srcRect/>
          <a:stretch>
            <a:fillRect/>
          </a:stretch>
        </p:blipFill>
        <p:spPr bwMode="auto">
          <a:xfrm>
            <a:off x="144463" y="2179638"/>
            <a:ext cx="3443287" cy="2141537"/>
          </a:xfrm>
          <a:prstGeom prst="rect">
            <a:avLst/>
          </a:prstGeom>
          <a:solidFill>
            <a:srgbClr val="336600"/>
          </a:solidFill>
          <a:ln w="3175">
            <a:solidFill>
              <a:schemeClr val="tx1"/>
            </a:solidFill>
            <a:miter lim="800000"/>
            <a:headEnd/>
            <a:tailEnd/>
          </a:ln>
          <a:effectLst>
            <a:outerShdw blurRad="50800" dist="38100" dir="2700000" algn="tl" rotWithShape="0">
              <a:srgbClr val="808080">
                <a:alpha val="39998"/>
              </a:srgbClr>
            </a:outerShdw>
          </a:effectLst>
        </p:spPr>
      </p:pic>
      <p:pic>
        <p:nvPicPr>
          <p:cNvPr id="10244" name="Picture 1"/>
          <p:cNvPicPr>
            <a:picLocks noChangeAspect="1"/>
          </p:cNvPicPr>
          <p:nvPr/>
        </p:nvPicPr>
        <p:blipFill>
          <a:blip r:embed="rId4" cstate="print"/>
          <a:srcRect/>
          <a:stretch>
            <a:fillRect/>
          </a:stretch>
        </p:blipFill>
        <p:spPr bwMode="auto">
          <a:xfrm>
            <a:off x="3205163" y="1052513"/>
            <a:ext cx="5399087" cy="51609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304800"/>
            <a:ext cx="8229600" cy="1143000"/>
          </a:xfrm>
        </p:spPr>
        <p:txBody>
          <a:bodyPr/>
          <a:lstStyle/>
          <a:p>
            <a:pPr eaLnBrk="1" hangingPunct="1"/>
            <a:r>
              <a:rPr lang="en-US" smtClean="0">
                <a:solidFill>
                  <a:srgbClr val="333333"/>
                </a:solidFill>
                <a:ea typeface="ＭＳ Ｐゴシック" pitchFamily="34" charset="-128"/>
              </a:rPr>
              <a:t>LTC Regulators Powering FPGA</a:t>
            </a:r>
          </a:p>
        </p:txBody>
      </p:sp>
      <p:sp>
        <p:nvSpPr>
          <p:cNvPr id="11267" name="Text Placeholder 6"/>
          <p:cNvSpPr>
            <a:spLocks noGrp="1"/>
          </p:cNvSpPr>
          <p:nvPr>
            <p:ph type="body" idx="1"/>
          </p:nvPr>
        </p:nvSpPr>
        <p:spPr>
          <a:xfrm>
            <a:off x="531813" y="1092200"/>
            <a:ext cx="4192587" cy="825500"/>
          </a:xfrm>
        </p:spPr>
        <p:txBody>
          <a:bodyPr/>
          <a:lstStyle/>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r>
              <a:rPr lang="en-US" sz="2000" smtClean="0">
                <a:solidFill>
                  <a:schemeClr val="tx2"/>
                </a:solidFill>
                <a:ea typeface="ＭＳ Ｐゴシック" pitchFamily="34" charset="-128"/>
              </a:rPr>
              <a:t>LTC3613 (15A) Monolithic Regulator</a:t>
            </a:r>
          </a:p>
          <a:p>
            <a:pPr eaLnBrk="1" hangingPunct="1">
              <a:lnSpc>
                <a:spcPct val="80000"/>
              </a:lnSpc>
            </a:pPr>
            <a:endParaRPr lang="en-US" sz="2000" smtClean="0">
              <a:solidFill>
                <a:schemeClr val="tx2"/>
              </a:solidFill>
              <a:ea typeface="ＭＳ Ｐゴシック" pitchFamily="34" charset="-128"/>
            </a:endParaRPr>
          </a:p>
        </p:txBody>
      </p:sp>
      <p:sp>
        <p:nvSpPr>
          <p:cNvPr id="11268" name="Content Placeholder 2"/>
          <p:cNvSpPr>
            <a:spLocks noGrp="1"/>
          </p:cNvSpPr>
          <p:nvPr>
            <p:ph sz="half" idx="2"/>
          </p:nvPr>
        </p:nvSpPr>
        <p:spPr>
          <a:xfrm>
            <a:off x="531813" y="1577975"/>
            <a:ext cx="4040187" cy="3951288"/>
          </a:xfrm>
        </p:spPr>
        <p:txBody>
          <a:bodyPr/>
          <a:lstStyle/>
          <a:p>
            <a:pPr eaLnBrk="1" hangingPunct="1">
              <a:buFont typeface="Wingdings" pitchFamily="2" charset="2"/>
              <a:buChar char="§"/>
            </a:pPr>
            <a:r>
              <a:rPr lang="en-US" sz="1600" smtClean="0">
                <a:ea typeface="ＭＳ Ｐゴシック" pitchFamily="34" charset="-128"/>
              </a:rPr>
              <a:t>Low Iq</a:t>
            </a:r>
          </a:p>
          <a:p>
            <a:pPr eaLnBrk="1" hangingPunct="1">
              <a:buFont typeface="Wingdings" pitchFamily="2" charset="2"/>
              <a:buChar char="§"/>
            </a:pPr>
            <a:r>
              <a:rPr lang="en-US" sz="1600" smtClean="0">
                <a:ea typeface="ＭＳ Ｐゴシック" pitchFamily="34" charset="-128"/>
              </a:rPr>
              <a:t>High efficiency</a:t>
            </a:r>
          </a:p>
          <a:p>
            <a:pPr eaLnBrk="1" hangingPunct="1">
              <a:buFont typeface="Wingdings" pitchFamily="2" charset="2"/>
              <a:buChar char="§"/>
            </a:pPr>
            <a:r>
              <a:rPr lang="en-US" sz="1600" smtClean="0">
                <a:ea typeface="ＭＳ Ｐゴシック" pitchFamily="34" charset="-128"/>
              </a:rPr>
              <a:t>Fast transient response</a:t>
            </a:r>
          </a:p>
          <a:p>
            <a:pPr eaLnBrk="1" hangingPunct="1">
              <a:buFont typeface="Wingdings" pitchFamily="2" charset="2"/>
              <a:buChar char="§"/>
            </a:pPr>
            <a:r>
              <a:rPr lang="en-US" sz="1600" smtClean="0">
                <a:ea typeface="ＭＳ Ｐゴシック" pitchFamily="34" charset="-128"/>
              </a:rPr>
              <a:t>Overvoltage protection</a:t>
            </a:r>
          </a:p>
          <a:p>
            <a:pPr eaLnBrk="1" hangingPunct="1">
              <a:buFont typeface="Wingdings" pitchFamily="2" charset="2"/>
              <a:buChar char="§"/>
            </a:pPr>
            <a:r>
              <a:rPr lang="en-US" sz="1600" smtClean="0">
                <a:ea typeface="ＭＳ Ｐゴシック" pitchFamily="34" charset="-128"/>
              </a:rPr>
              <a:t>Current limit foldback</a:t>
            </a:r>
          </a:p>
          <a:p>
            <a:pPr eaLnBrk="1" hangingPunct="1">
              <a:buFont typeface="Wingdings" pitchFamily="2" charset="2"/>
              <a:buChar char="§"/>
            </a:pPr>
            <a:r>
              <a:rPr lang="en-US" sz="1600" smtClean="0">
                <a:ea typeface="ＭＳ Ｐゴシック" pitchFamily="34" charset="-128"/>
              </a:rPr>
              <a:t>Power good status output</a:t>
            </a:r>
          </a:p>
          <a:p>
            <a:pPr eaLnBrk="1" hangingPunct="1">
              <a:buFont typeface="Wingdings" pitchFamily="2" charset="2"/>
              <a:buChar char="§"/>
            </a:pPr>
            <a:r>
              <a:rPr lang="en-US" sz="1600" smtClean="0">
                <a:ea typeface="ＭＳ Ｐゴシック" pitchFamily="34" charset="-128"/>
              </a:rPr>
              <a:t>Small package with integrated FETs (7mmx9mm)</a:t>
            </a:r>
          </a:p>
        </p:txBody>
      </p:sp>
      <p:sp>
        <p:nvSpPr>
          <p:cNvPr id="11269" name="Text Placeholder 7"/>
          <p:cNvSpPr>
            <a:spLocks noGrp="1"/>
          </p:cNvSpPr>
          <p:nvPr>
            <p:ph type="body" sz="quarter" idx="3"/>
          </p:nvPr>
        </p:nvSpPr>
        <p:spPr>
          <a:xfrm>
            <a:off x="4873625" y="990600"/>
            <a:ext cx="4038600" cy="609600"/>
          </a:xfrm>
        </p:spPr>
        <p:txBody>
          <a:bodyPr/>
          <a:lstStyle/>
          <a:p>
            <a:pPr eaLnBrk="1" hangingPunct="1"/>
            <a:r>
              <a:rPr lang="en-US" sz="2000" smtClean="0">
                <a:solidFill>
                  <a:schemeClr val="tx2"/>
                </a:solidFill>
                <a:ea typeface="ＭＳ Ｐゴシック" pitchFamily="34" charset="-128"/>
              </a:rPr>
              <a:t>2xLTCz3605 (5A) Monolithic Regulator</a:t>
            </a:r>
          </a:p>
        </p:txBody>
      </p:sp>
      <p:sp>
        <p:nvSpPr>
          <p:cNvPr id="11270" name="Content Placeholder 8"/>
          <p:cNvSpPr>
            <a:spLocks noGrp="1"/>
          </p:cNvSpPr>
          <p:nvPr>
            <p:ph sz="quarter" idx="4"/>
          </p:nvPr>
        </p:nvSpPr>
        <p:spPr>
          <a:xfrm>
            <a:off x="4873625" y="1577975"/>
            <a:ext cx="4041775" cy="3951288"/>
          </a:xfrm>
        </p:spPr>
        <p:txBody>
          <a:bodyPr/>
          <a:lstStyle/>
          <a:p>
            <a:pPr eaLnBrk="1" hangingPunct="1">
              <a:buFont typeface="Wingdings" pitchFamily="2" charset="2"/>
              <a:buChar char="§"/>
            </a:pPr>
            <a:r>
              <a:rPr lang="en-US" sz="1600" smtClean="0">
                <a:ea typeface="ＭＳ Ｐゴシック" pitchFamily="34" charset="-128"/>
              </a:rPr>
              <a:t>Low Iq</a:t>
            </a:r>
          </a:p>
          <a:p>
            <a:pPr eaLnBrk="1" hangingPunct="1">
              <a:buFont typeface="Wingdings" pitchFamily="2" charset="2"/>
              <a:buChar char="§"/>
            </a:pPr>
            <a:r>
              <a:rPr lang="en-US" sz="1600" smtClean="0">
                <a:ea typeface="ＭＳ Ｐゴシック" pitchFamily="34" charset="-128"/>
              </a:rPr>
              <a:t>High efficiency</a:t>
            </a:r>
          </a:p>
          <a:p>
            <a:pPr eaLnBrk="1" hangingPunct="1">
              <a:buFont typeface="Wingdings" pitchFamily="2" charset="2"/>
              <a:buChar char="§"/>
            </a:pPr>
            <a:r>
              <a:rPr lang="en-US" sz="1600" smtClean="0">
                <a:ea typeface="ＭＳ Ｐゴシック" pitchFamily="34" charset="-128"/>
              </a:rPr>
              <a:t>Excellent line and load transient response</a:t>
            </a:r>
          </a:p>
          <a:p>
            <a:pPr eaLnBrk="1" hangingPunct="1">
              <a:buFont typeface="Wingdings" pitchFamily="2" charset="2"/>
              <a:buChar char="§"/>
            </a:pPr>
            <a:r>
              <a:rPr lang="en-US" sz="1600" smtClean="0">
                <a:ea typeface="ＭＳ Ｐゴシック" pitchFamily="34" charset="-128"/>
              </a:rPr>
              <a:t>0.6V+/- 1% reference accuracy</a:t>
            </a:r>
          </a:p>
          <a:p>
            <a:pPr eaLnBrk="1" hangingPunct="1">
              <a:buFont typeface="Wingdings" pitchFamily="2" charset="2"/>
              <a:buChar char="§"/>
            </a:pPr>
            <a:r>
              <a:rPr lang="en-US" sz="1600" smtClean="0">
                <a:ea typeface="ＭＳ Ｐゴシック" pitchFamily="34" charset="-128"/>
              </a:rPr>
              <a:t>Small package with integrated FETs (4mmx4mm)</a:t>
            </a:r>
          </a:p>
        </p:txBody>
      </p:sp>
      <p:pic>
        <p:nvPicPr>
          <p:cNvPr id="11271" name="Picture 1" descr="http://cds.linear.com/docs/en/datasheet/3613fa.pdf - Windows Internet Explorer"/>
          <p:cNvPicPr>
            <a:picLocks noChangeAspect="1"/>
          </p:cNvPicPr>
          <p:nvPr/>
        </p:nvPicPr>
        <p:blipFill>
          <a:blip r:embed="rId3" cstate="print"/>
          <a:srcRect/>
          <a:stretch>
            <a:fillRect/>
          </a:stretch>
        </p:blipFill>
        <p:spPr bwMode="auto">
          <a:xfrm>
            <a:off x="1047750" y="4114800"/>
            <a:ext cx="2286000" cy="1792288"/>
          </a:xfrm>
          <a:prstGeom prst="rect">
            <a:avLst/>
          </a:prstGeom>
          <a:noFill/>
          <a:ln w="9525">
            <a:noFill/>
            <a:miter lim="800000"/>
            <a:headEnd/>
            <a:tailEnd/>
          </a:ln>
        </p:spPr>
      </p:pic>
      <p:pic>
        <p:nvPicPr>
          <p:cNvPr id="11272" name="Picture 2" descr="http://cds.linear.com/docs/en/datasheet/3605fc.pdf - Windows Internet Explorer"/>
          <p:cNvPicPr>
            <a:picLocks noChangeAspect="1"/>
          </p:cNvPicPr>
          <p:nvPr/>
        </p:nvPicPr>
        <p:blipFill>
          <a:blip r:embed="rId4" cstate="print"/>
          <a:srcRect/>
          <a:stretch>
            <a:fillRect/>
          </a:stretch>
        </p:blipFill>
        <p:spPr bwMode="auto">
          <a:xfrm>
            <a:off x="5178425" y="4114800"/>
            <a:ext cx="2862263" cy="17922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304800"/>
            <a:ext cx="8229600" cy="868363"/>
          </a:xfrm>
        </p:spPr>
        <p:txBody>
          <a:bodyPr/>
          <a:lstStyle/>
          <a:p>
            <a:pPr eaLnBrk="1" hangingPunct="1"/>
            <a:r>
              <a:rPr lang="en-US" smtClean="0">
                <a:solidFill>
                  <a:srgbClr val="333333"/>
                </a:solidFill>
                <a:ea typeface="ＭＳ Ｐゴシック" pitchFamily="34" charset="-128"/>
              </a:rPr>
              <a:t>LTC Regulators Powering ARM</a:t>
            </a:r>
          </a:p>
        </p:txBody>
      </p:sp>
      <p:sp>
        <p:nvSpPr>
          <p:cNvPr id="12291" name="Text Placeholder 6"/>
          <p:cNvSpPr>
            <a:spLocks noGrp="1"/>
          </p:cNvSpPr>
          <p:nvPr>
            <p:ph type="body" idx="1"/>
          </p:nvPr>
        </p:nvSpPr>
        <p:spPr>
          <a:xfrm>
            <a:off x="533400" y="968375"/>
            <a:ext cx="4192588" cy="944563"/>
          </a:xfrm>
        </p:spPr>
        <p:txBody>
          <a:bodyPr/>
          <a:lstStyle/>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lnSpc>
                <a:spcPct val="80000"/>
              </a:lnSpc>
            </a:pPr>
            <a:endParaRPr lang="en-US" sz="2000" smtClean="0">
              <a:solidFill>
                <a:schemeClr val="tx2"/>
              </a:solidFill>
              <a:ea typeface="ＭＳ Ｐゴシック" pitchFamily="34" charset="-128"/>
            </a:endParaRPr>
          </a:p>
          <a:p>
            <a:pPr eaLnBrk="1" hangingPunct="1"/>
            <a:r>
              <a:rPr lang="en-US" sz="2000" smtClean="0">
                <a:solidFill>
                  <a:schemeClr val="tx2"/>
                </a:solidFill>
                <a:ea typeface="ＭＳ Ｐゴシック" pitchFamily="34" charset="-128"/>
              </a:rPr>
              <a:t>LTC3626 (2.5A) Monolithic Regulator</a:t>
            </a:r>
          </a:p>
          <a:p>
            <a:pPr eaLnBrk="1" hangingPunct="1">
              <a:lnSpc>
                <a:spcPct val="80000"/>
              </a:lnSpc>
            </a:pPr>
            <a:endParaRPr lang="en-US" sz="2000" smtClean="0">
              <a:solidFill>
                <a:schemeClr val="tx2"/>
              </a:solidFill>
              <a:ea typeface="ＭＳ Ｐゴシック" pitchFamily="34" charset="-128"/>
            </a:endParaRPr>
          </a:p>
        </p:txBody>
      </p:sp>
      <p:sp>
        <p:nvSpPr>
          <p:cNvPr id="12292" name="Content Placeholder 2"/>
          <p:cNvSpPr>
            <a:spLocks noGrp="1"/>
          </p:cNvSpPr>
          <p:nvPr>
            <p:ph sz="half" idx="2"/>
          </p:nvPr>
        </p:nvSpPr>
        <p:spPr>
          <a:xfrm>
            <a:off x="533400" y="1616075"/>
            <a:ext cx="4343400" cy="3951288"/>
          </a:xfrm>
        </p:spPr>
        <p:txBody>
          <a:bodyPr/>
          <a:lstStyle/>
          <a:p>
            <a:pPr eaLnBrk="1" hangingPunct="1">
              <a:buFont typeface="Wingdings" pitchFamily="2" charset="2"/>
              <a:buChar char="§"/>
            </a:pPr>
            <a:r>
              <a:rPr lang="en-US" sz="1600" smtClean="0">
                <a:ea typeface="ＭＳ Ｐゴシック" pitchFamily="34" charset="-128"/>
              </a:rPr>
              <a:t>Low Iq</a:t>
            </a:r>
          </a:p>
          <a:p>
            <a:pPr eaLnBrk="1" hangingPunct="1">
              <a:buFont typeface="Wingdings" pitchFamily="2" charset="2"/>
              <a:buChar char="§"/>
            </a:pPr>
            <a:r>
              <a:rPr lang="en-US" sz="1600" smtClean="0">
                <a:ea typeface="ＭＳ Ｐゴシック" pitchFamily="34" charset="-128"/>
              </a:rPr>
              <a:t>High efficiency </a:t>
            </a:r>
          </a:p>
          <a:p>
            <a:pPr eaLnBrk="1" hangingPunct="1">
              <a:buFont typeface="Wingdings" pitchFamily="2" charset="2"/>
              <a:buChar char="§"/>
            </a:pPr>
            <a:r>
              <a:rPr lang="en-US" sz="1600" smtClean="0">
                <a:ea typeface="ＭＳ Ｐゴシック" pitchFamily="34" charset="-128"/>
              </a:rPr>
              <a:t>Programmable average input/output current limit with monitoring</a:t>
            </a:r>
          </a:p>
          <a:p>
            <a:pPr eaLnBrk="1" hangingPunct="1">
              <a:buFont typeface="Wingdings" pitchFamily="2" charset="2"/>
              <a:buChar char="§"/>
            </a:pPr>
            <a:r>
              <a:rPr lang="en-US" sz="1600" smtClean="0">
                <a:ea typeface="ＭＳ Ｐゴシック" pitchFamily="34" charset="-128"/>
              </a:rPr>
              <a:t>Short circuit protection</a:t>
            </a:r>
          </a:p>
          <a:p>
            <a:pPr eaLnBrk="1" hangingPunct="1">
              <a:buFont typeface="Wingdings" pitchFamily="2" charset="2"/>
              <a:buChar char="§"/>
            </a:pPr>
            <a:r>
              <a:rPr lang="en-US" sz="1600" smtClean="0">
                <a:ea typeface="ＭＳ Ｐゴシック" pitchFamily="34" charset="-128"/>
              </a:rPr>
              <a:t>Power Good status output</a:t>
            </a:r>
          </a:p>
          <a:p>
            <a:pPr eaLnBrk="1" hangingPunct="1">
              <a:buFont typeface="Wingdings" pitchFamily="2" charset="2"/>
              <a:buChar char="§"/>
            </a:pPr>
            <a:r>
              <a:rPr lang="en-US" sz="1600" smtClean="0">
                <a:ea typeface="ＭＳ Ｐゴシック" pitchFamily="34" charset="-128"/>
              </a:rPr>
              <a:t>Small package with integrated FETs (7mmx9mm)</a:t>
            </a:r>
          </a:p>
        </p:txBody>
      </p:sp>
      <p:sp>
        <p:nvSpPr>
          <p:cNvPr id="12293" name="Text Placeholder 7"/>
          <p:cNvSpPr>
            <a:spLocks noGrp="1"/>
          </p:cNvSpPr>
          <p:nvPr>
            <p:ph type="body" sz="quarter" idx="3"/>
          </p:nvPr>
        </p:nvSpPr>
        <p:spPr>
          <a:xfrm>
            <a:off x="4873625" y="960438"/>
            <a:ext cx="4038600" cy="639762"/>
          </a:xfrm>
        </p:spPr>
        <p:txBody>
          <a:bodyPr/>
          <a:lstStyle/>
          <a:p>
            <a:pPr eaLnBrk="1" hangingPunct="1">
              <a:buFont typeface="Arial" charset="0"/>
              <a:buNone/>
            </a:pPr>
            <a:r>
              <a:rPr lang="en-US" sz="2000" smtClean="0">
                <a:solidFill>
                  <a:schemeClr val="tx2"/>
                </a:solidFill>
                <a:ea typeface="ＭＳ Ｐゴシック" pitchFamily="34" charset="-128"/>
              </a:rPr>
              <a:t>3x LTC3605 (5A) Monolithic Regulator</a:t>
            </a:r>
          </a:p>
        </p:txBody>
      </p:sp>
      <p:sp>
        <p:nvSpPr>
          <p:cNvPr id="12294" name="Content Placeholder 8"/>
          <p:cNvSpPr>
            <a:spLocks noGrp="1"/>
          </p:cNvSpPr>
          <p:nvPr>
            <p:ph sz="quarter" idx="4"/>
          </p:nvPr>
        </p:nvSpPr>
        <p:spPr>
          <a:xfrm>
            <a:off x="4873625" y="1616075"/>
            <a:ext cx="4041775" cy="3951288"/>
          </a:xfrm>
        </p:spPr>
        <p:txBody>
          <a:bodyPr/>
          <a:lstStyle/>
          <a:p>
            <a:pPr eaLnBrk="1" hangingPunct="1">
              <a:buFont typeface="Wingdings" pitchFamily="2" charset="2"/>
              <a:buChar char="§"/>
            </a:pPr>
            <a:r>
              <a:rPr lang="en-US" sz="1600" smtClean="0">
                <a:ea typeface="ＭＳ Ｐゴシック" pitchFamily="34" charset="-128"/>
              </a:rPr>
              <a:t>Low Iq</a:t>
            </a:r>
          </a:p>
          <a:p>
            <a:pPr eaLnBrk="1" hangingPunct="1">
              <a:buFont typeface="Wingdings" pitchFamily="2" charset="2"/>
              <a:buChar char="§"/>
            </a:pPr>
            <a:r>
              <a:rPr lang="en-US" sz="1600" smtClean="0">
                <a:ea typeface="ＭＳ Ｐゴシック" pitchFamily="34" charset="-128"/>
              </a:rPr>
              <a:t>High efficiency</a:t>
            </a:r>
          </a:p>
          <a:p>
            <a:pPr eaLnBrk="1" hangingPunct="1">
              <a:buFont typeface="Wingdings" pitchFamily="2" charset="2"/>
              <a:buChar char="§"/>
            </a:pPr>
            <a:r>
              <a:rPr lang="en-US" sz="1600" smtClean="0">
                <a:ea typeface="ＭＳ Ｐゴシック" pitchFamily="34" charset="-128"/>
              </a:rPr>
              <a:t>Excellent line and load transient response</a:t>
            </a:r>
          </a:p>
          <a:p>
            <a:pPr eaLnBrk="1" hangingPunct="1">
              <a:buFont typeface="Wingdings" pitchFamily="2" charset="2"/>
              <a:buChar char="§"/>
            </a:pPr>
            <a:r>
              <a:rPr lang="en-US" sz="1600" smtClean="0">
                <a:ea typeface="ＭＳ Ｐゴシック" pitchFamily="34" charset="-128"/>
              </a:rPr>
              <a:t>0.6V+/- 1% reference accuracy</a:t>
            </a:r>
          </a:p>
          <a:p>
            <a:pPr eaLnBrk="1" hangingPunct="1">
              <a:buFont typeface="Wingdings" pitchFamily="2" charset="2"/>
              <a:buChar char="§"/>
            </a:pPr>
            <a:r>
              <a:rPr lang="en-US" sz="1600" smtClean="0">
                <a:ea typeface="ＭＳ Ｐゴシック" pitchFamily="34" charset="-128"/>
              </a:rPr>
              <a:t>Small package with integrated FETs (4mmx4mm)</a:t>
            </a:r>
          </a:p>
        </p:txBody>
      </p:sp>
      <p:pic>
        <p:nvPicPr>
          <p:cNvPr id="12295" name="Picture 8" descr="http://cds.linear.com/docs/en/datasheet/3605fc.pdf - Windows Internet Explorer"/>
          <p:cNvPicPr>
            <a:picLocks noChangeAspect="1"/>
          </p:cNvPicPr>
          <p:nvPr/>
        </p:nvPicPr>
        <p:blipFill>
          <a:blip r:embed="rId3" cstate="print"/>
          <a:srcRect/>
          <a:stretch>
            <a:fillRect/>
          </a:stretch>
        </p:blipFill>
        <p:spPr bwMode="auto">
          <a:xfrm>
            <a:off x="5257800" y="4191000"/>
            <a:ext cx="2862263" cy="1792288"/>
          </a:xfrm>
          <a:prstGeom prst="rect">
            <a:avLst/>
          </a:prstGeom>
          <a:noFill/>
          <a:ln w="9525">
            <a:noFill/>
            <a:miter lim="800000"/>
            <a:headEnd/>
            <a:tailEnd/>
          </a:ln>
        </p:spPr>
      </p:pic>
      <p:pic>
        <p:nvPicPr>
          <p:cNvPr id="12296" name="Picture 1" descr="http://cds.linear.com/docs/en/datasheet/3626f.pdf - Windows Internet Explorer"/>
          <p:cNvPicPr>
            <a:picLocks noChangeAspect="1"/>
          </p:cNvPicPr>
          <p:nvPr/>
        </p:nvPicPr>
        <p:blipFill>
          <a:blip r:embed="rId4" cstate="print"/>
          <a:srcRect/>
          <a:stretch>
            <a:fillRect/>
          </a:stretch>
        </p:blipFill>
        <p:spPr bwMode="auto">
          <a:xfrm>
            <a:off x="914400" y="4191000"/>
            <a:ext cx="3255963" cy="17922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4"/>
          <p:cNvSpPr>
            <a:spLocks noGrp="1"/>
          </p:cNvSpPr>
          <p:nvPr>
            <p:ph type="title"/>
          </p:nvPr>
        </p:nvSpPr>
        <p:spPr>
          <a:xfrm>
            <a:off x="533400" y="304800"/>
            <a:ext cx="8229600" cy="762000"/>
          </a:xfrm>
        </p:spPr>
        <p:txBody>
          <a:bodyPr/>
          <a:lstStyle/>
          <a:p>
            <a:pPr eaLnBrk="1" hangingPunct="1"/>
            <a:r>
              <a:rPr lang="en-US" sz="3600" smtClean="0">
                <a:solidFill>
                  <a:srgbClr val="333333"/>
                </a:solidFill>
                <a:ea typeface="ＭＳ Ｐゴシック" pitchFamily="34" charset="-128"/>
              </a:rPr>
              <a:t>Arrow Cyclone V SoC Block Diagram</a:t>
            </a:r>
          </a:p>
        </p:txBody>
      </p:sp>
      <p:pic>
        <p:nvPicPr>
          <p:cNvPr id="13315" name="Picture 5"/>
          <p:cNvPicPr>
            <a:picLocks noChangeAspect="1" noChangeArrowheads="1"/>
          </p:cNvPicPr>
          <p:nvPr/>
        </p:nvPicPr>
        <p:blipFill>
          <a:blip r:embed="rId3" cstate="print"/>
          <a:srcRect/>
          <a:stretch>
            <a:fillRect/>
          </a:stretch>
        </p:blipFill>
        <p:spPr bwMode="auto">
          <a:xfrm>
            <a:off x="1468438" y="1000125"/>
            <a:ext cx="7469187" cy="3640138"/>
          </a:xfrm>
          <a:prstGeom prst="rect">
            <a:avLst/>
          </a:prstGeom>
          <a:noFill/>
          <a:ln w="9525">
            <a:noFill/>
            <a:miter lim="800000"/>
            <a:headEnd/>
            <a:tailEnd/>
          </a:ln>
        </p:spPr>
      </p:pic>
      <p:pic>
        <p:nvPicPr>
          <p:cNvPr id="13316" name="Picture 2"/>
          <p:cNvPicPr>
            <a:picLocks noChangeAspect="1" noChangeArrowheads="1"/>
          </p:cNvPicPr>
          <p:nvPr/>
        </p:nvPicPr>
        <p:blipFill>
          <a:blip r:embed="rId4" cstate="print"/>
          <a:srcRect l="5135" t="4233" r="3885" b="8261"/>
          <a:stretch>
            <a:fillRect/>
          </a:stretch>
        </p:blipFill>
        <p:spPr bwMode="auto">
          <a:xfrm>
            <a:off x="0" y="4046538"/>
            <a:ext cx="3138488" cy="2355850"/>
          </a:xfrm>
          <a:prstGeom prst="rect">
            <a:avLst/>
          </a:prstGeom>
          <a:noFill/>
          <a:ln w="9525">
            <a:noFill/>
            <a:miter lim="800000"/>
            <a:headEnd/>
            <a:tailEnd/>
          </a:ln>
        </p:spPr>
      </p:pic>
      <p:sp>
        <p:nvSpPr>
          <p:cNvPr id="13317" name="TextBox 1"/>
          <p:cNvSpPr txBox="1">
            <a:spLocks noChangeArrowheads="1"/>
          </p:cNvSpPr>
          <p:nvPr/>
        </p:nvSpPr>
        <p:spPr bwMode="auto">
          <a:xfrm>
            <a:off x="3081338" y="4910138"/>
            <a:ext cx="6015037" cy="493712"/>
          </a:xfrm>
          <a:prstGeom prst="rect">
            <a:avLst/>
          </a:prstGeom>
          <a:noFill/>
          <a:ln w="9525">
            <a:noFill/>
            <a:miter lim="800000"/>
            <a:headEnd/>
            <a:tailEnd/>
          </a:ln>
        </p:spPr>
        <p:txBody>
          <a:bodyPr wrap="none">
            <a:spAutoFit/>
          </a:bodyPr>
          <a:lstStyle/>
          <a:p>
            <a:r>
              <a:rPr lang="en-US" sz="2600" b="1"/>
              <a:t>Simplified Arrow CV SoC Power Tree</a:t>
            </a:r>
          </a:p>
        </p:txBody>
      </p:sp>
    </p:spTree>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533400" y="334963"/>
            <a:ext cx="8229600" cy="960437"/>
          </a:xfrm>
        </p:spPr>
        <p:txBody>
          <a:bodyPr/>
          <a:lstStyle/>
          <a:p>
            <a:pPr eaLnBrk="1" hangingPunct="1"/>
            <a:r>
              <a:rPr lang="en-US" smtClean="0">
                <a:ea typeface="ＭＳ Ｐゴシック" pitchFamily="34" charset="-128"/>
              </a:rPr>
              <a:t>CV SoC Power Supply Options</a:t>
            </a:r>
          </a:p>
        </p:txBody>
      </p:sp>
      <p:graphicFrame>
        <p:nvGraphicFramePr>
          <p:cNvPr id="3" name="Content Placeholder 2"/>
          <p:cNvGraphicFramePr>
            <a:graphicFrameLocks noGrp="1"/>
          </p:cNvGraphicFramePr>
          <p:nvPr>
            <p:ph idx="1"/>
          </p:nvPr>
        </p:nvGraphicFramePr>
        <p:xfrm>
          <a:off x="457200" y="1006475"/>
          <a:ext cx="8229600" cy="2727325"/>
        </p:xfrm>
        <a:graphic>
          <a:graphicData uri="http://schemas.openxmlformats.org/drawingml/2006/table">
            <a:tbl>
              <a:tblPr/>
              <a:tblGrid>
                <a:gridCol w="591207"/>
                <a:gridCol w="2819400"/>
                <a:gridCol w="2286000"/>
                <a:gridCol w="2532993"/>
              </a:tblGrid>
              <a:tr h="392278">
                <a:tc rowSpan="2">
                  <a:txBody>
                    <a:bodyPr/>
                    <a:lstStyle/>
                    <a:p>
                      <a:pPr algn="ctr" fontAlgn="ctr"/>
                      <a:r>
                        <a:rPr lang="en-US" sz="1800" b="1" i="0" u="none" strike="noStrike" dirty="0">
                          <a:solidFill>
                            <a:srgbClr val="000000"/>
                          </a:solidFill>
                          <a:effectLst/>
                          <a:latin typeface="+mn-lt"/>
                        </a:rPr>
                        <a:t>VIN</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800" b="1" i="0" u="none" strike="noStrike" dirty="0">
                          <a:solidFill>
                            <a:srgbClr val="000000"/>
                          </a:solidFill>
                          <a:effectLst/>
                          <a:latin typeface="+mn-lt"/>
                        </a:rPr>
                        <a:t>Output Current</a:t>
                      </a:r>
                    </a:p>
                  </a:txBody>
                  <a:tcPr marL="7620" marR="7620" marT="761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92278">
                <a:tc vMerge="1">
                  <a:txBody>
                    <a:bodyPr/>
                    <a:lstStyle/>
                    <a:p>
                      <a:endParaRPr lang="en-US"/>
                    </a:p>
                  </a:txBody>
                  <a:tcPr/>
                </a:tc>
                <a:tc>
                  <a:txBody>
                    <a:bodyPr/>
                    <a:lstStyle/>
                    <a:p>
                      <a:pPr algn="ctr" fontAlgn="ctr"/>
                      <a:r>
                        <a:rPr lang="en-US" sz="1800" b="1" i="0" u="none" strike="noStrike" dirty="0">
                          <a:solidFill>
                            <a:srgbClr val="000000"/>
                          </a:solidFill>
                          <a:effectLst/>
                          <a:latin typeface="+mn-lt"/>
                        </a:rPr>
                        <a:t>2A</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mn-lt"/>
                        </a:rPr>
                        <a:t>5A</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mn-lt"/>
                        </a:rPr>
                        <a:t>10A</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1464">
                <a:tc>
                  <a:txBody>
                    <a:bodyPr/>
                    <a:lstStyle/>
                    <a:p>
                      <a:pPr algn="ctr" fontAlgn="ctr"/>
                      <a:r>
                        <a:rPr lang="en-US" sz="1800" b="1" i="0" u="none" strike="noStrike" dirty="0">
                          <a:solidFill>
                            <a:srgbClr val="000000"/>
                          </a:solidFill>
                          <a:effectLst/>
                          <a:latin typeface="+mn-lt"/>
                        </a:rPr>
                        <a:t>&lt;5V</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LTC3615 Monolithic, LTC3618 Monolithic</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LTC3616 Monolithic,  LTC3415 Monolithic</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LTC3613 Monolithic, LTC3610 Monolithic </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1305">
                <a:tc>
                  <a:txBody>
                    <a:bodyPr/>
                    <a:lstStyle/>
                    <a:p>
                      <a:pPr algn="ctr" fontAlgn="ctr"/>
                      <a:r>
                        <a:rPr lang="en-US" sz="1800" b="1" i="0" u="none" strike="noStrike" dirty="0">
                          <a:solidFill>
                            <a:srgbClr val="000000"/>
                          </a:solidFill>
                          <a:effectLst/>
                          <a:latin typeface="+mn-lt"/>
                        </a:rPr>
                        <a:t>&lt;12V</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LTC3626 Monolithic, LTC3633A Dual Monolithic</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LTC3605 Monolithic, LTC3611 Monolithic</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1800" b="0" i="0" u="none" strike="noStrike" dirty="0">
                          <a:solidFill>
                            <a:srgbClr val="000000"/>
                          </a:solidFill>
                          <a:effectLst/>
                          <a:latin typeface="+mn-lt"/>
                        </a:rPr>
                        <a:t>LTC3866 Controller, LTC3855 Dual Controller</a:t>
                      </a:r>
                    </a:p>
                  </a:txBody>
                  <a:tcPr marL="7620" marR="7620" marT="76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4363" name="Picture 3"/>
          <p:cNvPicPr>
            <a:picLocks noChangeAspect="1"/>
          </p:cNvPicPr>
          <p:nvPr/>
        </p:nvPicPr>
        <p:blipFill>
          <a:blip r:embed="rId3" cstate="print"/>
          <a:srcRect/>
          <a:stretch>
            <a:fillRect/>
          </a:stretch>
        </p:blipFill>
        <p:spPr bwMode="auto">
          <a:xfrm>
            <a:off x="533400" y="4011613"/>
            <a:ext cx="3722688" cy="1792287"/>
          </a:xfrm>
          <a:prstGeom prst="rect">
            <a:avLst/>
          </a:prstGeom>
          <a:noFill/>
          <a:ln w="9525">
            <a:noFill/>
            <a:miter lim="800000"/>
            <a:headEnd/>
            <a:tailEnd/>
          </a:ln>
        </p:spPr>
      </p:pic>
      <p:pic>
        <p:nvPicPr>
          <p:cNvPr id="14364" name="Picture 4"/>
          <p:cNvPicPr>
            <a:picLocks noChangeAspect="1"/>
          </p:cNvPicPr>
          <p:nvPr/>
        </p:nvPicPr>
        <p:blipFill>
          <a:blip r:embed="rId4" cstate="print"/>
          <a:srcRect/>
          <a:stretch>
            <a:fillRect/>
          </a:stretch>
        </p:blipFill>
        <p:spPr bwMode="auto">
          <a:xfrm>
            <a:off x="5149850" y="4011613"/>
            <a:ext cx="3460750" cy="17922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914400"/>
          </a:xfrm>
          <a:noFill/>
        </p:spPr>
        <p:txBody>
          <a:bodyPr/>
          <a:lstStyle/>
          <a:p>
            <a:r>
              <a:rPr lang="en-US" dirty="0" smtClean="0"/>
              <a:t>Altera SoC: The Best of Both Worlds</a:t>
            </a:r>
            <a:endParaRPr lang="en-US" dirty="0"/>
          </a:p>
        </p:txBody>
      </p:sp>
      <p:grpSp>
        <p:nvGrpSpPr>
          <p:cNvPr id="32" name="Group 31"/>
          <p:cNvGrpSpPr/>
          <p:nvPr/>
        </p:nvGrpSpPr>
        <p:grpSpPr>
          <a:xfrm>
            <a:off x="177800" y="939800"/>
            <a:ext cx="8763000" cy="5232399"/>
            <a:chOff x="177800" y="990600"/>
            <a:chExt cx="8763000" cy="5232399"/>
          </a:xfrm>
        </p:grpSpPr>
        <p:grpSp>
          <p:nvGrpSpPr>
            <p:cNvPr id="3" name="Group 44"/>
            <p:cNvGrpSpPr/>
            <p:nvPr/>
          </p:nvGrpSpPr>
          <p:grpSpPr>
            <a:xfrm>
              <a:off x="3378200" y="2738006"/>
              <a:ext cx="2437356" cy="3484993"/>
              <a:chOff x="3200400" y="2209800"/>
              <a:chExt cx="2437356" cy="3484993"/>
            </a:xfrm>
          </p:grpSpPr>
          <p:grpSp>
            <p:nvGrpSpPr>
              <p:cNvPr id="6" name="Group 23"/>
              <p:cNvGrpSpPr/>
              <p:nvPr/>
            </p:nvGrpSpPr>
            <p:grpSpPr>
              <a:xfrm>
                <a:off x="3200400" y="2209800"/>
                <a:ext cx="2437356" cy="3484993"/>
                <a:chOff x="457200" y="1981200"/>
                <a:chExt cx="1699365" cy="2429795"/>
              </a:xfrm>
            </p:grpSpPr>
            <p:pic>
              <p:nvPicPr>
                <p:cNvPr id="38" name="Picture 37" descr="blank-silver-device.png"/>
                <p:cNvPicPr>
                  <a:picLocks noChangeAspect="1"/>
                </p:cNvPicPr>
                <p:nvPr/>
              </p:nvPicPr>
              <p:blipFill>
                <a:blip r:embed="rId3" cstate="print"/>
                <a:srcRect/>
                <a:stretch>
                  <a:fillRect/>
                </a:stretch>
              </p:blipFill>
              <p:spPr>
                <a:xfrm>
                  <a:off x="457200" y="1981200"/>
                  <a:ext cx="1699365" cy="2429795"/>
                </a:xfrm>
                <a:prstGeom prst="rect">
                  <a:avLst/>
                </a:prstGeom>
                <a:noFill/>
                <a:ln>
                  <a:noFill/>
                </a:ln>
              </p:spPr>
            </p:pic>
            <p:pic>
              <p:nvPicPr>
                <p:cNvPr id="37"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97282" y="2565607"/>
                  <a:ext cx="1219200" cy="260852"/>
                </a:xfrm>
                <a:prstGeom prst="rect">
                  <a:avLst/>
                </a:prstGeom>
                <a:noFill/>
                <a:ln>
                  <a:noFill/>
                </a:ln>
              </p:spPr>
            </p:pic>
          </p:grpSp>
          <p:sp>
            <p:nvSpPr>
              <p:cNvPr id="43" name="TextBox 42"/>
              <p:cNvSpPr txBox="1"/>
              <p:nvPr/>
            </p:nvSpPr>
            <p:spPr>
              <a:xfrm>
                <a:off x="4016966" y="3630592"/>
                <a:ext cx="851515" cy="492443"/>
              </a:xfrm>
              <a:prstGeom prst="rect">
                <a:avLst/>
              </a:prstGeom>
              <a:noFill/>
            </p:spPr>
            <p:txBody>
              <a:bodyPr wrap="none" rtlCol="0">
                <a:spAutoFit/>
              </a:bodyPr>
              <a:lstStyle/>
              <a:p>
                <a:r>
                  <a:rPr lang="en-US" sz="2600" b="1" dirty="0" smtClean="0"/>
                  <a:t>SoC</a:t>
                </a:r>
                <a:endParaRPr lang="en-US" sz="2600" b="1" dirty="0"/>
              </a:p>
            </p:txBody>
          </p:sp>
        </p:grpSp>
        <p:grpSp>
          <p:nvGrpSpPr>
            <p:cNvPr id="8" name="Group 33"/>
            <p:cNvGrpSpPr/>
            <p:nvPr/>
          </p:nvGrpSpPr>
          <p:grpSpPr>
            <a:xfrm>
              <a:off x="406400" y="1752600"/>
              <a:ext cx="3581400" cy="1676400"/>
              <a:chOff x="228600" y="1752600"/>
              <a:chExt cx="3581400" cy="1676400"/>
            </a:xfrm>
          </p:grpSpPr>
          <p:grpSp>
            <p:nvGrpSpPr>
              <p:cNvPr id="9" name="Group 30"/>
              <p:cNvGrpSpPr/>
              <p:nvPr/>
            </p:nvGrpSpPr>
            <p:grpSpPr>
              <a:xfrm>
                <a:off x="228600" y="1752600"/>
                <a:ext cx="2604977" cy="1600200"/>
                <a:chOff x="228600" y="1752600"/>
                <a:chExt cx="2604977" cy="1600200"/>
              </a:xfrm>
            </p:grpSpPr>
            <p:sp>
              <p:nvSpPr>
                <p:cNvPr id="5" name="Rectangle 4"/>
                <p:cNvSpPr/>
                <p:nvPr/>
              </p:nvSpPr>
              <p:spPr bwMode="auto">
                <a:xfrm>
                  <a:off x="228600" y="1752600"/>
                  <a:ext cx="2604977" cy="1600200"/>
                </a:xfrm>
                <a:prstGeom prst="rect">
                  <a:avLst/>
                </a:prstGeom>
                <a:solidFill>
                  <a:srgbClr val="00AEEF">
                    <a:alpha val="29000"/>
                  </a:srgbClr>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grpSp>
              <p:nvGrpSpPr>
                <p:cNvPr id="10" name="Group 47"/>
                <p:cNvGrpSpPr/>
                <p:nvPr/>
              </p:nvGrpSpPr>
              <p:grpSpPr>
                <a:xfrm>
                  <a:off x="402760" y="2045329"/>
                  <a:ext cx="2256657" cy="1235619"/>
                  <a:chOff x="304800" y="2045329"/>
                  <a:chExt cx="2256657" cy="1235619"/>
                </a:xfrm>
              </p:grpSpPr>
              <p:sp>
                <p:nvSpPr>
                  <p:cNvPr id="7" name="Rectangle 6"/>
                  <p:cNvSpPr/>
                  <p:nvPr/>
                </p:nvSpPr>
                <p:spPr bwMode="auto">
                  <a:xfrm>
                    <a:off x="304800" y="2045329"/>
                    <a:ext cx="2256657" cy="584801"/>
                  </a:xfrm>
                  <a:prstGeom prst="rect">
                    <a:avLst/>
                  </a:prstGeom>
                  <a:solidFill>
                    <a:srgbClr val="FF8601"/>
                  </a:solidFill>
                  <a:ln w="12700">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Dual Core ARM Cortex-A9 </a:t>
                    </a:r>
                    <a:r>
                      <a:rPr kumimoji="0" lang="en-US" sz="1200" b="1" i="0" u="none" strike="noStrike" cap="none" normalizeH="0" baseline="0" dirty="0" err="1" smtClean="0">
                        <a:ln>
                          <a:noFill/>
                        </a:ln>
                        <a:solidFill>
                          <a:schemeClr val="tx1"/>
                        </a:solidFill>
                        <a:effectLst/>
                        <a:latin typeface="Arial" charset="0"/>
                      </a:rPr>
                      <a:t>MPCore</a:t>
                    </a:r>
                    <a:r>
                      <a:rPr kumimoji="0" lang="en-US" sz="1200" b="1" i="0" u="none" strike="noStrike" cap="none" normalizeH="0" baseline="0" dirty="0" smtClean="0">
                        <a:ln>
                          <a:noFill/>
                        </a:ln>
                        <a:solidFill>
                          <a:schemeClr val="tx1"/>
                        </a:solidFill>
                        <a:effectLst/>
                        <a:latin typeface="Arial" charset="0"/>
                      </a:rPr>
                      <a:t> Processor</a:t>
                    </a:r>
                  </a:p>
                </p:txBody>
              </p:sp>
              <p:sp>
                <p:nvSpPr>
                  <p:cNvPr id="24" name="Rectangle 23"/>
                  <p:cNvSpPr/>
                  <p:nvPr/>
                </p:nvSpPr>
                <p:spPr bwMode="auto">
                  <a:xfrm>
                    <a:off x="304800" y="2696147"/>
                    <a:ext cx="1090456" cy="581891"/>
                  </a:xfrm>
                  <a:prstGeom prst="rect">
                    <a:avLst/>
                  </a:prstGeom>
                  <a:solidFill>
                    <a:srgbClr val="4F8A10">
                      <a:alpha val="5568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Arial" charset="0"/>
                      </a:rPr>
                      <a:t>Hard Memory Controller</a:t>
                    </a:r>
                  </a:p>
                </p:txBody>
              </p:sp>
              <p:sp>
                <p:nvSpPr>
                  <p:cNvPr id="25" name="Rectangle 24"/>
                  <p:cNvSpPr/>
                  <p:nvPr/>
                </p:nvSpPr>
                <p:spPr bwMode="auto">
                  <a:xfrm>
                    <a:off x="1471001" y="2696147"/>
                    <a:ext cx="1090455" cy="584801"/>
                  </a:xfrm>
                  <a:prstGeom prst="rect">
                    <a:avLst/>
                  </a:prstGeom>
                  <a:solidFill>
                    <a:srgbClr val="95C230">
                      <a:alpha val="5568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Arial" charset="0"/>
                      </a:rPr>
                      <a:t>Peripherals</a:t>
                    </a:r>
                  </a:p>
                </p:txBody>
              </p:sp>
            </p:grpSp>
          </p:grpSp>
          <p:pic>
            <p:nvPicPr>
              <p:cNvPr id="29" name="Picture 28" descr="curved-zoom.png"/>
              <p:cNvPicPr>
                <a:picLocks noChangeAspect="1"/>
              </p:cNvPicPr>
              <p:nvPr/>
            </p:nvPicPr>
            <p:blipFill>
              <a:blip r:embed="rId5" cstate="print"/>
              <a:stretch>
                <a:fillRect/>
              </a:stretch>
            </p:blipFill>
            <p:spPr>
              <a:xfrm flipH="1">
                <a:off x="2819400" y="1752600"/>
                <a:ext cx="990600" cy="1676400"/>
              </a:xfrm>
              <a:prstGeom prst="rect">
                <a:avLst/>
              </a:prstGeom>
            </p:spPr>
          </p:pic>
          <p:sp>
            <p:nvSpPr>
              <p:cNvPr id="30" name="TextBox 29"/>
              <p:cNvSpPr txBox="1"/>
              <p:nvPr/>
            </p:nvSpPr>
            <p:spPr>
              <a:xfrm>
                <a:off x="228600" y="1752600"/>
                <a:ext cx="2604976" cy="307777"/>
              </a:xfrm>
              <a:prstGeom prst="rect">
                <a:avLst/>
              </a:prstGeom>
              <a:noFill/>
              <a:ln>
                <a:noFill/>
              </a:ln>
            </p:spPr>
            <p:txBody>
              <a:bodyPr wrap="square" rtlCol="0">
                <a:spAutoFit/>
              </a:bodyPr>
              <a:lstStyle/>
              <a:p>
                <a:pPr algn="ctr"/>
                <a:r>
                  <a:rPr lang="en-US" sz="1400" b="1" dirty="0" smtClean="0"/>
                  <a:t>ARM Processor System</a:t>
                </a:r>
                <a:endParaRPr lang="en-US" sz="1400" b="1" dirty="0"/>
              </a:p>
            </p:txBody>
          </p:sp>
        </p:grpSp>
        <p:pic>
          <p:nvPicPr>
            <p:cNvPr id="50" name="Picture 49" descr="Altera Logo.JPG"/>
            <p:cNvPicPr>
              <a:picLocks noChangeAspect="1"/>
            </p:cNvPicPr>
            <p:nvPr/>
          </p:nvPicPr>
          <p:blipFill>
            <a:blip r:embed="rId6" cstate="print"/>
            <a:stretch>
              <a:fillRect/>
            </a:stretch>
          </p:blipFill>
          <p:spPr>
            <a:xfrm>
              <a:off x="6432057" y="1156546"/>
              <a:ext cx="2076024" cy="443654"/>
            </a:xfrm>
            <a:prstGeom prst="rect">
              <a:avLst/>
            </a:prstGeom>
          </p:spPr>
        </p:pic>
        <p:grpSp>
          <p:nvGrpSpPr>
            <p:cNvPr id="11" name="Group 31"/>
            <p:cNvGrpSpPr/>
            <p:nvPr/>
          </p:nvGrpSpPr>
          <p:grpSpPr>
            <a:xfrm>
              <a:off x="5999338" y="1752600"/>
              <a:ext cx="2941462" cy="1600200"/>
              <a:chOff x="5638800" y="1752600"/>
              <a:chExt cx="2941462" cy="1600200"/>
            </a:xfrm>
          </p:grpSpPr>
          <p:sp>
            <p:nvSpPr>
              <p:cNvPr id="55" name="Rectangle 54"/>
              <p:cNvSpPr/>
              <p:nvPr/>
            </p:nvSpPr>
            <p:spPr bwMode="auto">
              <a:xfrm flipH="1">
                <a:off x="5807043" y="1752600"/>
                <a:ext cx="2604977" cy="1600200"/>
              </a:xfrm>
              <a:prstGeom prst="rect">
                <a:avLst/>
              </a:prstGeom>
              <a:solidFill>
                <a:schemeClr val="bg1">
                  <a:lumMod val="85000"/>
                  <a:alpha val="29000"/>
                </a:schemeClr>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grpSp>
            <p:nvGrpSpPr>
              <p:cNvPr id="12" name="Group 56"/>
              <p:cNvGrpSpPr/>
              <p:nvPr/>
            </p:nvGrpSpPr>
            <p:grpSpPr>
              <a:xfrm>
                <a:off x="5638800" y="1905000"/>
                <a:ext cx="2941462" cy="1219200"/>
                <a:chOff x="5943600" y="1917573"/>
                <a:chExt cx="2456121" cy="1018032"/>
              </a:xfrm>
            </p:grpSpPr>
            <p:sp>
              <p:nvSpPr>
                <p:cNvPr id="36" name="TextBox 35"/>
                <p:cNvSpPr txBox="1"/>
                <p:nvPr/>
              </p:nvSpPr>
              <p:spPr>
                <a:xfrm>
                  <a:off x="5943600" y="1917573"/>
                  <a:ext cx="2456121" cy="292388"/>
                </a:xfrm>
                <a:prstGeom prst="rect">
                  <a:avLst/>
                </a:prstGeom>
                <a:noFill/>
              </p:spPr>
              <p:txBody>
                <a:bodyPr wrap="square" rtlCol="0">
                  <a:spAutoFit/>
                </a:bodyPr>
                <a:lstStyle/>
                <a:p>
                  <a:pPr algn="ctr"/>
                  <a:r>
                    <a:rPr lang="en-US" b="1" dirty="0" smtClean="0">
                      <a:solidFill>
                        <a:schemeClr val="tx1">
                          <a:lumMod val="75000"/>
                          <a:lumOff val="25000"/>
                        </a:schemeClr>
                      </a:solidFill>
                    </a:rPr>
                    <a:t>28-nm FPGA</a:t>
                  </a:r>
                  <a:endParaRPr lang="en-US" b="1" dirty="0">
                    <a:solidFill>
                      <a:schemeClr val="tx1">
                        <a:lumMod val="75000"/>
                        <a:lumOff val="25000"/>
                      </a:schemeClr>
                    </a:solidFill>
                  </a:endParaRPr>
                </a:p>
              </p:txBody>
            </p:sp>
            <p:pic>
              <p:nvPicPr>
                <p:cNvPr id="51" name="Picture 50" descr="ArriaV_cmyk.jpg"/>
                <p:cNvPicPr>
                  <a:picLocks noChangeAspect="1"/>
                </p:cNvPicPr>
                <p:nvPr/>
              </p:nvPicPr>
              <p:blipFill>
                <a:blip r:embed="rId7" cstate="print">
                  <a:clrChange>
                    <a:clrFrom>
                      <a:srgbClr val="FFFFFF"/>
                    </a:clrFrom>
                    <a:clrTo>
                      <a:srgbClr val="FFFFFF">
                        <a:alpha val="0"/>
                      </a:srgbClr>
                    </a:clrTo>
                  </a:clrChange>
                </a:blip>
                <a:stretch>
                  <a:fillRect/>
                </a:stretch>
              </p:blipFill>
              <p:spPr>
                <a:xfrm>
                  <a:off x="6562060" y="2527173"/>
                  <a:ext cx="1219200" cy="408432"/>
                </a:xfrm>
                <a:prstGeom prst="rect">
                  <a:avLst/>
                </a:prstGeom>
              </p:spPr>
            </p:pic>
            <p:pic>
              <p:nvPicPr>
                <p:cNvPr id="53" name="Picture 52" descr="CycloneV_pms.jpg"/>
                <p:cNvPicPr>
                  <a:picLocks noChangeAspect="1"/>
                </p:cNvPicPr>
                <p:nvPr/>
              </p:nvPicPr>
              <p:blipFill>
                <a:blip r:embed="rId8" cstate="print">
                  <a:clrChange>
                    <a:clrFrom>
                      <a:srgbClr val="FFFFFF"/>
                    </a:clrFrom>
                    <a:clrTo>
                      <a:srgbClr val="FFFFFF">
                        <a:alpha val="0"/>
                      </a:srgbClr>
                    </a:clrTo>
                  </a:clrChange>
                </a:blip>
                <a:stretch>
                  <a:fillRect/>
                </a:stretch>
              </p:blipFill>
              <p:spPr>
                <a:xfrm>
                  <a:off x="6485860" y="2222373"/>
                  <a:ext cx="1371600" cy="381762"/>
                </a:xfrm>
                <a:prstGeom prst="rect">
                  <a:avLst/>
                </a:prstGeom>
              </p:spPr>
            </p:pic>
          </p:grpSp>
        </p:grpSp>
        <p:pic>
          <p:nvPicPr>
            <p:cNvPr id="56" name="Picture 55" descr="curved-zoom.png"/>
            <p:cNvPicPr>
              <a:picLocks noChangeAspect="1"/>
            </p:cNvPicPr>
            <p:nvPr/>
          </p:nvPicPr>
          <p:blipFill>
            <a:blip r:embed="rId5" cstate="print"/>
            <a:stretch>
              <a:fillRect/>
            </a:stretch>
          </p:blipFill>
          <p:spPr>
            <a:xfrm>
              <a:off x="5161138" y="1752600"/>
              <a:ext cx="990600" cy="1676400"/>
            </a:xfrm>
            <a:prstGeom prst="rect">
              <a:avLst/>
            </a:prstGeom>
          </p:spPr>
        </p:pic>
        <p:pic>
          <p:nvPicPr>
            <p:cNvPr id="41" name="Picture 40" descr="con-ARM-RGB.gif"/>
            <p:cNvPicPr>
              <a:picLocks noChangeAspect="1"/>
            </p:cNvPicPr>
            <p:nvPr/>
          </p:nvPicPr>
          <p:blipFill>
            <a:blip r:embed="rId9" cstate="print"/>
            <a:stretch>
              <a:fillRect/>
            </a:stretch>
          </p:blipFill>
          <p:spPr>
            <a:xfrm>
              <a:off x="177800" y="1066800"/>
              <a:ext cx="2209800" cy="607695"/>
            </a:xfrm>
            <a:prstGeom prst="rect">
              <a:avLst/>
            </a:prstGeom>
          </p:spPr>
        </p:pic>
        <p:sp>
          <p:nvSpPr>
            <p:cNvPr id="39" name="Rectangle 38"/>
            <p:cNvSpPr/>
            <p:nvPr/>
          </p:nvSpPr>
          <p:spPr bwMode="auto">
            <a:xfrm>
              <a:off x="177800" y="990600"/>
              <a:ext cx="6858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26" name="TextBox 25"/>
          <p:cNvSpPr txBox="1"/>
          <p:nvPr/>
        </p:nvSpPr>
        <p:spPr>
          <a:xfrm>
            <a:off x="381000" y="5410200"/>
            <a:ext cx="8089900" cy="707886"/>
          </a:xfrm>
          <a:prstGeom prst="rect">
            <a:avLst/>
          </a:prstGeom>
          <a:noFill/>
        </p:spPr>
        <p:txBody>
          <a:bodyPr wrap="square" rtlCol="0">
            <a:spAutoFit/>
          </a:bodyPr>
          <a:lstStyle/>
          <a:p>
            <a:pPr algn="ctr"/>
            <a:r>
              <a:rPr lang="en-US" sz="4000" b="1" dirty="0" smtClean="0">
                <a:solidFill>
                  <a:schemeClr val="tx2"/>
                </a:solidFill>
              </a:rPr>
              <a:t>ARM Cortex-A9 + Altera FPGA</a:t>
            </a:r>
            <a:endParaRPr lang="en-US" sz="4000" b="1" dirty="0">
              <a:solidFill>
                <a:schemeClr val="tx2"/>
              </a:solidFill>
            </a:endParaRPr>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a:xfrm>
            <a:off x="142875" y="319088"/>
            <a:ext cx="8858250" cy="893762"/>
          </a:xfrm>
        </p:spPr>
        <p:txBody>
          <a:bodyPr/>
          <a:lstStyle/>
          <a:p>
            <a:pPr eaLnBrk="1" hangingPunct="1"/>
            <a:r>
              <a:rPr lang="en-US" sz="2800" smtClean="0">
                <a:ea typeface="ＭＳ Ｐゴシック" pitchFamily="34" charset="-128"/>
              </a:rPr>
              <a:t>Single IC Option for Applications that only require up to 8A - Eight Output LTC3375 VIN &lt; 5.5V </a:t>
            </a:r>
          </a:p>
        </p:txBody>
      </p:sp>
      <p:pic>
        <p:nvPicPr>
          <p:cNvPr id="15363" name="Picture 2"/>
          <p:cNvPicPr>
            <a:picLocks noChangeAspect="1" noChangeArrowheads="1"/>
          </p:cNvPicPr>
          <p:nvPr/>
        </p:nvPicPr>
        <p:blipFill>
          <a:blip r:embed="rId3" cstate="print"/>
          <a:srcRect/>
          <a:stretch>
            <a:fillRect/>
          </a:stretch>
        </p:blipFill>
        <p:spPr bwMode="auto">
          <a:xfrm>
            <a:off x="5076825" y="4716463"/>
            <a:ext cx="3581400" cy="1123950"/>
          </a:xfrm>
          <a:prstGeom prst="rect">
            <a:avLst/>
          </a:prstGeom>
          <a:noFill/>
          <a:ln w="9525">
            <a:noFill/>
            <a:miter lim="800000"/>
            <a:headEnd/>
            <a:tailEnd/>
          </a:ln>
        </p:spPr>
      </p:pic>
      <p:pic>
        <p:nvPicPr>
          <p:cNvPr id="15364" name="Picture 13" descr="https://intranet.linear.com/pixart/PR%20Photos/3375Col.jpg"/>
          <p:cNvPicPr>
            <a:picLocks noChangeAspect="1" noChangeArrowheads="1"/>
          </p:cNvPicPr>
          <p:nvPr/>
        </p:nvPicPr>
        <p:blipFill>
          <a:blip r:embed="rId4" cstate="print"/>
          <a:srcRect l="11115" t="9146" r="9673" b="6859"/>
          <a:stretch>
            <a:fillRect/>
          </a:stretch>
        </p:blipFill>
        <p:spPr bwMode="auto">
          <a:xfrm>
            <a:off x="4845050" y="1468438"/>
            <a:ext cx="3930650" cy="2978150"/>
          </a:xfrm>
          <a:prstGeom prst="rect">
            <a:avLst/>
          </a:prstGeom>
          <a:noFill/>
          <a:ln w="9525">
            <a:noFill/>
            <a:miter lim="800000"/>
            <a:headEnd/>
            <a:tailEnd/>
          </a:ln>
        </p:spPr>
      </p:pic>
      <p:pic>
        <p:nvPicPr>
          <p:cNvPr id="15365" name="Picture 1"/>
          <p:cNvPicPr>
            <a:picLocks noChangeAspect="1"/>
          </p:cNvPicPr>
          <p:nvPr/>
        </p:nvPicPr>
        <p:blipFill>
          <a:blip r:embed="rId5" cstate="print"/>
          <a:srcRect/>
          <a:stretch>
            <a:fillRect/>
          </a:stretch>
        </p:blipFill>
        <p:spPr bwMode="auto">
          <a:xfrm>
            <a:off x="185738" y="1998663"/>
            <a:ext cx="4484687" cy="2995612"/>
          </a:xfrm>
          <a:prstGeom prst="rect">
            <a:avLst/>
          </a:prstGeom>
          <a:noFill/>
          <a:ln w="9525">
            <a:noFill/>
            <a:miter lim="800000"/>
            <a:headEnd/>
            <a:tailEnd/>
          </a:ln>
        </p:spPr>
      </p:pic>
      <p:sp>
        <p:nvSpPr>
          <p:cNvPr id="15366" name="TextBox 1"/>
          <p:cNvSpPr txBox="1">
            <a:spLocks noChangeArrowheads="1"/>
          </p:cNvSpPr>
          <p:nvPr/>
        </p:nvSpPr>
        <p:spPr bwMode="auto">
          <a:xfrm>
            <a:off x="185738" y="1511300"/>
            <a:ext cx="3484562" cy="369888"/>
          </a:xfrm>
          <a:prstGeom prst="rect">
            <a:avLst/>
          </a:prstGeom>
          <a:noFill/>
          <a:ln w="9525">
            <a:noFill/>
            <a:miter lim="800000"/>
            <a:headEnd/>
            <a:tailEnd/>
          </a:ln>
        </p:spPr>
        <p:txBody>
          <a:bodyPr wrap="none">
            <a:spAutoFit/>
          </a:bodyPr>
          <a:lstStyle/>
          <a:p>
            <a:r>
              <a:rPr lang="en-US" b="1" u="sng"/>
              <a:t>Potential Example Application</a:t>
            </a:r>
          </a:p>
        </p:txBody>
      </p:sp>
    </p:spTree>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533400" y="838201"/>
            <a:ext cx="7772400" cy="1072662"/>
          </a:xfrm>
        </p:spPr>
        <p:txBody>
          <a:bodyPr/>
          <a:lstStyle/>
          <a:p>
            <a:pPr eaLnBrk="1" hangingPunct="1"/>
            <a:r>
              <a:rPr lang="en-US" dirty="0" smtClean="0">
                <a:ea typeface="ＭＳ Ｐゴシック" pitchFamily="34" charset="-128"/>
              </a:rPr>
              <a:t>Interfacing DACs &amp; ADCs to SoC Kit</a:t>
            </a:r>
            <a:br>
              <a:rPr lang="en-US" dirty="0" smtClean="0">
                <a:ea typeface="ＭＳ Ｐゴシック" pitchFamily="34" charset="-128"/>
              </a:rPr>
            </a:br>
            <a:endParaRPr lang="en-US" dirty="0" smtClean="0">
              <a:ea typeface="ＭＳ Ｐゴシック" pitchFamily="34" charset="-128"/>
            </a:endParaRPr>
          </a:p>
        </p:txBody>
      </p:sp>
      <p:pic>
        <p:nvPicPr>
          <p:cNvPr id="22531" name="Picture 2"/>
          <p:cNvPicPr>
            <a:picLocks noChangeAspect="1" noChangeArrowheads="1"/>
          </p:cNvPicPr>
          <p:nvPr/>
        </p:nvPicPr>
        <p:blipFill>
          <a:blip r:embed="rId2" cstate="print"/>
          <a:srcRect l="6349" t="4066" r="6349" b="8485"/>
          <a:stretch>
            <a:fillRect/>
          </a:stretch>
        </p:blipFill>
        <p:spPr bwMode="auto">
          <a:xfrm>
            <a:off x="2441575" y="2441575"/>
            <a:ext cx="4191000" cy="3276600"/>
          </a:xfrm>
          <a:prstGeom prst="rect">
            <a:avLst/>
          </a:prstGeom>
          <a:noFill/>
          <a:ln w="9525">
            <a:noFill/>
            <a:miter lim="800000"/>
            <a:headEnd/>
            <a:tailEnd/>
          </a:ln>
        </p:spPr>
      </p:pic>
      <p:sp>
        <p:nvSpPr>
          <p:cNvPr id="4" name="Subtitle 4"/>
          <p:cNvSpPr>
            <a:spLocks noGrp="1"/>
          </p:cNvSpPr>
          <p:nvPr>
            <p:ph type="subTitle" idx="1"/>
          </p:nvPr>
        </p:nvSpPr>
        <p:spPr>
          <a:xfrm>
            <a:off x="556846" y="1559171"/>
            <a:ext cx="6400800" cy="784225"/>
          </a:xfrm>
        </p:spPr>
        <p:txBody>
          <a:bodyPr/>
          <a:lstStyle/>
          <a:p>
            <a:pPr eaLnBrk="1" hangingPunct="1">
              <a:buFont typeface="Arial" charset="0"/>
              <a:buNone/>
            </a:pPr>
            <a:r>
              <a:rPr lang="en-US" dirty="0" smtClean="0">
                <a:ea typeface="ＭＳ Ｐゴシック" pitchFamily="34" charset="-128"/>
              </a:rPr>
              <a:t>Linear Technology</a:t>
            </a:r>
          </a:p>
        </p:txBody>
      </p:sp>
    </p:spTree>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3400" y="304800"/>
            <a:ext cx="8229600" cy="490538"/>
          </a:xfrm>
        </p:spPr>
        <p:txBody>
          <a:bodyPr/>
          <a:lstStyle/>
          <a:p>
            <a:pPr eaLnBrk="1" hangingPunct="1"/>
            <a:r>
              <a:rPr lang="en-US" smtClean="0">
                <a:ea typeface="ＭＳ Ｐゴシック" pitchFamily="34" charset="-128"/>
              </a:rPr>
              <a:t>On board LTC Quick Eval Connector</a:t>
            </a:r>
          </a:p>
        </p:txBody>
      </p:sp>
      <p:sp>
        <p:nvSpPr>
          <p:cNvPr id="23555" name="Content Placeholder 2"/>
          <p:cNvSpPr>
            <a:spLocks noGrp="1"/>
          </p:cNvSpPr>
          <p:nvPr>
            <p:ph sz="half" idx="1"/>
          </p:nvPr>
        </p:nvSpPr>
        <p:spPr>
          <a:xfrm>
            <a:off x="0" y="1219200"/>
            <a:ext cx="4038600" cy="4525963"/>
          </a:xfrm>
        </p:spPr>
        <p:txBody>
          <a:bodyPr/>
          <a:lstStyle/>
          <a:p>
            <a:pPr eaLnBrk="1" hangingPunct="1">
              <a:lnSpc>
                <a:spcPct val="90000"/>
              </a:lnSpc>
              <a:buFont typeface="Wingdings" pitchFamily="2" charset="2"/>
              <a:buChar char="§"/>
            </a:pPr>
            <a:r>
              <a:rPr lang="en-US" sz="2000" smtClean="0">
                <a:solidFill>
                  <a:srgbClr val="000000"/>
                </a:solidFill>
                <a:ea typeface="ＭＳ Ｐゴシック" pitchFamily="34" charset="-128"/>
              </a:rPr>
              <a:t>CV SoC Kits include DC934A – Demo Board for the LTC2607 DAC and LTC2422 </a:t>
            </a:r>
            <a:r>
              <a:rPr lang="el-GR" sz="2000" smtClean="0">
                <a:solidFill>
                  <a:srgbClr val="000000"/>
                </a:solidFill>
                <a:latin typeface="Times New Roman" pitchFamily="18" charset="0"/>
                <a:ea typeface="ＭＳ Ｐゴシック" pitchFamily="34" charset="-128"/>
                <a:cs typeface="Times New Roman" pitchFamily="18" charset="0"/>
              </a:rPr>
              <a:t>ΔΣ</a:t>
            </a:r>
            <a:r>
              <a:rPr lang="en-US" sz="2000" smtClean="0">
                <a:solidFill>
                  <a:srgbClr val="000000"/>
                </a:solidFill>
                <a:latin typeface="Times New Roman" pitchFamily="18" charset="0"/>
                <a:ea typeface="ＭＳ Ｐゴシック" pitchFamily="34" charset="-128"/>
                <a:cs typeface="Times New Roman" pitchFamily="18" charset="0"/>
              </a:rPr>
              <a:t> ADC</a:t>
            </a:r>
            <a:endParaRPr lang="en-US" sz="2000" smtClean="0">
              <a:solidFill>
                <a:srgbClr val="000000"/>
              </a:solidFill>
              <a:ea typeface="ＭＳ Ｐゴシック" pitchFamily="34" charset="-128"/>
            </a:endParaRPr>
          </a:p>
          <a:p>
            <a:pPr eaLnBrk="1" hangingPunct="1">
              <a:lnSpc>
                <a:spcPct val="90000"/>
              </a:lnSpc>
              <a:buFont typeface="Wingdings" pitchFamily="2" charset="2"/>
              <a:buNone/>
            </a:pPr>
            <a:endParaRPr lang="en-US" sz="2000" smtClean="0">
              <a:solidFill>
                <a:srgbClr val="000000"/>
              </a:solidFill>
              <a:ea typeface="ＭＳ Ｐゴシック" pitchFamily="34" charset="-128"/>
            </a:endParaRPr>
          </a:p>
          <a:p>
            <a:pPr eaLnBrk="1" hangingPunct="1">
              <a:lnSpc>
                <a:spcPct val="90000"/>
              </a:lnSpc>
              <a:buFont typeface="Wingdings" pitchFamily="2" charset="2"/>
              <a:buChar char="§"/>
            </a:pPr>
            <a:r>
              <a:rPr lang="en-US" sz="2000" smtClean="0">
                <a:solidFill>
                  <a:srgbClr val="000000"/>
                </a:solidFill>
                <a:ea typeface="ＭＳ Ｐゴシック" pitchFamily="34" charset="-128"/>
              </a:rPr>
              <a:t>Connect the Arrow &amp; Altera SoC boards to any of Linear Technology ADCs and DAC demo boards that use the Linear Technology  QuickEval Connector</a:t>
            </a:r>
          </a:p>
          <a:p>
            <a:pPr eaLnBrk="1" hangingPunct="1">
              <a:lnSpc>
                <a:spcPct val="90000"/>
              </a:lnSpc>
              <a:buFont typeface="Wingdings" pitchFamily="2" charset="2"/>
              <a:buNone/>
            </a:pPr>
            <a:endParaRPr lang="en-US" sz="2000" smtClean="0">
              <a:solidFill>
                <a:srgbClr val="000000"/>
              </a:solidFill>
              <a:ea typeface="ＭＳ Ｐゴシック" pitchFamily="34" charset="-128"/>
            </a:endParaRPr>
          </a:p>
          <a:p>
            <a:pPr eaLnBrk="1" hangingPunct="1">
              <a:lnSpc>
                <a:spcPct val="90000"/>
              </a:lnSpc>
              <a:buFont typeface="Wingdings" pitchFamily="2" charset="2"/>
              <a:buChar char="§"/>
            </a:pPr>
            <a:r>
              <a:rPr lang="en-US" sz="2000" smtClean="0">
                <a:ea typeface="ＭＳ Ｐゴシック" pitchFamily="34" charset="-128"/>
              </a:rPr>
              <a:t>Drivers, schematics and layout files available for easy integration with Arrow and Altera Cyclone V SoC FPGA kits</a:t>
            </a:r>
          </a:p>
          <a:p>
            <a:pPr eaLnBrk="1" hangingPunct="1">
              <a:lnSpc>
                <a:spcPct val="90000"/>
              </a:lnSpc>
              <a:buFont typeface="Wingdings" pitchFamily="2" charset="2"/>
              <a:buChar char="§"/>
            </a:pPr>
            <a:endParaRPr lang="en-US" sz="2400" smtClean="0">
              <a:solidFill>
                <a:srgbClr val="000000"/>
              </a:solidFill>
              <a:ea typeface="ＭＳ Ｐゴシック" pitchFamily="34" charset="-128"/>
            </a:endParaRPr>
          </a:p>
          <a:p>
            <a:pPr eaLnBrk="1" hangingPunct="1">
              <a:lnSpc>
                <a:spcPct val="90000"/>
              </a:lnSpc>
              <a:buFont typeface="Wingdings" pitchFamily="2" charset="2"/>
              <a:buNone/>
            </a:pPr>
            <a:endParaRPr lang="en-US" sz="2000" smtClean="0">
              <a:solidFill>
                <a:srgbClr val="000000"/>
              </a:solidFill>
              <a:ea typeface="ＭＳ Ｐゴシック" pitchFamily="34" charset="-128"/>
            </a:endParaRPr>
          </a:p>
        </p:txBody>
      </p:sp>
      <p:pic>
        <p:nvPicPr>
          <p:cNvPr id="5" name="Picture 4" descr="SoCkit_LTC_20130426_145437.jpg"/>
          <p:cNvPicPr>
            <a:picLocks noChangeAspect="1"/>
          </p:cNvPicPr>
          <p:nvPr/>
        </p:nvPicPr>
        <p:blipFill>
          <a:blip r:embed="rId2" cstate="print"/>
          <a:srcRect/>
          <a:stretch>
            <a:fillRect/>
          </a:stretch>
        </p:blipFill>
        <p:spPr>
          <a:xfrm>
            <a:off x="4078843" y="1614487"/>
            <a:ext cx="4807983" cy="4014789"/>
          </a:xfrm>
          <a:prstGeom prst="rect">
            <a:avLst/>
          </a:prstGeom>
        </p:spPr>
      </p:pic>
    </p:spTree>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533399" y="533401"/>
            <a:ext cx="8340969" cy="920262"/>
          </a:xfrm>
        </p:spPr>
        <p:txBody>
          <a:bodyPr/>
          <a:lstStyle/>
          <a:p>
            <a:r>
              <a:rPr lang="en-US" dirty="0" smtClean="0">
                <a:ea typeface="ＭＳ Ｐゴシック" pitchFamily="34" charset="-128"/>
              </a:rPr>
              <a:t>Cyclone V SoC Timing Solutions</a:t>
            </a:r>
          </a:p>
        </p:txBody>
      </p:sp>
      <p:sp>
        <p:nvSpPr>
          <p:cNvPr id="4099" name="Subtitle 4"/>
          <p:cNvSpPr>
            <a:spLocks noGrp="1"/>
          </p:cNvSpPr>
          <p:nvPr>
            <p:ph type="subTitle" idx="1"/>
          </p:nvPr>
        </p:nvSpPr>
        <p:spPr>
          <a:xfrm>
            <a:off x="556846" y="1559171"/>
            <a:ext cx="6400800" cy="784225"/>
          </a:xfrm>
        </p:spPr>
        <p:txBody>
          <a:bodyPr/>
          <a:lstStyle/>
          <a:p>
            <a:pPr eaLnBrk="1" hangingPunct="1">
              <a:buFont typeface="Arial" charset="0"/>
              <a:buNone/>
            </a:pPr>
            <a:r>
              <a:rPr lang="en-US" dirty="0" smtClean="0">
                <a:ea typeface="ＭＳ Ｐゴシック" pitchFamily="34" charset="-128"/>
              </a:rPr>
              <a:t>Silicon Labs</a:t>
            </a:r>
          </a:p>
        </p:txBody>
      </p:sp>
      <p:pic>
        <p:nvPicPr>
          <p:cNvPr id="4100" name="Picture 2"/>
          <p:cNvPicPr>
            <a:picLocks noChangeAspect="1" noChangeArrowheads="1"/>
          </p:cNvPicPr>
          <p:nvPr/>
        </p:nvPicPr>
        <p:blipFill>
          <a:blip r:embed="rId2" cstate="print"/>
          <a:srcRect l="6349" t="4066" r="6349" b="8485"/>
          <a:stretch>
            <a:fillRect/>
          </a:stretch>
        </p:blipFill>
        <p:spPr bwMode="auto">
          <a:xfrm>
            <a:off x="2438400" y="2438400"/>
            <a:ext cx="4191000" cy="3276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Silicon Labs – Leading Timing Solutions</a:t>
            </a:r>
            <a:endParaRPr lang="en-US" dirty="0"/>
          </a:p>
        </p:txBody>
      </p:sp>
      <p:sp>
        <p:nvSpPr>
          <p:cNvPr id="3" name="Content Placeholder 2"/>
          <p:cNvSpPr>
            <a:spLocks noGrp="1"/>
          </p:cNvSpPr>
          <p:nvPr>
            <p:ph idx="1"/>
          </p:nvPr>
        </p:nvSpPr>
        <p:spPr/>
        <p:txBody>
          <a:bodyPr>
            <a:normAutofit/>
          </a:bodyPr>
          <a:lstStyle/>
          <a:p>
            <a:r>
              <a:rPr lang="en-US" sz="2400" dirty="0" smtClean="0"/>
              <a:t>Si5338 Any-rate Programmable Clock Generators </a:t>
            </a:r>
          </a:p>
          <a:p>
            <a:pPr lvl="1"/>
            <a:r>
              <a:rPr lang="en-US" sz="1800" b="1" dirty="0" smtClean="0">
                <a:solidFill>
                  <a:srgbClr val="0000FF"/>
                </a:solidFill>
              </a:rPr>
              <a:t>Flexible</a:t>
            </a:r>
            <a:r>
              <a:rPr lang="en-US" sz="1800" dirty="0" smtClean="0"/>
              <a:t> – Any frequency, format, voltage on each output clock</a:t>
            </a:r>
          </a:p>
          <a:p>
            <a:pPr lvl="2"/>
            <a:r>
              <a:rPr lang="en-US" sz="1600" dirty="0"/>
              <a:t>Si5338: customizable </a:t>
            </a:r>
            <a:r>
              <a:rPr lang="en-US" sz="1600" dirty="0" smtClean="0"/>
              <a:t>clock </a:t>
            </a:r>
            <a:r>
              <a:rPr lang="en-US" sz="1600" dirty="0"/>
              <a:t>with I2C programmability</a:t>
            </a:r>
          </a:p>
          <a:p>
            <a:pPr lvl="2"/>
            <a:r>
              <a:rPr lang="en-US" sz="1600" dirty="0"/>
              <a:t>Si5335: customizable </a:t>
            </a:r>
            <a:r>
              <a:rPr lang="en-US" sz="1600" dirty="0" smtClean="0"/>
              <a:t>clock </a:t>
            </a:r>
            <a:r>
              <a:rPr lang="en-US" sz="1600" dirty="0"/>
              <a:t>for cost-sensitive applications</a:t>
            </a:r>
          </a:p>
          <a:p>
            <a:pPr lvl="1"/>
            <a:r>
              <a:rPr lang="en-US" sz="1800" b="1" dirty="0" smtClean="0">
                <a:solidFill>
                  <a:srgbClr val="0000FF"/>
                </a:solidFill>
              </a:rPr>
              <a:t>Easy </a:t>
            </a:r>
            <a:r>
              <a:rPr lang="en-US" sz="1800" b="1" dirty="0">
                <a:solidFill>
                  <a:srgbClr val="0000FF"/>
                </a:solidFill>
              </a:rPr>
              <a:t>to use </a:t>
            </a:r>
            <a:r>
              <a:rPr lang="en-US" sz="1800" dirty="0" smtClean="0"/>
              <a:t>– Free customization with two week lead times</a:t>
            </a:r>
          </a:p>
          <a:p>
            <a:pPr lvl="1"/>
            <a:r>
              <a:rPr lang="en-US" sz="1800" b="1" dirty="0" smtClean="0">
                <a:solidFill>
                  <a:srgbClr val="0000FF"/>
                </a:solidFill>
              </a:rPr>
              <a:t>High </a:t>
            </a:r>
            <a:r>
              <a:rPr lang="en-US" sz="1800" b="1" dirty="0">
                <a:solidFill>
                  <a:srgbClr val="0000FF"/>
                </a:solidFill>
              </a:rPr>
              <a:t>performance </a:t>
            </a:r>
            <a:r>
              <a:rPr lang="en-US" sz="1800" dirty="0"/>
              <a:t>– Low </a:t>
            </a:r>
            <a:r>
              <a:rPr lang="en-US" sz="1800" dirty="0" smtClean="0"/>
              <a:t>phase jitter </a:t>
            </a:r>
            <a:r>
              <a:rPr lang="en-US" sz="1800" dirty="0"/>
              <a:t>at less than </a:t>
            </a:r>
            <a:r>
              <a:rPr lang="en-US" sz="1800" dirty="0" smtClean="0"/>
              <a:t>1ps-rms</a:t>
            </a:r>
            <a:endParaRPr lang="en-US" sz="1800" dirty="0"/>
          </a:p>
          <a:p>
            <a:pPr lvl="1"/>
            <a:endParaRPr lang="en-US" sz="1800" dirty="0" smtClean="0"/>
          </a:p>
          <a:p>
            <a:r>
              <a:rPr lang="en-US" sz="2400" dirty="0" smtClean="0"/>
              <a:t>Si501 CMEMS Programmable Oscillator</a:t>
            </a:r>
          </a:p>
          <a:p>
            <a:pPr lvl="1"/>
            <a:r>
              <a:rPr lang="en-US" sz="1800" b="1" dirty="0">
                <a:solidFill>
                  <a:srgbClr val="0000FF"/>
                </a:solidFill>
              </a:rPr>
              <a:t>Flexible</a:t>
            </a:r>
            <a:r>
              <a:rPr lang="en-US" sz="1800" dirty="0" smtClean="0"/>
              <a:t> – </a:t>
            </a:r>
            <a:r>
              <a:rPr lang="en-US" sz="1800" dirty="0"/>
              <a:t>supports any frequency 32 kHz – 156.25 MHz</a:t>
            </a:r>
          </a:p>
          <a:p>
            <a:pPr lvl="2"/>
            <a:r>
              <a:rPr lang="en-US" sz="1600" dirty="0" smtClean="0"/>
              <a:t>Si501/2/3/4 single</a:t>
            </a:r>
            <a:r>
              <a:rPr lang="en-US" sz="1600" dirty="0"/>
              <a:t>, dual, quad and programmable </a:t>
            </a:r>
            <a:r>
              <a:rPr lang="en-US" sz="1600" dirty="0" smtClean="0"/>
              <a:t>oscillators</a:t>
            </a:r>
          </a:p>
          <a:p>
            <a:pPr lvl="2"/>
            <a:r>
              <a:rPr lang="en-US" sz="1600" dirty="0" smtClean="0"/>
              <a:t>Customizable on the web or in the field</a:t>
            </a:r>
            <a:endParaRPr lang="en-US" sz="1600" dirty="0"/>
          </a:p>
          <a:p>
            <a:pPr lvl="1"/>
            <a:r>
              <a:rPr lang="en-US" sz="1800" b="1" dirty="0">
                <a:solidFill>
                  <a:srgbClr val="0000FF"/>
                </a:solidFill>
              </a:rPr>
              <a:t>Simple</a:t>
            </a:r>
            <a:r>
              <a:rPr lang="en-US" sz="1800" dirty="0" smtClean="0"/>
              <a:t> – 4-pin DFN in 2025, 3225, 3240 industry-standard packages</a:t>
            </a:r>
          </a:p>
          <a:p>
            <a:pPr lvl="1"/>
            <a:r>
              <a:rPr lang="en-US" sz="1800" b="1" dirty="0" smtClean="0">
                <a:solidFill>
                  <a:srgbClr val="0000FF"/>
                </a:solidFill>
              </a:rPr>
              <a:t>Reliable</a:t>
            </a:r>
            <a:r>
              <a:rPr lang="en-US" sz="1800" dirty="0" smtClean="0"/>
              <a:t> – excellent, guaranteed performance over 10 years </a:t>
            </a:r>
          </a:p>
          <a:p>
            <a:pPr lvl="2"/>
            <a:r>
              <a:rPr lang="en-US" sz="1600" dirty="0" smtClean="0"/>
              <a:t>Stability includes operating temperature range, initial frequency, power supply, solder shift, load pulling, shock and vibration</a:t>
            </a:r>
          </a:p>
        </p:txBody>
      </p:sp>
      <p:sp>
        <p:nvSpPr>
          <p:cNvPr id="10" name="Rectangle 9"/>
          <p:cNvSpPr/>
          <p:nvPr/>
        </p:nvSpPr>
        <p:spPr>
          <a:xfrm>
            <a:off x="2656732" y="5828888"/>
            <a:ext cx="3536674" cy="400110"/>
          </a:xfrm>
          <a:prstGeom prst="rect">
            <a:avLst/>
          </a:prstGeom>
        </p:spPr>
        <p:txBody>
          <a:bodyPr wrap="none">
            <a:spAutoFit/>
          </a:bodyPr>
          <a:lstStyle/>
          <a:p>
            <a:pPr lvl="1"/>
            <a:r>
              <a:rPr lang="en-US" sz="2000" b="1" dirty="0">
                <a:solidFill>
                  <a:srgbClr val="0000FF"/>
                </a:solidFill>
                <a:latin typeface="+mn-lt"/>
                <a:hlinkClick r:id="rId2"/>
              </a:rPr>
              <a:t>www.silabs.com/timing</a:t>
            </a:r>
            <a:r>
              <a:rPr lang="en-US" sz="2000" b="1" dirty="0">
                <a:solidFill>
                  <a:srgbClr val="0000FF"/>
                </a:solidFill>
                <a:latin typeface="+mn-lt"/>
              </a:rPr>
              <a:t> </a:t>
            </a:r>
          </a:p>
        </p:txBody>
      </p:sp>
      <p:pic>
        <p:nvPicPr>
          <p:cNvPr id="13" name="Picture 7" descr="LogoLow"/>
          <p:cNvPicPr>
            <a:picLocks noChangeAspect="1" noChangeArrowheads="1"/>
          </p:cNvPicPr>
          <p:nvPr/>
        </p:nvPicPr>
        <p:blipFill>
          <a:blip r:embed="rId3" cstate="print"/>
          <a:srcRect/>
          <a:stretch>
            <a:fillRect/>
          </a:stretch>
        </p:blipFill>
        <p:spPr bwMode="auto">
          <a:xfrm>
            <a:off x="3266918" y="6251850"/>
            <a:ext cx="990600" cy="475277"/>
          </a:xfrm>
          <a:prstGeom prst="rect">
            <a:avLst/>
          </a:prstGeom>
          <a:noFill/>
          <a:ln w="9525">
            <a:noFill/>
            <a:miter lim="800000"/>
            <a:headEnd/>
            <a:tailEnd/>
          </a:ln>
        </p:spPr>
      </p:pic>
      <p:pic>
        <p:nvPicPr>
          <p:cNvPr id="14" name="Picture 13" descr="cmems-logo-color-www.png"/>
          <p:cNvPicPr>
            <a:picLocks noChangeAspect="1"/>
          </p:cNvPicPr>
          <p:nvPr/>
        </p:nvPicPr>
        <p:blipFill>
          <a:blip r:embed="rId4" cstate="print"/>
          <a:srcRect/>
          <a:stretch>
            <a:fillRect/>
          </a:stretch>
        </p:blipFill>
        <p:spPr>
          <a:xfrm>
            <a:off x="4599378" y="6373832"/>
            <a:ext cx="1262150" cy="299892"/>
          </a:xfrm>
          <a:prstGeom prst="rect">
            <a:avLst/>
          </a:prstGeom>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774163" y="1059930"/>
            <a:ext cx="1117682" cy="917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09141" y="3320485"/>
            <a:ext cx="847725" cy="68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1033154"/>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noFill/>
          <a:ln/>
        </p:spPr>
        <p:txBody>
          <a:bodyPr/>
          <a:lstStyle/>
          <a:p>
            <a:r>
              <a:rPr lang="en-US" dirty="0" smtClean="0"/>
              <a:t>SoC Hardware Debug</a:t>
            </a:r>
            <a:endParaRPr lang="en-US" dirty="0"/>
          </a:p>
        </p:txBody>
      </p:sp>
      <p:sp>
        <p:nvSpPr>
          <p:cNvPr id="139281" name="Rectangle 17"/>
          <p:cNvSpPr>
            <a:spLocks noGrp="1" noChangeArrowheads="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xmlns="" val="3685971787"/>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Debug Interfaces</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JTAG</a:t>
            </a:r>
          </a:p>
          <a:p>
            <a:pPr lvl="1"/>
            <a:r>
              <a:rPr lang="en-GB" dirty="0" smtClean="0"/>
              <a:t>Direct connection to hardware</a:t>
            </a:r>
          </a:p>
          <a:p>
            <a:pPr lvl="1"/>
            <a:r>
              <a:rPr lang="en-GB" dirty="0" smtClean="0"/>
              <a:t>Halts processor, can master system via control of processor</a:t>
            </a:r>
          </a:p>
          <a:p>
            <a:pPr lvl="1"/>
            <a:r>
              <a:rPr lang="en-GB" dirty="0" smtClean="0"/>
              <a:t>Debug any code at low level – driver, OS kernel, bare metal application</a:t>
            </a:r>
          </a:p>
          <a:p>
            <a:pPr lvl="1"/>
            <a:r>
              <a:rPr lang="en-GB" dirty="0" smtClean="0"/>
              <a:t>Dual core processing requires 2 debugger interfaces</a:t>
            </a:r>
          </a:p>
          <a:p>
            <a:pPr lvl="1"/>
            <a:r>
              <a:rPr lang="en-GB" dirty="0" smtClean="0"/>
              <a:t>OS aware debugger display optional</a:t>
            </a:r>
          </a:p>
          <a:p>
            <a:pPr lvl="1">
              <a:buNone/>
            </a:pPr>
            <a:r>
              <a:rPr lang="en-GB" dirty="0" smtClean="0"/>
              <a:t>  </a:t>
            </a:r>
          </a:p>
          <a:p>
            <a:r>
              <a:rPr lang="en-GB" dirty="0" smtClean="0"/>
              <a:t>Ethernet</a:t>
            </a:r>
          </a:p>
          <a:p>
            <a:pPr lvl="1"/>
            <a:r>
              <a:rPr lang="en-GB" dirty="0" smtClean="0"/>
              <a:t>Requires running software to drive it</a:t>
            </a:r>
          </a:p>
          <a:p>
            <a:pPr lvl="1"/>
            <a:r>
              <a:rPr lang="en-GB" dirty="0" smtClean="0"/>
              <a:t>Processor/OS </a:t>
            </a:r>
            <a:r>
              <a:rPr lang="en-GB" u="sng" dirty="0" smtClean="0"/>
              <a:t>cannot</a:t>
            </a:r>
            <a:r>
              <a:rPr lang="en-GB" dirty="0" smtClean="0"/>
              <a:t> be halted</a:t>
            </a:r>
          </a:p>
          <a:p>
            <a:pPr lvl="1"/>
            <a:r>
              <a:rPr lang="en-GB" dirty="0" smtClean="0"/>
              <a:t>OS Application </a:t>
            </a:r>
            <a:r>
              <a:rPr lang="en-GB" u="sng" dirty="0" smtClean="0"/>
              <a:t>can</a:t>
            </a:r>
            <a:r>
              <a:rPr lang="en-GB" dirty="0" smtClean="0"/>
              <a:t> be halted</a:t>
            </a:r>
          </a:p>
          <a:p>
            <a:pPr lvl="1"/>
            <a:r>
              <a:rPr lang="en-GB" dirty="0" smtClean="0"/>
              <a:t>Good for high level programming (fast, easy)</a:t>
            </a:r>
          </a:p>
          <a:p>
            <a:pPr lvl="1"/>
            <a:r>
              <a:rPr lang="en-GB" dirty="0" smtClean="0"/>
              <a:t>Debuggers usually have OS aware GUIs and features</a:t>
            </a:r>
          </a:p>
          <a:p>
            <a:pPr lvl="1"/>
            <a:r>
              <a:rPr lang="en-GB" dirty="0" smtClean="0"/>
              <a:t>Cannot do low level debug (kernel, driver, bare metal) as OS cannot be stopped </a:t>
            </a:r>
            <a:endParaRPr lang="en-GB" dirty="0"/>
          </a:p>
        </p:txBody>
      </p:sp>
    </p:spTree>
    <p:extLst>
      <p:ext uri="{BB962C8B-B14F-4D97-AF65-F5344CB8AC3E}">
        <p14:creationId xmlns:p14="http://schemas.microsoft.com/office/powerpoint/2010/main" xmlns="" val="1641748243"/>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gnltp_II_3c"/>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80312" y="2851522"/>
            <a:ext cx="1347787" cy="1225550"/>
          </a:xfrm>
          <a:prstGeom prst="rect">
            <a:avLst/>
          </a:prstGeom>
          <a:noFill/>
          <a:ln w="9525">
            <a:noFill/>
            <a:miter lim="800000"/>
            <a:headEnd/>
            <a:tailEnd/>
          </a:ln>
        </p:spPr>
      </p:pic>
      <p:sp>
        <p:nvSpPr>
          <p:cNvPr id="16387" name="Rectangle 3"/>
          <p:cNvSpPr>
            <a:spLocks noGrp="1" noChangeArrowheads="1"/>
          </p:cNvSpPr>
          <p:nvPr>
            <p:ph type="title"/>
          </p:nvPr>
        </p:nvSpPr>
        <p:spPr/>
        <p:txBody>
          <a:bodyPr/>
          <a:lstStyle/>
          <a:p>
            <a:pPr eaLnBrk="1" hangingPunct="1"/>
            <a:r>
              <a:rPr lang="en-US" dirty="0" err="1" smtClean="0"/>
              <a:t>SignalTap</a:t>
            </a:r>
            <a:r>
              <a:rPr lang="en-US" dirty="0" smtClean="0"/>
              <a:t>™ II Logic Debug</a:t>
            </a:r>
          </a:p>
        </p:txBody>
      </p:sp>
      <p:sp>
        <p:nvSpPr>
          <p:cNvPr id="16388" name="Rectangle 4"/>
          <p:cNvSpPr>
            <a:spLocks noGrp="1" noChangeArrowheads="1"/>
          </p:cNvSpPr>
          <p:nvPr>
            <p:ph type="body" idx="1"/>
          </p:nvPr>
        </p:nvSpPr>
        <p:spPr>
          <a:xfrm>
            <a:off x="350838" y="1187450"/>
            <a:ext cx="8331200" cy="2501900"/>
          </a:xfrm>
        </p:spPr>
        <p:txBody>
          <a:bodyPr>
            <a:normAutofit/>
          </a:bodyPr>
          <a:lstStyle/>
          <a:p>
            <a:pPr eaLnBrk="1" hangingPunct="1">
              <a:spcBef>
                <a:spcPts val="600"/>
              </a:spcBef>
            </a:pPr>
            <a:r>
              <a:rPr lang="en-US" sz="2000" dirty="0" smtClean="0"/>
              <a:t>Built in l</a:t>
            </a:r>
            <a:r>
              <a:rPr lang="en-US" sz="2000" dirty="0" smtClean="0">
                <a:solidFill>
                  <a:srgbClr val="000000"/>
                </a:solidFill>
              </a:rPr>
              <a:t>ogic analyzer/trace capability for FPGA logic</a:t>
            </a:r>
          </a:p>
          <a:p>
            <a:pPr eaLnBrk="1" hangingPunct="1">
              <a:spcBef>
                <a:spcPts val="600"/>
              </a:spcBef>
            </a:pPr>
            <a:r>
              <a:rPr lang="en-US" sz="2000" dirty="0" smtClean="0"/>
              <a:t>Captures the state of signals when running at full system speeds </a:t>
            </a:r>
          </a:p>
          <a:p>
            <a:pPr eaLnBrk="1" hangingPunct="1">
              <a:spcBef>
                <a:spcPts val="600"/>
              </a:spcBef>
            </a:pPr>
            <a:r>
              <a:rPr lang="en-US" sz="2000" dirty="0" smtClean="0">
                <a:solidFill>
                  <a:srgbClr val="000000"/>
                </a:solidFill>
              </a:rPr>
              <a:t>Uses standard JTAG connection to PC</a:t>
            </a:r>
          </a:p>
          <a:p>
            <a:pPr eaLnBrk="1" hangingPunct="1">
              <a:spcBef>
                <a:spcPts val="600"/>
              </a:spcBef>
            </a:pPr>
            <a:r>
              <a:rPr lang="en-US" sz="2000" dirty="0" smtClean="0"/>
              <a:t>User defines target signals and trigger conditions to capture data</a:t>
            </a:r>
          </a:p>
          <a:p>
            <a:pPr eaLnBrk="1" hangingPunct="1">
              <a:spcBef>
                <a:spcPts val="600"/>
              </a:spcBef>
            </a:pPr>
            <a:r>
              <a:rPr lang="en-US" sz="2000" dirty="0" smtClean="0"/>
              <a:t>Data read back from memory and displayed on PC</a:t>
            </a:r>
          </a:p>
        </p:txBody>
      </p:sp>
      <p:pic>
        <p:nvPicPr>
          <p:cNvPr id="16389" name="Picture 5" descr="NiosII_CII_flat[1]"/>
          <p:cNvPicPr>
            <a:picLocks noChangeAspect="1" noChangeArrowheads="1"/>
          </p:cNvPicPr>
          <p:nvPr/>
        </p:nvPicPr>
        <p:blipFill>
          <a:blip r:embed="rId4" cstate="print">
            <a:clrChange>
              <a:clrFrom>
                <a:srgbClr val="FFFFFF"/>
              </a:clrFrom>
              <a:clrTo>
                <a:srgbClr val="FFFFFF">
                  <a:alpha val="0"/>
                </a:srgbClr>
              </a:clrTo>
            </a:clrChange>
          </a:blip>
          <a:srcRect l="14061" r="11249" b="9448"/>
          <a:stretch>
            <a:fillRect/>
          </a:stretch>
        </p:blipFill>
        <p:spPr bwMode="auto">
          <a:xfrm>
            <a:off x="7389813" y="4076700"/>
            <a:ext cx="1503362" cy="1301750"/>
          </a:xfrm>
          <a:prstGeom prst="rect">
            <a:avLst/>
          </a:prstGeom>
          <a:noFill/>
          <a:ln w="9525">
            <a:noFill/>
            <a:miter lim="800000"/>
            <a:headEnd/>
            <a:tailEnd/>
          </a:ln>
        </p:spPr>
      </p:pic>
      <p:grpSp>
        <p:nvGrpSpPr>
          <p:cNvPr id="2" name="Group 6"/>
          <p:cNvGrpSpPr>
            <a:grpSpLocks/>
          </p:cNvGrpSpPr>
          <p:nvPr/>
        </p:nvGrpSpPr>
        <p:grpSpPr bwMode="auto">
          <a:xfrm>
            <a:off x="1331913" y="3644900"/>
            <a:ext cx="5507037" cy="1935163"/>
            <a:chOff x="812" y="2400"/>
            <a:chExt cx="3469" cy="1219"/>
          </a:xfrm>
        </p:grpSpPr>
        <p:sp>
          <p:nvSpPr>
            <p:cNvPr id="16560" name="AutoShape 7"/>
            <p:cNvSpPr>
              <a:spLocks noChangeArrowheads="1"/>
            </p:cNvSpPr>
            <p:nvPr/>
          </p:nvSpPr>
          <p:spPr bwMode="auto">
            <a:xfrm rot="5400000" flipH="1">
              <a:off x="530" y="2682"/>
              <a:ext cx="1219" cy="6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60 w 21600"/>
                <a:gd name="T13" fmla="*/ 4676 h 21600"/>
                <a:gd name="T14" fmla="*/ 16940 w 21600"/>
                <a:gd name="T15" fmla="*/ 16924 h 21600"/>
              </a:gdLst>
              <a:ahLst/>
              <a:cxnLst>
                <a:cxn ang="T8">
                  <a:pos x="T0" y="T1"/>
                </a:cxn>
                <a:cxn ang="T9">
                  <a:pos x="T2" y="T3"/>
                </a:cxn>
                <a:cxn ang="T10">
                  <a:pos x="T4" y="T5"/>
                </a:cxn>
                <a:cxn ang="T11">
                  <a:pos x="T6" y="T7"/>
                </a:cxn>
              </a:cxnLst>
              <a:rect l="T12" t="T13" r="T14" b="T15"/>
              <a:pathLst>
                <a:path w="21600" h="21600">
                  <a:moveTo>
                    <a:pt x="0" y="0"/>
                  </a:moveTo>
                  <a:lnTo>
                    <a:pt x="5737" y="21600"/>
                  </a:lnTo>
                  <a:lnTo>
                    <a:pt x="15863" y="21600"/>
                  </a:lnTo>
                  <a:lnTo>
                    <a:pt x="21600" y="0"/>
                  </a:lnTo>
                  <a:close/>
                </a:path>
              </a:pathLst>
            </a:custGeom>
            <a:gradFill rotWithShape="1">
              <a:gsLst>
                <a:gs pos="0">
                  <a:schemeClr val="bg1"/>
                </a:gs>
                <a:gs pos="100000">
                  <a:schemeClr val="accent2"/>
                </a:gs>
              </a:gsLst>
              <a:lin ang="5400000" scaled="1"/>
            </a:gradFill>
            <a:ln w="9525">
              <a:noFill/>
              <a:miter lim="800000"/>
              <a:headEnd/>
              <a:tailEnd/>
            </a:ln>
          </p:spPr>
          <p:txBody>
            <a:bodyPr wrap="none" anchor="ctr"/>
            <a:lstStyle/>
            <a:p>
              <a:endParaRPr lang="en-GB"/>
            </a:p>
          </p:txBody>
        </p:sp>
        <p:pic>
          <p:nvPicPr>
            <p:cNvPr id="16561" name="Picture 8"/>
            <p:cNvPicPr>
              <a:picLocks noChangeAspect="1" noChangeArrowheads="1"/>
            </p:cNvPicPr>
            <p:nvPr/>
          </p:nvPicPr>
          <p:blipFill>
            <a:blip r:embed="rId5" cstate="print"/>
            <a:srcRect/>
            <a:stretch>
              <a:fillRect/>
            </a:stretch>
          </p:blipFill>
          <p:spPr bwMode="auto">
            <a:xfrm>
              <a:off x="1327" y="2423"/>
              <a:ext cx="2954" cy="1173"/>
            </a:xfrm>
            <a:prstGeom prst="rect">
              <a:avLst/>
            </a:prstGeom>
            <a:noFill/>
            <a:ln w="9525">
              <a:noFill/>
              <a:miter lim="800000"/>
              <a:headEnd/>
              <a:tailEnd/>
            </a:ln>
          </p:spPr>
        </p:pic>
      </p:grpSp>
      <p:sp>
        <p:nvSpPr>
          <p:cNvPr id="2217993" name="Line 9"/>
          <p:cNvSpPr>
            <a:spLocks noChangeShapeType="1"/>
          </p:cNvSpPr>
          <p:nvPr/>
        </p:nvSpPr>
        <p:spPr bwMode="auto">
          <a:xfrm>
            <a:off x="1836738" y="5857875"/>
            <a:ext cx="5407025" cy="0"/>
          </a:xfrm>
          <a:prstGeom prst="line">
            <a:avLst/>
          </a:prstGeom>
          <a:noFill/>
          <a:ln w="76200">
            <a:solidFill>
              <a:schemeClr val="tx1"/>
            </a:solidFill>
            <a:round/>
            <a:headEnd type="triangle" w="med" len="med"/>
            <a:tailEnd/>
          </a:ln>
        </p:spPr>
        <p:txBody>
          <a:bodyPr/>
          <a:lstStyle/>
          <a:p>
            <a:endParaRPr lang="en-GB"/>
          </a:p>
        </p:txBody>
      </p:sp>
      <p:sp>
        <p:nvSpPr>
          <p:cNvPr id="16418" name="Freeform 11"/>
          <p:cNvSpPr>
            <a:spLocks/>
          </p:cNvSpPr>
          <p:nvPr/>
        </p:nvSpPr>
        <p:spPr bwMode="auto">
          <a:xfrm>
            <a:off x="479425" y="5202238"/>
            <a:ext cx="1201738" cy="385763"/>
          </a:xfrm>
          <a:custGeom>
            <a:avLst/>
            <a:gdLst>
              <a:gd name="T0" fmla="*/ 0 w 1109"/>
              <a:gd name="T1" fmla="*/ 40 h 343"/>
              <a:gd name="T2" fmla="*/ 0 w 1109"/>
              <a:gd name="T3" fmla="*/ 2 h 343"/>
              <a:gd name="T4" fmla="*/ 1 w 1109"/>
              <a:gd name="T5" fmla="*/ 1 h 343"/>
              <a:gd name="T6" fmla="*/ 1 w 1109"/>
              <a:gd name="T7" fmla="*/ 1 h 343"/>
              <a:gd name="T8" fmla="*/ 1 w 1109"/>
              <a:gd name="T9" fmla="*/ 1 h 343"/>
              <a:gd name="T10" fmla="*/ 2 w 1109"/>
              <a:gd name="T11" fmla="*/ 0 h 343"/>
              <a:gd name="T12" fmla="*/ 109 w 1109"/>
              <a:gd name="T13" fmla="*/ 0 h 343"/>
              <a:gd name="T14" fmla="*/ 111 w 1109"/>
              <a:gd name="T15" fmla="*/ 1 h 343"/>
              <a:gd name="T16" fmla="*/ 111 w 1109"/>
              <a:gd name="T17" fmla="*/ 1 h 343"/>
              <a:gd name="T18" fmla="*/ 112 w 1109"/>
              <a:gd name="T19" fmla="*/ 1 h 343"/>
              <a:gd name="T20" fmla="*/ 113 w 1109"/>
              <a:gd name="T21" fmla="*/ 3 h 343"/>
              <a:gd name="T22" fmla="*/ 113 w 1109"/>
              <a:gd name="T23" fmla="*/ 43 h 343"/>
              <a:gd name="T24" fmla="*/ 113 w 1109"/>
              <a:gd name="T25" fmla="*/ 43 h 343"/>
              <a:gd name="T26" fmla="*/ 112 w 1109"/>
              <a:gd name="T27" fmla="*/ 43 h 343"/>
              <a:gd name="T28" fmla="*/ 111 w 1109"/>
              <a:gd name="T29" fmla="*/ 43 h 343"/>
              <a:gd name="T30" fmla="*/ 111 w 1109"/>
              <a:gd name="T31" fmla="*/ 43 h 343"/>
              <a:gd name="T32" fmla="*/ 1 w 1109"/>
              <a:gd name="T33" fmla="*/ 43 h 343"/>
              <a:gd name="T34" fmla="*/ 1 w 1109"/>
              <a:gd name="T35" fmla="*/ 43 h 343"/>
              <a:gd name="T36" fmla="*/ 1 w 1109"/>
              <a:gd name="T37" fmla="*/ 43 h 343"/>
              <a:gd name="T38" fmla="*/ 1 w 1109"/>
              <a:gd name="T39" fmla="*/ 43 h 343"/>
              <a:gd name="T40" fmla="*/ 0 w 1109"/>
              <a:gd name="T41" fmla="*/ 40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9"/>
              <a:gd name="T64" fmla="*/ 0 h 343"/>
              <a:gd name="T65" fmla="*/ 1109 w 110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9" h="343">
                <a:moveTo>
                  <a:pt x="0" y="324"/>
                </a:moveTo>
                <a:lnTo>
                  <a:pt x="0" y="17"/>
                </a:lnTo>
                <a:lnTo>
                  <a:pt x="1" y="9"/>
                </a:lnTo>
                <a:lnTo>
                  <a:pt x="6" y="4"/>
                </a:lnTo>
                <a:lnTo>
                  <a:pt x="12" y="1"/>
                </a:lnTo>
                <a:lnTo>
                  <a:pt x="20" y="0"/>
                </a:lnTo>
                <a:lnTo>
                  <a:pt x="1083" y="0"/>
                </a:lnTo>
                <a:lnTo>
                  <a:pt x="1094" y="1"/>
                </a:lnTo>
                <a:lnTo>
                  <a:pt x="1102" y="5"/>
                </a:lnTo>
                <a:lnTo>
                  <a:pt x="1108" y="12"/>
                </a:lnTo>
                <a:lnTo>
                  <a:pt x="1109" y="23"/>
                </a:lnTo>
                <a:lnTo>
                  <a:pt x="1109" y="331"/>
                </a:lnTo>
                <a:lnTo>
                  <a:pt x="1109" y="337"/>
                </a:lnTo>
                <a:lnTo>
                  <a:pt x="1107" y="341"/>
                </a:lnTo>
                <a:lnTo>
                  <a:pt x="1101" y="343"/>
                </a:lnTo>
                <a:lnTo>
                  <a:pt x="1093" y="343"/>
                </a:lnTo>
                <a:lnTo>
                  <a:pt x="18" y="343"/>
                </a:lnTo>
                <a:lnTo>
                  <a:pt x="11" y="342"/>
                </a:lnTo>
                <a:lnTo>
                  <a:pt x="6" y="340"/>
                </a:lnTo>
                <a:lnTo>
                  <a:pt x="1" y="334"/>
                </a:lnTo>
                <a:lnTo>
                  <a:pt x="0" y="324"/>
                </a:lnTo>
                <a:close/>
              </a:path>
            </a:pathLst>
          </a:custGeom>
          <a:solidFill>
            <a:srgbClr val="FFFFFF"/>
          </a:solidFill>
          <a:ln w="9525">
            <a:noFill/>
            <a:round/>
            <a:headEnd/>
            <a:tailEnd/>
          </a:ln>
        </p:spPr>
        <p:txBody>
          <a:bodyPr/>
          <a:lstStyle/>
          <a:p>
            <a:endParaRPr lang="en-GB"/>
          </a:p>
        </p:txBody>
      </p:sp>
      <p:sp>
        <p:nvSpPr>
          <p:cNvPr id="16419" name="Freeform 12"/>
          <p:cNvSpPr>
            <a:spLocks/>
          </p:cNvSpPr>
          <p:nvPr/>
        </p:nvSpPr>
        <p:spPr bwMode="auto">
          <a:xfrm>
            <a:off x="474663" y="5216525"/>
            <a:ext cx="9525" cy="349250"/>
          </a:xfrm>
          <a:custGeom>
            <a:avLst/>
            <a:gdLst>
              <a:gd name="T0" fmla="*/ 0 w 9"/>
              <a:gd name="T1" fmla="*/ 1 h 311"/>
              <a:gd name="T2" fmla="*/ 0 w 9"/>
              <a:gd name="T3" fmla="*/ 1 h 311"/>
              <a:gd name="T4" fmla="*/ 0 w 9"/>
              <a:gd name="T5" fmla="*/ 39 h 311"/>
              <a:gd name="T6" fmla="*/ 1 w 9"/>
              <a:gd name="T7" fmla="*/ 39 h 311"/>
              <a:gd name="T8" fmla="*/ 1 w 9"/>
              <a:gd name="T9" fmla="*/ 1 h 311"/>
              <a:gd name="T10" fmla="*/ 1 w 9"/>
              <a:gd name="T11" fmla="*/ 1 h 311"/>
              <a:gd name="T12" fmla="*/ 1 w 9"/>
              <a:gd name="T13" fmla="*/ 1 h 311"/>
              <a:gd name="T14" fmla="*/ 1 w 9"/>
              <a:gd name="T15" fmla="*/ 1 h 311"/>
              <a:gd name="T16" fmla="*/ 1 w 9"/>
              <a:gd name="T17" fmla="*/ 0 h 311"/>
              <a:gd name="T18" fmla="*/ 1 w 9"/>
              <a:gd name="T19" fmla="*/ 1 h 311"/>
              <a:gd name="T20" fmla="*/ 0 w 9"/>
              <a:gd name="T21" fmla="*/ 1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311"/>
              <a:gd name="T35" fmla="*/ 9 w 9"/>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311">
                <a:moveTo>
                  <a:pt x="0" y="4"/>
                </a:moveTo>
                <a:lnTo>
                  <a:pt x="0" y="4"/>
                </a:lnTo>
                <a:lnTo>
                  <a:pt x="0" y="311"/>
                </a:lnTo>
                <a:lnTo>
                  <a:pt x="9" y="311"/>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20" name="Freeform 13"/>
          <p:cNvSpPr>
            <a:spLocks/>
          </p:cNvSpPr>
          <p:nvPr/>
        </p:nvSpPr>
        <p:spPr bwMode="auto">
          <a:xfrm>
            <a:off x="474663" y="5197475"/>
            <a:ext cx="31750" cy="23813"/>
          </a:xfrm>
          <a:custGeom>
            <a:avLst/>
            <a:gdLst>
              <a:gd name="T0" fmla="*/ 2 w 30"/>
              <a:gd name="T1" fmla="*/ 0 h 21"/>
              <a:gd name="T2" fmla="*/ 2 w 30"/>
              <a:gd name="T3" fmla="*/ 0 h 21"/>
              <a:gd name="T4" fmla="*/ 1 w 30"/>
              <a:gd name="T5" fmla="*/ 1 h 21"/>
              <a:gd name="T6" fmla="*/ 1 w 30"/>
              <a:gd name="T7" fmla="*/ 1 h 21"/>
              <a:gd name="T8" fmla="*/ 1 w 30"/>
              <a:gd name="T9" fmla="*/ 1 h 21"/>
              <a:gd name="T10" fmla="*/ 0 w 30"/>
              <a:gd name="T11" fmla="*/ 3 h 21"/>
              <a:gd name="T12" fmla="*/ 1 w 30"/>
              <a:gd name="T13" fmla="*/ 3 h 21"/>
              <a:gd name="T14" fmla="*/ 1 w 30"/>
              <a:gd name="T15" fmla="*/ 2 h 21"/>
              <a:gd name="T16" fmla="*/ 1 w 30"/>
              <a:gd name="T17" fmla="*/ 1 h 21"/>
              <a:gd name="T18" fmla="*/ 1 w 30"/>
              <a:gd name="T19" fmla="*/ 1 h 21"/>
              <a:gd name="T20" fmla="*/ 2 w 30"/>
              <a:gd name="T21" fmla="*/ 1 h 21"/>
              <a:gd name="T22" fmla="*/ 2 w 30"/>
              <a:gd name="T23" fmla="*/ 1 h 21"/>
              <a:gd name="T24" fmla="*/ 2 w 30"/>
              <a:gd name="T25" fmla="*/ 1 h 21"/>
              <a:gd name="T26" fmla="*/ 3 w 30"/>
              <a:gd name="T27" fmla="*/ 1 h 21"/>
              <a:gd name="T28" fmla="*/ 3 w 30"/>
              <a:gd name="T29" fmla="*/ 1 h 21"/>
              <a:gd name="T30" fmla="*/ 3 w 30"/>
              <a:gd name="T31" fmla="*/ 1 h 21"/>
              <a:gd name="T32" fmla="*/ 2 w 3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21"/>
              <a:gd name="T53" fmla="*/ 30 w 3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21">
                <a:moveTo>
                  <a:pt x="25" y="0"/>
                </a:moveTo>
                <a:lnTo>
                  <a:pt x="25" y="0"/>
                </a:lnTo>
                <a:lnTo>
                  <a:pt x="17" y="2"/>
                </a:lnTo>
                <a:lnTo>
                  <a:pt x="8" y="4"/>
                </a:lnTo>
                <a:lnTo>
                  <a:pt x="3" y="12"/>
                </a:lnTo>
                <a:lnTo>
                  <a:pt x="0" y="21"/>
                </a:lnTo>
                <a:lnTo>
                  <a:pt x="9" y="21"/>
                </a:lnTo>
                <a:lnTo>
                  <a:pt x="9" y="14"/>
                </a:lnTo>
                <a:lnTo>
                  <a:pt x="13" y="11"/>
                </a:lnTo>
                <a:lnTo>
                  <a:pt x="17" y="9"/>
                </a:lnTo>
                <a:lnTo>
                  <a:pt x="25" y="9"/>
                </a:lnTo>
                <a:lnTo>
                  <a:pt x="29" y="8"/>
                </a:lnTo>
                <a:lnTo>
                  <a:pt x="30" y="4"/>
                </a:lnTo>
                <a:lnTo>
                  <a:pt x="29" y="1"/>
                </a:lnTo>
                <a:lnTo>
                  <a:pt x="25" y="0"/>
                </a:lnTo>
                <a:close/>
              </a:path>
            </a:pathLst>
          </a:custGeom>
          <a:solidFill>
            <a:srgbClr val="000000"/>
          </a:solidFill>
          <a:ln w="9525">
            <a:noFill/>
            <a:round/>
            <a:headEnd/>
            <a:tailEnd/>
          </a:ln>
        </p:spPr>
        <p:txBody>
          <a:bodyPr/>
          <a:lstStyle/>
          <a:p>
            <a:endParaRPr lang="en-GB"/>
          </a:p>
        </p:txBody>
      </p:sp>
      <p:sp>
        <p:nvSpPr>
          <p:cNvPr id="16421" name="Freeform 14"/>
          <p:cNvSpPr>
            <a:spLocks/>
          </p:cNvSpPr>
          <p:nvPr/>
        </p:nvSpPr>
        <p:spPr bwMode="auto">
          <a:xfrm>
            <a:off x="501650" y="5197475"/>
            <a:ext cx="1157288" cy="9525"/>
          </a:xfrm>
          <a:custGeom>
            <a:avLst/>
            <a:gdLst>
              <a:gd name="T0" fmla="*/ 108 w 1068"/>
              <a:gd name="T1" fmla="*/ 0 h 9"/>
              <a:gd name="T2" fmla="*/ 108 w 1068"/>
              <a:gd name="T3" fmla="*/ 0 h 9"/>
              <a:gd name="T4" fmla="*/ 0 w 1068"/>
              <a:gd name="T5" fmla="*/ 0 h 9"/>
              <a:gd name="T6" fmla="*/ 0 w 1068"/>
              <a:gd name="T7" fmla="*/ 1 h 9"/>
              <a:gd name="T8" fmla="*/ 108 w 1068"/>
              <a:gd name="T9" fmla="*/ 1 h 9"/>
              <a:gd name="T10" fmla="*/ 108 w 1068"/>
              <a:gd name="T11" fmla="*/ 1 h 9"/>
              <a:gd name="T12" fmla="*/ 108 w 1068"/>
              <a:gd name="T13" fmla="*/ 1 h 9"/>
              <a:gd name="T14" fmla="*/ 108 w 1068"/>
              <a:gd name="T15" fmla="*/ 1 h 9"/>
              <a:gd name="T16" fmla="*/ 108 w 1068"/>
              <a:gd name="T17" fmla="*/ 1 h 9"/>
              <a:gd name="T18" fmla="*/ 108 w 1068"/>
              <a:gd name="T19" fmla="*/ 1 h 9"/>
              <a:gd name="T20" fmla="*/ 108 w 1068"/>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8"/>
              <a:gd name="T34" fmla="*/ 0 h 9"/>
              <a:gd name="T35" fmla="*/ 1068 w 106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8" h="9">
                <a:moveTo>
                  <a:pt x="1063" y="0"/>
                </a:moveTo>
                <a:lnTo>
                  <a:pt x="1063" y="0"/>
                </a:lnTo>
                <a:lnTo>
                  <a:pt x="0" y="0"/>
                </a:lnTo>
                <a:lnTo>
                  <a:pt x="0" y="9"/>
                </a:lnTo>
                <a:lnTo>
                  <a:pt x="1063" y="9"/>
                </a:lnTo>
                <a:lnTo>
                  <a:pt x="1066" y="8"/>
                </a:lnTo>
                <a:lnTo>
                  <a:pt x="1068" y="4"/>
                </a:lnTo>
                <a:lnTo>
                  <a:pt x="1066" y="1"/>
                </a:lnTo>
                <a:lnTo>
                  <a:pt x="1063" y="0"/>
                </a:lnTo>
                <a:close/>
              </a:path>
            </a:pathLst>
          </a:custGeom>
          <a:solidFill>
            <a:srgbClr val="000000"/>
          </a:solidFill>
          <a:ln w="9525">
            <a:noFill/>
            <a:round/>
            <a:headEnd/>
            <a:tailEnd/>
          </a:ln>
        </p:spPr>
        <p:txBody>
          <a:bodyPr/>
          <a:lstStyle/>
          <a:p>
            <a:endParaRPr lang="en-GB"/>
          </a:p>
        </p:txBody>
      </p:sp>
      <p:sp>
        <p:nvSpPr>
          <p:cNvPr id="16422" name="Freeform 15"/>
          <p:cNvSpPr>
            <a:spLocks/>
          </p:cNvSpPr>
          <p:nvPr/>
        </p:nvSpPr>
        <p:spPr bwMode="auto">
          <a:xfrm>
            <a:off x="1652588" y="5197475"/>
            <a:ext cx="33338" cy="34925"/>
          </a:xfrm>
          <a:custGeom>
            <a:avLst/>
            <a:gdLst>
              <a:gd name="T0" fmla="*/ 4 w 30"/>
              <a:gd name="T1" fmla="*/ 3 h 31"/>
              <a:gd name="T2" fmla="*/ 4 w 30"/>
              <a:gd name="T3" fmla="*/ 3 h 31"/>
              <a:gd name="T4" fmla="*/ 4 w 30"/>
              <a:gd name="T5" fmla="*/ 2 h 31"/>
              <a:gd name="T6" fmla="*/ 3 w 30"/>
              <a:gd name="T7" fmla="*/ 1 h 31"/>
              <a:gd name="T8" fmla="*/ 1 w 30"/>
              <a:gd name="T9" fmla="*/ 1 h 31"/>
              <a:gd name="T10" fmla="*/ 0 w 30"/>
              <a:gd name="T11" fmla="*/ 0 h 31"/>
              <a:gd name="T12" fmla="*/ 0 w 30"/>
              <a:gd name="T13" fmla="*/ 1 h 31"/>
              <a:gd name="T14" fmla="*/ 1 w 30"/>
              <a:gd name="T15" fmla="*/ 1 h 31"/>
              <a:gd name="T16" fmla="*/ 2 w 30"/>
              <a:gd name="T17" fmla="*/ 1 h 31"/>
              <a:gd name="T18" fmla="*/ 3 w 30"/>
              <a:gd name="T19" fmla="*/ 2 h 31"/>
              <a:gd name="T20" fmla="*/ 3 w 30"/>
              <a:gd name="T21" fmla="*/ 3 h 31"/>
              <a:gd name="T22" fmla="*/ 3 w 30"/>
              <a:gd name="T23" fmla="*/ 3 h 31"/>
              <a:gd name="T24" fmla="*/ 3 w 30"/>
              <a:gd name="T25" fmla="*/ 3 h 31"/>
              <a:gd name="T26" fmla="*/ 3 w 30"/>
              <a:gd name="T27" fmla="*/ 4 h 31"/>
              <a:gd name="T28" fmla="*/ 3 w 30"/>
              <a:gd name="T29" fmla="*/ 4 h 31"/>
              <a:gd name="T30" fmla="*/ 4 w 30"/>
              <a:gd name="T31" fmla="*/ 4 h 31"/>
              <a:gd name="T32" fmla="*/ 4 w 30"/>
              <a:gd name="T33" fmla="*/ 3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1"/>
              <a:gd name="T53" fmla="*/ 30 w 30"/>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1">
                <a:moveTo>
                  <a:pt x="30" y="27"/>
                </a:moveTo>
                <a:lnTo>
                  <a:pt x="30" y="27"/>
                </a:lnTo>
                <a:lnTo>
                  <a:pt x="28" y="14"/>
                </a:lnTo>
                <a:lnTo>
                  <a:pt x="21" y="5"/>
                </a:lnTo>
                <a:lnTo>
                  <a:pt x="11" y="2"/>
                </a:lnTo>
                <a:lnTo>
                  <a:pt x="0" y="0"/>
                </a:lnTo>
                <a:lnTo>
                  <a:pt x="0" y="9"/>
                </a:lnTo>
                <a:lnTo>
                  <a:pt x="11" y="9"/>
                </a:lnTo>
                <a:lnTo>
                  <a:pt x="17" y="12"/>
                </a:lnTo>
                <a:lnTo>
                  <a:pt x="21" y="17"/>
                </a:lnTo>
                <a:lnTo>
                  <a:pt x="21" y="27"/>
                </a:lnTo>
                <a:lnTo>
                  <a:pt x="23" y="30"/>
                </a:lnTo>
                <a:lnTo>
                  <a:pt x="26" y="31"/>
                </a:lnTo>
                <a:lnTo>
                  <a:pt x="29" y="30"/>
                </a:lnTo>
                <a:lnTo>
                  <a:pt x="30" y="27"/>
                </a:lnTo>
                <a:close/>
              </a:path>
            </a:pathLst>
          </a:custGeom>
          <a:solidFill>
            <a:srgbClr val="000000"/>
          </a:solidFill>
          <a:ln w="9525">
            <a:noFill/>
            <a:round/>
            <a:headEnd/>
            <a:tailEnd/>
          </a:ln>
        </p:spPr>
        <p:txBody>
          <a:bodyPr/>
          <a:lstStyle/>
          <a:p>
            <a:endParaRPr lang="en-GB"/>
          </a:p>
        </p:txBody>
      </p:sp>
      <p:sp>
        <p:nvSpPr>
          <p:cNvPr id="16423" name="Freeform 16"/>
          <p:cNvSpPr>
            <a:spLocks/>
          </p:cNvSpPr>
          <p:nvPr/>
        </p:nvSpPr>
        <p:spPr bwMode="auto">
          <a:xfrm>
            <a:off x="1674813" y="5227638"/>
            <a:ext cx="11113" cy="350838"/>
          </a:xfrm>
          <a:custGeom>
            <a:avLst/>
            <a:gdLst>
              <a:gd name="T0" fmla="*/ 2 w 9"/>
              <a:gd name="T1" fmla="*/ 39 h 312"/>
              <a:gd name="T2" fmla="*/ 2 w 9"/>
              <a:gd name="T3" fmla="*/ 39 h 312"/>
              <a:gd name="T4" fmla="*/ 2 w 9"/>
              <a:gd name="T5" fmla="*/ 0 h 312"/>
              <a:gd name="T6" fmla="*/ 0 w 9"/>
              <a:gd name="T7" fmla="*/ 0 h 312"/>
              <a:gd name="T8" fmla="*/ 0 w 9"/>
              <a:gd name="T9" fmla="*/ 39 h 312"/>
              <a:gd name="T10" fmla="*/ 0 w 9"/>
              <a:gd name="T11" fmla="*/ 39 h 312"/>
              <a:gd name="T12" fmla="*/ 0 w 9"/>
              <a:gd name="T13" fmla="*/ 39 h 312"/>
              <a:gd name="T14" fmla="*/ 2 w 9"/>
              <a:gd name="T15" fmla="*/ 40 h 312"/>
              <a:gd name="T16" fmla="*/ 2 w 9"/>
              <a:gd name="T17" fmla="*/ 40 h 312"/>
              <a:gd name="T18" fmla="*/ 2 w 9"/>
              <a:gd name="T19" fmla="*/ 40 h 312"/>
              <a:gd name="T20" fmla="*/ 2 w 9"/>
              <a:gd name="T21" fmla="*/ 39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312"/>
              <a:gd name="T35" fmla="*/ 9 w 9"/>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312">
                <a:moveTo>
                  <a:pt x="9" y="308"/>
                </a:moveTo>
                <a:lnTo>
                  <a:pt x="9" y="308"/>
                </a:lnTo>
                <a:lnTo>
                  <a:pt x="9" y="0"/>
                </a:lnTo>
                <a:lnTo>
                  <a:pt x="0" y="0"/>
                </a:lnTo>
                <a:lnTo>
                  <a:pt x="0" y="308"/>
                </a:lnTo>
                <a:lnTo>
                  <a:pt x="2" y="311"/>
                </a:lnTo>
                <a:lnTo>
                  <a:pt x="5" y="312"/>
                </a:lnTo>
                <a:lnTo>
                  <a:pt x="8" y="311"/>
                </a:lnTo>
                <a:lnTo>
                  <a:pt x="9" y="308"/>
                </a:lnTo>
                <a:close/>
              </a:path>
            </a:pathLst>
          </a:custGeom>
          <a:solidFill>
            <a:srgbClr val="000000"/>
          </a:solidFill>
          <a:ln w="9525">
            <a:noFill/>
            <a:round/>
            <a:headEnd/>
            <a:tailEnd/>
          </a:ln>
        </p:spPr>
        <p:txBody>
          <a:bodyPr/>
          <a:lstStyle/>
          <a:p>
            <a:endParaRPr lang="en-GB"/>
          </a:p>
        </p:txBody>
      </p:sp>
      <p:sp>
        <p:nvSpPr>
          <p:cNvPr id="16424" name="Freeform 17"/>
          <p:cNvSpPr>
            <a:spLocks/>
          </p:cNvSpPr>
          <p:nvPr/>
        </p:nvSpPr>
        <p:spPr bwMode="auto">
          <a:xfrm>
            <a:off x="1658938" y="5573713"/>
            <a:ext cx="26988" cy="19050"/>
          </a:xfrm>
          <a:custGeom>
            <a:avLst/>
            <a:gdLst>
              <a:gd name="T0" fmla="*/ 1 w 24"/>
              <a:gd name="T1" fmla="*/ 2 h 17"/>
              <a:gd name="T2" fmla="*/ 1 w 24"/>
              <a:gd name="T3" fmla="*/ 2 h 17"/>
              <a:gd name="T4" fmla="*/ 1 w 24"/>
              <a:gd name="T5" fmla="*/ 2 h 17"/>
              <a:gd name="T6" fmla="*/ 3 w 24"/>
              <a:gd name="T7" fmla="*/ 1 h 17"/>
              <a:gd name="T8" fmla="*/ 3 w 24"/>
              <a:gd name="T9" fmla="*/ 1 h 17"/>
              <a:gd name="T10" fmla="*/ 3 w 24"/>
              <a:gd name="T11" fmla="*/ 0 h 17"/>
              <a:gd name="T12" fmla="*/ 2 w 24"/>
              <a:gd name="T13" fmla="*/ 0 h 17"/>
              <a:gd name="T14" fmla="*/ 2 w 24"/>
              <a:gd name="T15" fmla="*/ 1 h 17"/>
              <a:gd name="T16" fmla="*/ 2 w 24"/>
              <a:gd name="T17" fmla="*/ 1 h 17"/>
              <a:gd name="T18" fmla="*/ 1 w 24"/>
              <a:gd name="T19" fmla="*/ 1 h 17"/>
              <a:gd name="T20" fmla="*/ 1 w 24"/>
              <a:gd name="T21" fmla="*/ 1 h 17"/>
              <a:gd name="T22" fmla="*/ 1 w 24"/>
              <a:gd name="T23" fmla="*/ 1 h 17"/>
              <a:gd name="T24" fmla="*/ 1 w 24"/>
              <a:gd name="T25" fmla="*/ 1 h 17"/>
              <a:gd name="T26" fmla="*/ 1 w 24"/>
              <a:gd name="T27" fmla="*/ 1 h 17"/>
              <a:gd name="T28" fmla="*/ 0 w 24"/>
              <a:gd name="T29" fmla="*/ 1 h 17"/>
              <a:gd name="T30" fmla="*/ 1 w 24"/>
              <a:gd name="T31" fmla="*/ 2 h 17"/>
              <a:gd name="T32" fmla="*/ 1 w 24"/>
              <a:gd name="T33" fmla="*/ 2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7"/>
              <a:gd name="T53" fmla="*/ 24 w 2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7">
                <a:moveTo>
                  <a:pt x="4" y="17"/>
                </a:moveTo>
                <a:lnTo>
                  <a:pt x="4" y="17"/>
                </a:lnTo>
                <a:lnTo>
                  <a:pt x="12" y="16"/>
                </a:lnTo>
                <a:lnTo>
                  <a:pt x="20" y="13"/>
                </a:lnTo>
                <a:lnTo>
                  <a:pt x="23" y="6"/>
                </a:lnTo>
                <a:lnTo>
                  <a:pt x="24" y="0"/>
                </a:lnTo>
                <a:lnTo>
                  <a:pt x="15" y="0"/>
                </a:lnTo>
                <a:lnTo>
                  <a:pt x="17" y="6"/>
                </a:lnTo>
                <a:lnTo>
                  <a:pt x="15" y="6"/>
                </a:lnTo>
                <a:lnTo>
                  <a:pt x="12" y="9"/>
                </a:lnTo>
                <a:lnTo>
                  <a:pt x="4" y="8"/>
                </a:lnTo>
                <a:lnTo>
                  <a:pt x="1" y="9"/>
                </a:lnTo>
                <a:lnTo>
                  <a:pt x="0" y="12"/>
                </a:lnTo>
                <a:lnTo>
                  <a:pt x="1" y="16"/>
                </a:lnTo>
                <a:lnTo>
                  <a:pt x="4" y="17"/>
                </a:lnTo>
                <a:close/>
              </a:path>
            </a:pathLst>
          </a:custGeom>
          <a:solidFill>
            <a:srgbClr val="000000"/>
          </a:solidFill>
          <a:ln w="6350">
            <a:solidFill>
              <a:schemeClr val="tx1"/>
            </a:solidFill>
            <a:round/>
            <a:headEnd/>
            <a:tailEnd/>
          </a:ln>
        </p:spPr>
        <p:txBody>
          <a:bodyPr/>
          <a:lstStyle/>
          <a:p>
            <a:endParaRPr lang="en-GB"/>
          </a:p>
        </p:txBody>
      </p:sp>
      <p:sp>
        <p:nvSpPr>
          <p:cNvPr id="16425" name="Freeform 18"/>
          <p:cNvSpPr>
            <a:spLocks/>
          </p:cNvSpPr>
          <p:nvPr/>
        </p:nvSpPr>
        <p:spPr bwMode="auto">
          <a:xfrm>
            <a:off x="493713" y="5583238"/>
            <a:ext cx="1169988" cy="9525"/>
          </a:xfrm>
          <a:custGeom>
            <a:avLst/>
            <a:gdLst>
              <a:gd name="T0" fmla="*/ 1 w 1080"/>
              <a:gd name="T1" fmla="*/ 1 h 9"/>
              <a:gd name="T2" fmla="*/ 1 w 1080"/>
              <a:gd name="T3" fmla="*/ 1 h 9"/>
              <a:gd name="T4" fmla="*/ 109 w 1080"/>
              <a:gd name="T5" fmla="*/ 1 h 9"/>
              <a:gd name="T6" fmla="*/ 109 w 1080"/>
              <a:gd name="T7" fmla="*/ 0 h 9"/>
              <a:gd name="T8" fmla="*/ 1 w 1080"/>
              <a:gd name="T9" fmla="*/ 0 h 9"/>
              <a:gd name="T10" fmla="*/ 1 w 1080"/>
              <a:gd name="T11" fmla="*/ 0 h 9"/>
              <a:gd name="T12" fmla="*/ 1 w 1080"/>
              <a:gd name="T13" fmla="*/ 0 h 9"/>
              <a:gd name="T14" fmla="*/ 1 w 1080"/>
              <a:gd name="T15" fmla="*/ 1 h 9"/>
              <a:gd name="T16" fmla="*/ 0 w 1080"/>
              <a:gd name="T17" fmla="*/ 1 h 9"/>
              <a:gd name="T18" fmla="*/ 1 w 1080"/>
              <a:gd name="T19" fmla="*/ 1 h 9"/>
              <a:gd name="T20" fmla="*/ 1 w 1080"/>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0"/>
              <a:gd name="T34" fmla="*/ 0 h 9"/>
              <a:gd name="T35" fmla="*/ 1080 w 108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0" h="9">
                <a:moveTo>
                  <a:pt x="5" y="9"/>
                </a:moveTo>
                <a:lnTo>
                  <a:pt x="5" y="9"/>
                </a:lnTo>
                <a:lnTo>
                  <a:pt x="1080" y="9"/>
                </a:lnTo>
                <a:lnTo>
                  <a:pt x="1080" y="0"/>
                </a:lnTo>
                <a:lnTo>
                  <a:pt x="5" y="0"/>
                </a:lnTo>
                <a:lnTo>
                  <a:pt x="2" y="1"/>
                </a:lnTo>
                <a:lnTo>
                  <a:pt x="0" y="4"/>
                </a:lnTo>
                <a:lnTo>
                  <a:pt x="2" y="8"/>
                </a:lnTo>
                <a:lnTo>
                  <a:pt x="5" y="9"/>
                </a:lnTo>
                <a:close/>
              </a:path>
            </a:pathLst>
          </a:custGeom>
          <a:solidFill>
            <a:srgbClr val="000000"/>
          </a:solidFill>
          <a:ln w="6350">
            <a:solidFill>
              <a:schemeClr val="tx1"/>
            </a:solidFill>
            <a:round/>
            <a:headEnd/>
            <a:tailEnd/>
          </a:ln>
        </p:spPr>
        <p:txBody>
          <a:bodyPr/>
          <a:lstStyle/>
          <a:p>
            <a:endParaRPr lang="en-GB"/>
          </a:p>
        </p:txBody>
      </p:sp>
      <p:sp>
        <p:nvSpPr>
          <p:cNvPr id="16426" name="Freeform 19"/>
          <p:cNvSpPr>
            <a:spLocks/>
          </p:cNvSpPr>
          <p:nvPr/>
        </p:nvSpPr>
        <p:spPr bwMode="auto">
          <a:xfrm>
            <a:off x="474663" y="5561013"/>
            <a:ext cx="25400" cy="31750"/>
          </a:xfrm>
          <a:custGeom>
            <a:avLst/>
            <a:gdLst>
              <a:gd name="T0" fmla="*/ 0 w 23"/>
              <a:gd name="T1" fmla="*/ 1 h 29"/>
              <a:gd name="T2" fmla="*/ 0 w 23"/>
              <a:gd name="T3" fmla="*/ 1 h 29"/>
              <a:gd name="T4" fmla="*/ 1 w 23"/>
              <a:gd name="T5" fmla="*/ 2 h 29"/>
              <a:gd name="T6" fmla="*/ 1 w 23"/>
              <a:gd name="T7" fmla="*/ 3 h 29"/>
              <a:gd name="T8" fmla="*/ 1 w 23"/>
              <a:gd name="T9" fmla="*/ 3 h 29"/>
              <a:gd name="T10" fmla="*/ 3 w 23"/>
              <a:gd name="T11" fmla="*/ 3 h 29"/>
              <a:gd name="T12" fmla="*/ 3 w 23"/>
              <a:gd name="T13" fmla="*/ 2 h 29"/>
              <a:gd name="T14" fmla="*/ 2 w 23"/>
              <a:gd name="T15" fmla="*/ 2 h 29"/>
              <a:gd name="T16" fmla="*/ 1 w 23"/>
              <a:gd name="T17" fmla="*/ 2 h 29"/>
              <a:gd name="T18" fmla="*/ 1 w 23"/>
              <a:gd name="T19" fmla="*/ 1 h 29"/>
              <a:gd name="T20" fmla="*/ 1 w 23"/>
              <a:gd name="T21" fmla="*/ 1 h 29"/>
              <a:gd name="T22" fmla="*/ 1 w 23"/>
              <a:gd name="T23" fmla="*/ 1 h 29"/>
              <a:gd name="T24" fmla="*/ 1 w 23"/>
              <a:gd name="T25" fmla="*/ 1 h 29"/>
              <a:gd name="T26" fmla="*/ 1 w 23"/>
              <a:gd name="T27" fmla="*/ 1 h 29"/>
              <a:gd name="T28" fmla="*/ 1 w 23"/>
              <a:gd name="T29" fmla="*/ 0 h 29"/>
              <a:gd name="T30" fmla="*/ 1 w 23"/>
              <a:gd name="T31" fmla="*/ 1 h 29"/>
              <a:gd name="T32" fmla="*/ 0 w 23"/>
              <a:gd name="T33" fmla="*/ 1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9"/>
              <a:gd name="T53" fmla="*/ 23 w 23"/>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9">
                <a:moveTo>
                  <a:pt x="0" y="5"/>
                </a:moveTo>
                <a:lnTo>
                  <a:pt x="0" y="5"/>
                </a:lnTo>
                <a:lnTo>
                  <a:pt x="3" y="16"/>
                </a:lnTo>
                <a:lnTo>
                  <a:pt x="8" y="24"/>
                </a:lnTo>
                <a:lnTo>
                  <a:pt x="15" y="26"/>
                </a:lnTo>
                <a:lnTo>
                  <a:pt x="23" y="29"/>
                </a:lnTo>
                <a:lnTo>
                  <a:pt x="23" y="20"/>
                </a:lnTo>
                <a:lnTo>
                  <a:pt x="17" y="20"/>
                </a:lnTo>
                <a:lnTo>
                  <a:pt x="13" y="17"/>
                </a:lnTo>
                <a:lnTo>
                  <a:pt x="9" y="14"/>
                </a:lnTo>
                <a:lnTo>
                  <a:pt x="9" y="5"/>
                </a:lnTo>
                <a:lnTo>
                  <a:pt x="8" y="2"/>
                </a:lnTo>
                <a:lnTo>
                  <a:pt x="5" y="0"/>
                </a:lnTo>
                <a:lnTo>
                  <a:pt x="1" y="2"/>
                </a:lnTo>
                <a:lnTo>
                  <a:pt x="0" y="5"/>
                </a:lnTo>
                <a:close/>
              </a:path>
            </a:pathLst>
          </a:custGeom>
          <a:solidFill>
            <a:srgbClr val="000000"/>
          </a:solidFill>
          <a:ln w="6350">
            <a:solidFill>
              <a:schemeClr val="tx1"/>
            </a:solidFill>
            <a:round/>
            <a:headEnd/>
            <a:tailEnd/>
          </a:ln>
        </p:spPr>
        <p:txBody>
          <a:bodyPr/>
          <a:lstStyle/>
          <a:p>
            <a:endParaRPr lang="en-GB"/>
          </a:p>
        </p:txBody>
      </p:sp>
      <p:sp>
        <p:nvSpPr>
          <p:cNvPr id="16427" name="Freeform 20"/>
          <p:cNvSpPr>
            <a:spLocks/>
          </p:cNvSpPr>
          <p:nvPr/>
        </p:nvSpPr>
        <p:spPr bwMode="auto">
          <a:xfrm>
            <a:off x="479425" y="5070475"/>
            <a:ext cx="1201738" cy="157163"/>
          </a:xfrm>
          <a:custGeom>
            <a:avLst/>
            <a:gdLst>
              <a:gd name="T0" fmla="*/ 0 w 1109"/>
              <a:gd name="T1" fmla="*/ 16 h 139"/>
              <a:gd name="T2" fmla="*/ 1 w 1109"/>
              <a:gd name="T3" fmla="*/ 15 h 139"/>
              <a:gd name="T4" fmla="*/ 1 w 1109"/>
              <a:gd name="T5" fmla="*/ 14 h 139"/>
              <a:gd name="T6" fmla="*/ 3 w 1109"/>
              <a:gd name="T7" fmla="*/ 11 h 139"/>
              <a:gd name="T8" fmla="*/ 5 w 1109"/>
              <a:gd name="T9" fmla="*/ 8 h 139"/>
              <a:gd name="T10" fmla="*/ 7 w 1109"/>
              <a:gd name="T11" fmla="*/ 5 h 139"/>
              <a:gd name="T12" fmla="*/ 8 w 1109"/>
              <a:gd name="T13" fmla="*/ 2 h 139"/>
              <a:gd name="T14" fmla="*/ 10 w 1109"/>
              <a:gd name="T15" fmla="*/ 1 h 139"/>
              <a:gd name="T16" fmla="*/ 11 w 1109"/>
              <a:gd name="T17" fmla="*/ 0 h 139"/>
              <a:gd name="T18" fmla="*/ 101 w 1109"/>
              <a:gd name="T19" fmla="*/ 0 h 139"/>
              <a:gd name="T20" fmla="*/ 102 w 1109"/>
              <a:gd name="T21" fmla="*/ 1 h 139"/>
              <a:gd name="T22" fmla="*/ 103 w 1109"/>
              <a:gd name="T23" fmla="*/ 3 h 139"/>
              <a:gd name="T24" fmla="*/ 105 w 1109"/>
              <a:gd name="T25" fmla="*/ 5 h 139"/>
              <a:gd name="T26" fmla="*/ 106 w 1109"/>
              <a:gd name="T27" fmla="*/ 8 h 139"/>
              <a:gd name="T28" fmla="*/ 109 w 1109"/>
              <a:gd name="T29" fmla="*/ 11 h 139"/>
              <a:gd name="T30" fmla="*/ 111 w 1109"/>
              <a:gd name="T31" fmla="*/ 14 h 139"/>
              <a:gd name="T32" fmla="*/ 112 w 1109"/>
              <a:gd name="T33" fmla="*/ 16 h 139"/>
              <a:gd name="T34" fmla="*/ 113 w 1109"/>
              <a:gd name="T35" fmla="*/ 17 h 139"/>
              <a:gd name="T36" fmla="*/ 113 w 1109"/>
              <a:gd name="T37" fmla="*/ 19 h 139"/>
              <a:gd name="T38" fmla="*/ 112 w 1109"/>
              <a:gd name="T39" fmla="*/ 17 h 139"/>
              <a:gd name="T40" fmla="*/ 111 w 1109"/>
              <a:gd name="T41" fmla="*/ 16 h 139"/>
              <a:gd name="T42" fmla="*/ 111 w 1109"/>
              <a:gd name="T43" fmla="*/ 15 h 139"/>
              <a:gd name="T44" fmla="*/ 109 w 1109"/>
              <a:gd name="T45" fmla="*/ 15 h 139"/>
              <a:gd name="T46" fmla="*/ 2 w 1109"/>
              <a:gd name="T47" fmla="*/ 15 h 139"/>
              <a:gd name="T48" fmla="*/ 1 w 1109"/>
              <a:gd name="T49" fmla="*/ 15 h 139"/>
              <a:gd name="T50" fmla="*/ 1 w 1109"/>
              <a:gd name="T51" fmla="*/ 16 h 139"/>
              <a:gd name="T52" fmla="*/ 1 w 1109"/>
              <a:gd name="T53" fmla="*/ 16 h 139"/>
              <a:gd name="T54" fmla="*/ 0 w 1109"/>
              <a:gd name="T55" fmla="*/ 17 h 139"/>
              <a:gd name="T56" fmla="*/ 0 w 1109"/>
              <a:gd name="T57" fmla="*/ 16 h 1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9"/>
              <a:gd name="T88" fmla="*/ 0 h 139"/>
              <a:gd name="T89" fmla="*/ 1109 w 1109"/>
              <a:gd name="T90" fmla="*/ 139 h 1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9" h="139">
                <a:moveTo>
                  <a:pt x="0" y="125"/>
                </a:moveTo>
                <a:lnTo>
                  <a:pt x="4" y="117"/>
                </a:lnTo>
                <a:lnTo>
                  <a:pt x="16" y="103"/>
                </a:lnTo>
                <a:lnTo>
                  <a:pt x="31" y="82"/>
                </a:lnTo>
                <a:lnTo>
                  <a:pt x="51" y="60"/>
                </a:lnTo>
                <a:lnTo>
                  <a:pt x="69" y="37"/>
                </a:lnTo>
                <a:lnTo>
                  <a:pt x="85" y="18"/>
                </a:lnTo>
                <a:lnTo>
                  <a:pt x="98" y="5"/>
                </a:lnTo>
                <a:lnTo>
                  <a:pt x="103" y="0"/>
                </a:lnTo>
                <a:lnTo>
                  <a:pt x="999" y="0"/>
                </a:lnTo>
                <a:lnTo>
                  <a:pt x="1005" y="6"/>
                </a:lnTo>
                <a:lnTo>
                  <a:pt x="1018" y="19"/>
                </a:lnTo>
                <a:lnTo>
                  <a:pt x="1036" y="39"/>
                </a:lnTo>
                <a:lnTo>
                  <a:pt x="1056" y="61"/>
                </a:lnTo>
                <a:lnTo>
                  <a:pt x="1075" y="84"/>
                </a:lnTo>
                <a:lnTo>
                  <a:pt x="1092" y="104"/>
                </a:lnTo>
                <a:lnTo>
                  <a:pt x="1104" y="120"/>
                </a:lnTo>
                <a:lnTo>
                  <a:pt x="1109" y="128"/>
                </a:lnTo>
                <a:lnTo>
                  <a:pt x="1109" y="139"/>
                </a:lnTo>
                <a:lnTo>
                  <a:pt x="1108" y="128"/>
                </a:lnTo>
                <a:lnTo>
                  <a:pt x="1102" y="121"/>
                </a:lnTo>
                <a:lnTo>
                  <a:pt x="1094" y="117"/>
                </a:lnTo>
                <a:lnTo>
                  <a:pt x="1083" y="116"/>
                </a:lnTo>
                <a:lnTo>
                  <a:pt x="20" y="116"/>
                </a:lnTo>
                <a:lnTo>
                  <a:pt x="12" y="117"/>
                </a:lnTo>
                <a:lnTo>
                  <a:pt x="6" y="120"/>
                </a:lnTo>
                <a:lnTo>
                  <a:pt x="1" y="125"/>
                </a:lnTo>
                <a:lnTo>
                  <a:pt x="0" y="133"/>
                </a:lnTo>
                <a:lnTo>
                  <a:pt x="0" y="125"/>
                </a:lnTo>
                <a:close/>
              </a:path>
            </a:pathLst>
          </a:custGeom>
          <a:solidFill>
            <a:srgbClr val="FFFFFF"/>
          </a:solidFill>
          <a:ln w="9525">
            <a:noFill/>
            <a:round/>
            <a:headEnd/>
            <a:tailEnd/>
          </a:ln>
        </p:spPr>
        <p:txBody>
          <a:bodyPr/>
          <a:lstStyle/>
          <a:p>
            <a:endParaRPr lang="en-GB"/>
          </a:p>
        </p:txBody>
      </p:sp>
      <p:sp>
        <p:nvSpPr>
          <p:cNvPr id="16428" name="Freeform 21"/>
          <p:cNvSpPr>
            <a:spLocks/>
          </p:cNvSpPr>
          <p:nvPr/>
        </p:nvSpPr>
        <p:spPr bwMode="auto">
          <a:xfrm>
            <a:off x="474663" y="5067300"/>
            <a:ext cx="122238" cy="144463"/>
          </a:xfrm>
          <a:custGeom>
            <a:avLst/>
            <a:gdLst>
              <a:gd name="T0" fmla="*/ 11 w 113"/>
              <a:gd name="T1" fmla="*/ 0 h 129"/>
              <a:gd name="T2" fmla="*/ 11 w 113"/>
              <a:gd name="T3" fmla="*/ 0 h 129"/>
              <a:gd name="T4" fmla="*/ 10 w 113"/>
              <a:gd name="T5" fmla="*/ 1 h 129"/>
              <a:gd name="T6" fmla="*/ 9 w 113"/>
              <a:gd name="T7" fmla="*/ 3 h 129"/>
              <a:gd name="T8" fmla="*/ 7 w 113"/>
              <a:gd name="T9" fmla="*/ 5 h 129"/>
              <a:gd name="T10" fmla="*/ 5 w 113"/>
              <a:gd name="T11" fmla="*/ 8 h 129"/>
              <a:gd name="T12" fmla="*/ 3 w 113"/>
              <a:gd name="T13" fmla="*/ 11 h 129"/>
              <a:gd name="T14" fmla="*/ 1 w 113"/>
              <a:gd name="T15" fmla="*/ 13 h 129"/>
              <a:gd name="T16" fmla="*/ 1 w 113"/>
              <a:gd name="T17" fmla="*/ 15 h 129"/>
              <a:gd name="T18" fmla="*/ 0 w 113"/>
              <a:gd name="T19" fmla="*/ 16 h 129"/>
              <a:gd name="T20" fmla="*/ 1 w 113"/>
              <a:gd name="T21" fmla="*/ 16 h 129"/>
              <a:gd name="T22" fmla="*/ 1 w 113"/>
              <a:gd name="T23" fmla="*/ 15 h 129"/>
              <a:gd name="T24" fmla="*/ 2 w 113"/>
              <a:gd name="T25" fmla="*/ 13 h 129"/>
              <a:gd name="T26" fmla="*/ 3 w 113"/>
              <a:gd name="T27" fmla="*/ 11 h 129"/>
              <a:gd name="T28" fmla="*/ 5 w 113"/>
              <a:gd name="T29" fmla="*/ 8 h 129"/>
              <a:gd name="T30" fmla="*/ 7 w 113"/>
              <a:gd name="T31" fmla="*/ 6 h 129"/>
              <a:gd name="T32" fmla="*/ 10 w 113"/>
              <a:gd name="T33" fmla="*/ 3 h 129"/>
              <a:gd name="T34" fmla="*/ 10 w 113"/>
              <a:gd name="T35" fmla="*/ 1 h 129"/>
              <a:gd name="T36" fmla="*/ 11 w 113"/>
              <a:gd name="T37" fmla="*/ 1 h 129"/>
              <a:gd name="T38" fmla="*/ 11 w 113"/>
              <a:gd name="T39" fmla="*/ 1 h 129"/>
              <a:gd name="T40" fmla="*/ 11 w 113"/>
              <a:gd name="T41" fmla="*/ 1 h 129"/>
              <a:gd name="T42" fmla="*/ 11 w 113"/>
              <a:gd name="T43" fmla="*/ 1 h 129"/>
              <a:gd name="T44" fmla="*/ 11 w 113"/>
              <a:gd name="T45" fmla="*/ 1 h 129"/>
              <a:gd name="T46" fmla="*/ 11 w 113"/>
              <a:gd name="T47" fmla="*/ 1 h 129"/>
              <a:gd name="T48" fmla="*/ 11 w 113"/>
              <a:gd name="T49" fmla="*/ 0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3"/>
              <a:gd name="T76" fmla="*/ 0 h 129"/>
              <a:gd name="T77" fmla="*/ 113 w 113"/>
              <a:gd name="T78" fmla="*/ 129 h 1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3" h="129">
                <a:moveTo>
                  <a:pt x="108" y="0"/>
                </a:moveTo>
                <a:lnTo>
                  <a:pt x="108" y="0"/>
                </a:lnTo>
                <a:lnTo>
                  <a:pt x="101" y="6"/>
                </a:lnTo>
                <a:lnTo>
                  <a:pt x="88" y="20"/>
                </a:lnTo>
                <a:lnTo>
                  <a:pt x="70" y="39"/>
                </a:lnTo>
                <a:lnTo>
                  <a:pt x="52" y="62"/>
                </a:lnTo>
                <a:lnTo>
                  <a:pt x="33" y="84"/>
                </a:lnTo>
                <a:lnTo>
                  <a:pt x="17" y="105"/>
                </a:lnTo>
                <a:lnTo>
                  <a:pt x="6" y="119"/>
                </a:lnTo>
                <a:lnTo>
                  <a:pt x="0" y="129"/>
                </a:lnTo>
                <a:lnTo>
                  <a:pt x="9" y="129"/>
                </a:lnTo>
                <a:lnTo>
                  <a:pt x="13" y="124"/>
                </a:lnTo>
                <a:lnTo>
                  <a:pt x="24" y="109"/>
                </a:lnTo>
                <a:lnTo>
                  <a:pt x="40" y="89"/>
                </a:lnTo>
                <a:lnTo>
                  <a:pt x="59" y="66"/>
                </a:lnTo>
                <a:lnTo>
                  <a:pt x="77" y="44"/>
                </a:lnTo>
                <a:lnTo>
                  <a:pt x="93" y="24"/>
                </a:lnTo>
                <a:lnTo>
                  <a:pt x="105" y="11"/>
                </a:lnTo>
                <a:lnTo>
                  <a:pt x="108" y="9"/>
                </a:lnTo>
                <a:lnTo>
                  <a:pt x="112" y="8"/>
                </a:lnTo>
                <a:lnTo>
                  <a:pt x="113" y="4"/>
                </a:lnTo>
                <a:lnTo>
                  <a:pt x="112" y="1"/>
                </a:lnTo>
                <a:lnTo>
                  <a:pt x="108" y="0"/>
                </a:lnTo>
                <a:close/>
              </a:path>
            </a:pathLst>
          </a:custGeom>
          <a:solidFill>
            <a:srgbClr val="000000"/>
          </a:solidFill>
          <a:ln w="9525">
            <a:noFill/>
            <a:round/>
            <a:headEnd/>
            <a:tailEnd/>
          </a:ln>
        </p:spPr>
        <p:txBody>
          <a:bodyPr/>
          <a:lstStyle/>
          <a:p>
            <a:endParaRPr lang="en-GB"/>
          </a:p>
        </p:txBody>
      </p:sp>
      <p:sp>
        <p:nvSpPr>
          <p:cNvPr id="16429" name="Freeform 22"/>
          <p:cNvSpPr>
            <a:spLocks/>
          </p:cNvSpPr>
          <p:nvPr/>
        </p:nvSpPr>
        <p:spPr bwMode="auto">
          <a:xfrm>
            <a:off x="592138" y="5067300"/>
            <a:ext cx="974725" cy="9525"/>
          </a:xfrm>
          <a:custGeom>
            <a:avLst/>
            <a:gdLst>
              <a:gd name="T0" fmla="*/ 90 w 900"/>
              <a:gd name="T1" fmla="*/ 0 h 9"/>
              <a:gd name="T2" fmla="*/ 90 w 900"/>
              <a:gd name="T3" fmla="*/ 0 h 9"/>
              <a:gd name="T4" fmla="*/ 0 w 900"/>
              <a:gd name="T5" fmla="*/ 0 h 9"/>
              <a:gd name="T6" fmla="*/ 0 w 900"/>
              <a:gd name="T7" fmla="*/ 1 h 9"/>
              <a:gd name="T8" fmla="*/ 90 w 900"/>
              <a:gd name="T9" fmla="*/ 1 h 9"/>
              <a:gd name="T10" fmla="*/ 90 w 900"/>
              <a:gd name="T11" fmla="*/ 1 h 9"/>
              <a:gd name="T12" fmla="*/ 90 w 900"/>
              <a:gd name="T13" fmla="*/ 1 h 9"/>
              <a:gd name="T14" fmla="*/ 90 w 900"/>
              <a:gd name="T15" fmla="*/ 1 h 9"/>
              <a:gd name="T16" fmla="*/ 91 w 900"/>
              <a:gd name="T17" fmla="*/ 1 h 9"/>
              <a:gd name="T18" fmla="*/ 90 w 900"/>
              <a:gd name="T19" fmla="*/ 1 h 9"/>
              <a:gd name="T20" fmla="*/ 90 w 900"/>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0"/>
              <a:gd name="T34" fmla="*/ 0 h 9"/>
              <a:gd name="T35" fmla="*/ 900 w 90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0" h="9">
                <a:moveTo>
                  <a:pt x="896" y="0"/>
                </a:moveTo>
                <a:lnTo>
                  <a:pt x="896" y="0"/>
                </a:lnTo>
                <a:lnTo>
                  <a:pt x="0" y="0"/>
                </a:lnTo>
                <a:lnTo>
                  <a:pt x="0" y="9"/>
                </a:lnTo>
                <a:lnTo>
                  <a:pt x="896" y="9"/>
                </a:lnTo>
                <a:lnTo>
                  <a:pt x="899" y="8"/>
                </a:lnTo>
                <a:lnTo>
                  <a:pt x="900" y="4"/>
                </a:lnTo>
                <a:lnTo>
                  <a:pt x="899" y="1"/>
                </a:lnTo>
                <a:lnTo>
                  <a:pt x="896" y="0"/>
                </a:lnTo>
                <a:close/>
              </a:path>
            </a:pathLst>
          </a:custGeom>
          <a:solidFill>
            <a:srgbClr val="000000"/>
          </a:solidFill>
          <a:ln w="9525">
            <a:noFill/>
            <a:round/>
            <a:headEnd/>
            <a:tailEnd/>
          </a:ln>
        </p:spPr>
        <p:txBody>
          <a:bodyPr/>
          <a:lstStyle/>
          <a:p>
            <a:endParaRPr lang="en-GB"/>
          </a:p>
        </p:txBody>
      </p:sp>
      <p:sp>
        <p:nvSpPr>
          <p:cNvPr id="16430" name="Freeform 23"/>
          <p:cNvSpPr>
            <a:spLocks/>
          </p:cNvSpPr>
          <p:nvPr/>
        </p:nvSpPr>
        <p:spPr bwMode="auto">
          <a:xfrm>
            <a:off x="1562100" y="5067300"/>
            <a:ext cx="123825" cy="152400"/>
          </a:xfrm>
          <a:custGeom>
            <a:avLst/>
            <a:gdLst>
              <a:gd name="T0" fmla="*/ 12 w 114"/>
              <a:gd name="T1" fmla="*/ 16 h 136"/>
              <a:gd name="T2" fmla="*/ 12 w 114"/>
              <a:gd name="T3" fmla="*/ 16 h 136"/>
              <a:gd name="T4" fmla="*/ 11 w 114"/>
              <a:gd name="T5" fmla="*/ 15 h 136"/>
              <a:gd name="T6" fmla="*/ 10 w 114"/>
              <a:gd name="T7" fmla="*/ 13 h 136"/>
              <a:gd name="T8" fmla="*/ 8 w 114"/>
              <a:gd name="T9" fmla="*/ 11 h 136"/>
              <a:gd name="T10" fmla="*/ 6 w 114"/>
              <a:gd name="T11" fmla="*/ 8 h 136"/>
              <a:gd name="T12" fmla="*/ 3 w 114"/>
              <a:gd name="T13" fmla="*/ 5 h 136"/>
              <a:gd name="T14" fmla="*/ 2 w 114"/>
              <a:gd name="T15" fmla="*/ 3 h 136"/>
              <a:gd name="T16" fmla="*/ 1 w 114"/>
              <a:gd name="T17" fmla="*/ 1 h 136"/>
              <a:gd name="T18" fmla="*/ 0 w 114"/>
              <a:gd name="T19" fmla="*/ 0 h 136"/>
              <a:gd name="T20" fmla="*/ 0 w 114"/>
              <a:gd name="T21" fmla="*/ 1 h 136"/>
              <a:gd name="T22" fmla="*/ 1 w 114"/>
              <a:gd name="T23" fmla="*/ 1 h 136"/>
              <a:gd name="T24" fmla="*/ 1 w 114"/>
              <a:gd name="T25" fmla="*/ 3 h 136"/>
              <a:gd name="T26" fmla="*/ 3 w 114"/>
              <a:gd name="T27" fmla="*/ 6 h 136"/>
              <a:gd name="T28" fmla="*/ 5 w 114"/>
              <a:gd name="T29" fmla="*/ 8 h 136"/>
              <a:gd name="T30" fmla="*/ 8 w 114"/>
              <a:gd name="T31" fmla="*/ 11 h 136"/>
              <a:gd name="T32" fmla="*/ 10 w 114"/>
              <a:gd name="T33" fmla="*/ 14 h 136"/>
              <a:gd name="T34" fmla="*/ 11 w 114"/>
              <a:gd name="T35" fmla="*/ 16 h 136"/>
              <a:gd name="T36" fmla="*/ 11 w 114"/>
              <a:gd name="T37" fmla="*/ 16 h 136"/>
              <a:gd name="T38" fmla="*/ 11 w 114"/>
              <a:gd name="T39" fmla="*/ 16 h 136"/>
              <a:gd name="T40" fmla="*/ 11 w 114"/>
              <a:gd name="T41" fmla="*/ 16 h 136"/>
              <a:gd name="T42" fmla="*/ 11 w 114"/>
              <a:gd name="T43" fmla="*/ 16 h 136"/>
              <a:gd name="T44" fmla="*/ 11 w 114"/>
              <a:gd name="T45" fmla="*/ 17 h 136"/>
              <a:gd name="T46" fmla="*/ 12 w 114"/>
              <a:gd name="T47" fmla="*/ 16 h 136"/>
              <a:gd name="T48" fmla="*/ 12 w 114"/>
              <a:gd name="T49" fmla="*/ 16 h 1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136"/>
              <a:gd name="T77" fmla="*/ 114 w 114"/>
              <a:gd name="T78" fmla="*/ 136 h 1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136">
                <a:moveTo>
                  <a:pt x="114" y="132"/>
                </a:moveTo>
                <a:lnTo>
                  <a:pt x="114" y="132"/>
                </a:lnTo>
                <a:lnTo>
                  <a:pt x="109" y="121"/>
                </a:lnTo>
                <a:lnTo>
                  <a:pt x="96" y="106"/>
                </a:lnTo>
                <a:lnTo>
                  <a:pt x="80" y="85"/>
                </a:lnTo>
                <a:lnTo>
                  <a:pt x="60" y="63"/>
                </a:lnTo>
                <a:lnTo>
                  <a:pt x="39" y="40"/>
                </a:lnTo>
                <a:lnTo>
                  <a:pt x="21" y="21"/>
                </a:lnTo>
                <a:lnTo>
                  <a:pt x="9" y="8"/>
                </a:lnTo>
                <a:lnTo>
                  <a:pt x="0" y="0"/>
                </a:lnTo>
                <a:lnTo>
                  <a:pt x="0" y="9"/>
                </a:lnTo>
                <a:lnTo>
                  <a:pt x="4" y="12"/>
                </a:lnTo>
                <a:lnTo>
                  <a:pt x="17" y="26"/>
                </a:lnTo>
                <a:lnTo>
                  <a:pt x="35" y="45"/>
                </a:lnTo>
                <a:lnTo>
                  <a:pt x="54" y="67"/>
                </a:lnTo>
                <a:lnTo>
                  <a:pt x="73" y="90"/>
                </a:lnTo>
                <a:lnTo>
                  <a:pt x="90" y="110"/>
                </a:lnTo>
                <a:lnTo>
                  <a:pt x="102" y="126"/>
                </a:lnTo>
                <a:lnTo>
                  <a:pt x="105" y="132"/>
                </a:lnTo>
                <a:lnTo>
                  <a:pt x="107" y="135"/>
                </a:lnTo>
                <a:lnTo>
                  <a:pt x="110" y="136"/>
                </a:lnTo>
                <a:lnTo>
                  <a:pt x="113" y="135"/>
                </a:lnTo>
                <a:lnTo>
                  <a:pt x="114" y="132"/>
                </a:lnTo>
                <a:close/>
              </a:path>
            </a:pathLst>
          </a:custGeom>
          <a:solidFill>
            <a:srgbClr val="000000"/>
          </a:solidFill>
          <a:ln w="9525">
            <a:noFill/>
            <a:round/>
            <a:headEnd/>
            <a:tailEnd/>
          </a:ln>
        </p:spPr>
        <p:txBody>
          <a:bodyPr/>
          <a:lstStyle/>
          <a:p>
            <a:endParaRPr lang="en-GB"/>
          </a:p>
        </p:txBody>
      </p:sp>
      <p:sp>
        <p:nvSpPr>
          <p:cNvPr id="16431" name="Freeform 24"/>
          <p:cNvSpPr>
            <a:spLocks/>
          </p:cNvSpPr>
          <p:nvPr/>
        </p:nvSpPr>
        <p:spPr bwMode="auto">
          <a:xfrm>
            <a:off x="1674813" y="5214938"/>
            <a:ext cx="11113" cy="17463"/>
          </a:xfrm>
          <a:custGeom>
            <a:avLst/>
            <a:gdLst>
              <a:gd name="T0" fmla="*/ 0 w 9"/>
              <a:gd name="T1" fmla="*/ 1 h 15"/>
              <a:gd name="T2" fmla="*/ 2 w 9"/>
              <a:gd name="T3" fmla="*/ 1 h 15"/>
              <a:gd name="T4" fmla="*/ 2 w 9"/>
              <a:gd name="T5" fmla="*/ 0 h 15"/>
              <a:gd name="T6" fmla="*/ 0 w 9"/>
              <a:gd name="T7" fmla="*/ 0 h 15"/>
              <a:gd name="T8" fmla="*/ 0 w 9"/>
              <a:gd name="T9" fmla="*/ 1 h 15"/>
              <a:gd name="T10" fmla="*/ 2 w 9"/>
              <a:gd name="T11" fmla="*/ 1 h 15"/>
              <a:gd name="T12" fmla="*/ 0 w 9"/>
              <a:gd name="T13" fmla="*/ 1 h 15"/>
              <a:gd name="T14" fmla="*/ 2 w 9"/>
              <a:gd name="T15" fmla="*/ 2 h 15"/>
              <a:gd name="T16" fmla="*/ 2 w 9"/>
              <a:gd name="T17" fmla="*/ 2 h 15"/>
              <a:gd name="T18" fmla="*/ 2 w 9"/>
              <a:gd name="T19" fmla="*/ 2 h 15"/>
              <a:gd name="T20" fmla="*/ 2 w 9"/>
              <a:gd name="T21" fmla="*/ 1 h 15"/>
              <a:gd name="T22" fmla="*/ 0 w 9"/>
              <a:gd name="T23" fmla="*/ 1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5"/>
              <a:gd name="T38" fmla="*/ 9 w 9"/>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5">
                <a:moveTo>
                  <a:pt x="0" y="11"/>
                </a:moveTo>
                <a:lnTo>
                  <a:pt x="9" y="11"/>
                </a:lnTo>
                <a:lnTo>
                  <a:pt x="9" y="0"/>
                </a:lnTo>
                <a:lnTo>
                  <a:pt x="0" y="0"/>
                </a:lnTo>
                <a:lnTo>
                  <a:pt x="0" y="11"/>
                </a:lnTo>
                <a:lnTo>
                  <a:pt x="9" y="11"/>
                </a:lnTo>
                <a:lnTo>
                  <a:pt x="0" y="11"/>
                </a:lnTo>
                <a:lnTo>
                  <a:pt x="2" y="14"/>
                </a:lnTo>
                <a:lnTo>
                  <a:pt x="5" y="15"/>
                </a:lnTo>
                <a:lnTo>
                  <a:pt x="8" y="14"/>
                </a:lnTo>
                <a:lnTo>
                  <a:pt x="9" y="11"/>
                </a:lnTo>
                <a:lnTo>
                  <a:pt x="0" y="11"/>
                </a:lnTo>
                <a:close/>
              </a:path>
            </a:pathLst>
          </a:custGeom>
          <a:solidFill>
            <a:srgbClr val="000000"/>
          </a:solidFill>
          <a:ln w="9525">
            <a:noFill/>
            <a:round/>
            <a:headEnd/>
            <a:tailEnd/>
          </a:ln>
        </p:spPr>
        <p:txBody>
          <a:bodyPr/>
          <a:lstStyle/>
          <a:p>
            <a:endParaRPr lang="en-GB"/>
          </a:p>
        </p:txBody>
      </p:sp>
      <p:sp>
        <p:nvSpPr>
          <p:cNvPr id="16432" name="Freeform 25"/>
          <p:cNvSpPr>
            <a:spLocks/>
          </p:cNvSpPr>
          <p:nvPr/>
        </p:nvSpPr>
        <p:spPr bwMode="auto">
          <a:xfrm>
            <a:off x="1647825" y="5197475"/>
            <a:ext cx="38100" cy="30163"/>
          </a:xfrm>
          <a:custGeom>
            <a:avLst/>
            <a:gdLst>
              <a:gd name="T0" fmla="*/ 1 w 34"/>
              <a:gd name="T1" fmla="*/ 1 h 27"/>
              <a:gd name="T2" fmla="*/ 1 w 34"/>
              <a:gd name="T3" fmla="*/ 1 h 27"/>
              <a:gd name="T4" fmla="*/ 2 w 34"/>
              <a:gd name="T5" fmla="*/ 1 h 27"/>
              <a:gd name="T6" fmla="*/ 3 w 34"/>
              <a:gd name="T7" fmla="*/ 1 h 27"/>
              <a:gd name="T8" fmla="*/ 3 w 34"/>
              <a:gd name="T9" fmla="*/ 2 h 27"/>
              <a:gd name="T10" fmla="*/ 3 w 34"/>
              <a:gd name="T11" fmla="*/ 3 h 27"/>
              <a:gd name="T12" fmla="*/ 4 w 34"/>
              <a:gd name="T13" fmla="*/ 3 h 27"/>
              <a:gd name="T14" fmla="*/ 4 w 34"/>
              <a:gd name="T15" fmla="*/ 2 h 27"/>
              <a:gd name="T16" fmla="*/ 3 w 34"/>
              <a:gd name="T17" fmla="*/ 1 h 27"/>
              <a:gd name="T18" fmla="*/ 2 w 34"/>
              <a:gd name="T19" fmla="*/ 1 h 27"/>
              <a:gd name="T20" fmla="*/ 1 w 34"/>
              <a:gd name="T21" fmla="*/ 0 h 27"/>
              <a:gd name="T22" fmla="*/ 1 w 34"/>
              <a:gd name="T23" fmla="*/ 0 h 27"/>
              <a:gd name="T24" fmla="*/ 1 w 34"/>
              <a:gd name="T25" fmla="*/ 0 h 27"/>
              <a:gd name="T26" fmla="*/ 1 w 34"/>
              <a:gd name="T27" fmla="*/ 1 h 27"/>
              <a:gd name="T28" fmla="*/ 0 w 34"/>
              <a:gd name="T29" fmla="*/ 1 h 27"/>
              <a:gd name="T30" fmla="*/ 1 w 34"/>
              <a:gd name="T31" fmla="*/ 1 h 27"/>
              <a:gd name="T32" fmla="*/ 1 w 34"/>
              <a:gd name="T33" fmla="*/ 1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7"/>
              <a:gd name="T53" fmla="*/ 34 w 34"/>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7">
                <a:moveTo>
                  <a:pt x="4" y="9"/>
                </a:moveTo>
                <a:lnTo>
                  <a:pt x="4" y="9"/>
                </a:lnTo>
                <a:lnTo>
                  <a:pt x="15" y="9"/>
                </a:lnTo>
                <a:lnTo>
                  <a:pt x="21" y="12"/>
                </a:lnTo>
                <a:lnTo>
                  <a:pt x="25" y="17"/>
                </a:lnTo>
                <a:lnTo>
                  <a:pt x="25" y="27"/>
                </a:lnTo>
                <a:lnTo>
                  <a:pt x="34" y="27"/>
                </a:lnTo>
                <a:lnTo>
                  <a:pt x="32" y="14"/>
                </a:lnTo>
                <a:lnTo>
                  <a:pt x="25" y="5"/>
                </a:lnTo>
                <a:lnTo>
                  <a:pt x="15" y="2"/>
                </a:lnTo>
                <a:lnTo>
                  <a:pt x="4" y="0"/>
                </a:lnTo>
                <a:lnTo>
                  <a:pt x="1" y="1"/>
                </a:lnTo>
                <a:lnTo>
                  <a:pt x="0" y="4"/>
                </a:lnTo>
                <a:lnTo>
                  <a:pt x="1" y="8"/>
                </a:lnTo>
                <a:lnTo>
                  <a:pt x="4" y="9"/>
                </a:lnTo>
                <a:close/>
              </a:path>
            </a:pathLst>
          </a:custGeom>
          <a:solidFill>
            <a:srgbClr val="000000"/>
          </a:solidFill>
          <a:ln w="9525">
            <a:noFill/>
            <a:round/>
            <a:headEnd/>
            <a:tailEnd/>
          </a:ln>
        </p:spPr>
        <p:txBody>
          <a:bodyPr/>
          <a:lstStyle/>
          <a:p>
            <a:endParaRPr lang="en-GB"/>
          </a:p>
        </p:txBody>
      </p:sp>
      <p:sp>
        <p:nvSpPr>
          <p:cNvPr id="16433" name="Freeform 26"/>
          <p:cNvSpPr>
            <a:spLocks/>
          </p:cNvSpPr>
          <p:nvPr/>
        </p:nvSpPr>
        <p:spPr bwMode="auto">
          <a:xfrm>
            <a:off x="496888" y="5197475"/>
            <a:ext cx="1155700" cy="9525"/>
          </a:xfrm>
          <a:custGeom>
            <a:avLst/>
            <a:gdLst>
              <a:gd name="T0" fmla="*/ 1 w 1067"/>
              <a:gd name="T1" fmla="*/ 1 h 9"/>
              <a:gd name="T2" fmla="*/ 1 w 1067"/>
              <a:gd name="T3" fmla="*/ 1 h 9"/>
              <a:gd name="T4" fmla="*/ 108 w 1067"/>
              <a:gd name="T5" fmla="*/ 1 h 9"/>
              <a:gd name="T6" fmla="*/ 108 w 1067"/>
              <a:gd name="T7" fmla="*/ 0 h 9"/>
              <a:gd name="T8" fmla="*/ 1 w 1067"/>
              <a:gd name="T9" fmla="*/ 0 h 9"/>
              <a:gd name="T10" fmla="*/ 1 w 1067"/>
              <a:gd name="T11" fmla="*/ 0 h 9"/>
              <a:gd name="T12" fmla="*/ 1 w 1067"/>
              <a:gd name="T13" fmla="*/ 0 h 9"/>
              <a:gd name="T14" fmla="*/ 1 w 1067"/>
              <a:gd name="T15" fmla="*/ 1 h 9"/>
              <a:gd name="T16" fmla="*/ 0 w 1067"/>
              <a:gd name="T17" fmla="*/ 1 h 9"/>
              <a:gd name="T18" fmla="*/ 1 w 1067"/>
              <a:gd name="T19" fmla="*/ 1 h 9"/>
              <a:gd name="T20" fmla="*/ 1 w 1067"/>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7"/>
              <a:gd name="T34" fmla="*/ 0 h 9"/>
              <a:gd name="T35" fmla="*/ 1067 w 106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7" h="9">
                <a:moveTo>
                  <a:pt x="4" y="9"/>
                </a:moveTo>
                <a:lnTo>
                  <a:pt x="4" y="9"/>
                </a:lnTo>
                <a:lnTo>
                  <a:pt x="1067" y="9"/>
                </a:lnTo>
                <a:lnTo>
                  <a:pt x="1067" y="0"/>
                </a:lnTo>
                <a:lnTo>
                  <a:pt x="4" y="0"/>
                </a:lnTo>
                <a:lnTo>
                  <a:pt x="1" y="1"/>
                </a:lnTo>
                <a:lnTo>
                  <a:pt x="0" y="4"/>
                </a:lnTo>
                <a:lnTo>
                  <a:pt x="1" y="8"/>
                </a:lnTo>
                <a:lnTo>
                  <a:pt x="4" y="9"/>
                </a:lnTo>
                <a:close/>
              </a:path>
            </a:pathLst>
          </a:custGeom>
          <a:solidFill>
            <a:srgbClr val="000000"/>
          </a:solidFill>
          <a:ln w="9525">
            <a:noFill/>
            <a:round/>
            <a:headEnd/>
            <a:tailEnd/>
          </a:ln>
        </p:spPr>
        <p:txBody>
          <a:bodyPr/>
          <a:lstStyle/>
          <a:p>
            <a:endParaRPr lang="en-GB"/>
          </a:p>
        </p:txBody>
      </p:sp>
      <p:sp>
        <p:nvSpPr>
          <p:cNvPr id="16434" name="Freeform 27"/>
          <p:cNvSpPr>
            <a:spLocks/>
          </p:cNvSpPr>
          <p:nvPr/>
        </p:nvSpPr>
        <p:spPr bwMode="auto">
          <a:xfrm>
            <a:off x="474663" y="5197475"/>
            <a:ext cx="26988" cy="28575"/>
          </a:xfrm>
          <a:custGeom>
            <a:avLst/>
            <a:gdLst>
              <a:gd name="T0" fmla="*/ 0 w 25"/>
              <a:gd name="T1" fmla="*/ 2 h 26"/>
              <a:gd name="T2" fmla="*/ 1 w 25"/>
              <a:gd name="T3" fmla="*/ 2 h 26"/>
              <a:gd name="T4" fmla="*/ 1 w 25"/>
              <a:gd name="T5" fmla="*/ 1 h 26"/>
              <a:gd name="T6" fmla="*/ 1 w 25"/>
              <a:gd name="T7" fmla="*/ 1 h 26"/>
              <a:gd name="T8" fmla="*/ 1 w 25"/>
              <a:gd name="T9" fmla="*/ 1 h 26"/>
              <a:gd name="T10" fmla="*/ 2 w 25"/>
              <a:gd name="T11" fmla="*/ 1 h 26"/>
              <a:gd name="T12" fmla="*/ 2 w 25"/>
              <a:gd name="T13" fmla="*/ 0 h 26"/>
              <a:gd name="T14" fmla="*/ 1 w 25"/>
              <a:gd name="T15" fmla="*/ 1 h 26"/>
              <a:gd name="T16" fmla="*/ 1 w 25"/>
              <a:gd name="T17" fmla="*/ 1 h 26"/>
              <a:gd name="T18" fmla="*/ 1 w 25"/>
              <a:gd name="T19" fmla="*/ 1 h 26"/>
              <a:gd name="T20" fmla="*/ 0 w 25"/>
              <a:gd name="T21" fmla="*/ 2 h 26"/>
              <a:gd name="T22" fmla="*/ 1 w 25"/>
              <a:gd name="T23" fmla="*/ 2 h 26"/>
              <a:gd name="T24" fmla="*/ 0 w 25"/>
              <a:gd name="T25" fmla="*/ 2 h 26"/>
              <a:gd name="T26" fmla="*/ 1 w 25"/>
              <a:gd name="T27" fmla="*/ 3 h 26"/>
              <a:gd name="T28" fmla="*/ 1 w 25"/>
              <a:gd name="T29" fmla="*/ 3 h 26"/>
              <a:gd name="T30" fmla="*/ 1 w 25"/>
              <a:gd name="T31" fmla="*/ 3 h 26"/>
              <a:gd name="T32" fmla="*/ 1 w 25"/>
              <a:gd name="T33" fmla="*/ 2 h 26"/>
              <a:gd name="T34" fmla="*/ 0 w 25"/>
              <a:gd name="T35" fmla="*/ 2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6"/>
              <a:gd name="T56" fmla="*/ 25 w 2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6">
                <a:moveTo>
                  <a:pt x="0" y="21"/>
                </a:moveTo>
                <a:lnTo>
                  <a:pt x="9" y="21"/>
                </a:lnTo>
                <a:lnTo>
                  <a:pt x="9" y="14"/>
                </a:lnTo>
                <a:lnTo>
                  <a:pt x="13" y="11"/>
                </a:lnTo>
                <a:lnTo>
                  <a:pt x="17" y="9"/>
                </a:lnTo>
                <a:lnTo>
                  <a:pt x="25" y="9"/>
                </a:lnTo>
                <a:lnTo>
                  <a:pt x="25" y="0"/>
                </a:lnTo>
                <a:lnTo>
                  <a:pt x="17" y="2"/>
                </a:lnTo>
                <a:lnTo>
                  <a:pt x="8" y="4"/>
                </a:lnTo>
                <a:lnTo>
                  <a:pt x="3" y="12"/>
                </a:lnTo>
                <a:lnTo>
                  <a:pt x="0" y="21"/>
                </a:lnTo>
                <a:lnTo>
                  <a:pt x="9" y="21"/>
                </a:lnTo>
                <a:lnTo>
                  <a:pt x="0" y="21"/>
                </a:lnTo>
                <a:lnTo>
                  <a:pt x="1" y="25"/>
                </a:lnTo>
                <a:lnTo>
                  <a:pt x="5" y="26"/>
                </a:lnTo>
                <a:lnTo>
                  <a:pt x="8" y="25"/>
                </a:lnTo>
                <a:lnTo>
                  <a:pt x="9" y="21"/>
                </a:lnTo>
                <a:lnTo>
                  <a:pt x="0" y="21"/>
                </a:lnTo>
                <a:close/>
              </a:path>
            </a:pathLst>
          </a:custGeom>
          <a:solidFill>
            <a:srgbClr val="000000"/>
          </a:solidFill>
          <a:ln w="9525">
            <a:noFill/>
            <a:round/>
            <a:headEnd/>
            <a:tailEnd/>
          </a:ln>
        </p:spPr>
        <p:txBody>
          <a:bodyPr/>
          <a:lstStyle/>
          <a:p>
            <a:endParaRPr lang="en-GB"/>
          </a:p>
        </p:txBody>
      </p:sp>
      <p:sp>
        <p:nvSpPr>
          <p:cNvPr id="16435" name="Freeform 28"/>
          <p:cNvSpPr>
            <a:spLocks/>
          </p:cNvSpPr>
          <p:nvPr/>
        </p:nvSpPr>
        <p:spPr bwMode="auto">
          <a:xfrm>
            <a:off x="474663" y="5207000"/>
            <a:ext cx="9525" cy="14288"/>
          </a:xfrm>
          <a:custGeom>
            <a:avLst/>
            <a:gdLst>
              <a:gd name="T0" fmla="*/ 0 w 9"/>
              <a:gd name="T1" fmla="*/ 2 h 12"/>
              <a:gd name="T2" fmla="*/ 0 w 9"/>
              <a:gd name="T3" fmla="*/ 2 h 12"/>
              <a:gd name="T4" fmla="*/ 0 w 9"/>
              <a:gd name="T5" fmla="*/ 2 h 12"/>
              <a:gd name="T6" fmla="*/ 1 w 9"/>
              <a:gd name="T7" fmla="*/ 2 h 12"/>
              <a:gd name="T8" fmla="*/ 1 w 9"/>
              <a:gd name="T9" fmla="*/ 2 h 12"/>
              <a:gd name="T10" fmla="*/ 1 w 9"/>
              <a:gd name="T11" fmla="*/ 2 h 12"/>
              <a:gd name="T12" fmla="*/ 1 w 9"/>
              <a:gd name="T13" fmla="*/ 2 h 12"/>
              <a:gd name="T14" fmla="*/ 1 w 9"/>
              <a:gd name="T15" fmla="*/ 1 h 12"/>
              <a:gd name="T16" fmla="*/ 1 w 9"/>
              <a:gd name="T17" fmla="*/ 0 h 12"/>
              <a:gd name="T18" fmla="*/ 1 w 9"/>
              <a:gd name="T19" fmla="*/ 1 h 12"/>
              <a:gd name="T20" fmla="*/ 0 w 9"/>
              <a:gd name="T21" fmla="*/ 2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0" y="4"/>
                </a:moveTo>
                <a:lnTo>
                  <a:pt x="0" y="4"/>
                </a:lnTo>
                <a:lnTo>
                  <a:pt x="0" y="12"/>
                </a:lnTo>
                <a:lnTo>
                  <a:pt x="9" y="12"/>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36" name="Freeform 29"/>
          <p:cNvSpPr>
            <a:spLocks/>
          </p:cNvSpPr>
          <p:nvPr/>
        </p:nvSpPr>
        <p:spPr bwMode="auto">
          <a:xfrm>
            <a:off x="496888" y="5218113"/>
            <a:ext cx="1163638" cy="227013"/>
          </a:xfrm>
          <a:custGeom>
            <a:avLst/>
            <a:gdLst>
              <a:gd name="T0" fmla="*/ 0 w 1074"/>
              <a:gd name="T1" fmla="*/ 23 h 202"/>
              <a:gd name="T2" fmla="*/ 0 w 1074"/>
              <a:gd name="T3" fmla="*/ 2 h 202"/>
              <a:gd name="T4" fmla="*/ 1 w 1074"/>
              <a:gd name="T5" fmla="*/ 1 h 202"/>
              <a:gd name="T6" fmla="*/ 1 w 1074"/>
              <a:gd name="T7" fmla="*/ 1 h 202"/>
              <a:gd name="T8" fmla="*/ 1 w 1074"/>
              <a:gd name="T9" fmla="*/ 1 h 202"/>
              <a:gd name="T10" fmla="*/ 2 w 1074"/>
              <a:gd name="T11" fmla="*/ 0 h 202"/>
              <a:gd name="T12" fmla="*/ 106 w 1074"/>
              <a:gd name="T13" fmla="*/ 0 h 202"/>
              <a:gd name="T14" fmla="*/ 107 w 1074"/>
              <a:gd name="T15" fmla="*/ 1 h 202"/>
              <a:gd name="T16" fmla="*/ 108 w 1074"/>
              <a:gd name="T17" fmla="*/ 1 h 202"/>
              <a:gd name="T18" fmla="*/ 109 w 1074"/>
              <a:gd name="T19" fmla="*/ 1 h 202"/>
              <a:gd name="T20" fmla="*/ 109 w 1074"/>
              <a:gd name="T21" fmla="*/ 3 h 202"/>
              <a:gd name="T22" fmla="*/ 109 w 1074"/>
              <a:gd name="T23" fmla="*/ 24 h 202"/>
              <a:gd name="T24" fmla="*/ 109 w 1074"/>
              <a:gd name="T25" fmla="*/ 25 h 202"/>
              <a:gd name="T26" fmla="*/ 109 w 1074"/>
              <a:gd name="T27" fmla="*/ 25 h 202"/>
              <a:gd name="T28" fmla="*/ 108 w 1074"/>
              <a:gd name="T29" fmla="*/ 25 h 202"/>
              <a:gd name="T30" fmla="*/ 106 w 1074"/>
              <a:gd name="T31" fmla="*/ 25 h 202"/>
              <a:gd name="T32" fmla="*/ 1 w 1074"/>
              <a:gd name="T33" fmla="*/ 25 h 202"/>
              <a:gd name="T34" fmla="*/ 1 w 1074"/>
              <a:gd name="T35" fmla="*/ 25 h 202"/>
              <a:gd name="T36" fmla="*/ 1 w 1074"/>
              <a:gd name="T37" fmla="*/ 25 h 202"/>
              <a:gd name="T38" fmla="*/ 1 w 1074"/>
              <a:gd name="T39" fmla="*/ 25 h 202"/>
              <a:gd name="T40" fmla="*/ 0 w 1074"/>
              <a:gd name="T41" fmla="*/ 23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4"/>
              <a:gd name="T64" fmla="*/ 0 h 202"/>
              <a:gd name="T65" fmla="*/ 1074 w 1074"/>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4" h="202">
                <a:moveTo>
                  <a:pt x="0" y="185"/>
                </a:moveTo>
                <a:lnTo>
                  <a:pt x="0" y="15"/>
                </a:lnTo>
                <a:lnTo>
                  <a:pt x="1" y="8"/>
                </a:lnTo>
                <a:lnTo>
                  <a:pt x="5" y="3"/>
                </a:lnTo>
                <a:lnTo>
                  <a:pt x="11" y="1"/>
                </a:lnTo>
                <a:lnTo>
                  <a:pt x="19" y="0"/>
                </a:lnTo>
                <a:lnTo>
                  <a:pt x="1051" y="0"/>
                </a:lnTo>
                <a:lnTo>
                  <a:pt x="1061" y="1"/>
                </a:lnTo>
                <a:lnTo>
                  <a:pt x="1068" y="3"/>
                </a:lnTo>
                <a:lnTo>
                  <a:pt x="1073" y="10"/>
                </a:lnTo>
                <a:lnTo>
                  <a:pt x="1074" y="20"/>
                </a:lnTo>
                <a:lnTo>
                  <a:pt x="1074" y="190"/>
                </a:lnTo>
                <a:lnTo>
                  <a:pt x="1074" y="196"/>
                </a:lnTo>
                <a:lnTo>
                  <a:pt x="1072" y="199"/>
                </a:lnTo>
                <a:lnTo>
                  <a:pt x="1067" y="202"/>
                </a:lnTo>
                <a:lnTo>
                  <a:pt x="1060" y="202"/>
                </a:lnTo>
                <a:lnTo>
                  <a:pt x="17" y="202"/>
                </a:lnTo>
                <a:lnTo>
                  <a:pt x="10" y="202"/>
                </a:lnTo>
                <a:lnTo>
                  <a:pt x="5" y="199"/>
                </a:lnTo>
                <a:lnTo>
                  <a:pt x="1" y="194"/>
                </a:lnTo>
                <a:lnTo>
                  <a:pt x="0" y="185"/>
                </a:lnTo>
                <a:close/>
              </a:path>
            </a:pathLst>
          </a:custGeom>
          <a:solidFill>
            <a:srgbClr val="FFFFFF"/>
          </a:solidFill>
          <a:ln w="9525">
            <a:noFill/>
            <a:round/>
            <a:headEnd/>
            <a:tailEnd/>
          </a:ln>
        </p:spPr>
        <p:txBody>
          <a:bodyPr/>
          <a:lstStyle/>
          <a:p>
            <a:endParaRPr lang="en-GB"/>
          </a:p>
        </p:txBody>
      </p:sp>
      <p:sp>
        <p:nvSpPr>
          <p:cNvPr id="16437" name="Freeform 30"/>
          <p:cNvSpPr>
            <a:spLocks/>
          </p:cNvSpPr>
          <p:nvPr/>
        </p:nvSpPr>
        <p:spPr bwMode="auto">
          <a:xfrm>
            <a:off x="490538" y="5227638"/>
            <a:ext cx="12700" cy="198438"/>
          </a:xfrm>
          <a:custGeom>
            <a:avLst/>
            <a:gdLst>
              <a:gd name="T0" fmla="*/ 0 w 11"/>
              <a:gd name="T1" fmla="*/ 1 h 176"/>
              <a:gd name="T2" fmla="*/ 0 w 11"/>
              <a:gd name="T3" fmla="*/ 1 h 176"/>
              <a:gd name="T4" fmla="*/ 0 w 11"/>
              <a:gd name="T5" fmla="*/ 23 h 176"/>
              <a:gd name="T6" fmla="*/ 1 w 11"/>
              <a:gd name="T7" fmla="*/ 23 h 176"/>
              <a:gd name="T8" fmla="*/ 1 w 11"/>
              <a:gd name="T9" fmla="*/ 1 h 176"/>
              <a:gd name="T10" fmla="*/ 1 w 11"/>
              <a:gd name="T11" fmla="*/ 1 h 176"/>
              <a:gd name="T12" fmla="*/ 1 w 11"/>
              <a:gd name="T13" fmla="*/ 1 h 176"/>
              <a:gd name="T14" fmla="*/ 1 w 11"/>
              <a:gd name="T15" fmla="*/ 1 h 176"/>
              <a:gd name="T16" fmla="*/ 1 w 11"/>
              <a:gd name="T17" fmla="*/ 0 h 176"/>
              <a:gd name="T18" fmla="*/ 1 w 11"/>
              <a:gd name="T19" fmla="*/ 1 h 176"/>
              <a:gd name="T20" fmla="*/ 0 w 11"/>
              <a:gd name="T21" fmla="*/ 1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6"/>
              <a:gd name="T35" fmla="*/ 11 w 11"/>
              <a:gd name="T36" fmla="*/ 176 h 1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6">
                <a:moveTo>
                  <a:pt x="0" y="6"/>
                </a:moveTo>
                <a:lnTo>
                  <a:pt x="0" y="6"/>
                </a:lnTo>
                <a:lnTo>
                  <a:pt x="0" y="176"/>
                </a:lnTo>
                <a:lnTo>
                  <a:pt x="11" y="176"/>
                </a:lnTo>
                <a:lnTo>
                  <a:pt x="11" y="6"/>
                </a:lnTo>
                <a:lnTo>
                  <a:pt x="9" y="2"/>
                </a:lnTo>
                <a:lnTo>
                  <a:pt x="6" y="0"/>
                </a:lnTo>
                <a:lnTo>
                  <a:pt x="2" y="2"/>
                </a:lnTo>
                <a:lnTo>
                  <a:pt x="0" y="6"/>
                </a:lnTo>
                <a:close/>
              </a:path>
            </a:pathLst>
          </a:custGeom>
          <a:solidFill>
            <a:srgbClr val="000000"/>
          </a:solidFill>
          <a:ln w="9525">
            <a:noFill/>
            <a:round/>
            <a:headEnd/>
            <a:tailEnd/>
          </a:ln>
        </p:spPr>
        <p:txBody>
          <a:bodyPr/>
          <a:lstStyle/>
          <a:p>
            <a:endParaRPr lang="en-GB"/>
          </a:p>
        </p:txBody>
      </p:sp>
      <p:sp>
        <p:nvSpPr>
          <p:cNvPr id="16438" name="Freeform 31"/>
          <p:cNvSpPr>
            <a:spLocks/>
          </p:cNvSpPr>
          <p:nvPr/>
        </p:nvSpPr>
        <p:spPr bwMode="auto">
          <a:xfrm>
            <a:off x="490538" y="5210175"/>
            <a:ext cx="33338" cy="23813"/>
          </a:xfrm>
          <a:custGeom>
            <a:avLst/>
            <a:gdLst>
              <a:gd name="T0" fmla="*/ 3 w 30"/>
              <a:gd name="T1" fmla="*/ 0 h 21"/>
              <a:gd name="T2" fmla="*/ 3 w 30"/>
              <a:gd name="T3" fmla="*/ 0 h 21"/>
              <a:gd name="T4" fmla="*/ 2 w 30"/>
              <a:gd name="T5" fmla="*/ 1 h 21"/>
              <a:gd name="T6" fmla="*/ 1 w 30"/>
              <a:gd name="T7" fmla="*/ 1 h 21"/>
              <a:gd name="T8" fmla="*/ 1 w 30"/>
              <a:gd name="T9" fmla="*/ 1 h 21"/>
              <a:gd name="T10" fmla="*/ 0 w 30"/>
              <a:gd name="T11" fmla="*/ 3 h 21"/>
              <a:gd name="T12" fmla="*/ 1 w 30"/>
              <a:gd name="T13" fmla="*/ 3 h 21"/>
              <a:gd name="T14" fmla="*/ 1 w 30"/>
              <a:gd name="T15" fmla="*/ 2 h 21"/>
              <a:gd name="T16" fmla="*/ 2 w 30"/>
              <a:gd name="T17" fmla="*/ 2 h 21"/>
              <a:gd name="T18" fmla="*/ 2 w 30"/>
              <a:gd name="T19" fmla="*/ 1 h 21"/>
              <a:gd name="T20" fmla="*/ 3 w 30"/>
              <a:gd name="T21" fmla="*/ 1 h 21"/>
              <a:gd name="T22" fmla="*/ 3 w 30"/>
              <a:gd name="T23" fmla="*/ 1 h 21"/>
              <a:gd name="T24" fmla="*/ 3 w 30"/>
              <a:gd name="T25" fmla="*/ 1 h 21"/>
              <a:gd name="T26" fmla="*/ 4 w 30"/>
              <a:gd name="T27" fmla="*/ 1 h 21"/>
              <a:gd name="T28" fmla="*/ 4 w 30"/>
              <a:gd name="T29" fmla="*/ 1 h 21"/>
              <a:gd name="T30" fmla="*/ 4 w 30"/>
              <a:gd name="T31" fmla="*/ 1 h 21"/>
              <a:gd name="T32" fmla="*/ 3 w 3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21"/>
              <a:gd name="T53" fmla="*/ 30 w 3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21">
                <a:moveTo>
                  <a:pt x="25" y="0"/>
                </a:moveTo>
                <a:lnTo>
                  <a:pt x="25" y="0"/>
                </a:lnTo>
                <a:lnTo>
                  <a:pt x="16" y="2"/>
                </a:lnTo>
                <a:lnTo>
                  <a:pt x="9" y="5"/>
                </a:lnTo>
                <a:lnTo>
                  <a:pt x="2" y="11"/>
                </a:lnTo>
                <a:lnTo>
                  <a:pt x="0" y="21"/>
                </a:lnTo>
                <a:lnTo>
                  <a:pt x="11" y="21"/>
                </a:lnTo>
                <a:lnTo>
                  <a:pt x="11" y="16"/>
                </a:lnTo>
                <a:lnTo>
                  <a:pt x="14" y="14"/>
                </a:lnTo>
                <a:lnTo>
                  <a:pt x="18" y="11"/>
                </a:lnTo>
                <a:lnTo>
                  <a:pt x="25" y="11"/>
                </a:lnTo>
                <a:lnTo>
                  <a:pt x="28" y="9"/>
                </a:lnTo>
                <a:lnTo>
                  <a:pt x="30" y="6"/>
                </a:lnTo>
                <a:lnTo>
                  <a:pt x="28" y="2"/>
                </a:lnTo>
                <a:lnTo>
                  <a:pt x="25" y="0"/>
                </a:lnTo>
                <a:close/>
              </a:path>
            </a:pathLst>
          </a:custGeom>
          <a:solidFill>
            <a:srgbClr val="000000"/>
          </a:solidFill>
          <a:ln w="9525">
            <a:noFill/>
            <a:round/>
            <a:headEnd/>
            <a:tailEnd/>
          </a:ln>
        </p:spPr>
        <p:txBody>
          <a:bodyPr/>
          <a:lstStyle/>
          <a:p>
            <a:endParaRPr lang="en-GB"/>
          </a:p>
        </p:txBody>
      </p:sp>
      <p:sp>
        <p:nvSpPr>
          <p:cNvPr id="16439" name="Freeform 32"/>
          <p:cNvSpPr>
            <a:spLocks/>
          </p:cNvSpPr>
          <p:nvPr/>
        </p:nvSpPr>
        <p:spPr bwMode="auto">
          <a:xfrm>
            <a:off x="517525" y="5210175"/>
            <a:ext cx="1123950" cy="12700"/>
          </a:xfrm>
          <a:custGeom>
            <a:avLst/>
            <a:gdLst>
              <a:gd name="T0" fmla="*/ 104 w 1038"/>
              <a:gd name="T1" fmla="*/ 0 h 11"/>
              <a:gd name="T2" fmla="*/ 104 w 1038"/>
              <a:gd name="T3" fmla="*/ 0 h 11"/>
              <a:gd name="T4" fmla="*/ 0 w 1038"/>
              <a:gd name="T5" fmla="*/ 0 h 11"/>
              <a:gd name="T6" fmla="*/ 0 w 1038"/>
              <a:gd name="T7" fmla="*/ 1 h 11"/>
              <a:gd name="T8" fmla="*/ 104 w 1038"/>
              <a:gd name="T9" fmla="*/ 1 h 11"/>
              <a:gd name="T10" fmla="*/ 104 w 1038"/>
              <a:gd name="T11" fmla="*/ 1 h 11"/>
              <a:gd name="T12" fmla="*/ 104 w 1038"/>
              <a:gd name="T13" fmla="*/ 1 h 11"/>
              <a:gd name="T14" fmla="*/ 104 w 1038"/>
              <a:gd name="T15" fmla="*/ 1 h 11"/>
              <a:gd name="T16" fmla="*/ 104 w 1038"/>
              <a:gd name="T17" fmla="*/ 1 h 11"/>
              <a:gd name="T18" fmla="*/ 104 w 1038"/>
              <a:gd name="T19" fmla="*/ 1 h 11"/>
              <a:gd name="T20" fmla="*/ 104 w 1038"/>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8"/>
              <a:gd name="T34" fmla="*/ 0 h 11"/>
              <a:gd name="T35" fmla="*/ 1038 w 1038"/>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8" h="11">
                <a:moveTo>
                  <a:pt x="1032" y="0"/>
                </a:moveTo>
                <a:lnTo>
                  <a:pt x="1032" y="0"/>
                </a:lnTo>
                <a:lnTo>
                  <a:pt x="0" y="0"/>
                </a:lnTo>
                <a:lnTo>
                  <a:pt x="0" y="11"/>
                </a:lnTo>
                <a:lnTo>
                  <a:pt x="1032" y="11"/>
                </a:lnTo>
                <a:lnTo>
                  <a:pt x="1036" y="9"/>
                </a:lnTo>
                <a:lnTo>
                  <a:pt x="1038" y="6"/>
                </a:lnTo>
                <a:lnTo>
                  <a:pt x="1036" y="2"/>
                </a:lnTo>
                <a:lnTo>
                  <a:pt x="1032" y="0"/>
                </a:lnTo>
                <a:close/>
              </a:path>
            </a:pathLst>
          </a:custGeom>
          <a:solidFill>
            <a:srgbClr val="000000"/>
          </a:solidFill>
          <a:ln w="9525">
            <a:noFill/>
            <a:round/>
            <a:headEnd/>
            <a:tailEnd/>
          </a:ln>
        </p:spPr>
        <p:txBody>
          <a:bodyPr/>
          <a:lstStyle/>
          <a:p>
            <a:endParaRPr lang="en-GB"/>
          </a:p>
        </p:txBody>
      </p:sp>
      <p:sp>
        <p:nvSpPr>
          <p:cNvPr id="16440" name="Freeform 33"/>
          <p:cNvSpPr>
            <a:spLocks/>
          </p:cNvSpPr>
          <p:nvPr/>
        </p:nvSpPr>
        <p:spPr bwMode="auto">
          <a:xfrm>
            <a:off x="1635125" y="5210175"/>
            <a:ext cx="30163" cy="34925"/>
          </a:xfrm>
          <a:custGeom>
            <a:avLst/>
            <a:gdLst>
              <a:gd name="T0" fmla="*/ 3 w 28"/>
              <a:gd name="T1" fmla="*/ 3 h 31"/>
              <a:gd name="T2" fmla="*/ 3 w 28"/>
              <a:gd name="T3" fmla="*/ 3 h 31"/>
              <a:gd name="T4" fmla="*/ 2 w 28"/>
              <a:gd name="T5" fmla="*/ 2 h 31"/>
              <a:gd name="T6" fmla="*/ 2 w 28"/>
              <a:gd name="T7" fmla="*/ 1 h 31"/>
              <a:gd name="T8" fmla="*/ 1 w 28"/>
              <a:gd name="T9" fmla="*/ 1 h 31"/>
              <a:gd name="T10" fmla="*/ 0 w 28"/>
              <a:gd name="T11" fmla="*/ 0 h 31"/>
              <a:gd name="T12" fmla="*/ 0 w 28"/>
              <a:gd name="T13" fmla="*/ 1 h 31"/>
              <a:gd name="T14" fmla="*/ 1 w 28"/>
              <a:gd name="T15" fmla="*/ 1 h 31"/>
              <a:gd name="T16" fmla="*/ 1 w 28"/>
              <a:gd name="T17" fmla="*/ 1 h 31"/>
              <a:gd name="T18" fmla="*/ 1 w 28"/>
              <a:gd name="T19" fmla="*/ 2 h 31"/>
              <a:gd name="T20" fmla="*/ 1 w 28"/>
              <a:gd name="T21" fmla="*/ 3 h 31"/>
              <a:gd name="T22" fmla="*/ 1 w 28"/>
              <a:gd name="T23" fmla="*/ 3 h 31"/>
              <a:gd name="T24" fmla="*/ 1 w 28"/>
              <a:gd name="T25" fmla="*/ 3 h 31"/>
              <a:gd name="T26" fmla="*/ 2 w 28"/>
              <a:gd name="T27" fmla="*/ 4 h 31"/>
              <a:gd name="T28" fmla="*/ 2 w 28"/>
              <a:gd name="T29" fmla="*/ 4 h 31"/>
              <a:gd name="T30" fmla="*/ 2 w 28"/>
              <a:gd name="T31" fmla="*/ 4 h 31"/>
              <a:gd name="T32" fmla="*/ 3 w 28"/>
              <a:gd name="T33" fmla="*/ 3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31"/>
              <a:gd name="T53" fmla="*/ 28 w 28"/>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31">
                <a:moveTo>
                  <a:pt x="28" y="26"/>
                </a:moveTo>
                <a:lnTo>
                  <a:pt x="28" y="26"/>
                </a:lnTo>
                <a:lnTo>
                  <a:pt x="26" y="15"/>
                </a:lnTo>
                <a:lnTo>
                  <a:pt x="21" y="6"/>
                </a:lnTo>
                <a:lnTo>
                  <a:pt x="10" y="2"/>
                </a:lnTo>
                <a:lnTo>
                  <a:pt x="0" y="0"/>
                </a:lnTo>
                <a:lnTo>
                  <a:pt x="0" y="11"/>
                </a:lnTo>
                <a:lnTo>
                  <a:pt x="10" y="11"/>
                </a:lnTo>
                <a:lnTo>
                  <a:pt x="14" y="13"/>
                </a:lnTo>
                <a:lnTo>
                  <a:pt x="17" y="17"/>
                </a:lnTo>
                <a:lnTo>
                  <a:pt x="17" y="26"/>
                </a:lnTo>
                <a:lnTo>
                  <a:pt x="19" y="30"/>
                </a:lnTo>
                <a:lnTo>
                  <a:pt x="23" y="31"/>
                </a:lnTo>
                <a:lnTo>
                  <a:pt x="26" y="30"/>
                </a:lnTo>
                <a:lnTo>
                  <a:pt x="28" y="26"/>
                </a:lnTo>
                <a:close/>
              </a:path>
            </a:pathLst>
          </a:custGeom>
          <a:solidFill>
            <a:srgbClr val="000000"/>
          </a:solidFill>
          <a:ln w="9525">
            <a:noFill/>
            <a:round/>
            <a:headEnd/>
            <a:tailEnd/>
          </a:ln>
        </p:spPr>
        <p:txBody>
          <a:bodyPr/>
          <a:lstStyle/>
          <a:p>
            <a:endParaRPr lang="en-GB"/>
          </a:p>
        </p:txBody>
      </p:sp>
      <p:sp>
        <p:nvSpPr>
          <p:cNvPr id="16441" name="Freeform 34"/>
          <p:cNvSpPr>
            <a:spLocks/>
          </p:cNvSpPr>
          <p:nvPr/>
        </p:nvSpPr>
        <p:spPr bwMode="auto">
          <a:xfrm>
            <a:off x="1654175" y="5240338"/>
            <a:ext cx="11113" cy="196850"/>
          </a:xfrm>
          <a:custGeom>
            <a:avLst/>
            <a:gdLst>
              <a:gd name="T0" fmla="*/ 1 w 11"/>
              <a:gd name="T1" fmla="*/ 21 h 175"/>
              <a:gd name="T2" fmla="*/ 1 w 11"/>
              <a:gd name="T3" fmla="*/ 21 h 175"/>
              <a:gd name="T4" fmla="*/ 1 w 11"/>
              <a:gd name="T5" fmla="*/ 0 h 175"/>
              <a:gd name="T6" fmla="*/ 0 w 11"/>
              <a:gd name="T7" fmla="*/ 0 h 175"/>
              <a:gd name="T8" fmla="*/ 0 w 11"/>
              <a:gd name="T9" fmla="*/ 21 h 175"/>
              <a:gd name="T10" fmla="*/ 0 w 11"/>
              <a:gd name="T11" fmla="*/ 21 h 175"/>
              <a:gd name="T12" fmla="*/ 0 w 11"/>
              <a:gd name="T13" fmla="*/ 21 h 175"/>
              <a:gd name="T14" fmla="*/ 1 w 11"/>
              <a:gd name="T15" fmla="*/ 22 h 175"/>
              <a:gd name="T16" fmla="*/ 1 w 11"/>
              <a:gd name="T17" fmla="*/ 22 h 175"/>
              <a:gd name="T18" fmla="*/ 1 w 11"/>
              <a:gd name="T19" fmla="*/ 22 h 175"/>
              <a:gd name="T20" fmla="*/ 1 w 11"/>
              <a:gd name="T21" fmla="*/ 21 h 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5"/>
              <a:gd name="T35" fmla="*/ 11 w 11"/>
              <a:gd name="T36" fmla="*/ 175 h 1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5">
                <a:moveTo>
                  <a:pt x="11" y="170"/>
                </a:moveTo>
                <a:lnTo>
                  <a:pt x="11" y="170"/>
                </a:lnTo>
                <a:lnTo>
                  <a:pt x="11" y="0"/>
                </a:lnTo>
                <a:lnTo>
                  <a:pt x="0" y="0"/>
                </a:lnTo>
                <a:lnTo>
                  <a:pt x="0" y="170"/>
                </a:lnTo>
                <a:lnTo>
                  <a:pt x="2" y="174"/>
                </a:lnTo>
                <a:lnTo>
                  <a:pt x="6" y="175"/>
                </a:lnTo>
                <a:lnTo>
                  <a:pt x="9" y="174"/>
                </a:lnTo>
                <a:lnTo>
                  <a:pt x="11" y="170"/>
                </a:lnTo>
                <a:close/>
              </a:path>
            </a:pathLst>
          </a:custGeom>
          <a:solidFill>
            <a:srgbClr val="000000"/>
          </a:solidFill>
          <a:ln w="9525">
            <a:noFill/>
            <a:round/>
            <a:headEnd/>
            <a:tailEnd/>
          </a:ln>
        </p:spPr>
        <p:txBody>
          <a:bodyPr/>
          <a:lstStyle/>
          <a:p>
            <a:endParaRPr lang="en-GB"/>
          </a:p>
        </p:txBody>
      </p:sp>
      <p:sp>
        <p:nvSpPr>
          <p:cNvPr id="16442" name="Freeform 35"/>
          <p:cNvSpPr>
            <a:spLocks/>
          </p:cNvSpPr>
          <p:nvPr/>
        </p:nvSpPr>
        <p:spPr bwMode="auto">
          <a:xfrm>
            <a:off x="1641475" y="5430838"/>
            <a:ext cx="23813" cy="19050"/>
          </a:xfrm>
          <a:custGeom>
            <a:avLst/>
            <a:gdLst>
              <a:gd name="T0" fmla="*/ 1 w 23"/>
              <a:gd name="T1" fmla="*/ 2 h 17"/>
              <a:gd name="T2" fmla="*/ 1 w 23"/>
              <a:gd name="T3" fmla="*/ 2 h 17"/>
              <a:gd name="T4" fmla="*/ 1 w 23"/>
              <a:gd name="T5" fmla="*/ 2 h 17"/>
              <a:gd name="T6" fmla="*/ 1 w 23"/>
              <a:gd name="T7" fmla="*/ 1 h 17"/>
              <a:gd name="T8" fmla="*/ 2 w 23"/>
              <a:gd name="T9" fmla="*/ 1 h 17"/>
              <a:gd name="T10" fmla="*/ 2 w 23"/>
              <a:gd name="T11" fmla="*/ 0 h 17"/>
              <a:gd name="T12" fmla="*/ 1 w 23"/>
              <a:gd name="T13" fmla="*/ 0 h 17"/>
              <a:gd name="T14" fmla="*/ 1 w 23"/>
              <a:gd name="T15" fmla="*/ 1 h 17"/>
              <a:gd name="T16" fmla="*/ 1 w 23"/>
              <a:gd name="T17" fmla="*/ 1 h 17"/>
              <a:gd name="T18" fmla="*/ 1 w 23"/>
              <a:gd name="T19" fmla="*/ 1 h 17"/>
              <a:gd name="T20" fmla="*/ 1 w 23"/>
              <a:gd name="T21" fmla="*/ 1 h 17"/>
              <a:gd name="T22" fmla="*/ 1 w 23"/>
              <a:gd name="T23" fmla="*/ 1 h 17"/>
              <a:gd name="T24" fmla="*/ 1 w 23"/>
              <a:gd name="T25" fmla="*/ 1 h 17"/>
              <a:gd name="T26" fmla="*/ 1 w 23"/>
              <a:gd name="T27" fmla="*/ 1 h 17"/>
              <a:gd name="T28" fmla="*/ 0 w 23"/>
              <a:gd name="T29" fmla="*/ 1 h 17"/>
              <a:gd name="T30" fmla="*/ 1 w 23"/>
              <a:gd name="T31" fmla="*/ 2 h 17"/>
              <a:gd name="T32" fmla="*/ 1 w 23"/>
              <a:gd name="T33" fmla="*/ 2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7"/>
              <a:gd name="T53" fmla="*/ 23 w 2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7">
                <a:moveTo>
                  <a:pt x="4" y="17"/>
                </a:moveTo>
                <a:lnTo>
                  <a:pt x="4" y="17"/>
                </a:lnTo>
                <a:lnTo>
                  <a:pt x="11" y="16"/>
                </a:lnTo>
                <a:lnTo>
                  <a:pt x="19" y="13"/>
                </a:lnTo>
                <a:lnTo>
                  <a:pt x="22" y="7"/>
                </a:lnTo>
                <a:lnTo>
                  <a:pt x="23" y="0"/>
                </a:lnTo>
                <a:lnTo>
                  <a:pt x="12" y="0"/>
                </a:lnTo>
                <a:lnTo>
                  <a:pt x="13" y="5"/>
                </a:lnTo>
                <a:lnTo>
                  <a:pt x="12" y="6"/>
                </a:lnTo>
                <a:lnTo>
                  <a:pt x="11" y="7"/>
                </a:lnTo>
                <a:lnTo>
                  <a:pt x="4" y="6"/>
                </a:lnTo>
                <a:lnTo>
                  <a:pt x="1" y="8"/>
                </a:lnTo>
                <a:lnTo>
                  <a:pt x="0" y="12"/>
                </a:lnTo>
                <a:lnTo>
                  <a:pt x="1" y="15"/>
                </a:lnTo>
                <a:lnTo>
                  <a:pt x="4" y="17"/>
                </a:lnTo>
                <a:close/>
              </a:path>
            </a:pathLst>
          </a:custGeom>
          <a:solidFill>
            <a:srgbClr val="000000"/>
          </a:solidFill>
          <a:ln w="9525">
            <a:noFill/>
            <a:round/>
            <a:headEnd/>
            <a:tailEnd/>
          </a:ln>
        </p:spPr>
        <p:txBody>
          <a:bodyPr/>
          <a:lstStyle/>
          <a:p>
            <a:endParaRPr lang="en-GB"/>
          </a:p>
        </p:txBody>
      </p:sp>
      <p:sp>
        <p:nvSpPr>
          <p:cNvPr id="16443" name="Freeform 36"/>
          <p:cNvSpPr>
            <a:spLocks/>
          </p:cNvSpPr>
          <p:nvPr/>
        </p:nvSpPr>
        <p:spPr bwMode="auto">
          <a:xfrm>
            <a:off x="509588" y="5438775"/>
            <a:ext cx="1135063" cy="11113"/>
          </a:xfrm>
          <a:custGeom>
            <a:avLst/>
            <a:gdLst>
              <a:gd name="T0" fmla="*/ 1 w 1048"/>
              <a:gd name="T1" fmla="*/ 1 h 11"/>
              <a:gd name="T2" fmla="*/ 1 w 1048"/>
              <a:gd name="T3" fmla="*/ 1 h 11"/>
              <a:gd name="T4" fmla="*/ 106 w 1048"/>
              <a:gd name="T5" fmla="*/ 1 h 11"/>
              <a:gd name="T6" fmla="*/ 106 w 1048"/>
              <a:gd name="T7" fmla="*/ 0 h 11"/>
              <a:gd name="T8" fmla="*/ 1 w 1048"/>
              <a:gd name="T9" fmla="*/ 0 h 11"/>
              <a:gd name="T10" fmla="*/ 1 w 1048"/>
              <a:gd name="T11" fmla="*/ 0 h 11"/>
              <a:gd name="T12" fmla="*/ 1 w 1048"/>
              <a:gd name="T13" fmla="*/ 0 h 11"/>
              <a:gd name="T14" fmla="*/ 1 w 1048"/>
              <a:gd name="T15" fmla="*/ 1 h 11"/>
              <a:gd name="T16" fmla="*/ 0 w 1048"/>
              <a:gd name="T17" fmla="*/ 1 h 11"/>
              <a:gd name="T18" fmla="*/ 1 w 1048"/>
              <a:gd name="T19" fmla="*/ 1 h 11"/>
              <a:gd name="T20" fmla="*/ 1 w 1048"/>
              <a:gd name="T21" fmla="*/ 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8"/>
              <a:gd name="T34" fmla="*/ 0 h 11"/>
              <a:gd name="T35" fmla="*/ 1048 w 1048"/>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8" h="11">
                <a:moveTo>
                  <a:pt x="5" y="11"/>
                </a:moveTo>
                <a:lnTo>
                  <a:pt x="5" y="11"/>
                </a:lnTo>
                <a:lnTo>
                  <a:pt x="1048" y="11"/>
                </a:lnTo>
                <a:lnTo>
                  <a:pt x="1048" y="0"/>
                </a:lnTo>
                <a:lnTo>
                  <a:pt x="5" y="0"/>
                </a:lnTo>
                <a:lnTo>
                  <a:pt x="1" y="2"/>
                </a:lnTo>
                <a:lnTo>
                  <a:pt x="0" y="6"/>
                </a:lnTo>
                <a:lnTo>
                  <a:pt x="1" y="9"/>
                </a:lnTo>
                <a:lnTo>
                  <a:pt x="5" y="11"/>
                </a:lnTo>
                <a:close/>
              </a:path>
            </a:pathLst>
          </a:custGeom>
          <a:solidFill>
            <a:srgbClr val="000000"/>
          </a:solidFill>
          <a:ln w="9525">
            <a:noFill/>
            <a:round/>
            <a:headEnd/>
            <a:tailEnd/>
          </a:ln>
        </p:spPr>
        <p:txBody>
          <a:bodyPr/>
          <a:lstStyle/>
          <a:p>
            <a:endParaRPr lang="en-GB"/>
          </a:p>
        </p:txBody>
      </p:sp>
      <p:sp>
        <p:nvSpPr>
          <p:cNvPr id="16444" name="Freeform 37"/>
          <p:cNvSpPr>
            <a:spLocks/>
          </p:cNvSpPr>
          <p:nvPr/>
        </p:nvSpPr>
        <p:spPr bwMode="auto">
          <a:xfrm>
            <a:off x="490538" y="5418138"/>
            <a:ext cx="25400" cy="31750"/>
          </a:xfrm>
          <a:custGeom>
            <a:avLst/>
            <a:gdLst>
              <a:gd name="T0" fmla="*/ 0 w 23"/>
              <a:gd name="T1" fmla="*/ 1 h 28"/>
              <a:gd name="T2" fmla="*/ 0 w 23"/>
              <a:gd name="T3" fmla="*/ 1 h 28"/>
              <a:gd name="T4" fmla="*/ 1 w 23"/>
              <a:gd name="T5" fmla="*/ 2 h 28"/>
              <a:gd name="T6" fmla="*/ 1 w 23"/>
              <a:gd name="T7" fmla="*/ 3 h 28"/>
              <a:gd name="T8" fmla="*/ 2 w 23"/>
              <a:gd name="T9" fmla="*/ 4 h 28"/>
              <a:gd name="T10" fmla="*/ 3 w 23"/>
              <a:gd name="T11" fmla="*/ 4 h 28"/>
              <a:gd name="T12" fmla="*/ 3 w 23"/>
              <a:gd name="T13" fmla="*/ 2 h 28"/>
              <a:gd name="T14" fmla="*/ 2 w 23"/>
              <a:gd name="T15" fmla="*/ 2 h 28"/>
              <a:gd name="T16" fmla="*/ 1 w 23"/>
              <a:gd name="T17" fmla="*/ 2 h 28"/>
              <a:gd name="T18" fmla="*/ 1 w 23"/>
              <a:gd name="T19" fmla="*/ 2 h 28"/>
              <a:gd name="T20" fmla="*/ 1 w 23"/>
              <a:gd name="T21" fmla="*/ 1 h 28"/>
              <a:gd name="T22" fmla="*/ 1 w 23"/>
              <a:gd name="T23" fmla="*/ 1 h 28"/>
              <a:gd name="T24" fmla="*/ 1 w 23"/>
              <a:gd name="T25" fmla="*/ 1 h 28"/>
              <a:gd name="T26" fmla="*/ 1 w 23"/>
              <a:gd name="T27" fmla="*/ 1 h 28"/>
              <a:gd name="T28" fmla="*/ 1 w 23"/>
              <a:gd name="T29" fmla="*/ 0 h 28"/>
              <a:gd name="T30" fmla="*/ 1 w 23"/>
              <a:gd name="T31" fmla="*/ 1 h 28"/>
              <a:gd name="T32" fmla="*/ 0 w 23"/>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8"/>
              <a:gd name="T53" fmla="*/ 23 w 23"/>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8">
                <a:moveTo>
                  <a:pt x="0" y="6"/>
                </a:moveTo>
                <a:lnTo>
                  <a:pt x="0" y="6"/>
                </a:lnTo>
                <a:lnTo>
                  <a:pt x="2" y="16"/>
                </a:lnTo>
                <a:lnTo>
                  <a:pt x="8" y="24"/>
                </a:lnTo>
                <a:lnTo>
                  <a:pt x="16" y="27"/>
                </a:lnTo>
                <a:lnTo>
                  <a:pt x="23" y="28"/>
                </a:lnTo>
                <a:lnTo>
                  <a:pt x="23" y="17"/>
                </a:lnTo>
                <a:lnTo>
                  <a:pt x="16" y="18"/>
                </a:lnTo>
                <a:lnTo>
                  <a:pt x="15" y="17"/>
                </a:lnTo>
                <a:lnTo>
                  <a:pt x="11" y="14"/>
                </a:lnTo>
                <a:lnTo>
                  <a:pt x="11" y="6"/>
                </a:lnTo>
                <a:lnTo>
                  <a:pt x="9" y="2"/>
                </a:lnTo>
                <a:lnTo>
                  <a:pt x="6" y="0"/>
                </a:lnTo>
                <a:lnTo>
                  <a:pt x="2" y="2"/>
                </a:lnTo>
                <a:lnTo>
                  <a:pt x="0" y="6"/>
                </a:lnTo>
                <a:close/>
              </a:path>
            </a:pathLst>
          </a:custGeom>
          <a:solidFill>
            <a:srgbClr val="000000"/>
          </a:solidFill>
          <a:ln w="9525">
            <a:noFill/>
            <a:round/>
            <a:headEnd/>
            <a:tailEnd/>
          </a:ln>
        </p:spPr>
        <p:txBody>
          <a:bodyPr/>
          <a:lstStyle/>
          <a:p>
            <a:endParaRPr lang="en-GB"/>
          </a:p>
        </p:txBody>
      </p:sp>
      <p:sp>
        <p:nvSpPr>
          <p:cNvPr id="16445" name="Freeform 38"/>
          <p:cNvSpPr>
            <a:spLocks/>
          </p:cNvSpPr>
          <p:nvPr/>
        </p:nvSpPr>
        <p:spPr bwMode="auto">
          <a:xfrm>
            <a:off x="1454150" y="5210175"/>
            <a:ext cx="12700" cy="7938"/>
          </a:xfrm>
          <a:custGeom>
            <a:avLst/>
            <a:gdLst>
              <a:gd name="T0" fmla="*/ 1 w 11"/>
              <a:gd name="T1" fmla="*/ 3 h 6"/>
              <a:gd name="T2" fmla="*/ 1 w 11"/>
              <a:gd name="T3" fmla="*/ 2 h 6"/>
              <a:gd name="T4" fmla="*/ 1 w 11"/>
              <a:gd name="T5" fmla="*/ 0 h 6"/>
              <a:gd name="T6" fmla="*/ 1 w 11"/>
              <a:gd name="T7" fmla="*/ 2 h 6"/>
              <a:gd name="T8" fmla="*/ 0 w 11"/>
              <a:gd name="T9" fmla="*/ 3 h 6"/>
              <a:gd name="T10" fmla="*/ 1 w 11"/>
              <a:gd name="T11" fmla="*/ 3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1" y="6"/>
                </a:moveTo>
                <a:lnTo>
                  <a:pt x="9" y="2"/>
                </a:lnTo>
                <a:lnTo>
                  <a:pt x="5" y="0"/>
                </a:lnTo>
                <a:lnTo>
                  <a:pt x="2" y="2"/>
                </a:lnTo>
                <a:lnTo>
                  <a:pt x="0" y="6"/>
                </a:lnTo>
                <a:lnTo>
                  <a:pt x="11" y="6"/>
                </a:lnTo>
                <a:close/>
              </a:path>
            </a:pathLst>
          </a:custGeom>
          <a:solidFill>
            <a:srgbClr val="000000"/>
          </a:solidFill>
          <a:ln w="9525">
            <a:noFill/>
            <a:round/>
            <a:headEnd/>
            <a:tailEnd/>
          </a:ln>
        </p:spPr>
        <p:txBody>
          <a:bodyPr/>
          <a:lstStyle/>
          <a:p>
            <a:endParaRPr lang="en-GB"/>
          </a:p>
        </p:txBody>
      </p:sp>
      <p:sp>
        <p:nvSpPr>
          <p:cNvPr id="16446" name="Freeform 39"/>
          <p:cNvSpPr>
            <a:spLocks/>
          </p:cNvSpPr>
          <p:nvPr/>
        </p:nvSpPr>
        <p:spPr bwMode="auto">
          <a:xfrm>
            <a:off x="1454150" y="5218113"/>
            <a:ext cx="12700" cy="227013"/>
          </a:xfrm>
          <a:custGeom>
            <a:avLst/>
            <a:gdLst>
              <a:gd name="T0" fmla="*/ 1 w 11"/>
              <a:gd name="T1" fmla="*/ 25 h 202"/>
              <a:gd name="T2" fmla="*/ 1 w 11"/>
              <a:gd name="T3" fmla="*/ 25 h 202"/>
              <a:gd name="T4" fmla="*/ 1 w 11"/>
              <a:gd name="T5" fmla="*/ 0 h 202"/>
              <a:gd name="T6" fmla="*/ 0 w 11"/>
              <a:gd name="T7" fmla="*/ 0 h 202"/>
              <a:gd name="T8" fmla="*/ 0 w 11"/>
              <a:gd name="T9" fmla="*/ 25 h 202"/>
              <a:gd name="T10" fmla="*/ 1 w 11"/>
              <a:gd name="T11" fmla="*/ 25 h 202"/>
              <a:gd name="T12" fmla="*/ 0 60000 65536"/>
              <a:gd name="T13" fmla="*/ 0 60000 65536"/>
              <a:gd name="T14" fmla="*/ 0 60000 65536"/>
              <a:gd name="T15" fmla="*/ 0 60000 65536"/>
              <a:gd name="T16" fmla="*/ 0 60000 65536"/>
              <a:gd name="T17" fmla="*/ 0 60000 65536"/>
              <a:gd name="T18" fmla="*/ 0 w 11"/>
              <a:gd name="T19" fmla="*/ 0 h 202"/>
              <a:gd name="T20" fmla="*/ 11 w 1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1" h="202">
                <a:moveTo>
                  <a:pt x="5" y="202"/>
                </a:moveTo>
                <a:lnTo>
                  <a:pt x="11" y="202"/>
                </a:lnTo>
                <a:lnTo>
                  <a:pt x="11" y="0"/>
                </a:lnTo>
                <a:lnTo>
                  <a:pt x="0" y="0"/>
                </a:lnTo>
                <a:lnTo>
                  <a:pt x="0" y="202"/>
                </a:lnTo>
                <a:lnTo>
                  <a:pt x="5" y="202"/>
                </a:lnTo>
                <a:close/>
              </a:path>
            </a:pathLst>
          </a:custGeom>
          <a:solidFill>
            <a:srgbClr val="000000"/>
          </a:solidFill>
          <a:ln w="9525">
            <a:noFill/>
            <a:round/>
            <a:headEnd/>
            <a:tailEnd/>
          </a:ln>
        </p:spPr>
        <p:txBody>
          <a:bodyPr/>
          <a:lstStyle/>
          <a:p>
            <a:endParaRPr lang="en-GB"/>
          </a:p>
        </p:txBody>
      </p:sp>
      <p:sp>
        <p:nvSpPr>
          <p:cNvPr id="16447" name="Freeform 40"/>
          <p:cNvSpPr>
            <a:spLocks/>
          </p:cNvSpPr>
          <p:nvPr/>
        </p:nvSpPr>
        <p:spPr bwMode="auto">
          <a:xfrm>
            <a:off x="1454150" y="5445125"/>
            <a:ext cx="12700" cy="4763"/>
          </a:xfrm>
          <a:custGeom>
            <a:avLst/>
            <a:gdLst>
              <a:gd name="T0" fmla="*/ 0 w 11"/>
              <a:gd name="T1" fmla="*/ 0 h 4"/>
              <a:gd name="T2" fmla="*/ 1 w 11"/>
              <a:gd name="T3" fmla="*/ 2 h 4"/>
              <a:gd name="T4" fmla="*/ 1 w 11"/>
              <a:gd name="T5" fmla="*/ 2 h 4"/>
              <a:gd name="T6" fmla="*/ 1 w 11"/>
              <a:gd name="T7" fmla="*/ 2 h 4"/>
              <a:gd name="T8" fmla="*/ 1 w 11"/>
              <a:gd name="T9" fmla="*/ 0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2" y="3"/>
                </a:lnTo>
                <a:lnTo>
                  <a:pt x="5" y="4"/>
                </a:lnTo>
                <a:lnTo>
                  <a:pt x="9" y="3"/>
                </a:lnTo>
                <a:lnTo>
                  <a:pt x="11" y="0"/>
                </a:lnTo>
                <a:lnTo>
                  <a:pt x="0" y="0"/>
                </a:lnTo>
                <a:close/>
              </a:path>
            </a:pathLst>
          </a:custGeom>
          <a:solidFill>
            <a:srgbClr val="000000"/>
          </a:solidFill>
          <a:ln w="9525">
            <a:noFill/>
            <a:round/>
            <a:headEnd/>
            <a:tailEnd/>
          </a:ln>
        </p:spPr>
        <p:txBody>
          <a:bodyPr/>
          <a:lstStyle/>
          <a:p>
            <a:endParaRPr lang="en-GB"/>
          </a:p>
        </p:txBody>
      </p:sp>
      <p:sp>
        <p:nvSpPr>
          <p:cNvPr id="16448" name="Freeform 41"/>
          <p:cNvSpPr>
            <a:spLocks/>
          </p:cNvSpPr>
          <p:nvPr/>
        </p:nvSpPr>
        <p:spPr bwMode="auto">
          <a:xfrm>
            <a:off x="1109663" y="5210175"/>
            <a:ext cx="12700" cy="7938"/>
          </a:xfrm>
          <a:custGeom>
            <a:avLst/>
            <a:gdLst>
              <a:gd name="T0" fmla="*/ 1 w 11"/>
              <a:gd name="T1" fmla="*/ 3 h 6"/>
              <a:gd name="T2" fmla="*/ 1 w 11"/>
              <a:gd name="T3" fmla="*/ 2 h 6"/>
              <a:gd name="T4" fmla="*/ 1 w 11"/>
              <a:gd name="T5" fmla="*/ 0 h 6"/>
              <a:gd name="T6" fmla="*/ 1 w 11"/>
              <a:gd name="T7" fmla="*/ 2 h 6"/>
              <a:gd name="T8" fmla="*/ 0 w 11"/>
              <a:gd name="T9" fmla="*/ 3 h 6"/>
              <a:gd name="T10" fmla="*/ 1 w 11"/>
              <a:gd name="T11" fmla="*/ 3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1" y="6"/>
                </a:moveTo>
                <a:lnTo>
                  <a:pt x="9" y="2"/>
                </a:lnTo>
                <a:lnTo>
                  <a:pt x="6" y="0"/>
                </a:lnTo>
                <a:lnTo>
                  <a:pt x="2" y="2"/>
                </a:lnTo>
                <a:lnTo>
                  <a:pt x="0" y="6"/>
                </a:lnTo>
                <a:lnTo>
                  <a:pt x="11" y="6"/>
                </a:lnTo>
                <a:close/>
              </a:path>
            </a:pathLst>
          </a:custGeom>
          <a:solidFill>
            <a:srgbClr val="000000"/>
          </a:solidFill>
          <a:ln w="9525">
            <a:noFill/>
            <a:round/>
            <a:headEnd/>
            <a:tailEnd/>
          </a:ln>
        </p:spPr>
        <p:txBody>
          <a:bodyPr/>
          <a:lstStyle/>
          <a:p>
            <a:endParaRPr lang="en-GB"/>
          </a:p>
        </p:txBody>
      </p:sp>
      <p:sp>
        <p:nvSpPr>
          <p:cNvPr id="16449" name="Freeform 42"/>
          <p:cNvSpPr>
            <a:spLocks/>
          </p:cNvSpPr>
          <p:nvPr/>
        </p:nvSpPr>
        <p:spPr bwMode="auto">
          <a:xfrm>
            <a:off x="1109663" y="5218113"/>
            <a:ext cx="12700" cy="227013"/>
          </a:xfrm>
          <a:custGeom>
            <a:avLst/>
            <a:gdLst>
              <a:gd name="T0" fmla="*/ 1 w 11"/>
              <a:gd name="T1" fmla="*/ 25 h 202"/>
              <a:gd name="T2" fmla="*/ 1 w 11"/>
              <a:gd name="T3" fmla="*/ 25 h 202"/>
              <a:gd name="T4" fmla="*/ 1 w 11"/>
              <a:gd name="T5" fmla="*/ 0 h 202"/>
              <a:gd name="T6" fmla="*/ 0 w 11"/>
              <a:gd name="T7" fmla="*/ 0 h 202"/>
              <a:gd name="T8" fmla="*/ 0 w 11"/>
              <a:gd name="T9" fmla="*/ 25 h 202"/>
              <a:gd name="T10" fmla="*/ 1 w 11"/>
              <a:gd name="T11" fmla="*/ 25 h 202"/>
              <a:gd name="T12" fmla="*/ 0 60000 65536"/>
              <a:gd name="T13" fmla="*/ 0 60000 65536"/>
              <a:gd name="T14" fmla="*/ 0 60000 65536"/>
              <a:gd name="T15" fmla="*/ 0 60000 65536"/>
              <a:gd name="T16" fmla="*/ 0 60000 65536"/>
              <a:gd name="T17" fmla="*/ 0 60000 65536"/>
              <a:gd name="T18" fmla="*/ 0 w 11"/>
              <a:gd name="T19" fmla="*/ 0 h 202"/>
              <a:gd name="T20" fmla="*/ 11 w 1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1" h="202">
                <a:moveTo>
                  <a:pt x="6" y="202"/>
                </a:moveTo>
                <a:lnTo>
                  <a:pt x="11" y="202"/>
                </a:lnTo>
                <a:lnTo>
                  <a:pt x="11" y="0"/>
                </a:lnTo>
                <a:lnTo>
                  <a:pt x="0" y="0"/>
                </a:lnTo>
                <a:lnTo>
                  <a:pt x="0" y="202"/>
                </a:lnTo>
                <a:lnTo>
                  <a:pt x="6" y="202"/>
                </a:lnTo>
                <a:close/>
              </a:path>
            </a:pathLst>
          </a:custGeom>
          <a:solidFill>
            <a:srgbClr val="000000"/>
          </a:solidFill>
          <a:ln w="9525">
            <a:noFill/>
            <a:round/>
            <a:headEnd/>
            <a:tailEnd/>
          </a:ln>
        </p:spPr>
        <p:txBody>
          <a:bodyPr/>
          <a:lstStyle/>
          <a:p>
            <a:endParaRPr lang="en-GB"/>
          </a:p>
        </p:txBody>
      </p:sp>
      <p:sp>
        <p:nvSpPr>
          <p:cNvPr id="16450" name="Freeform 43"/>
          <p:cNvSpPr>
            <a:spLocks/>
          </p:cNvSpPr>
          <p:nvPr/>
        </p:nvSpPr>
        <p:spPr bwMode="auto">
          <a:xfrm>
            <a:off x="1109663" y="5445125"/>
            <a:ext cx="12700" cy="4763"/>
          </a:xfrm>
          <a:custGeom>
            <a:avLst/>
            <a:gdLst>
              <a:gd name="T0" fmla="*/ 0 w 11"/>
              <a:gd name="T1" fmla="*/ 0 h 4"/>
              <a:gd name="T2" fmla="*/ 1 w 11"/>
              <a:gd name="T3" fmla="*/ 2 h 4"/>
              <a:gd name="T4" fmla="*/ 1 w 11"/>
              <a:gd name="T5" fmla="*/ 2 h 4"/>
              <a:gd name="T6" fmla="*/ 1 w 11"/>
              <a:gd name="T7" fmla="*/ 2 h 4"/>
              <a:gd name="T8" fmla="*/ 1 w 11"/>
              <a:gd name="T9" fmla="*/ 0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2" y="3"/>
                </a:lnTo>
                <a:lnTo>
                  <a:pt x="6" y="4"/>
                </a:lnTo>
                <a:lnTo>
                  <a:pt x="9" y="3"/>
                </a:lnTo>
                <a:lnTo>
                  <a:pt x="11" y="0"/>
                </a:lnTo>
                <a:lnTo>
                  <a:pt x="0" y="0"/>
                </a:lnTo>
                <a:close/>
              </a:path>
            </a:pathLst>
          </a:custGeom>
          <a:solidFill>
            <a:srgbClr val="000000"/>
          </a:solidFill>
          <a:ln w="9525">
            <a:noFill/>
            <a:round/>
            <a:headEnd/>
            <a:tailEnd/>
          </a:ln>
        </p:spPr>
        <p:txBody>
          <a:bodyPr/>
          <a:lstStyle/>
          <a:p>
            <a:endParaRPr lang="en-GB"/>
          </a:p>
        </p:txBody>
      </p:sp>
      <p:sp>
        <p:nvSpPr>
          <p:cNvPr id="16451" name="Freeform 44"/>
          <p:cNvSpPr>
            <a:spLocks/>
          </p:cNvSpPr>
          <p:nvPr/>
        </p:nvSpPr>
        <p:spPr bwMode="auto">
          <a:xfrm>
            <a:off x="760413" y="5210175"/>
            <a:ext cx="11113" cy="7938"/>
          </a:xfrm>
          <a:custGeom>
            <a:avLst/>
            <a:gdLst>
              <a:gd name="T0" fmla="*/ 1 w 11"/>
              <a:gd name="T1" fmla="*/ 3 h 6"/>
              <a:gd name="T2" fmla="*/ 1 w 11"/>
              <a:gd name="T3" fmla="*/ 2 h 6"/>
              <a:gd name="T4" fmla="*/ 1 w 11"/>
              <a:gd name="T5" fmla="*/ 0 h 6"/>
              <a:gd name="T6" fmla="*/ 1 w 11"/>
              <a:gd name="T7" fmla="*/ 2 h 6"/>
              <a:gd name="T8" fmla="*/ 0 w 11"/>
              <a:gd name="T9" fmla="*/ 3 h 6"/>
              <a:gd name="T10" fmla="*/ 1 w 11"/>
              <a:gd name="T11" fmla="*/ 3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1" y="6"/>
                </a:moveTo>
                <a:lnTo>
                  <a:pt x="9" y="2"/>
                </a:lnTo>
                <a:lnTo>
                  <a:pt x="5" y="0"/>
                </a:lnTo>
                <a:lnTo>
                  <a:pt x="2" y="2"/>
                </a:lnTo>
                <a:lnTo>
                  <a:pt x="0" y="6"/>
                </a:lnTo>
                <a:lnTo>
                  <a:pt x="11" y="6"/>
                </a:lnTo>
                <a:close/>
              </a:path>
            </a:pathLst>
          </a:custGeom>
          <a:solidFill>
            <a:srgbClr val="000000"/>
          </a:solidFill>
          <a:ln w="9525">
            <a:noFill/>
            <a:round/>
            <a:headEnd/>
            <a:tailEnd/>
          </a:ln>
        </p:spPr>
        <p:txBody>
          <a:bodyPr/>
          <a:lstStyle/>
          <a:p>
            <a:endParaRPr lang="en-GB"/>
          </a:p>
        </p:txBody>
      </p:sp>
      <p:sp>
        <p:nvSpPr>
          <p:cNvPr id="16452" name="Freeform 45"/>
          <p:cNvSpPr>
            <a:spLocks/>
          </p:cNvSpPr>
          <p:nvPr/>
        </p:nvSpPr>
        <p:spPr bwMode="auto">
          <a:xfrm>
            <a:off x="760413" y="5218113"/>
            <a:ext cx="11113" cy="227013"/>
          </a:xfrm>
          <a:custGeom>
            <a:avLst/>
            <a:gdLst>
              <a:gd name="T0" fmla="*/ 1 w 11"/>
              <a:gd name="T1" fmla="*/ 25 h 202"/>
              <a:gd name="T2" fmla="*/ 1 w 11"/>
              <a:gd name="T3" fmla="*/ 25 h 202"/>
              <a:gd name="T4" fmla="*/ 1 w 11"/>
              <a:gd name="T5" fmla="*/ 0 h 202"/>
              <a:gd name="T6" fmla="*/ 0 w 11"/>
              <a:gd name="T7" fmla="*/ 0 h 202"/>
              <a:gd name="T8" fmla="*/ 0 w 11"/>
              <a:gd name="T9" fmla="*/ 25 h 202"/>
              <a:gd name="T10" fmla="*/ 1 w 11"/>
              <a:gd name="T11" fmla="*/ 25 h 202"/>
              <a:gd name="T12" fmla="*/ 0 60000 65536"/>
              <a:gd name="T13" fmla="*/ 0 60000 65536"/>
              <a:gd name="T14" fmla="*/ 0 60000 65536"/>
              <a:gd name="T15" fmla="*/ 0 60000 65536"/>
              <a:gd name="T16" fmla="*/ 0 60000 65536"/>
              <a:gd name="T17" fmla="*/ 0 60000 65536"/>
              <a:gd name="T18" fmla="*/ 0 w 11"/>
              <a:gd name="T19" fmla="*/ 0 h 202"/>
              <a:gd name="T20" fmla="*/ 11 w 1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1" h="202">
                <a:moveTo>
                  <a:pt x="5" y="202"/>
                </a:moveTo>
                <a:lnTo>
                  <a:pt x="11" y="202"/>
                </a:lnTo>
                <a:lnTo>
                  <a:pt x="11" y="0"/>
                </a:lnTo>
                <a:lnTo>
                  <a:pt x="0" y="0"/>
                </a:lnTo>
                <a:lnTo>
                  <a:pt x="0" y="202"/>
                </a:lnTo>
                <a:lnTo>
                  <a:pt x="5" y="202"/>
                </a:lnTo>
                <a:close/>
              </a:path>
            </a:pathLst>
          </a:custGeom>
          <a:solidFill>
            <a:srgbClr val="000000"/>
          </a:solidFill>
          <a:ln w="9525">
            <a:noFill/>
            <a:round/>
            <a:headEnd/>
            <a:tailEnd/>
          </a:ln>
        </p:spPr>
        <p:txBody>
          <a:bodyPr/>
          <a:lstStyle/>
          <a:p>
            <a:endParaRPr lang="en-GB"/>
          </a:p>
        </p:txBody>
      </p:sp>
      <p:sp>
        <p:nvSpPr>
          <p:cNvPr id="16453" name="Freeform 46"/>
          <p:cNvSpPr>
            <a:spLocks/>
          </p:cNvSpPr>
          <p:nvPr/>
        </p:nvSpPr>
        <p:spPr bwMode="auto">
          <a:xfrm>
            <a:off x="760413" y="5445125"/>
            <a:ext cx="11113" cy="4763"/>
          </a:xfrm>
          <a:custGeom>
            <a:avLst/>
            <a:gdLst>
              <a:gd name="T0" fmla="*/ 0 w 11"/>
              <a:gd name="T1" fmla="*/ 0 h 4"/>
              <a:gd name="T2" fmla="*/ 1 w 11"/>
              <a:gd name="T3" fmla="*/ 2 h 4"/>
              <a:gd name="T4" fmla="*/ 1 w 11"/>
              <a:gd name="T5" fmla="*/ 2 h 4"/>
              <a:gd name="T6" fmla="*/ 1 w 11"/>
              <a:gd name="T7" fmla="*/ 2 h 4"/>
              <a:gd name="T8" fmla="*/ 1 w 11"/>
              <a:gd name="T9" fmla="*/ 0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2" y="3"/>
                </a:lnTo>
                <a:lnTo>
                  <a:pt x="5" y="4"/>
                </a:lnTo>
                <a:lnTo>
                  <a:pt x="9" y="3"/>
                </a:lnTo>
                <a:lnTo>
                  <a:pt x="11" y="0"/>
                </a:lnTo>
                <a:lnTo>
                  <a:pt x="0" y="0"/>
                </a:lnTo>
                <a:close/>
              </a:path>
            </a:pathLst>
          </a:custGeom>
          <a:solidFill>
            <a:srgbClr val="000000"/>
          </a:solidFill>
          <a:ln w="9525">
            <a:noFill/>
            <a:round/>
            <a:headEnd/>
            <a:tailEnd/>
          </a:ln>
        </p:spPr>
        <p:txBody>
          <a:bodyPr/>
          <a:lstStyle/>
          <a:p>
            <a:endParaRPr lang="en-GB"/>
          </a:p>
        </p:txBody>
      </p:sp>
      <p:sp>
        <p:nvSpPr>
          <p:cNvPr id="16454" name="Freeform 47"/>
          <p:cNvSpPr>
            <a:spLocks/>
          </p:cNvSpPr>
          <p:nvPr/>
        </p:nvSpPr>
        <p:spPr bwMode="auto">
          <a:xfrm>
            <a:off x="542925" y="5256213"/>
            <a:ext cx="120650" cy="77788"/>
          </a:xfrm>
          <a:custGeom>
            <a:avLst/>
            <a:gdLst>
              <a:gd name="T0" fmla="*/ 8 w 111"/>
              <a:gd name="T1" fmla="*/ 8 h 70"/>
              <a:gd name="T2" fmla="*/ 8 w 111"/>
              <a:gd name="T3" fmla="*/ 8 h 70"/>
              <a:gd name="T4" fmla="*/ 10 w 111"/>
              <a:gd name="T5" fmla="*/ 8 h 70"/>
              <a:gd name="T6" fmla="*/ 10 w 111"/>
              <a:gd name="T7" fmla="*/ 7 h 70"/>
              <a:gd name="T8" fmla="*/ 10 w 111"/>
              <a:gd name="T9" fmla="*/ 7 h 70"/>
              <a:gd name="T10" fmla="*/ 11 w 111"/>
              <a:gd name="T11" fmla="*/ 6 h 70"/>
              <a:gd name="T12" fmla="*/ 11 w 111"/>
              <a:gd name="T13" fmla="*/ 6 h 70"/>
              <a:gd name="T14" fmla="*/ 11 w 111"/>
              <a:gd name="T15" fmla="*/ 5 h 70"/>
              <a:gd name="T16" fmla="*/ 12 w 111"/>
              <a:gd name="T17" fmla="*/ 4 h 70"/>
              <a:gd name="T18" fmla="*/ 11 w 111"/>
              <a:gd name="T19" fmla="*/ 3 h 70"/>
              <a:gd name="T20" fmla="*/ 11 w 111"/>
              <a:gd name="T21" fmla="*/ 2 h 70"/>
              <a:gd name="T22" fmla="*/ 11 w 111"/>
              <a:gd name="T23" fmla="*/ 1 h 70"/>
              <a:gd name="T24" fmla="*/ 10 w 111"/>
              <a:gd name="T25" fmla="*/ 1 h 70"/>
              <a:gd name="T26" fmla="*/ 10 w 111"/>
              <a:gd name="T27" fmla="*/ 1 h 70"/>
              <a:gd name="T28" fmla="*/ 10 w 111"/>
              <a:gd name="T29" fmla="*/ 1 h 70"/>
              <a:gd name="T30" fmla="*/ 8 w 111"/>
              <a:gd name="T31" fmla="*/ 1 h 70"/>
              <a:gd name="T32" fmla="*/ 8 w 111"/>
              <a:gd name="T33" fmla="*/ 0 h 70"/>
              <a:gd name="T34" fmla="*/ 3 w 111"/>
              <a:gd name="T35" fmla="*/ 0 h 70"/>
              <a:gd name="T36" fmla="*/ 3 w 111"/>
              <a:gd name="T37" fmla="*/ 1 h 70"/>
              <a:gd name="T38" fmla="*/ 2 w 111"/>
              <a:gd name="T39" fmla="*/ 1 h 70"/>
              <a:gd name="T40" fmla="*/ 1 w 111"/>
              <a:gd name="T41" fmla="*/ 1 h 70"/>
              <a:gd name="T42" fmla="*/ 1 w 111"/>
              <a:gd name="T43" fmla="*/ 1 h 70"/>
              <a:gd name="T44" fmla="*/ 1 w 111"/>
              <a:gd name="T45" fmla="*/ 1 h 70"/>
              <a:gd name="T46" fmla="*/ 1 w 111"/>
              <a:gd name="T47" fmla="*/ 2 h 70"/>
              <a:gd name="T48" fmla="*/ 1 w 111"/>
              <a:gd name="T49" fmla="*/ 3 h 70"/>
              <a:gd name="T50" fmla="*/ 0 w 111"/>
              <a:gd name="T51" fmla="*/ 4 h 70"/>
              <a:gd name="T52" fmla="*/ 1 w 111"/>
              <a:gd name="T53" fmla="*/ 5 h 70"/>
              <a:gd name="T54" fmla="*/ 1 w 111"/>
              <a:gd name="T55" fmla="*/ 6 h 70"/>
              <a:gd name="T56" fmla="*/ 1 w 111"/>
              <a:gd name="T57" fmla="*/ 6 h 70"/>
              <a:gd name="T58" fmla="*/ 1 w 111"/>
              <a:gd name="T59" fmla="*/ 7 h 70"/>
              <a:gd name="T60" fmla="*/ 1 w 111"/>
              <a:gd name="T61" fmla="*/ 7 h 70"/>
              <a:gd name="T62" fmla="*/ 2 w 111"/>
              <a:gd name="T63" fmla="*/ 8 h 70"/>
              <a:gd name="T64" fmla="*/ 3 w 111"/>
              <a:gd name="T65" fmla="*/ 8 h 70"/>
              <a:gd name="T66" fmla="*/ 3 w 111"/>
              <a:gd name="T67" fmla="*/ 8 h 70"/>
              <a:gd name="T68" fmla="*/ 8 w 111"/>
              <a:gd name="T69" fmla="*/ 8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
              <a:gd name="T106" fmla="*/ 0 h 70"/>
              <a:gd name="T107" fmla="*/ 111 w 111"/>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 h="70">
                <a:moveTo>
                  <a:pt x="76" y="70"/>
                </a:moveTo>
                <a:lnTo>
                  <a:pt x="83" y="68"/>
                </a:lnTo>
                <a:lnTo>
                  <a:pt x="89" y="67"/>
                </a:lnTo>
                <a:lnTo>
                  <a:pt x="95" y="64"/>
                </a:lnTo>
                <a:lnTo>
                  <a:pt x="101" y="59"/>
                </a:lnTo>
                <a:lnTo>
                  <a:pt x="105" y="54"/>
                </a:lnTo>
                <a:lnTo>
                  <a:pt x="109" y="48"/>
                </a:lnTo>
                <a:lnTo>
                  <a:pt x="110" y="41"/>
                </a:lnTo>
                <a:lnTo>
                  <a:pt x="111" y="35"/>
                </a:lnTo>
                <a:lnTo>
                  <a:pt x="110" y="28"/>
                </a:lnTo>
                <a:lnTo>
                  <a:pt x="109" y="21"/>
                </a:lnTo>
                <a:lnTo>
                  <a:pt x="105" y="15"/>
                </a:lnTo>
                <a:lnTo>
                  <a:pt x="101" y="10"/>
                </a:lnTo>
                <a:lnTo>
                  <a:pt x="95" y="5"/>
                </a:lnTo>
                <a:lnTo>
                  <a:pt x="89" y="2"/>
                </a:lnTo>
                <a:lnTo>
                  <a:pt x="83" y="1"/>
                </a:lnTo>
                <a:lnTo>
                  <a:pt x="76" y="0"/>
                </a:lnTo>
                <a:lnTo>
                  <a:pt x="35" y="0"/>
                </a:lnTo>
                <a:lnTo>
                  <a:pt x="29" y="1"/>
                </a:lnTo>
                <a:lnTo>
                  <a:pt x="22" y="2"/>
                </a:lnTo>
                <a:lnTo>
                  <a:pt x="16" y="5"/>
                </a:lnTo>
                <a:lnTo>
                  <a:pt x="11" y="10"/>
                </a:lnTo>
                <a:lnTo>
                  <a:pt x="6" y="15"/>
                </a:lnTo>
                <a:lnTo>
                  <a:pt x="3" y="21"/>
                </a:lnTo>
                <a:lnTo>
                  <a:pt x="2" y="28"/>
                </a:lnTo>
                <a:lnTo>
                  <a:pt x="0" y="35"/>
                </a:lnTo>
                <a:lnTo>
                  <a:pt x="2" y="41"/>
                </a:lnTo>
                <a:lnTo>
                  <a:pt x="3" y="48"/>
                </a:lnTo>
                <a:lnTo>
                  <a:pt x="6" y="54"/>
                </a:lnTo>
                <a:lnTo>
                  <a:pt x="11" y="59"/>
                </a:lnTo>
                <a:lnTo>
                  <a:pt x="16" y="64"/>
                </a:lnTo>
                <a:lnTo>
                  <a:pt x="22" y="67"/>
                </a:lnTo>
                <a:lnTo>
                  <a:pt x="29" y="68"/>
                </a:lnTo>
                <a:lnTo>
                  <a:pt x="35" y="70"/>
                </a:lnTo>
                <a:lnTo>
                  <a:pt x="76" y="70"/>
                </a:lnTo>
                <a:close/>
              </a:path>
            </a:pathLst>
          </a:custGeom>
          <a:solidFill>
            <a:srgbClr val="FFFFFF"/>
          </a:solidFill>
          <a:ln w="9525">
            <a:noFill/>
            <a:round/>
            <a:headEnd/>
            <a:tailEnd/>
          </a:ln>
        </p:spPr>
        <p:txBody>
          <a:bodyPr/>
          <a:lstStyle/>
          <a:p>
            <a:endParaRPr lang="en-GB"/>
          </a:p>
        </p:txBody>
      </p:sp>
      <p:sp>
        <p:nvSpPr>
          <p:cNvPr id="16455" name="Freeform 48"/>
          <p:cNvSpPr>
            <a:spLocks/>
          </p:cNvSpPr>
          <p:nvPr/>
        </p:nvSpPr>
        <p:spPr bwMode="auto">
          <a:xfrm>
            <a:off x="625475" y="5294313"/>
            <a:ext cx="41275" cy="44450"/>
          </a:xfrm>
          <a:custGeom>
            <a:avLst/>
            <a:gdLst>
              <a:gd name="T0" fmla="*/ 3 w 39"/>
              <a:gd name="T1" fmla="*/ 0 h 39"/>
              <a:gd name="T2" fmla="*/ 3 w 39"/>
              <a:gd name="T3" fmla="*/ 0 h 39"/>
              <a:gd name="T4" fmla="*/ 3 w 39"/>
              <a:gd name="T5" fmla="*/ 1 h 39"/>
              <a:gd name="T6" fmla="*/ 3 w 39"/>
              <a:gd name="T7" fmla="*/ 1 h 39"/>
              <a:gd name="T8" fmla="*/ 2 w 39"/>
              <a:gd name="T9" fmla="*/ 2 h 39"/>
              <a:gd name="T10" fmla="*/ 2 w 39"/>
              <a:gd name="T11" fmla="*/ 3 h 39"/>
              <a:gd name="T12" fmla="*/ 1 w 39"/>
              <a:gd name="T13" fmla="*/ 4 h 39"/>
              <a:gd name="T14" fmla="*/ 1 w 39"/>
              <a:gd name="T15" fmla="*/ 4 h 39"/>
              <a:gd name="T16" fmla="*/ 1 w 39"/>
              <a:gd name="T17" fmla="*/ 4 h 39"/>
              <a:gd name="T18" fmla="*/ 0 w 39"/>
              <a:gd name="T19" fmla="*/ 4 h 39"/>
              <a:gd name="T20" fmla="*/ 0 w 39"/>
              <a:gd name="T21" fmla="*/ 5 h 39"/>
              <a:gd name="T22" fmla="*/ 1 w 39"/>
              <a:gd name="T23" fmla="*/ 5 h 39"/>
              <a:gd name="T24" fmla="*/ 1 w 39"/>
              <a:gd name="T25" fmla="*/ 5 h 39"/>
              <a:gd name="T26" fmla="*/ 2 w 39"/>
              <a:gd name="T27" fmla="*/ 4 h 39"/>
              <a:gd name="T28" fmla="*/ 2 w 39"/>
              <a:gd name="T29" fmla="*/ 4 h 39"/>
              <a:gd name="T30" fmla="*/ 3 w 39"/>
              <a:gd name="T31" fmla="*/ 3 h 39"/>
              <a:gd name="T32" fmla="*/ 3 w 39"/>
              <a:gd name="T33" fmla="*/ 2 h 39"/>
              <a:gd name="T34" fmla="*/ 3 w 39"/>
              <a:gd name="T35" fmla="*/ 1 h 39"/>
              <a:gd name="T36" fmla="*/ 3 w 39"/>
              <a:gd name="T37" fmla="*/ 0 h 39"/>
              <a:gd name="T38" fmla="*/ 3 w 39"/>
              <a:gd name="T39" fmla="*/ 0 h 39"/>
              <a:gd name="T40" fmla="*/ 3 w 39"/>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39"/>
              <a:gd name="T65" fmla="*/ 39 w 3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39">
                <a:moveTo>
                  <a:pt x="30" y="0"/>
                </a:moveTo>
                <a:lnTo>
                  <a:pt x="30" y="0"/>
                </a:lnTo>
                <a:lnTo>
                  <a:pt x="30" y="6"/>
                </a:lnTo>
                <a:lnTo>
                  <a:pt x="29" y="12"/>
                </a:lnTo>
                <a:lnTo>
                  <a:pt x="26" y="17"/>
                </a:lnTo>
                <a:lnTo>
                  <a:pt x="22" y="22"/>
                </a:lnTo>
                <a:lnTo>
                  <a:pt x="17" y="26"/>
                </a:lnTo>
                <a:lnTo>
                  <a:pt x="12" y="29"/>
                </a:lnTo>
                <a:lnTo>
                  <a:pt x="7" y="30"/>
                </a:lnTo>
                <a:lnTo>
                  <a:pt x="0" y="30"/>
                </a:lnTo>
                <a:lnTo>
                  <a:pt x="0" y="39"/>
                </a:lnTo>
                <a:lnTo>
                  <a:pt x="7" y="37"/>
                </a:lnTo>
                <a:lnTo>
                  <a:pt x="15" y="36"/>
                </a:lnTo>
                <a:lnTo>
                  <a:pt x="21" y="32"/>
                </a:lnTo>
                <a:lnTo>
                  <a:pt x="27" y="27"/>
                </a:lnTo>
                <a:lnTo>
                  <a:pt x="33" y="21"/>
                </a:lnTo>
                <a:lnTo>
                  <a:pt x="36" y="14"/>
                </a:lnTo>
                <a:lnTo>
                  <a:pt x="37" y="6"/>
                </a:lnTo>
                <a:lnTo>
                  <a:pt x="39" y="0"/>
                </a:lnTo>
                <a:lnTo>
                  <a:pt x="30" y="0"/>
                </a:lnTo>
                <a:close/>
              </a:path>
            </a:pathLst>
          </a:custGeom>
          <a:solidFill>
            <a:srgbClr val="000000"/>
          </a:solidFill>
          <a:ln w="9525">
            <a:noFill/>
            <a:round/>
            <a:headEnd/>
            <a:tailEnd/>
          </a:ln>
        </p:spPr>
        <p:txBody>
          <a:bodyPr/>
          <a:lstStyle/>
          <a:p>
            <a:endParaRPr lang="en-GB"/>
          </a:p>
        </p:txBody>
      </p:sp>
      <p:sp>
        <p:nvSpPr>
          <p:cNvPr id="16456" name="Freeform 49"/>
          <p:cNvSpPr>
            <a:spLocks/>
          </p:cNvSpPr>
          <p:nvPr/>
        </p:nvSpPr>
        <p:spPr bwMode="auto">
          <a:xfrm>
            <a:off x="625475" y="5249863"/>
            <a:ext cx="41275" cy="44450"/>
          </a:xfrm>
          <a:custGeom>
            <a:avLst/>
            <a:gdLst>
              <a:gd name="T0" fmla="*/ 0 w 39"/>
              <a:gd name="T1" fmla="*/ 1 h 40"/>
              <a:gd name="T2" fmla="*/ 0 w 39"/>
              <a:gd name="T3" fmla="*/ 1 h 40"/>
              <a:gd name="T4" fmla="*/ 1 w 39"/>
              <a:gd name="T5" fmla="*/ 1 h 40"/>
              <a:gd name="T6" fmla="*/ 1 w 39"/>
              <a:gd name="T7" fmla="*/ 1 h 40"/>
              <a:gd name="T8" fmla="*/ 1 w 39"/>
              <a:gd name="T9" fmla="*/ 2 h 40"/>
              <a:gd name="T10" fmla="*/ 2 w 39"/>
              <a:gd name="T11" fmla="*/ 2 h 40"/>
              <a:gd name="T12" fmla="*/ 2 w 39"/>
              <a:gd name="T13" fmla="*/ 3 h 40"/>
              <a:gd name="T14" fmla="*/ 3 w 39"/>
              <a:gd name="T15" fmla="*/ 3 h 40"/>
              <a:gd name="T16" fmla="*/ 3 w 39"/>
              <a:gd name="T17" fmla="*/ 4 h 40"/>
              <a:gd name="T18" fmla="*/ 3 w 39"/>
              <a:gd name="T19" fmla="*/ 5 h 40"/>
              <a:gd name="T20" fmla="*/ 3 w 39"/>
              <a:gd name="T21" fmla="*/ 5 h 40"/>
              <a:gd name="T22" fmla="*/ 3 w 39"/>
              <a:gd name="T23" fmla="*/ 4 h 40"/>
              <a:gd name="T24" fmla="*/ 3 w 39"/>
              <a:gd name="T25" fmla="*/ 3 h 40"/>
              <a:gd name="T26" fmla="*/ 3 w 39"/>
              <a:gd name="T27" fmla="*/ 2 h 40"/>
              <a:gd name="T28" fmla="*/ 2 w 39"/>
              <a:gd name="T29" fmla="*/ 1 h 40"/>
              <a:gd name="T30" fmla="*/ 2 w 39"/>
              <a:gd name="T31" fmla="*/ 1 h 40"/>
              <a:gd name="T32" fmla="*/ 1 w 39"/>
              <a:gd name="T33" fmla="*/ 1 h 40"/>
              <a:gd name="T34" fmla="*/ 1 w 39"/>
              <a:gd name="T35" fmla="*/ 1 h 40"/>
              <a:gd name="T36" fmla="*/ 0 w 39"/>
              <a:gd name="T37" fmla="*/ 0 h 40"/>
              <a:gd name="T38" fmla="*/ 0 w 39"/>
              <a:gd name="T39" fmla="*/ 0 h 40"/>
              <a:gd name="T40" fmla="*/ 0 w 39"/>
              <a:gd name="T41" fmla="*/ 1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40"/>
              <a:gd name="T65" fmla="*/ 39 w 3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40">
                <a:moveTo>
                  <a:pt x="0" y="9"/>
                </a:moveTo>
                <a:lnTo>
                  <a:pt x="0" y="9"/>
                </a:lnTo>
                <a:lnTo>
                  <a:pt x="7" y="9"/>
                </a:lnTo>
                <a:lnTo>
                  <a:pt x="12" y="10"/>
                </a:lnTo>
                <a:lnTo>
                  <a:pt x="17" y="14"/>
                </a:lnTo>
                <a:lnTo>
                  <a:pt x="22" y="17"/>
                </a:lnTo>
                <a:lnTo>
                  <a:pt x="26" y="23"/>
                </a:lnTo>
                <a:lnTo>
                  <a:pt x="29" y="27"/>
                </a:lnTo>
                <a:lnTo>
                  <a:pt x="30" y="33"/>
                </a:lnTo>
                <a:lnTo>
                  <a:pt x="30" y="40"/>
                </a:lnTo>
                <a:lnTo>
                  <a:pt x="39" y="40"/>
                </a:lnTo>
                <a:lnTo>
                  <a:pt x="37" y="33"/>
                </a:lnTo>
                <a:lnTo>
                  <a:pt x="36" y="25"/>
                </a:lnTo>
                <a:lnTo>
                  <a:pt x="33" y="18"/>
                </a:lnTo>
                <a:lnTo>
                  <a:pt x="27" y="13"/>
                </a:lnTo>
                <a:lnTo>
                  <a:pt x="21" y="7"/>
                </a:lnTo>
                <a:lnTo>
                  <a:pt x="15" y="4"/>
                </a:lnTo>
                <a:lnTo>
                  <a:pt x="7" y="2"/>
                </a:lnTo>
                <a:lnTo>
                  <a:pt x="0" y="0"/>
                </a:lnTo>
                <a:lnTo>
                  <a:pt x="0" y="9"/>
                </a:lnTo>
                <a:close/>
              </a:path>
            </a:pathLst>
          </a:custGeom>
          <a:solidFill>
            <a:srgbClr val="000000"/>
          </a:solidFill>
          <a:ln w="9525">
            <a:noFill/>
            <a:round/>
            <a:headEnd/>
            <a:tailEnd/>
          </a:ln>
        </p:spPr>
        <p:txBody>
          <a:bodyPr/>
          <a:lstStyle/>
          <a:p>
            <a:endParaRPr lang="en-GB"/>
          </a:p>
        </p:txBody>
      </p:sp>
      <p:sp>
        <p:nvSpPr>
          <p:cNvPr id="16457" name="Freeform 50"/>
          <p:cNvSpPr>
            <a:spLocks/>
          </p:cNvSpPr>
          <p:nvPr/>
        </p:nvSpPr>
        <p:spPr bwMode="auto">
          <a:xfrm>
            <a:off x="581025" y="5249863"/>
            <a:ext cx="44450" cy="11113"/>
          </a:xfrm>
          <a:custGeom>
            <a:avLst/>
            <a:gdLst>
              <a:gd name="T0" fmla="*/ 0 w 41"/>
              <a:gd name="T1" fmla="*/ 2 h 9"/>
              <a:gd name="T2" fmla="*/ 0 w 41"/>
              <a:gd name="T3" fmla="*/ 2 h 9"/>
              <a:gd name="T4" fmla="*/ 4 w 41"/>
              <a:gd name="T5" fmla="*/ 2 h 9"/>
              <a:gd name="T6" fmla="*/ 4 w 41"/>
              <a:gd name="T7" fmla="*/ 0 h 9"/>
              <a:gd name="T8" fmla="*/ 0 w 41"/>
              <a:gd name="T9" fmla="*/ 0 h 9"/>
              <a:gd name="T10" fmla="*/ 0 w 41"/>
              <a:gd name="T11" fmla="*/ 0 h 9"/>
              <a:gd name="T12" fmla="*/ 0 w 41"/>
              <a:gd name="T13" fmla="*/ 2 h 9"/>
              <a:gd name="T14" fmla="*/ 0 60000 65536"/>
              <a:gd name="T15" fmla="*/ 0 60000 65536"/>
              <a:gd name="T16" fmla="*/ 0 60000 65536"/>
              <a:gd name="T17" fmla="*/ 0 60000 65536"/>
              <a:gd name="T18" fmla="*/ 0 60000 65536"/>
              <a:gd name="T19" fmla="*/ 0 60000 65536"/>
              <a:gd name="T20" fmla="*/ 0 60000 65536"/>
              <a:gd name="T21" fmla="*/ 0 w 41"/>
              <a:gd name="T22" fmla="*/ 0 h 9"/>
              <a:gd name="T23" fmla="*/ 41 w 4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9">
                <a:moveTo>
                  <a:pt x="0" y="9"/>
                </a:moveTo>
                <a:lnTo>
                  <a:pt x="0" y="9"/>
                </a:lnTo>
                <a:lnTo>
                  <a:pt x="41" y="9"/>
                </a:lnTo>
                <a:lnTo>
                  <a:pt x="41" y="0"/>
                </a:lnTo>
                <a:lnTo>
                  <a:pt x="0" y="0"/>
                </a:lnTo>
                <a:lnTo>
                  <a:pt x="0" y="9"/>
                </a:lnTo>
                <a:close/>
              </a:path>
            </a:pathLst>
          </a:custGeom>
          <a:solidFill>
            <a:srgbClr val="000000"/>
          </a:solidFill>
          <a:ln w="9525">
            <a:noFill/>
            <a:round/>
            <a:headEnd/>
            <a:tailEnd/>
          </a:ln>
        </p:spPr>
        <p:txBody>
          <a:bodyPr/>
          <a:lstStyle/>
          <a:p>
            <a:endParaRPr lang="en-GB"/>
          </a:p>
        </p:txBody>
      </p:sp>
      <p:sp>
        <p:nvSpPr>
          <p:cNvPr id="16458" name="Freeform 51"/>
          <p:cNvSpPr>
            <a:spLocks/>
          </p:cNvSpPr>
          <p:nvPr/>
        </p:nvSpPr>
        <p:spPr bwMode="auto">
          <a:xfrm>
            <a:off x="538163" y="5249863"/>
            <a:ext cx="42863" cy="44450"/>
          </a:xfrm>
          <a:custGeom>
            <a:avLst/>
            <a:gdLst>
              <a:gd name="T0" fmla="*/ 1 w 39"/>
              <a:gd name="T1" fmla="*/ 5 h 40"/>
              <a:gd name="T2" fmla="*/ 1 w 39"/>
              <a:gd name="T3" fmla="*/ 5 h 40"/>
              <a:gd name="T4" fmla="*/ 1 w 39"/>
              <a:gd name="T5" fmla="*/ 4 h 40"/>
              <a:gd name="T6" fmla="*/ 1 w 39"/>
              <a:gd name="T7" fmla="*/ 3 h 40"/>
              <a:gd name="T8" fmla="*/ 1 w 39"/>
              <a:gd name="T9" fmla="*/ 3 h 40"/>
              <a:gd name="T10" fmla="*/ 2 w 39"/>
              <a:gd name="T11" fmla="*/ 2 h 40"/>
              <a:gd name="T12" fmla="*/ 2 w 39"/>
              <a:gd name="T13" fmla="*/ 2 h 40"/>
              <a:gd name="T14" fmla="*/ 3 w 39"/>
              <a:gd name="T15" fmla="*/ 1 h 40"/>
              <a:gd name="T16" fmla="*/ 4 w 39"/>
              <a:gd name="T17" fmla="*/ 1 h 40"/>
              <a:gd name="T18" fmla="*/ 4 w 39"/>
              <a:gd name="T19" fmla="*/ 1 h 40"/>
              <a:gd name="T20" fmla="*/ 4 w 39"/>
              <a:gd name="T21" fmla="*/ 0 h 40"/>
              <a:gd name="T22" fmla="*/ 4 w 39"/>
              <a:gd name="T23" fmla="*/ 1 h 40"/>
              <a:gd name="T24" fmla="*/ 3 w 39"/>
              <a:gd name="T25" fmla="*/ 1 h 40"/>
              <a:gd name="T26" fmla="*/ 2 w 39"/>
              <a:gd name="T27" fmla="*/ 1 h 40"/>
              <a:gd name="T28" fmla="*/ 1 w 39"/>
              <a:gd name="T29" fmla="*/ 1 h 40"/>
              <a:gd name="T30" fmla="*/ 1 w 39"/>
              <a:gd name="T31" fmla="*/ 2 h 40"/>
              <a:gd name="T32" fmla="*/ 1 w 39"/>
              <a:gd name="T33" fmla="*/ 3 h 40"/>
              <a:gd name="T34" fmla="*/ 1 w 39"/>
              <a:gd name="T35" fmla="*/ 4 h 40"/>
              <a:gd name="T36" fmla="*/ 0 w 39"/>
              <a:gd name="T37" fmla="*/ 5 h 40"/>
              <a:gd name="T38" fmla="*/ 0 w 39"/>
              <a:gd name="T39" fmla="*/ 5 h 40"/>
              <a:gd name="T40" fmla="*/ 1 w 39"/>
              <a:gd name="T41" fmla="*/ 5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40"/>
              <a:gd name="T65" fmla="*/ 39 w 3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40">
                <a:moveTo>
                  <a:pt x="9" y="40"/>
                </a:moveTo>
                <a:lnTo>
                  <a:pt x="9" y="40"/>
                </a:lnTo>
                <a:lnTo>
                  <a:pt x="9" y="33"/>
                </a:lnTo>
                <a:lnTo>
                  <a:pt x="10" y="27"/>
                </a:lnTo>
                <a:lnTo>
                  <a:pt x="13" y="23"/>
                </a:lnTo>
                <a:lnTo>
                  <a:pt x="17" y="17"/>
                </a:lnTo>
                <a:lnTo>
                  <a:pt x="22" y="14"/>
                </a:lnTo>
                <a:lnTo>
                  <a:pt x="27" y="10"/>
                </a:lnTo>
                <a:lnTo>
                  <a:pt x="33" y="9"/>
                </a:lnTo>
                <a:lnTo>
                  <a:pt x="39" y="9"/>
                </a:lnTo>
                <a:lnTo>
                  <a:pt x="39" y="0"/>
                </a:lnTo>
                <a:lnTo>
                  <a:pt x="33" y="2"/>
                </a:lnTo>
                <a:lnTo>
                  <a:pt x="25" y="4"/>
                </a:lnTo>
                <a:lnTo>
                  <a:pt x="18" y="7"/>
                </a:lnTo>
                <a:lnTo>
                  <a:pt x="12" y="13"/>
                </a:lnTo>
                <a:lnTo>
                  <a:pt x="7" y="18"/>
                </a:lnTo>
                <a:lnTo>
                  <a:pt x="3" y="25"/>
                </a:lnTo>
                <a:lnTo>
                  <a:pt x="2" y="33"/>
                </a:lnTo>
                <a:lnTo>
                  <a:pt x="0" y="40"/>
                </a:lnTo>
                <a:lnTo>
                  <a:pt x="9" y="40"/>
                </a:lnTo>
                <a:close/>
              </a:path>
            </a:pathLst>
          </a:custGeom>
          <a:solidFill>
            <a:srgbClr val="000000"/>
          </a:solidFill>
          <a:ln w="9525">
            <a:noFill/>
            <a:round/>
            <a:headEnd/>
            <a:tailEnd/>
          </a:ln>
        </p:spPr>
        <p:txBody>
          <a:bodyPr/>
          <a:lstStyle/>
          <a:p>
            <a:endParaRPr lang="en-GB"/>
          </a:p>
        </p:txBody>
      </p:sp>
      <p:sp>
        <p:nvSpPr>
          <p:cNvPr id="16459" name="Freeform 52"/>
          <p:cNvSpPr>
            <a:spLocks/>
          </p:cNvSpPr>
          <p:nvPr/>
        </p:nvSpPr>
        <p:spPr bwMode="auto">
          <a:xfrm>
            <a:off x="538163" y="5294313"/>
            <a:ext cx="42863" cy="44450"/>
          </a:xfrm>
          <a:custGeom>
            <a:avLst/>
            <a:gdLst>
              <a:gd name="T0" fmla="*/ 4 w 39"/>
              <a:gd name="T1" fmla="*/ 4 h 39"/>
              <a:gd name="T2" fmla="*/ 4 w 39"/>
              <a:gd name="T3" fmla="*/ 4 h 39"/>
              <a:gd name="T4" fmla="*/ 4 w 39"/>
              <a:gd name="T5" fmla="*/ 4 h 39"/>
              <a:gd name="T6" fmla="*/ 3 w 39"/>
              <a:gd name="T7" fmla="*/ 4 h 39"/>
              <a:gd name="T8" fmla="*/ 2 w 39"/>
              <a:gd name="T9" fmla="*/ 4 h 39"/>
              <a:gd name="T10" fmla="*/ 2 w 39"/>
              <a:gd name="T11" fmla="*/ 3 h 39"/>
              <a:gd name="T12" fmla="*/ 1 w 39"/>
              <a:gd name="T13" fmla="*/ 2 h 39"/>
              <a:gd name="T14" fmla="*/ 1 w 39"/>
              <a:gd name="T15" fmla="*/ 1 h 39"/>
              <a:gd name="T16" fmla="*/ 1 w 39"/>
              <a:gd name="T17" fmla="*/ 1 h 39"/>
              <a:gd name="T18" fmla="*/ 1 w 39"/>
              <a:gd name="T19" fmla="*/ 0 h 39"/>
              <a:gd name="T20" fmla="*/ 0 w 39"/>
              <a:gd name="T21" fmla="*/ 0 h 39"/>
              <a:gd name="T22" fmla="*/ 1 w 39"/>
              <a:gd name="T23" fmla="*/ 1 h 39"/>
              <a:gd name="T24" fmla="*/ 1 w 39"/>
              <a:gd name="T25" fmla="*/ 2 h 39"/>
              <a:gd name="T26" fmla="*/ 1 w 39"/>
              <a:gd name="T27" fmla="*/ 3 h 39"/>
              <a:gd name="T28" fmla="*/ 1 w 39"/>
              <a:gd name="T29" fmla="*/ 4 h 39"/>
              <a:gd name="T30" fmla="*/ 2 w 39"/>
              <a:gd name="T31" fmla="*/ 4 h 39"/>
              <a:gd name="T32" fmla="*/ 3 w 39"/>
              <a:gd name="T33" fmla="*/ 5 h 39"/>
              <a:gd name="T34" fmla="*/ 4 w 39"/>
              <a:gd name="T35" fmla="*/ 5 h 39"/>
              <a:gd name="T36" fmla="*/ 4 w 39"/>
              <a:gd name="T37" fmla="*/ 5 h 39"/>
              <a:gd name="T38" fmla="*/ 4 w 39"/>
              <a:gd name="T39" fmla="*/ 5 h 39"/>
              <a:gd name="T40" fmla="*/ 4 w 39"/>
              <a:gd name="T41" fmla="*/ 4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39"/>
              <a:gd name="T65" fmla="*/ 39 w 3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39">
                <a:moveTo>
                  <a:pt x="39" y="30"/>
                </a:moveTo>
                <a:lnTo>
                  <a:pt x="39" y="30"/>
                </a:lnTo>
                <a:lnTo>
                  <a:pt x="33" y="30"/>
                </a:lnTo>
                <a:lnTo>
                  <a:pt x="27" y="29"/>
                </a:lnTo>
                <a:lnTo>
                  <a:pt x="22" y="26"/>
                </a:lnTo>
                <a:lnTo>
                  <a:pt x="17" y="22"/>
                </a:lnTo>
                <a:lnTo>
                  <a:pt x="13" y="17"/>
                </a:lnTo>
                <a:lnTo>
                  <a:pt x="10" y="12"/>
                </a:lnTo>
                <a:lnTo>
                  <a:pt x="9" y="6"/>
                </a:lnTo>
                <a:lnTo>
                  <a:pt x="9" y="0"/>
                </a:lnTo>
                <a:lnTo>
                  <a:pt x="0" y="0"/>
                </a:lnTo>
                <a:lnTo>
                  <a:pt x="2" y="6"/>
                </a:lnTo>
                <a:lnTo>
                  <a:pt x="3" y="14"/>
                </a:lnTo>
                <a:lnTo>
                  <a:pt x="7" y="21"/>
                </a:lnTo>
                <a:lnTo>
                  <a:pt x="12" y="27"/>
                </a:lnTo>
                <a:lnTo>
                  <a:pt x="18" y="32"/>
                </a:lnTo>
                <a:lnTo>
                  <a:pt x="25" y="36"/>
                </a:lnTo>
                <a:lnTo>
                  <a:pt x="33" y="37"/>
                </a:lnTo>
                <a:lnTo>
                  <a:pt x="39" y="39"/>
                </a:lnTo>
                <a:lnTo>
                  <a:pt x="39" y="30"/>
                </a:lnTo>
                <a:close/>
              </a:path>
            </a:pathLst>
          </a:custGeom>
          <a:solidFill>
            <a:srgbClr val="000000"/>
          </a:solidFill>
          <a:ln w="9525">
            <a:noFill/>
            <a:round/>
            <a:headEnd/>
            <a:tailEnd/>
          </a:ln>
        </p:spPr>
        <p:txBody>
          <a:bodyPr/>
          <a:lstStyle/>
          <a:p>
            <a:endParaRPr lang="en-GB"/>
          </a:p>
        </p:txBody>
      </p:sp>
      <p:sp>
        <p:nvSpPr>
          <p:cNvPr id="16460" name="Freeform 53"/>
          <p:cNvSpPr>
            <a:spLocks/>
          </p:cNvSpPr>
          <p:nvPr/>
        </p:nvSpPr>
        <p:spPr bwMode="auto">
          <a:xfrm>
            <a:off x="581025" y="5329238"/>
            <a:ext cx="44450" cy="9525"/>
          </a:xfrm>
          <a:custGeom>
            <a:avLst/>
            <a:gdLst>
              <a:gd name="T0" fmla="*/ 4 w 41"/>
              <a:gd name="T1" fmla="*/ 0 h 9"/>
              <a:gd name="T2" fmla="*/ 4 w 41"/>
              <a:gd name="T3" fmla="*/ 0 h 9"/>
              <a:gd name="T4" fmla="*/ 0 w 41"/>
              <a:gd name="T5" fmla="*/ 0 h 9"/>
              <a:gd name="T6" fmla="*/ 0 w 41"/>
              <a:gd name="T7" fmla="*/ 1 h 9"/>
              <a:gd name="T8" fmla="*/ 4 w 41"/>
              <a:gd name="T9" fmla="*/ 1 h 9"/>
              <a:gd name="T10" fmla="*/ 4 w 41"/>
              <a:gd name="T11" fmla="*/ 1 h 9"/>
              <a:gd name="T12" fmla="*/ 4 w 41"/>
              <a:gd name="T13" fmla="*/ 0 h 9"/>
              <a:gd name="T14" fmla="*/ 0 60000 65536"/>
              <a:gd name="T15" fmla="*/ 0 60000 65536"/>
              <a:gd name="T16" fmla="*/ 0 60000 65536"/>
              <a:gd name="T17" fmla="*/ 0 60000 65536"/>
              <a:gd name="T18" fmla="*/ 0 60000 65536"/>
              <a:gd name="T19" fmla="*/ 0 60000 65536"/>
              <a:gd name="T20" fmla="*/ 0 60000 65536"/>
              <a:gd name="T21" fmla="*/ 0 w 41"/>
              <a:gd name="T22" fmla="*/ 0 h 9"/>
              <a:gd name="T23" fmla="*/ 41 w 4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9">
                <a:moveTo>
                  <a:pt x="41" y="0"/>
                </a:moveTo>
                <a:lnTo>
                  <a:pt x="41" y="0"/>
                </a:lnTo>
                <a:lnTo>
                  <a:pt x="0" y="0"/>
                </a:lnTo>
                <a:lnTo>
                  <a:pt x="0" y="9"/>
                </a:lnTo>
                <a:lnTo>
                  <a:pt x="41" y="9"/>
                </a:lnTo>
                <a:lnTo>
                  <a:pt x="41" y="0"/>
                </a:lnTo>
                <a:close/>
              </a:path>
            </a:pathLst>
          </a:custGeom>
          <a:solidFill>
            <a:srgbClr val="000000"/>
          </a:solidFill>
          <a:ln w="9525">
            <a:noFill/>
            <a:round/>
            <a:headEnd/>
            <a:tailEnd/>
          </a:ln>
        </p:spPr>
        <p:txBody>
          <a:bodyPr/>
          <a:lstStyle/>
          <a:p>
            <a:endParaRPr lang="en-GB"/>
          </a:p>
        </p:txBody>
      </p:sp>
      <p:sp>
        <p:nvSpPr>
          <p:cNvPr id="16461" name="Freeform 54"/>
          <p:cNvSpPr>
            <a:spLocks/>
          </p:cNvSpPr>
          <p:nvPr/>
        </p:nvSpPr>
        <p:spPr bwMode="auto">
          <a:xfrm>
            <a:off x="492125" y="5360988"/>
            <a:ext cx="4763" cy="9525"/>
          </a:xfrm>
          <a:custGeom>
            <a:avLst/>
            <a:gdLst>
              <a:gd name="T0" fmla="*/ 1 w 5"/>
              <a:gd name="T1" fmla="*/ 0 h 9"/>
              <a:gd name="T2" fmla="*/ 1 w 5"/>
              <a:gd name="T3" fmla="*/ 1 h 9"/>
              <a:gd name="T4" fmla="*/ 0 w 5"/>
              <a:gd name="T5" fmla="*/ 1 h 9"/>
              <a:gd name="T6" fmla="*/ 1 w 5"/>
              <a:gd name="T7" fmla="*/ 1 h 9"/>
              <a:gd name="T8" fmla="*/ 1 w 5"/>
              <a:gd name="T9" fmla="*/ 1 h 9"/>
              <a:gd name="T10" fmla="*/ 1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1" y="1"/>
                </a:lnTo>
                <a:lnTo>
                  <a:pt x="0" y="5"/>
                </a:lnTo>
                <a:lnTo>
                  <a:pt x="1" y="8"/>
                </a:lnTo>
                <a:lnTo>
                  <a:pt x="5" y="9"/>
                </a:lnTo>
                <a:lnTo>
                  <a:pt x="5" y="0"/>
                </a:lnTo>
                <a:close/>
              </a:path>
            </a:pathLst>
          </a:custGeom>
          <a:solidFill>
            <a:srgbClr val="000000"/>
          </a:solidFill>
          <a:ln w="9525">
            <a:noFill/>
            <a:round/>
            <a:headEnd/>
            <a:tailEnd/>
          </a:ln>
        </p:spPr>
        <p:txBody>
          <a:bodyPr/>
          <a:lstStyle/>
          <a:p>
            <a:endParaRPr lang="en-GB"/>
          </a:p>
        </p:txBody>
      </p:sp>
      <p:sp>
        <p:nvSpPr>
          <p:cNvPr id="16462" name="Freeform 55"/>
          <p:cNvSpPr>
            <a:spLocks/>
          </p:cNvSpPr>
          <p:nvPr/>
        </p:nvSpPr>
        <p:spPr bwMode="auto">
          <a:xfrm>
            <a:off x="496888" y="5360988"/>
            <a:ext cx="520700" cy="9525"/>
          </a:xfrm>
          <a:custGeom>
            <a:avLst/>
            <a:gdLst>
              <a:gd name="T0" fmla="*/ 48 w 480"/>
              <a:gd name="T1" fmla="*/ 1 h 9"/>
              <a:gd name="T2" fmla="*/ 49 w 480"/>
              <a:gd name="T3" fmla="*/ 0 h 9"/>
              <a:gd name="T4" fmla="*/ 0 w 480"/>
              <a:gd name="T5" fmla="*/ 0 h 9"/>
              <a:gd name="T6" fmla="*/ 0 w 480"/>
              <a:gd name="T7" fmla="*/ 1 h 9"/>
              <a:gd name="T8" fmla="*/ 49 w 480"/>
              <a:gd name="T9" fmla="*/ 1 h 9"/>
              <a:gd name="T10" fmla="*/ 49 w 480"/>
              <a:gd name="T11" fmla="*/ 1 h 9"/>
              <a:gd name="T12" fmla="*/ 49 w 480"/>
              <a:gd name="T13" fmla="*/ 1 h 9"/>
              <a:gd name="T14" fmla="*/ 49 w 480"/>
              <a:gd name="T15" fmla="*/ 1 h 9"/>
              <a:gd name="T16" fmla="*/ 49 w 480"/>
              <a:gd name="T17" fmla="*/ 1 h 9"/>
              <a:gd name="T18" fmla="*/ 49 w 480"/>
              <a:gd name="T19" fmla="*/ 1 h 9"/>
              <a:gd name="T20" fmla="*/ 49 w 480"/>
              <a:gd name="T21" fmla="*/ 0 h 9"/>
              <a:gd name="T22" fmla="*/ 48 w 480"/>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9"/>
              <a:gd name="T38" fmla="*/ 480 w 48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9">
                <a:moveTo>
                  <a:pt x="471" y="5"/>
                </a:moveTo>
                <a:lnTo>
                  <a:pt x="476" y="0"/>
                </a:lnTo>
                <a:lnTo>
                  <a:pt x="0" y="0"/>
                </a:lnTo>
                <a:lnTo>
                  <a:pt x="0" y="9"/>
                </a:lnTo>
                <a:lnTo>
                  <a:pt x="476" y="9"/>
                </a:lnTo>
                <a:lnTo>
                  <a:pt x="480" y="5"/>
                </a:lnTo>
                <a:lnTo>
                  <a:pt x="476" y="9"/>
                </a:lnTo>
                <a:lnTo>
                  <a:pt x="479" y="8"/>
                </a:lnTo>
                <a:lnTo>
                  <a:pt x="480" y="5"/>
                </a:lnTo>
                <a:lnTo>
                  <a:pt x="479" y="1"/>
                </a:lnTo>
                <a:lnTo>
                  <a:pt x="476" y="0"/>
                </a:lnTo>
                <a:lnTo>
                  <a:pt x="471" y="5"/>
                </a:lnTo>
                <a:close/>
              </a:path>
            </a:pathLst>
          </a:custGeom>
          <a:solidFill>
            <a:srgbClr val="000000"/>
          </a:solidFill>
          <a:ln w="9525">
            <a:noFill/>
            <a:round/>
            <a:headEnd/>
            <a:tailEnd/>
          </a:ln>
        </p:spPr>
        <p:txBody>
          <a:bodyPr/>
          <a:lstStyle/>
          <a:p>
            <a:endParaRPr lang="en-GB"/>
          </a:p>
        </p:txBody>
      </p:sp>
      <p:sp>
        <p:nvSpPr>
          <p:cNvPr id="16463" name="Freeform 56"/>
          <p:cNvSpPr>
            <a:spLocks/>
          </p:cNvSpPr>
          <p:nvPr/>
        </p:nvSpPr>
        <p:spPr bwMode="auto">
          <a:xfrm>
            <a:off x="1008063" y="5338763"/>
            <a:ext cx="9525" cy="26988"/>
          </a:xfrm>
          <a:custGeom>
            <a:avLst/>
            <a:gdLst>
              <a:gd name="T0" fmla="*/ 1 w 9"/>
              <a:gd name="T1" fmla="*/ 0 h 24"/>
              <a:gd name="T2" fmla="*/ 0 w 9"/>
              <a:gd name="T3" fmla="*/ 1 h 24"/>
              <a:gd name="T4" fmla="*/ 0 w 9"/>
              <a:gd name="T5" fmla="*/ 3 h 24"/>
              <a:gd name="T6" fmla="*/ 1 w 9"/>
              <a:gd name="T7" fmla="*/ 3 h 24"/>
              <a:gd name="T8" fmla="*/ 1 w 9"/>
              <a:gd name="T9" fmla="*/ 1 h 24"/>
              <a:gd name="T10" fmla="*/ 1 w 9"/>
              <a:gd name="T11" fmla="*/ 1 h 24"/>
              <a:gd name="T12" fmla="*/ 1 w 9"/>
              <a:gd name="T13" fmla="*/ 1 h 24"/>
              <a:gd name="T14" fmla="*/ 1 w 9"/>
              <a:gd name="T15" fmla="*/ 1 h 24"/>
              <a:gd name="T16" fmla="*/ 1 w 9"/>
              <a:gd name="T17" fmla="*/ 0 h 24"/>
              <a:gd name="T18" fmla="*/ 1 w 9"/>
              <a:gd name="T19" fmla="*/ 1 h 24"/>
              <a:gd name="T20" fmla="*/ 0 w 9"/>
              <a:gd name="T21" fmla="*/ 1 h 24"/>
              <a:gd name="T22" fmla="*/ 1 w 9"/>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4"/>
              <a:gd name="T38" fmla="*/ 9 w 9"/>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4">
                <a:moveTo>
                  <a:pt x="5" y="0"/>
                </a:moveTo>
                <a:lnTo>
                  <a:pt x="0" y="5"/>
                </a:lnTo>
                <a:lnTo>
                  <a:pt x="0" y="24"/>
                </a:lnTo>
                <a:lnTo>
                  <a:pt x="9" y="24"/>
                </a:lnTo>
                <a:lnTo>
                  <a:pt x="9" y="5"/>
                </a:lnTo>
                <a:lnTo>
                  <a:pt x="5" y="9"/>
                </a:lnTo>
                <a:lnTo>
                  <a:pt x="9" y="5"/>
                </a:lnTo>
                <a:lnTo>
                  <a:pt x="8" y="1"/>
                </a:lnTo>
                <a:lnTo>
                  <a:pt x="5" y="0"/>
                </a:lnTo>
                <a:lnTo>
                  <a:pt x="2" y="1"/>
                </a:lnTo>
                <a:lnTo>
                  <a:pt x="0" y="5"/>
                </a:lnTo>
                <a:lnTo>
                  <a:pt x="5" y="0"/>
                </a:lnTo>
                <a:close/>
              </a:path>
            </a:pathLst>
          </a:custGeom>
          <a:solidFill>
            <a:srgbClr val="000000"/>
          </a:solidFill>
          <a:ln w="9525">
            <a:noFill/>
            <a:round/>
            <a:headEnd/>
            <a:tailEnd/>
          </a:ln>
        </p:spPr>
        <p:txBody>
          <a:bodyPr/>
          <a:lstStyle/>
          <a:p>
            <a:endParaRPr lang="en-GB"/>
          </a:p>
        </p:txBody>
      </p:sp>
      <p:sp>
        <p:nvSpPr>
          <p:cNvPr id="16464" name="Freeform 57"/>
          <p:cNvSpPr>
            <a:spLocks/>
          </p:cNvSpPr>
          <p:nvPr/>
        </p:nvSpPr>
        <p:spPr bwMode="auto">
          <a:xfrm>
            <a:off x="1012825" y="5338763"/>
            <a:ext cx="82550" cy="11113"/>
          </a:xfrm>
          <a:custGeom>
            <a:avLst/>
            <a:gdLst>
              <a:gd name="T0" fmla="*/ 7 w 77"/>
              <a:gd name="T1" fmla="*/ 2 h 9"/>
              <a:gd name="T2" fmla="*/ 7 w 77"/>
              <a:gd name="T3" fmla="*/ 0 h 9"/>
              <a:gd name="T4" fmla="*/ 0 w 77"/>
              <a:gd name="T5" fmla="*/ 0 h 9"/>
              <a:gd name="T6" fmla="*/ 0 w 77"/>
              <a:gd name="T7" fmla="*/ 2 h 9"/>
              <a:gd name="T8" fmla="*/ 7 w 77"/>
              <a:gd name="T9" fmla="*/ 2 h 9"/>
              <a:gd name="T10" fmla="*/ 6 w 77"/>
              <a:gd name="T11" fmla="*/ 2 h 9"/>
              <a:gd name="T12" fmla="*/ 7 w 77"/>
              <a:gd name="T13" fmla="*/ 2 h 9"/>
              <a:gd name="T14" fmla="*/ 7 w 77"/>
              <a:gd name="T15" fmla="*/ 2 h 9"/>
              <a:gd name="T16" fmla="*/ 7 w 77"/>
              <a:gd name="T17" fmla="*/ 2 h 9"/>
              <a:gd name="T18" fmla="*/ 7 w 77"/>
              <a:gd name="T19" fmla="*/ 1 h 9"/>
              <a:gd name="T20" fmla="*/ 7 w 77"/>
              <a:gd name="T21" fmla="*/ 0 h 9"/>
              <a:gd name="T22" fmla="*/ 7 w 77"/>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9"/>
              <a:gd name="T38" fmla="*/ 77 w 7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9">
                <a:moveTo>
                  <a:pt x="77" y="5"/>
                </a:moveTo>
                <a:lnTo>
                  <a:pt x="72" y="0"/>
                </a:lnTo>
                <a:lnTo>
                  <a:pt x="0" y="0"/>
                </a:lnTo>
                <a:lnTo>
                  <a:pt x="0" y="9"/>
                </a:lnTo>
                <a:lnTo>
                  <a:pt x="72" y="9"/>
                </a:lnTo>
                <a:lnTo>
                  <a:pt x="68" y="5"/>
                </a:lnTo>
                <a:lnTo>
                  <a:pt x="72" y="9"/>
                </a:lnTo>
                <a:lnTo>
                  <a:pt x="75" y="8"/>
                </a:lnTo>
                <a:lnTo>
                  <a:pt x="77" y="5"/>
                </a:lnTo>
                <a:lnTo>
                  <a:pt x="75" y="1"/>
                </a:lnTo>
                <a:lnTo>
                  <a:pt x="72" y="0"/>
                </a:lnTo>
                <a:lnTo>
                  <a:pt x="77" y="5"/>
                </a:lnTo>
                <a:close/>
              </a:path>
            </a:pathLst>
          </a:custGeom>
          <a:solidFill>
            <a:srgbClr val="000000"/>
          </a:solidFill>
          <a:ln w="9525">
            <a:noFill/>
            <a:round/>
            <a:headEnd/>
            <a:tailEnd/>
          </a:ln>
        </p:spPr>
        <p:txBody>
          <a:bodyPr/>
          <a:lstStyle/>
          <a:p>
            <a:endParaRPr lang="en-GB"/>
          </a:p>
        </p:txBody>
      </p:sp>
      <p:sp>
        <p:nvSpPr>
          <p:cNvPr id="16465" name="Freeform 58"/>
          <p:cNvSpPr>
            <a:spLocks/>
          </p:cNvSpPr>
          <p:nvPr/>
        </p:nvSpPr>
        <p:spPr bwMode="auto">
          <a:xfrm>
            <a:off x="1085850" y="5345113"/>
            <a:ext cx="9525" cy="25400"/>
          </a:xfrm>
          <a:custGeom>
            <a:avLst/>
            <a:gdLst>
              <a:gd name="T0" fmla="*/ 1 w 9"/>
              <a:gd name="T1" fmla="*/ 1 h 23"/>
              <a:gd name="T2" fmla="*/ 1 w 9"/>
              <a:gd name="T3" fmla="*/ 2 h 23"/>
              <a:gd name="T4" fmla="*/ 1 w 9"/>
              <a:gd name="T5" fmla="*/ 0 h 23"/>
              <a:gd name="T6" fmla="*/ 0 w 9"/>
              <a:gd name="T7" fmla="*/ 0 h 23"/>
              <a:gd name="T8" fmla="*/ 0 w 9"/>
              <a:gd name="T9" fmla="*/ 2 h 23"/>
              <a:gd name="T10" fmla="*/ 1 w 9"/>
              <a:gd name="T11" fmla="*/ 3 h 23"/>
              <a:gd name="T12" fmla="*/ 0 w 9"/>
              <a:gd name="T13" fmla="*/ 2 h 23"/>
              <a:gd name="T14" fmla="*/ 1 w 9"/>
              <a:gd name="T15" fmla="*/ 2 h 23"/>
              <a:gd name="T16" fmla="*/ 1 w 9"/>
              <a:gd name="T17" fmla="*/ 3 h 23"/>
              <a:gd name="T18" fmla="*/ 1 w 9"/>
              <a:gd name="T19" fmla="*/ 2 h 23"/>
              <a:gd name="T20" fmla="*/ 1 w 9"/>
              <a:gd name="T21" fmla="*/ 2 h 23"/>
              <a:gd name="T22" fmla="*/ 1 w 9"/>
              <a:gd name="T23" fmla="*/ 1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3"/>
              <a:gd name="T38" fmla="*/ 9 w 9"/>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3">
                <a:moveTo>
                  <a:pt x="4" y="14"/>
                </a:moveTo>
                <a:lnTo>
                  <a:pt x="9" y="19"/>
                </a:lnTo>
                <a:lnTo>
                  <a:pt x="9" y="0"/>
                </a:lnTo>
                <a:lnTo>
                  <a:pt x="0" y="0"/>
                </a:lnTo>
                <a:lnTo>
                  <a:pt x="0" y="19"/>
                </a:lnTo>
                <a:lnTo>
                  <a:pt x="4" y="23"/>
                </a:lnTo>
                <a:lnTo>
                  <a:pt x="0" y="19"/>
                </a:lnTo>
                <a:lnTo>
                  <a:pt x="1" y="22"/>
                </a:lnTo>
                <a:lnTo>
                  <a:pt x="4" y="23"/>
                </a:lnTo>
                <a:lnTo>
                  <a:pt x="7" y="22"/>
                </a:lnTo>
                <a:lnTo>
                  <a:pt x="9" y="19"/>
                </a:lnTo>
                <a:lnTo>
                  <a:pt x="4" y="14"/>
                </a:lnTo>
                <a:close/>
              </a:path>
            </a:pathLst>
          </a:custGeom>
          <a:solidFill>
            <a:srgbClr val="000000"/>
          </a:solidFill>
          <a:ln w="9525">
            <a:noFill/>
            <a:round/>
            <a:headEnd/>
            <a:tailEnd/>
          </a:ln>
        </p:spPr>
        <p:txBody>
          <a:bodyPr/>
          <a:lstStyle/>
          <a:p>
            <a:endParaRPr lang="en-GB"/>
          </a:p>
        </p:txBody>
      </p:sp>
      <p:sp>
        <p:nvSpPr>
          <p:cNvPr id="16466" name="Freeform 59"/>
          <p:cNvSpPr>
            <a:spLocks/>
          </p:cNvSpPr>
          <p:nvPr/>
        </p:nvSpPr>
        <p:spPr bwMode="auto">
          <a:xfrm>
            <a:off x="1090613" y="5360988"/>
            <a:ext cx="569913" cy="9525"/>
          </a:xfrm>
          <a:custGeom>
            <a:avLst/>
            <a:gdLst>
              <a:gd name="T0" fmla="*/ 53 w 526"/>
              <a:gd name="T1" fmla="*/ 1 h 9"/>
              <a:gd name="T2" fmla="*/ 53 w 526"/>
              <a:gd name="T3" fmla="*/ 0 h 9"/>
              <a:gd name="T4" fmla="*/ 0 w 526"/>
              <a:gd name="T5" fmla="*/ 0 h 9"/>
              <a:gd name="T6" fmla="*/ 0 w 526"/>
              <a:gd name="T7" fmla="*/ 1 h 9"/>
              <a:gd name="T8" fmla="*/ 53 w 526"/>
              <a:gd name="T9" fmla="*/ 1 h 9"/>
              <a:gd name="T10" fmla="*/ 53 w 526"/>
              <a:gd name="T11" fmla="*/ 1 h 9"/>
              <a:gd name="T12" fmla="*/ 0 60000 65536"/>
              <a:gd name="T13" fmla="*/ 0 60000 65536"/>
              <a:gd name="T14" fmla="*/ 0 60000 65536"/>
              <a:gd name="T15" fmla="*/ 0 60000 65536"/>
              <a:gd name="T16" fmla="*/ 0 60000 65536"/>
              <a:gd name="T17" fmla="*/ 0 60000 65536"/>
              <a:gd name="T18" fmla="*/ 0 w 526"/>
              <a:gd name="T19" fmla="*/ 0 h 9"/>
              <a:gd name="T20" fmla="*/ 526 w 526"/>
              <a:gd name="T21" fmla="*/ 9 h 9"/>
            </a:gdLst>
            <a:ahLst/>
            <a:cxnLst>
              <a:cxn ang="T12">
                <a:pos x="T0" y="T1"/>
              </a:cxn>
              <a:cxn ang="T13">
                <a:pos x="T2" y="T3"/>
              </a:cxn>
              <a:cxn ang="T14">
                <a:pos x="T4" y="T5"/>
              </a:cxn>
              <a:cxn ang="T15">
                <a:pos x="T6" y="T7"/>
              </a:cxn>
              <a:cxn ang="T16">
                <a:pos x="T8" y="T9"/>
              </a:cxn>
              <a:cxn ang="T17">
                <a:pos x="T10" y="T11"/>
              </a:cxn>
            </a:cxnLst>
            <a:rect l="T18" t="T19" r="T20" b="T21"/>
            <a:pathLst>
              <a:path w="526" h="9">
                <a:moveTo>
                  <a:pt x="526" y="5"/>
                </a:moveTo>
                <a:lnTo>
                  <a:pt x="526" y="0"/>
                </a:lnTo>
                <a:lnTo>
                  <a:pt x="0" y="0"/>
                </a:lnTo>
                <a:lnTo>
                  <a:pt x="0" y="9"/>
                </a:lnTo>
                <a:lnTo>
                  <a:pt x="526" y="9"/>
                </a:lnTo>
                <a:lnTo>
                  <a:pt x="526" y="5"/>
                </a:lnTo>
                <a:close/>
              </a:path>
            </a:pathLst>
          </a:custGeom>
          <a:solidFill>
            <a:srgbClr val="000000"/>
          </a:solidFill>
          <a:ln w="9525">
            <a:noFill/>
            <a:round/>
            <a:headEnd/>
            <a:tailEnd/>
          </a:ln>
        </p:spPr>
        <p:txBody>
          <a:bodyPr/>
          <a:lstStyle/>
          <a:p>
            <a:endParaRPr lang="en-GB"/>
          </a:p>
        </p:txBody>
      </p:sp>
      <p:sp>
        <p:nvSpPr>
          <p:cNvPr id="16467" name="Freeform 60"/>
          <p:cNvSpPr>
            <a:spLocks/>
          </p:cNvSpPr>
          <p:nvPr/>
        </p:nvSpPr>
        <p:spPr bwMode="auto">
          <a:xfrm>
            <a:off x="1660525" y="5360988"/>
            <a:ext cx="4763" cy="9525"/>
          </a:xfrm>
          <a:custGeom>
            <a:avLst/>
            <a:gdLst>
              <a:gd name="T0" fmla="*/ 0 w 4"/>
              <a:gd name="T1" fmla="*/ 1 h 9"/>
              <a:gd name="T2" fmla="*/ 2 w 4"/>
              <a:gd name="T3" fmla="*/ 1 h 9"/>
              <a:gd name="T4" fmla="*/ 2 w 4"/>
              <a:gd name="T5" fmla="*/ 1 h 9"/>
              <a:gd name="T6" fmla="*/ 2 w 4"/>
              <a:gd name="T7" fmla="*/ 1 h 9"/>
              <a:gd name="T8" fmla="*/ 0 w 4"/>
              <a:gd name="T9" fmla="*/ 0 h 9"/>
              <a:gd name="T10" fmla="*/ 0 w 4"/>
              <a:gd name="T11" fmla="*/ 1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9"/>
                </a:moveTo>
                <a:lnTo>
                  <a:pt x="3" y="8"/>
                </a:lnTo>
                <a:lnTo>
                  <a:pt x="4" y="5"/>
                </a:lnTo>
                <a:lnTo>
                  <a:pt x="3" y="1"/>
                </a:lnTo>
                <a:lnTo>
                  <a:pt x="0" y="0"/>
                </a:lnTo>
                <a:lnTo>
                  <a:pt x="0" y="9"/>
                </a:lnTo>
                <a:close/>
              </a:path>
            </a:pathLst>
          </a:custGeom>
          <a:solidFill>
            <a:srgbClr val="000000"/>
          </a:solidFill>
          <a:ln w="9525">
            <a:noFill/>
            <a:round/>
            <a:headEnd/>
            <a:tailEnd/>
          </a:ln>
        </p:spPr>
        <p:txBody>
          <a:bodyPr/>
          <a:lstStyle/>
          <a:p>
            <a:endParaRPr lang="en-GB"/>
          </a:p>
        </p:txBody>
      </p:sp>
      <p:sp>
        <p:nvSpPr>
          <p:cNvPr id="16468" name="Rectangle 61"/>
          <p:cNvSpPr>
            <a:spLocks noChangeArrowheads="1"/>
          </p:cNvSpPr>
          <p:nvPr/>
        </p:nvSpPr>
        <p:spPr bwMode="auto">
          <a:xfrm>
            <a:off x="1017588" y="5351463"/>
            <a:ext cx="68263" cy="34925"/>
          </a:xfrm>
          <a:prstGeom prst="rect">
            <a:avLst/>
          </a:prstGeom>
          <a:solidFill>
            <a:srgbClr val="000000"/>
          </a:solidFill>
          <a:ln w="9525">
            <a:noFill/>
            <a:miter lim="800000"/>
            <a:headEnd/>
            <a:tailEnd/>
          </a:ln>
        </p:spPr>
        <p:txBody>
          <a:bodyPr/>
          <a:lstStyle/>
          <a:p>
            <a:endParaRPr lang="en-US"/>
          </a:p>
        </p:txBody>
      </p:sp>
      <p:sp>
        <p:nvSpPr>
          <p:cNvPr id="16469" name="Freeform 62"/>
          <p:cNvSpPr>
            <a:spLocks/>
          </p:cNvSpPr>
          <p:nvPr/>
        </p:nvSpPr>
        <p:spPr bwMode="auto">
          <a:xfrm>
            <a:off x="787400" y="5280025"/>
            <a:ext cx="304800" cy="52388"/>
          </a:xfrm>
          <a:custGeom>
            <a:avLst/>
            <a:gdLst>
              <a:gd name="T0" fmla="*/ 29 w 282"/>
              <a:gd name="T1" fmla="*/ 4 h 46"/>
              <a:gd name="T2" fmla="*/ 20 w 282"/>
              <a:gd name="T3" fmla="*/ 4 h 46"/>
              <a:gd name="T4" fmla="*/ 20 w 282"/>
              <a:gd name="T5" fmla="*/ 6 h 46"/>
              <a:gd name="T6" fmla="*/ 8 w 282"/>
              <a:gd name="T7" fmla="*/ 6 h 46"/>
              <a:gd name="T8" fmla="*/ 8 w 282"/>
              <a:gd name="T9" fmla="*/ 4 h 46"/>
              <a:gd name="T10" fmla="*/ 0 w 282"/>
              <a:gd name="T11" fmla="*/ 4 h 46"/>
              <a:gd name="T12" fmla="*/ 0 w 282"/>
              <a:gd name="T13" fmla="*/ 2 h 46"/>
              <a:gd name="T14" fmla="*/ 8 w 282"/>
              <a:gd name="T15" fmla="*/ 2 h 46"/>
              <a:gd name="T16" fmla="*/ 8 w 282"/>
              <a:gd name="T17" fmla="*/ 0 h 46"/>
              <a:gd name="T18" fmla="*/ 20 w 282"/>
              <a:gd name="T19" fmla="*/ 0 h 46"/>
              <a:gd name="T20" fmla="*/ 20 w 282"/>
              <a:gd name="T21" fmla="*/ 1 h 46"/>
              <a:gd name="T22" fmla="*/ 29 w 282"/>
              <a:gd name="T23" fmla="*/ 1 h 46"/>
              <a:gd name="T24" fmla="*/ 29 w 282"/>
              <a:gd name="T25" fmla="*/ 4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2"/>
              <a:gd name="T40" fmla="*/ 0 h 46"/>
              <a:gd name="T41" fmla="*/ 282 w 28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2" h="46">
                <a:moveTo>
                  <a:pt x="282" y="34"/>
                </a:moveTo>
                <a:lnTo>
                  <a:pt x="193" y="34"/>
                </a:lnTo>
                <a:lnTo>
                  <a:pt x="193" y="46"/>
                </a:lnTo>
                <a:lnTo>
                  <a:pt x="87" y="46"/>
                </a:lnTo>
                <a:lnTo>
                  <a:pt x="87" y="33"/>
                </a:lnTo>
                <a:lnTo>
                  <a:pt x="0" y="33"/>
                </a:lnTo>
                <a:lnTo>
                  <a:pt x="0" y="14"/>
                </a:lnTo>
                <a:lnTo>
                  <a:pt x="87" y="14"/>
                </a:lnTo>
                <a:lnTo>
                  <a:pt x="87" y="0"/>
                </a:lnTo>
                <a:lnTo>
                  <a:pt x="193" y="0"/>
                </a:lnTo>
                <a:lnTo>
                  <a:pt x="193" y="13"/>
                </a:lnTo>
                <a:lnTo>
                  <a:pt x="282" y="13"/>
                </a:lnTo>
                <a:lnTo>
                  <a:pt x="282" y="34"/>
                </a:lnTo>
                <a:close/>
              </a:path>
            </a:pathLst>
          </a:custGeom>
          <a:solidFill>
            <a:srgbClr val="000000"/>
          </a:solidFill>
          <a:ln w="9525">
            <a:noFill/>
            <a:round/>
            <a:headEnd/>
            <a:tailEnd/>
          </a:ln>
        </p:spPr>
        <p:txBody>
          <a:bodyPr/>
          <a:lstStyle/>
          <a:p>
            <a:endParaRPr lang="en-GB"/>
          </a:p>
        </p:txBody>
      </p:sp>
      <p:sp>
        <p:nvSpPr>
          <p:cNvPr id="16470" name="Rectangle 63"/>
          <p:cNvSpPr>
            <a:spLocks noChangeArrowheads="1"/>
          </p:cNvSpPr>
          <p:nvPr/>
        </p:nvSpPr>
        <p:spPr bwMode="auto">
          <a:xfrm>
            <a:off x="1538288" y="5278438"/>
            <a:ext cx="49213" cy="80963"/>
          </a:xfrm>
          <a:prstGeom prst="rect">
            <a:avLst/>
          </a:prstGeom>
          <a:solidFill>
            <a:srgbClr val="FFFFFF"/>
          </a:solidFill>
          <a:ln w="9525">
            <a:noFill/>
            <a:miter lim="800000"/>
            <a:headEnd/>
            <a:tailEnd/>
          </a:ln>
        </p:spPr>
        <p:txBody>
          <a:bodyPr/>
          <a:lstStyle/>
          <a:p>
            <a:endParaRPr lang="en-US"/>
          </a:p>
        </p:txBody>
      </p:sp>
      <p:sp>
        <p:nvSpPr>
          <p:cNvPr id="16471" name="Freeform 64"/>
          <p:cNvSpPr>
            <a:spLocks/>
          </p:cNvSpPr>
          <p:nvPr/>
        </p:nvSpPr>
        <p:spPr bwMode="auto">
          <a:xfrm>
            <a:off x="1582738" y="5278438"/>
            <a:ext cx="9525" cy="85725"/>
          </a:xfrm>
          <a:custGeom>
            <a:avLst/>
            <a:gdLst>
              <a:gd name="T0" fmla="*/ 1 w 9"/>
              <a:gd name="T1" fmla="*/ 9 h 77"/>
              <a:gd name="T2" fmla="*/ 1 w 9"/>
              <a:gd name="T3" fmla="*/ 9 h 77"/>
              <a:gd name="T4" fmla="*/ 1 w 9"/>
              <a:gd name="T5" fmla="*/ 0 h 77"/>
              <a:gd name="T6" fmla="*/ 0 w 9"/>
              <a:gd name="T7" fmla="*/ 0 h 77"/>
              <a:gd name="T8" fmla="*/ 0 w 9"/>
              <a:gd name="T9" fmla="*/ 9 h 77"/>
              <a:gd name="T10" fmla="*/ 1 w 9"/>
              <a:gd name="T11" fmla="*/ 8 h 77"/>
              <a:gd name="T12" fmla="*/ 1 w 9"/>
              <a:gd name="T13" fmla="*/ 9 h 77"/>
              <a:gd name="T14" fmla="*/ 1 w 9"/>
              <a:gd name="T15" fmla="*/ 9 h 77"/>
              <a:gd name="T16" fmla="*/ 1 w 9"/>
              <a:gd name="T17" fmla="*/ 9 h 77"/>
              <a:gd name="T18" fmla="*/ 1 w 9"/>
              <a:gd name="T19" fmla="*/ 9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7"/>
              <a:gd name="T32" fmla="*/ 9 w 9"/>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7">
                <a:moveTo>
                  <a:pt x="4" y="77"/>
                </a:moveTo>
                <a:lnTo>
                  <a:pt x="9" y="72"/>
                </a:lnTo>
                <a:lnTo>
                  <a:pt x="9" y="0"/>
                </a:lnTo>
                <a:lnTo>
                  <a:pt x="0" y="0"/>
                </a:lnTo>
                <a:lnTo>
                  <a:pt x="0" y="72"/>
                </a:lnTo>
                <a:lnTo>
                  <a:pt x="4" y="68"/>
                </a:lnTo>
                <a:lnTo>
                  <a:pt x="4" y="77"/>
                </a:lnTo>
                <a:lnTo>
                  <a:pt x="9" y="77"/>
                </a:lnTo>
                <a:lnTo>
                  <a:pt x="9" y="72"/>
                </a:lnTo>
                <a:lnTo>
                  <a:pt x="4" y="77"/>
                </a:lnTo>
                <a:close/>
              </a:path>
            </a:pathLst>
          </a:custGeom>
          <a:solidFill>
            <a:srgbClr val="000000"/>
          </a:solidFill>
          <a:ln w="9525">
            <a:noFill/>
            <a:round/>
            <a:headEnd/>
            <a:tailEnd/>
          </a:ln>
        </p:spPr>
        <p:txBody>
          <a:bodyPr/>
          <a:lstStyle/>
          <a:p>
            <a:endParaRPr lang="en-GB"/>
          </a:p>
        </p:txBody>
      </p:sp>
      <p:sp>
        <p:nvSpPr>
          <p:cNvPr id="16472" name="Freeform 65"/>
          <p:cNvSpPr>
            <a:spLocks/>
          </p:cNvSpPr>
          <p:nvPr/>
        </p:nvSpPr>
        <p:spPr bwMode="auto">
          <a:xfrm>
            <a:off x="1533525" y="5354638"/>
            <a:ext cx="53975" cy="9525"/>
          </a:xfrm>
          <a:custGeom>
            <a:avLst/>
            <a:gdLst>
              <a:gd name="T0" fmla="*/ 0 w 49"/>
              <a:gd name="T1" fmla="*/ 1 h 9"/>
              <a:gd name="T2" fmla="*/ 1 w 49"/>
              <a:gd name="T3" fmla="*/ 1 h 9"/>
              <a:gd name="T4" fmla="*/ 6 w 49"/>
              <a:gd name="T5" fmla="*/ 1 h 9"/>
              <a:gd name="T6" fmla="*/ 6 w 49"/>
              <a:gd name="T7" fmla="*/ 0 h 9"/>
              <a:gd name="T8" fmla="*/ 1 w 49"/>
              <a:gd name="T9" fmla="*/ 0 h 9"/>
              <a:gd name="T10" fmla="*/ 1 w 49"/>
              <a:gd name="T11" fmla="*/ 1 h 9"/>
              <a:gd name="T12" fmla="*/ 0 w 49"/>
              <a:gd name="T13" fmla="*/ 1 h 9"/>
              <a:gd name="T14" fmla="*/ 0 w 49"/>
              <a:gd name="T15" fmla="*/ 1 h 9"/>
              <a:gd name="T16" fmla="*/ 1 w 49"/>
              <a:gd name="T17" fmla="*/ 1 h 9"/>
              <a:gd name="T18" fmla="*/ 0 w 49"/>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9"/>
              <a:gd name="T32" fmla="*/ 49 w 4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9">
                <a:moveTo>
                  <a:pt x="0" y="4"/>
                </a:moveTo>
                <a:lnTo>
                  <a:pt x="4" y="9"/>
                </a:lnTo>
                <a:lnTo>
                  <a:pt x="49" y="9"/>
                </a:lnTo>
                <a:lnTo>
                  <a:pt x="49" y="0"/>
                </a:lnTo>
                <a:lnTo>
                  <a:pt x="4" y="0"/>
                </a:lnTo>
                <a:lnTo>
                  <a:pt x="9" y="4"/>
                </a:lnTo>
                <a:lnTo>
                  <a:pt x="0" y="4"/>
                </a:lnTo>
                <a:lnTo>
                  <a:pt x="0" y="9"/>
                </a:lnTo>
                <a:lnTo>
                  <a:pt x="4" y="9"/>
                </a:lnTo>
                <a:lnTo>
                  <a:pt x="0" y="4"/>
                </a:lnTo>
                <a:close/>
              </a:path>
            </a:pathLst>
          </a:custGeom>
          <a:solidFill>
            <a:srgbClr val="000000"/>
          </a:solidFill>
          <a:ln w="9525">
            <a:noFill/>
            <a:round/>
            <a:headEnd/>
            <a:tailEnd/>
          </a:ln>
        </p:spPr>
        <p:txBody>
          <a:bodyPr/>
          <a:lstStyle/>
          <a:p>
            <a:endParaRPr lang="en-GB"/>
          </a:p>
        </p:txBody>
      </p:sp>
      <p:sp>
        <p:nvSpPr>
          <p:cNvPr id="16473" name="Freeform 66"/>
          <p:cNvSpPr>
            <a:spLocks/>
          </p:cNvSpPr>
          <p:nvPr/>
        </p:nvSpPr>
        <p:spPr bwMode="auto">
          <a:xfrm>
            <a:off x="1533525" y="5272088"/>
            <a:ext cx="9525" cy="87313"/>
          </a:xfrm>
          <a:custGeom>
            <a:avLst/>
            <a:gdLst>
              <a:gd name="T0" fmla="*/ 1 w 9"/>
              <a:gd name="T1" fmla="*/ 0 h 77"/>
              <a:gd name="T2" fmla="*/ 0 w 9"/>
              <a:gd name="T3" fmla="*/ 1 h 77"/>
              <a:gd name="T4" fmla="*/ 0 w 9"/>
              <a:gd name="T5" fmla="*/ 10 h 77"/>
              <a:gd name="T6" fmla="*/ 1 w 9"/>
              <a:gd name="T7" fmla="*/ 10 h 77"/>
              <a:gd name="T8" fmla="*/ 1 w 9"/>
              <a:gd name="T9" fmla="*/ 1 h 77"/>
              <a:gd name="T10" fmla="*/ 1 w 9"/>
              <a:gd name="T11" fmla="*/ 1 h 77"/>
              <a:gd name="T12" fmla="*/ 1 w 9"/>
              <a:gd name="T13" fmla="*/ 0 h 77"/>
              <a:gd name="T14" fmla="*/ 0 w 9"/>
              <a:gd name="T15" fmla="*/ 0 h 77"/>
              <a:gd name="T16" fmla="*/ 0 w 9"/>
              <a:gd name="T17" fmla="*/ 1 h 77"/>
              <a:gd name="T18" fmla="*/ 1 w 9"/>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7"/>
              <a:gd name="T32" fmla="*/ 9 w 9"/>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7">
                <a:moveTo>
                  <a:pt x="4" y="0"/>
                </a:moveTo>
                <a:lnTo>
                  <a:pt x="0" y="5"/>
                </a:lnTo>
                <a:lnTo>
                  <a:pt x="0" y="77"/>
                </a:lnTo>
                <a:lnTo>
                  <a:pt x="9" y="77"/>
                </a:lnTo>
                <a:lnTo>
                  <a:pt x="9" y="5"/>
                </a:lnTo>
                <a:lnTo>
                  <a:pt x="4" y="9"/>
                </a:lnTo>
                <a:lnTo>
                  <a:pt x="4" y="0"/>
                </a:lnTo>
                <a:lnTo>
                  <a:pt x="0" y="0"/>
                </a:lnTo>
                <a:lnTo>
                  <a:pt x="0" y="5"/>
                </a:lnTo>
                <a:lnTo>
                  <a:pt x="4" y="0"/>
                </a:lnTo>
                <a:close/>
              </a:path>
            </a:pathLst>
          </a:custGeom>
          <a:solidFill>
            <a:srgbClr val="000000"/>
          </a:solidFill>
          <a:ln w="9525">
            <a:noFill/>
            <a:round/>
            <a:headEnd/>
            <a:tailEnd/>
          </a:ln>
        </p:spPr>
        <p:txBody>
          <a:bodyPr/>
          <a:lstStyle/>
          <a:p>
            <a:endParaRPr lang="en-GB"/>
          </a:p>
        </p:txBody>
      </p:sp>
      <p:sp>
        <p:nvSpPr>
          <p:cNvPr id="16474" name="Freeform 67"/>
          <p:cNvSpPr>
            <a:spLocks/>
          </p:cNvSpPr>
          <p:nvPr/>
        </p:nvSpPr>
        <p:spPr bwMode="auto">
          <a:xfrm>
            <a:off x="1538288" y="5272088"/>
            <a:ext cx="53975" cy="11113"/>
          </a:xfrm>
          <a:custGeom>
            <a:avLst/>
            <a:gdLst>
              <a:gd name="T0" fmla="*/ 5 w 50"/>
              <a:gd name="T1" fmla="*/ 2 h 9"/>
              <a:gd name="T2" fmla="*/ 5 w 50"/>
              <a:gd name="T3" fmla="*/ 0 h 9"/>
              <a:gd name="T4" fmla="*/ 0 w 50"/>
              <a:gd name="T5" fmla="*/ 0 h 9"/>
              <a:gd name="T6" fmla="*/ 0 w 50"/>
              <a:gd name="T7" fmla="*/ 2 h 9"/>
              <a:gd name="T8" fmla="*/ 5 w 50"/>
              <a:gd name="T9" fmla="*/ 2 h 9"/>
              <a:gd name="T10" fmla="*/ 4 w 50"/>
              <a:gd name="T11" fmla="*/ 2 h 9"/>
              <a:gd name="T12" fmla="*/ 5 w 50"/>
              <a:gd name="T13" fmla="*/ 2 h 9"/>
              <a:gd name="T14" fmla="*/ 5 w 50"/>
              <a:gd name="T15" fmla="*/ 0 h 9"/>
              <a:gd name="T16" fmla="*/ 5 w 50"/>
              <a:gd name="T17" fmla="*/ 0 h 9"/>
              <a:gd name="T18" fmla="*/ 5 w 50"/>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9"/>
              <a:gd name="T32" fmla="*/ 50 w 5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9">
                <a:moveTo>
                  <a:pt x="50" y="5"/>
                </a:moveTo>
                <a:lnTo>
                  <a:pt x="45" y="0"/>
                </a:lnTo>
                <a:lnTo>
                  <a:pt x="0" y="0"/>
                </a:lnTo>
                <a:lnTo>
                  <a:pt x="0" y="9"/>
                </a:lnTo>
                <a:lnTo>
                  <a:pt x="45" y="9"/>
                </a:lnTo>
                <a:lnTo>
                  <a:pt x="41" y="5"/>
                </a:lnTo>
                <a:lnTo>
                  <a:pt x="50" y="5"/>
                </a:lnTo>
                <a:lnTo>
                  <a:pt x="50" y="0"/>
                </a:lnTo>
                <a:lnTo>
                  <a:pt x="45" y="0"/>
                </a:lnTo>
                <a:lnTo>
                  <a:pt x="50" y="5"/>
                </a:lnTo>
                <a:close/>
              </a:path>
            </a:pathLst>
          </a:custGeom>
          <a:solidFill>
            <a:srgbClr val="000000"/>
          </a:solidFill>
          <a:ln w="9525">
            <a:noFill/>
            <a:round/>
            <a:headEnd/>
            <a:tailEnd/>
          </a:ln>
        </p:spPr>
        <p:txBody>
          <a:bodyPr/>
          <a:lstStyle/>
          <a:p>
            <a:endParaRPr lang="en-GB"/>
          </a:p>
        </p:txBody>
      </p:sp>
      <p:sp>
        <p:nvSpPr>
          <p:cNvPr id="16475" name="Rectangle 68"/>
          <p:cNvSpPr>
            <a:spLocks noChangeArrowheads="1"/>
          </p:cNvSpPr>
          <p:nvPr/>
        </p:nvSpPr>
        <p:spPr bwMode="auto">
          <a:xfrm>
            <a:off x="493713" y="5484813"/>
            <a:ext cx="1162050" cy="82550"/>
          </a:xfrm>
          <a:prstGeom prst="rect">
            <a:avLst/>
          </a:prstGeom>
          <a:solidFill>
            <a:srgbClr val="D8D8D8"/>
          </a:solidFill>
          <a:ln w="9525">
            <a:noFill/>
            <a:miter lim="800000"/>
            <a:headEnd/>
            <a:tailEnd/>
          </a:ln>
        </p:spPr>
        <p:txBody>
          <a:bodyPr/>
          <a:lstStyle/>
          <a:p>
            <a:endParaRPr lang="en-US"/>
          </a:p>
        </p:txBody>
      </p:sp>
      <p:sp>
        <p:nvSpPr>
          <p:cNvPr id="16476" name="Freeform 69"/>
          <p:cNvSpPr>
            <a:spLocks/>
          </p:cNvSpPr>
          <p:nvPr/>
        </p:nvSpPr>
        <p:spPr bwMode="auto">
          <a:xfrm>
            <a:off x="530225" y="4086225"/>
            <a:ext cx="1065213" cy="904875"/>
          </a:xfrm>
          <a:custGeom>
            <a:avLst/>
            <a:gdLst>
              <a:gd name="T0" fmla="*/ 0 w 984"/>
              <a:gd name="T1" fmla="*/ 98 h 805"/>
              <a:gd name="T2" fmla="*/ 0 w 984"/>
              <a:gd name="T3" fmla="*/ 6 h 805"/>
              <a:gd name="T4" fmla="*/ 1 w 984"/>
              <a:gd name="T5" fmla="*/ 4 h 805"/>
              <a:gd name="T6" fmla="*/ 1 w 984"/>
              <a:gd name="T7" fmla="*/ 3 h 805"/>
              <a:gd name="T8" fmla="*/ 1 w 984"/>
              <a:gd name="T9" fmla="*/ 2 h 805"/>
              <a:gd name="T10" fmla="*/ 2 w 984"/>
              <a:gd name="T11" fmla="*/ 1 h 805"/>
              <a:gd name="T12" fmla="*/ 2 w 984"/>
              <a:gd name="T13" fmla="*/ 1 h 805"/>
              <a:gd name="T14" fmla="*/ 3 w 984"/>
              <a:gd name="T15" fmla="*/ 1 h 805"/>
              <a:gd name="T16" fmla="*/ 5 w 984"/>
              <a:gd name="T17" fmla="*/ 0 h 805"/>
              <a:gd name="T18" fmla="*/ 5 w 984"/>
              <a:gd name="T19" fmla="*/ 0 h 805"/>
              <a:gd name="T20" fmla="*/ 94 w 984"/>
              <a:gd name="T21" fmla="*/ 0 h 805"/>
              <a:gd name="T22" fmla="*/ 95 w 984"/>
              <a:gd name="T23" fmla="*/ 0 h 805"/>
              <a:gd name="T24" fmla="*/ 96 w 984"/>
              <a:gd name="T25" fmla="*/ 1 h 805"/>
              <a:gd name="T26" fmla="*/ 98 w 984"/>
              <a:gd name="T27" fmla="*/ 1 h 805"/>
              <a:gd name="T28" fmla="*/ 98 w 984"/>
              <a:gd name="T29" fmla="*/ 1 h 805"/>
              <a:gd name="T30" fmla="*/ 98 w 984"/>
              <a:gd name="T31" fmla="*/ 2 h 805"/>
              <a:gd name="T32" fmla="*/ 99 w 984"/>
              <a:gd name="T33" fmla="*/ 3 h 805"/>
              <a:gd name="T34" fmla="*/ 99 w 984"/>
              <a:gd name="T35" fmla="*/ 4 h 805"/>
              <a:gd name="T36" fmla="*/ 99 w 984"/>
              <a:gd name="T37" fmla="*/ 5 h 805"/>
              <a:gd name="T38" fmla="*/ 99 w 984"/>
              <a:gd name="T39" fmla="*/ 96 h 805"/>
              <a:gd name="T40" fmla="*/ 99 w 984"/>
              <a:gd name="T41" fmla="*/ 97 h 805"/>
              <a:gd name="T42" fmla="*/ 99 w 984"/>
              <a:gd name="T43" fmla="*/ 98 h 805"/>
              <a:gd name="T44" fmla="*/ 98 w 984"/>
              <a:gd name="T45" fmla="*/ 98 h 805"/>
              <a:gd name="T46" fmla="*/ 98 w 984"/>
              <a:gd name="T47" fmla="*/ 99 h 805"/>
              <a:gd name="T48" fmla="*/ 98 w 984"/>
              <a:gd name="T49" fmla="*/ 101 h 805"/>
              <a:gd name="T50" fmla="*/ 96 w 984"/>
              <a:gd name="T51" fmla="*/ 101 h 805"/>
              <a:gd name="T52" fmla="*/ 96 w 984"/>
              <a:gd name="T53" fmla="*/ 101 h 805"/>
              <a:gd name="T54" fmla="*/ 95 w 984"/>
              <a:gd name="T55" fmla="*/ 102 h 805"/>
              <a:gd name="T56" fmla="*/ 3 w 984"/>
              <a:gd name="T57" fmla="*/ 102 h 805"/>
              <a:gd name="T58" fmla="*/ 1 w 984"/>
              <a:gd name="T59" fmla="*/ 101 h 805"/>
              <a:gd name="T60" fmla="*/ 1 w 984"/>
              <a:gd name="T61" fmla="*/ 101 h 805"/>
              <a:gd name="T62" fmla="*/ 1 w 984"/>
              <a:gd name="T63" fmla="*/ 99 h 805"/>
              <a:gd name="T64" fmla="*/ 0 w 984"/>
              <a:gd name="T65" fmla="*/ 98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4"/>
              <a:gd name="T100" fmla="*/ 0 h 805"/>
              <a:gd name="T101" fmla="*/ 984 w 984"/>
              <a:gd name="T102" fmla="*/ 805 h 8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4" h="805">
                <a:moveTo>
                  <a:pt x="0" y="774"/>
                </a:moveTo>
                <a:lnTo>
                  <a:pt x="0" y="46"/>
                </a:lnTo>
                <a:lnTo>
                  <a:pt x="1" y="34"/>
                </a:lnTo>
                <a:lnTo>
                  <a:pt x="6" y="25"/>
                </a:lnTo>
                <a:lnTo>
                  <a:pt x="11" y="16"/>
                </a:lnTo>
                <a:lnTo>
                  <a:pt x="19" y="10"/>
                </a:lnTo>
                <a:lnTo>
                  <a:pt x="27" y="6"/>
                </a:lnTo>
                <a:lnTo>
                  <a:pt x="36" y="2"/>
                </a:lnTo>
                <a:lnTo>
                  <a:pt x="45" y="0"/>
                </a:lnTo>
                <a:lnTo>
                  <a:pt x="53" y="0"/>
                </a:lnTo>
                <a:lnTo>
                  <a:pt x="940" y="0"/>
                </a:lnTo>
                <a:lnTo>
                  <a:pt x="949" y="0"/>
                </a:lnTo>
                <a:lnTo>
                  <a:pt x="958" y="2"/>
                </a:lnTo>
                <a:lnTo>
                  <a:pt x="965" y="5"/>
                </a:lnTo>
                <a:lnTo>
                  <a:pt x="972" y="9"/>
                </a:lnTo>
                <a:lnTo>
                  <a:pt x="977" y="15"/>
                </a:lnTo>
                <a:lnTo>
                  <a:pt x="981" y="21"/>
                </a:lnTo>
                <a:lnTo>
                  <a:pt x="983" y="29"/>
                </a:lnTo>
                <a:lnTo>
                  <a:pt x="984" y="39"/>
                </a:lnTo>
                <a:lnTo>
                  <a:pt x="984" y="760"/>
                </a:lnTo>
                <a:lnTo>
                  <a:pt x="983" y="768"/>
                </a:lnTo>
                <a:lnTo>
                  <a:pt x="981" y="777"/>
                </a:lnTo>
                <a:lnTo>
                  <a:pt x="977" y="784"/>
                </a:lnTo>
                <a:lnTo>
                  <a:pt x="972" y="790"/>
                </a:lnTo>
                <a:lnTo>
                  <a:pt x="966" y="797"/>
                </a:lnTo>
                <a:lnTo>
                  <a:pt x="959" y="802"/>
                </a:lnTo>
                <a:lnTo>
                  <a:pt x="954" y="804"/>
                </a:lnTo>
                <a:lnTo>
                  <a:pt x="947" y="805"/>
                </a:lnTo>
                <a:lnTo>
                  <a:pt x="33" y="805"/>
                </a:lnTo>
                <a:lnTo>
                  <a:pt x="17" y="803"/>
                </a:lnTo>
                <a:lnTo>
                  <a:pt x="7" y="797"/>
                </a:lnTo>
                <a:lnTo>
                  <a:pt x="1" y="787"/>
                </a:lnTo>
                <a:lnTo>
                  <a:pt x="0" y="774"/>
                </a:lnTo>
                <a:close/>
              </a:path>
            </a:pathLst>
          </a:custGeom>
          <a:solidFill>
            <a:srgbClr val="FFFFFF"/>
          </a:solidFill>
          <a:ln w="9525">
            <a:noFill/>
            <a:round/>
            <a:headEnd/>
            <a:tailEnd/>
          </a:ln>
        </p:spPr>
        <p:txBody>
          <a:bodyPr/>
          <a:lstStyle/>
          <a:p>
            <a:endParaRPr lang="en-GB"/>
          </a:p>
        </p:txBody>
      </p:sp>
      <p:sp>
        <p:nvSpPr>
          <p:cNvPr id="16477" name="Freeform 70"/>
          <p:cNvSpPr>
            <a:spLocks/>
          </p:cNvSpPr>
          <p:nvPr/>
        </p:nvSpPr>
        <p:spPr bwMode="auto">
          <a:xfrm>
            <a:off x="525463" y="4132263"/>
            <a:ext cx="9525" cy="823913"/>
          </a:xfrm>
          <a:custGeom>
            <a:avLst/>
            <a:gdLst>
              <a:gd name="T0" fmla="*/ 0 w 9"/>
              <a:gd name="T1" fmla="*/ 1 h 732"/>
              <a:gd name="T2" fmla="*/ 0 w 9"/>
              <a:gd name="T3" fmla="*/ 1 h 732"/>
              <a:gd name="T4" fmla="*/ 0 w 9"/>
              <a:gd name="T5" fmla="*/ 93 h 732"/>
              <a:gd name="T6" fmla="*/ 1 w 9"/>
              <a:gd name="T7" fmla="*/ 93 h 732"/>
              <a:gd name="T8" fmla="*/ 1 w 9"/>
              <a:gd name="T9" fmla="*/ 1 h 732"/>
              <a:gd name="T10" fmla="*/ 1 w 9"/>
              <a:gd name="T11" fmla="*/ 1 h 732"/>
              <a:gd name="T12" fmla="*/ 1 w 9"/>
              <a:gd name="T13" fmla="*/ 1 h 732"/>
              <a:gd name="T14" fmla="*/ 1 w 9"/>
              <a:gd name="T15" fmla="*/ 1 h 732"/>
              <a:gd name="T16" fmla="*/ 1 w 9"/>
              <a:gd name="T17" fmla="*/ 0 h 732"/>
              <a:gd name="T18" fmla="*/ 1 w 9"/>
              <a:gd name="T19" fmla="*/ 1 h 732"/>
              <a:gd name="T20" fmla="*/ 0 w 9"/>
              <a:gd name="T21" fmla="*/ 1 h 7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32"/>
              <a:gd name="T35" fmla="*/ 9 w 9"/>
              <a:gd name="T36" fmla="*/ 732 h 7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32">
                <a:moveTo>
                  <a:pt x="0" y="4"/>
                </a:moveTo>
                <a:lnTo>
                  <a:pt x="0" y="4"/>
                </a:lnTo>
                <a:lnTo>
                  <a:pt x="0" y="732"/>
                </a:lnTo>
                <a:lnTo>
                  <a:pt x="9" y="732"/>
                </a:lnTo>
                <a:lnTo>
                  <a:pt x="9" y="4"/>
                </a:lnTo>
                <a:lnTo>
                  <a:pt x="7" y="1"/>
                </a:lnTo>
                <a:lnTo>
                  <a:pt x="4" y="0"/>
                </a:lnTo>
                <a:lnTo>
                  <a:pt x="1" y="1"/>
                </a:lnTo>
                <a:lnTo>
                  <a:pt x="0" y="4"/>
                </a:lnTo>
                <a:close/>
              </a:path>
            </a:pathLst>
          </a:custGeom>
          <a:solidFill>
            <a:srgbClr val="000000"/>
          </a:solidFill>
          <a:ln w="9525">
            <a:noFill/>
            <a:round/>
            <a:headEnd/>
            <a:tailEnd/>
          </a:ln>
        </p:spPr>
        <p:txBody>
          <a:bodyPr/>
          <a:lstStyle/>
          <a:p>
            <a:endParaRPr lang="en-GB"/>
          </a:p>
        </p:txBody>
      </p:sp>
      <p:sp>
        <p:nvSpPr>
          <p:cNvPr id="16478" name="Freeform 71"/>
          <p:cNvSpPr>
            <a:spLocks/>
          </p:cNvSpPr>
          <p:nvPr/>
        </p:nvSpPr>
        <p:spPr bwMode="auto">
          <a:xfrm>
            <a:off x="525463" y="4079875"/>
            <a:ext cx="66675" cy="57150"/>
          </a:xfrm>
          <a:custGeom>
            <a:avLst/>
            <a:gdLst>
              <a:gd name="T0" fmla="*/ 6 w 61"/>
              <a:gd name="T1" fmla="*/ 0 h 51"/>
              <a:gd name="T2" fmla="*/ 6 w 61"/>
              <a:gd name="T3" fmla="*/ 0 h 51"/>
              <a:gd name="T4" fmla="*/ 6 w 61"/>
              <a:gd name="T5" fmla="*/ 1 h 51"/>
              <a:gd name="T6" fmla="*/ 4 w 61"/>
              <a:gd name="T7" fmla="*/ 1 h 51"/>
              <a:gd name="T8" fmla="*/ 3 w 61"/>
              <a:gd name="T9" fmla="*/ 1 h 51"/>
              <a:gd name="T10" fmla="*/ 2 w 61"/>
              <a:gd name="T11" fmla="*/ 1 h 51"/>
              <a:gd name="T12" fmla="*/ 1 w 61"/>
              <a:gd name="T13" fmla="*/ 2 h 51"/>
              <a:gd name="T14" fmla="*/ 1 w 61"/>
              <a:gd name="T15" fmla="*/ 4 h 51"/>
              <a:gd name="T16" fmla="*/ 1 w 61"/>
              <a:gd name="T17" fmla="*/ 4 h 51"/>
              <a:gd name="T18" fmla="*/ 0 w 61"/>
              <a:gd name="T19" fmla="*/ 6 h 51"/>
              <a:gd name="T20" fmla="*/ 1 w 61"/>
              <a:gd name="T21" fmla="*/ 6 h 51"/>
              <a:gd name="T22" fmla="*/ 1 w 61"/>
              <a:gd name="T23" fmla="*/ 5 h 51"/>
              <a:gd name="T24" fmla="*/ 1 w 61"/>
              <a:gd name="T25" fmla="*/ 4 h 51"/>
              <a:gd name="T26" fmla="*/ 2 w 61"/>
              <a:gd name="T27" fmla="*/ 3 h 51"/>
              <a:gd name="T28" fmla="*/ 3 w 61"/>
              <a:gd name="T29" fmla="*/ 2 h 51"/>
              <a:gd name="T30" fmla="*/ 3 w 61"/>
              <a:gd name="T31" fmla="*/ 2 h 51"/>
              <a:gd name="T32" fmla="*/ 4 w 61"/>
              <a:gd name="T33" fmla="*/ 1 h 51"/>
              <a:gd name="T34" fmla="*/ 6 w 61"/>
              <a:gd name="T35" fmla="*/ 1 h 51"/>
              <a:gd name="T36" fmla="*/ 6 w 61"/>
              <a:gd name="T37" fmla="*/ 1 h 51"/>
              <a:gd name="T38" fmla="*/ 6 w 61"/>
              <a:gd name="T39" fmla="*/ 1 h 51"/>
              <a:gd name="T40" fmla="*/ 6 w 61"/>
              <a:gd name="T41" fmla="*/ 1 h 51"/>
              <a:gd name="T42" fmla="*/ 6 w 61"/>
              <a:gd name="T43" fmla="*/ 1 h 51"/>
              <a:gd name="T44" fmla="*/ 7 w 61"/>
              <a:gd name="T45" fmla="*/ 1 h 51"/>
              <a:gd name="T46" fmla="*/ 6 w 61"/>
              <a:gd name="T47" fmla="*/ 1 h 51"/>
              <a:gd name="T48" fmla="*/ 6 w 61"/>
              <a:gd name="T49" fmla="*/ 0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51"/>
              <a:gd name="T77" fmla="*/ 61 w 61"/>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51">
                <a:moveTo>
                  <a:pt x="57" y="0"/>
                </a:moveTo>
                <a:lnTo>
                  <a:pt x="57" y="0"/>
                </a:lnTo>
                <a:lnTo>
                  <a:pt x="49" y="2"/>
                </a:lnTo>
                <a:lnTo>
                  <a:pt x="39" y="4"/>
                </a:lnTo>
                <a:lnTo>
                  <a:pt x="30" y="7"/>
                </a:lnTo>
                <a:lnTo>
                  <a:pt x="21" y="12"/>
                </a:lnTo>
                <a:lnTo>
                  <a:pt x="13" y="19"/>
                </a:lnTo>
                <a:lnTo>
                  <a:pt x="6" y="29"/>
                </a:lnTo>
                <a:lnTo>
                  <a:pt x="2" y="38"/>
                </a:lnTo>
                <a:lnTo>
                  <a:pt x="0" y="51"/>
                </a:lnTo>
                <a:lnTo>
                  <a:pt x="9" y="51"/>
                </a:lnTo>
                <a:lnTo>
                  <a:pt x="9" y="40"/>
                </a:lnTo>
                <a:lnTo>
                  <a:pt x="13" y="31"/>
                </a:lnTo>
                <a:lnTo>
                  <a:pt x="18" y="23"/>
                </a:lnTo>
                <a:lnTo>
                  <a:pt x="25" y="19"/>
                </a:lnTo>
                <a:lnTo>
                  <a:pt x="32" y="14"/>
                </a:lnTo>
                <a:lnTo>
                  <a:pt x="41" y="11"/>
                </a:lnTo>
                <a:lnTo>
                  <a:pt x="49" y="8"/>
                </a:lnTo>
                <a:lnTo>
                  <a:pt x="57" y="10"/>
                </a:lnTo>
                <a:lnTo>
                  <a:pt x="60" y="8"/>
                </a:lnTo>
                <a:lnTo>
                  <a:pt x="61" y="5"/>
                </a:lnTo>
                <a:lnTo>
                  <a:pt x="60" y="2"/>
                </a:lnTo>
                <a:lnTo>
                  <a:pt x="57" y="0"/>
                </a:lnTo>
                <a:close/>
              </a:path>
            </a:pathLst>
          </a:custGeom>
          <a:solidFill>
            <a:srgbClr val="000000"/>
          </a:solidFill>
          <a:ln w="9525">
            <a:noFill/>
            <a:round/>
            <a:headEnd/>
            <a:tailEnd/>
          </a:ln>
        </p:spPr>
        <p:txBody>
          <a:bodyPr/>
          <a:lstStyle/>
          <a:p>
            <a:endParaRPr lang="en-GB"/>
          </a:p>
        </p:txBody>
      </p:sp>
      <p:sp>
        <p:nvSpPr>
          <p:cNvPr id="16479" name="Freeform 72"/>
          <p:cNvSpPr>
            <a:spLocks/>
          </p:cNvSpPr>
          <p:nvPr/>
        </p:nvSpPr>
        <p:spPr bwMode="auto">
          <a:xfrm>
            <a:off x="587375" y="4079875"/>
            <a:ext cx="965200" cy="11113"/>
          </a:xfrm>
          <a:custGeom>
            <a:avLst/>
            <a:gdLst>
              <a:gd name="T0" fmla="*/ 89 w 892"/>
              <a:gd name="T1" fmla="*/ 0 h 10"/>
              <a:gd name="T2" fmla="*/ 89 w 892"/>
              <a:gd name="T3" fmla="*/ 0 h 10"/>
              <a:gd name="T4" fmla="*/ 0 w 892"/>
              <a:gd name="T5" fmla="*/ 0 h 10"/>
              <a:gd name="T6" fmla="*/ 0 w 892"/>
              <a:gd name="T7" fmla="*/ 1 h 10"/>
              <a:gd name="T8" fmla="*/ 89 w 892"/>
              <a:gd name="T9" fmla="*/ 1 h 10"/>
              <a:gd name="T10" fmla="*/ 89 w 892"/>
              <a:gd name="T11" fmla="*/ 1 h 10"/>
              <a:gd name="T12" fmla="*/ 89 w 892"/>
              <a:gd name="T13" fmla="*/ 1 h 10"/>
              <a:gd name="T14" fmla="*/ 89 w 892"/>
              <a:gd name="T15" fmla="*/ 1 h 10"/>
              <a:gd name="T16" fmla="*/ 89 w 892"/>
              <a:gd name="T17" fmla="*/ 1 h 10"/>
              <a:gd name="T18" fmla="*/ 89 w 892"/>
              <a:gd name="T19" fmla="*/ 1 h 10"/>
              <a:gd name="T20" fmla="*/ 89 w 892"/>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2"/>
              <a:gd name="T34" fmla="*/ 0 h 10"/>
              <a:gd name="T35" fmla="*/ 892 w 892"/>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2" h="10">
                <a:moveTo>
                  <a:pt x="887" y="0"/>
                </a:moveTo>
                <a:lnTo>
                  <a:pt x="887" y="0"/>
                </a:lnTo>
                <a:lnTo>
                  <a:pt x="0" y="0"/>
                </a:lnTo>
                <a:lnTo>
                  <a:pt x="0" y="10"/>
                </a:lnTo>
                <a:lnTo>
                  <a:pt x="887" y="10"/>
                </a:lnTo>
                <a:lnTo>
                  <a:pt x="891" y="8"/>
                </a:lnTo>
                <a:lnTo>
                  <a:pt x="892" y="5"/>
                </a:lnTo>
                <a:lnTo>
                  <a:pt x="891" y="2"/>
                </a:lnTo>
                <a:lnTo>
                  <a:pt x="887" y="0"/>
                </a:lnTo>
                <a:close/>
              </a:path>
            </a:pathLst>
          </a:custGeom>
          <a:solidFill>
            <a:srgbClr val="000000"/>
          </a:solidFill>
          <a:ln w="9525">
            <a:noFill/>
            <a:round/>
            <a:headEnd/>
            <a:tailEnd/>
          </a:ln>
        </p:spPr>
        <p:txBody>
          <a:bodyPr/>
          <a:lstStyle/>
          <a:p>
            <a:endParaRPr lang="en-GB"/>
          </a:p>
        </p:txBody>
      </p:sp>
      <p:sp>
        <p:nvSpPr>
          <p:cNvPr id="16480" name="Freeform 73"/>
          <p:cNvSpPr>
            <a:spLocks/>
          </p:cNvSpPr>
          <p:nvPr/>
        </p:nvSpPr>
        <p:spPr bwMode="auto">
          <a:xfrm>
            <a:off x="1547813" y="4079875"/>
            <a:ext cx="52388" cy="55563"/>
          </a:xfrm>
          <a:custGeom>
            <a:avLst/>
            <a:gdLst>
              <a:gd name="T0" fmla="*/ 5 w 49"/>
              <a:gd name="T1" fmla="*/ 6 h 49"/>
              <a:gd name="T2" fmla="*/ 5 w 49"/>
              <a:gd name="T3" fmla="*/ 6 h 49"/>
              <a:gd name="T4" fmla="*/ 4 w 49"/>
              <a:gd name="T5" fmla="*/ 4 h 49"/>
              <a:gd name="T6" fmla="*/ 4 w 49"/>
              <a:gd name="T7" fmla="*/ 3 h 49"/>
              <a:gd name="T8" fmla="*/ 4 w 49"/>
              <a:gd name="T9" fmla="*/ 2 h 49"/>
              <a:gd name="T10" fmla="*/ 3 w 49"/>
              <a:gd name="T11" fmla="*/ 1 h 49"/>
              <a:gd name="T12" fmla="*/ 2 w 49"/>
              <a:gd name="T13" fmla="*/ 1 h 49"/>
              <a:gd name="T14" fmla="*/ 2 w 49"/>
              <a:gd name="T15" fmla="*/ 1 h 49"/>
              <a:gd name="T16" fmla="*/ 1 w 49"/>
              <a:gd name="T17" fmla="*/ 1 h 49"/>
              <a:gd name="T18" fmla="*/ 0 w 49"/>
              <a:gd name="T19" fmla="*/ 0 h 49"/>
              <a:gd name="T20" fmla="*/ 0 w 49"/>
              <a:gd name="T21" fmla="*/ 1 h 49"/>
              <a:gd name="T22" fmla="*/ 1 w 49"/>
              <a:gd name="T23" fmla="*/ 1 h 49"/>
              <a:gd name="T24" fmla="*/ 1 w 49"/>
              <a:gd name="T25" fmla="*/ 1 h 49"/>
              <a:gd name="T26" fmla="*/ 2 w 49"/>
              <a:gd name="T27" fmla="*/ 1 h 49"/>
              <a:gd name="T28" fmla="*/ 3 w 49"/>
              <a:gd name="T29" fmla="*/ 2 h 49"/>
              <a:gd name="T30" fmla="*/ 3 w 49"/>
              <a:gd name="T31" fmla="*/ 3 h 49"/>
              <a:gd name="T32" fmla="*/ 3 w 49"/>
              <a:gd name="T33" fmla="*/ 4 h 49"/>
              <a:gd name="T34" fmla="*/ 3 w 49"/>
              <a:gd name="T35" fmla="*/ 4 h 49"/>
              <a:gd name="T36" fmla="*/ 3 w 49"/>
              <a:gd name="T37" fmla="*/ 6 h 49"/>
              <a:gd name="T38" fmla="*/ 3 w 49"/>
              <a:gd name="T39" fmla="*/ 6 h 49"/>
              <a:gd name="T40" fmla="*/ 3 w 49"/>
              <a:gd name="T41" fmla="*/ 6 h 49"/>
              <a:gd name="T42" fmla="*/ 4 w 49"/>
              <a:gd name="T43" fmla="*/ 6 h 49"/>
              <a:gd name="T44" fmla="*/ 4 w 49"/>
              <a:gd name="T45" fmla="*/ 6 h 49"/>
              <a:gd name="T46" fmla="*/ 5 w 49"/>
              <a:gd name="T47" fmla="*/ 6 h 49"/>
              <a:gd name="T48" fmla="*/ 5 w 49"/>
              <a:gd name="T49" fmla="*/ 6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9"/>
              <a:gd name="T77" fmla="*/ 49 w 49"/>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9">
                <a:moveTo>
                  <a:pt x="49" y="44"/>
                </a:moveTo>
                <a:lnTo>
                  <a:pt x="49" y="44"/>
                </a:lnTo>
                <a:lnTo>
                  <a:pt x="46" y="34"/>
                </a:lnTo>
                <a:lnTo>
                  <a:pt x="44" y="25"/>
                </a:lnTo>
                <a:lnTo>
                  <a:pt x="41" y="17"/>
                </a:lnTo>
                <a:lnTo>
                  <a:pt x="34" y="11"/>
                </a:lnTo>
                <a:lnTo>
                  <a:pt x="26" y="6"/>
                </a:lnTo>
                <a:lnTo>
                  <a:pt x="19" y="4"/>
                </a:lnTo>
                <a:lnTo>
                  <a:pt x="9" y="2"/>
                </a:lnTo>
                <a:lnTo>
                  <a:pt x="0" y="0"/>
                </a:lnTo>
                <a:lnTo>
                  <a:pt x="0" y="10"/>
                </a:lnTo>
                <a:lnTo>
                  <a:pt x="9" y="8"/>
                </a:lnTo>
                <a:lnTo>
                  <a:pt x="17" y="11"/>
                </a:lnTo>
                <a:lnTo>
                  <a:pt x="24" y="13"/>
                </a:lnTo>
                <a:lnTo>
                  <a:pt x="30" y="17"/>
                </a:lnTo>
                <a:lnTo>
                  <a:pt x="34" y="22"/>
                </a:lnTo>
                <a:lnTo>
                  <a:pt x="37" y="28"/>
                </a:lnTo>
                <a:lnTo>
                  <a:pt x="40" y="34"/>
                </a:lnTo>
                <a:lnTo>
                  <a:pt x="40" y="44"/>
                </a:lnTo>
                <a:lnTo>
                  <a:pt x="41" y="48"/>
                </a:lnTo>
                <a:lnTo>
                  <a:pt x="44" y="49"/>
                </a:lnTo>
                <a:lnTo>
                  <a:pt x="48" y="48"/>
                </a:lnTo>
                <a:lnTo>
                  <a:pt x="49" y="44"/>
                </a:lnTo>
                <a:close/>
              </a:path>
            </a:pathLst>
          </a:custGeom>
          <a:solidFill>
            <a:srgbClr val="000000"/>
          </a:solidFill>
          <a:ln w="9525">
            <a:noFill/>
            <a:round/>
            <a:headEnd/>
            <a:tailEnd/>
          </a:ln>
        </p:spPr>
        <p:txBody>
          <a:bodyPr/>
          <a:lstStyle/>
          <a:p>
            <a:endParaRPr lang="en-GB"/>
          </a:p>
        </p:txBody>
      </p:sp>
      <p:sp>
        <p:nvSpPr>
          <p:cNvPr id="16481" name="Freeform 74"/>
          <p:cNvSpPr>
            <a:spLocks/>
          </p:cNvSpPr>
          <p:nvPr/>
        </p:nvSpPr>
        <p:spPr bwMode="auto">
          <a:xfrm>
            <a:off x="1590675" y="4129088"/>
            <a:ext cx="9525" cy="817563"/>
          </a:xfrm>
          <a:custGeom>
            <a:avLst/>
            <a:gdLst>
              <a:gd name="T0" fmla="*/ 1 w 9"/>
              <a:gd name="T1" fmla="*/ 92 h 726"/>
              <a:gd name="T2" fmla="*/ 1 w 9"/>
              <a:gd name="T3" fmla="*/ 92 h 726"/>
              <a:gd name="T4" fmla="*/ 1 w 9"/>
              <a:gd name="T5" fmla="*/ 0 h 726"/>
              <a:gd name="T6" fmla="*/ 0 w 9"/>
              <a:gd name="T7" fmla="*/ 0 h 726"/>
              <a:gd name="T8" fmla="*/ 0 w 9"/>
              <a:gd name="T9" fmla="*/ 92 h 726"/>
              <a:gd name="T10" fmla="*/ 0 w 9"/>
              <a:gd name="T11" fmla="*/ 92 h 726"/>
              <a:gd name="T12" fmla="*/ 0 w 9"/>
              <a:gd name="T13" fmla="*/ 92 h 726"/>
              <a:gd name="T14" fmla="*/ 1 w 9"/>
              <a:gd name="T15" fmla="*/ 93 h 726"/>
              <a:gd name="T16" fmla="*/ 1 w 9"/>
              <a:gd name="T17" fmla="*/ 93 h 726"/>
              <a:gd name="T18" fmla="*/ 1 w 9"/>
              <a:gd name="T19" fmla="*/ 93 h 726"/>
              <a:gd name="T20" fmla="*/ 1 w 9"/>
              <a:gd name="T21" fmla="*/ 92 h 7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26"/>
              <a:gd name="T35" fmla="*/ 9 w 9"/>
              <a:gd name="T36" fmla="*/ 726 h 7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26">
                <a:moveTo>
                  <a:pt x="9" y="721"/>
                </a:moveTo>
                <a:lnTo>
                  <a:pt x="9" y="721"/>
                </a:lnTo>
                <a:lnTo>
                  <a:pt x="9" y="0"/>
                </a:lnTo>
                <a:lnTo>
                  <a:pt x="0" y="0"/>
                </a:lnTo>
                <a:lnTo>
                  <a:pt x="0" y="721"/>
                </a:lnTo>
                <a:lnTo>
                  <a:pt x="1" y="724"/>
                </a:lnTo>
                <a:lnTo>
                  <a:pt x="4" y="726"/>
                </a:lnTo>
                <a:lnTo>
                  <a:pt x="8" y="724"/>
                </a:lnTo>
                <a:lnTo>
                  <a:pt x="9" y="721"/>
                </a:lnTo>
                <a:close/>
              </a:path>
            </a:pathLst>
          </a:custGeom>
          <a:solidFill>
            <a:srgbClr val="000000"/>
          </a:solidFill>
          <a:ln w="9525">
            <a:noFill/>
            <a:round/>
            <a:headEnd/>
            <a:tailEnd/>
          </a:ln>
        </p:spPr>
        <p:txBody>
          <a:bodyPr/>
          <a:lstStyle/>
          <a:p>
            <a:endParaRPr lang="en-GB"/>
          </a:p>
        </p:txBody>
      </p:sp>
      <p:sp>
        <p:nvSpPr>
          <p:cNvPr id="16482" name="Freeform 75"/>
          <p:cNvSpPr>
            <a:spLocks/>
          </p:cNvSpPr>
          <p:nvPr/>
        </p:nvSpPr>
        <p:spPr bwMode="auto">
          <a:xfrm>
            <a:off x="1550988" y="4940300"/>
            <a:ext cx="49213" cy="57150"/>
          </a:xfrm>
          <a:custGeom>
            <a:avLst/>
            <a:gdLst>
              <a:gd name="T0" fmla="*/ 1 w 46"/>
              <a:gd name="T1" fmla="*/ 7 h 50"/>
              <a:gd name="T2" fmla="*/ 1 w 46"/>
              <a:gd name="T3" fmla="*/ 7 h 50"/>
              <a:gd name="T4" fmla="*/ 1 w 46"/>
              <a:gd name="T5" fmla="*/ 6 h 50"/>
              <a:gd name="T6" fmla="*/ 1 w 46"/>
              <a:gd name="T7" fmla="*/ 6 h 50"/>
              <a:gd name="T8" fmla="*/ 2 w 46"/>
              <a:gd name="T9" fmla="*/ 6 h 50"/>
              <a:gd name="T10" fmla="*/ 3 w 46"/>
              <a:gd name="T11" fmla="*/ 4 h 50"/>
              <a:gd name="T12" fmla="*/ 3 w 46"/>
              <a:gd name="T13" fmla="*/ 4 h 50"/>
              <a:gd name="T14" fmla="*/ 4 w 46"/>
              <a:gd name="T15" fmla="*/ 2 h 50"/>
              <a:gd name="T16" fmla="*/ 4 w 46"/>
              <a:gd name="T17" fmla="*/ 1 h 50"/>
              <a:gd name="T18" fmla="*/ 4 w 46"/>
              <a:gd name="T19" fmla="*/ 0 h 50"/>
              <a:gd name="T20" fmla="*/ 3 w 46"/>
              <a:gd name="T21" fmla="*/ 0 h 50"/>
              <a:gd name="T22" fmla="*/ 3 w 46"/>
              <a:gd name="T23" fmla="*/ 1 h 50"/>
              <a:gd name="T24" fmla="*/ 3 w 46"/>
              <a:gd name="T25" fmla="*/ 2 h 50"/>
              <a:gd name="T26" fmla="*/ 3 w 46"/>
              <a:gd name="T27" fmla="*/ 3 h 50"/>
              <a:gd name="T28" fmla="*/ 2 w 46"/>
              <a:gd name="T29" fmla="*/ 4 h 50"/>
              <a:gd name="T30" fmla="*/ 2 w 46"/>
              <a:gd name="T31" fmla="*/ 4 h 50"/>
              <a:gd name="T32" fmla="*/ 1 w 46"/>
              <a:gd name="T33" fmla="*/ 5 h 50"/>
              <a:gd name="T34" fmla="*/ 1 w 46"/>
              <a:gd name="T35" fmla="*/ 6 h 50"/>
              <a:gd name="T36" fmla="*/ 1 w 46"/>
              <a:gd name="T37" fmla="*/ 6 h 50"/>
              <a:gd name="T38" fmla="*/ 1 w 46"/>
              <a:gd name="T39" fmla="*/ 6 h 50"/>
              <a:gd name="T40" fmla="*/ 1 w 46"/>
              <a:gd name="T41" fmla="*/ 6 h 50"/>
              <a:gd name="T42" fmla="*/ 1 w 46"/>
              <a:gd name="T43" fmla="*/ 6 h 50"/>
              <a:gd name="T44" fmla="*/ 0 w 46"/>
              <a:gd name="T45" fmla="*/ 6 h 50"/>
              <a:gd name="T46" fmla="*/ 1 w 46"/>
              <a:gd name="T47" fmla="*/ 6 h 50"/>
              <a:gd name="T48" fmla="*/ 1 w 46"/>
              <a:gd name="T49" fmla="*/ 7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50"/>
              <a:gd name="T77" fmla="*/ 46 w 46"/>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50">
                <a:moveTo>
                  <a:pt x="4" y="50"/>
                </a:moveTo>
                <a:lnTo>
                  <a:pt x="4" y="50"/>
                </a:lnTo>
                <a:lnTo>
                  <a:pt x="12" y="47"/>
                </a:lnTo>
                <a:lnTo>
                  <a:pt x="18" y="45"/>
                </a:lnTo>
                <a:lnTo>
                  <a:pt x="25" y="40"/>
                </a:lnTo>
                <a:lnTo>
                  <a:pt x="32" y="33"/>
                </a:lnTo>
                <a:lnTo>
                  <a:pt x="38" y="26"/>
                </a:lnTo>
                <a:lnTo>
                  <a:pt x="41" y="18"/>
                </a:lnTo>
                <a:lnTo>
                  <a:pt x="43" y="8"/>
                </a:lnTo>
                <a:lnTo>
                  <a:pt x="46" y="0"/>
                </a:lnTo>
                <a:lnTo>
                  <a:pt x="37" y="0"/>
                </a:lnTo>
                <a:lnTo>
                  <a:pt x="37" y="8"/>
                </a:lnTo>
                <a:lnTo>
                  <a:pt x="34" y="16"/>
                </a:lnTo>
                <a:lnTo>
                  <a:pt x="31" y="21"/>
                </a:lnTo>
                <a:lnTo>
                  <a:pt x="25" y="28"/>
                </a:lnTo>
                <a:lnTo>
                  <a:pt x="21" y="35"/>
                </a:lnTo>
                <a:lnTo>
                  <a:pt x="15" y="38"/>
                </a:lnTo>
                <a:lnTo>
                  <a:pt x="10" y="41"/>
                </a:lnTo>
                <a:lnTo>
                  <a:pt x="4" y="41"/>
                </a:lnTo>
                <a:lnTo>
                  <a:pt x="1" y="42"/>
                </a:lnTo>
                <a:lnTo>
                  <a:pt x="0" y="45"/>
                </a:lnTo>
                <a:lnTo>
                  <a:pt x="1" y="49"/>
                </a:lnTo>
                <a:lnTo>
                  <a:pt x="4" y="50"/>
                </a:lnTo>
                <a:close/>
              </a:path>
            </a:pathLst>
          </a:custGeom>
          <a:solidFill>
            <a:srgbClr val="000000"/>
          </a:solidFill>
          <a:ln w="9525">
            <a:noFill/>
            <a:round/>
            <a:headEnd/>
            <a:tailEnd/>
          </a:ln>
        </p:spPr>
        <p:txBody>
          <a:bodyPr/>
          <a:lstStyle/>
          <a:p>
            <a:endParaRPr lang="en-GB"/>
          </a:p>
        </p:txBody>
      </p:sp>
      <p:sp>
        <p:nvSpPr>
          <p:cNvPr id="16483" name="Freeform 76"/>
          <p:cNvSpPr>
            <a:spLocks/>
          </p:cNvSpPr>
          <p:nvPr/>
        </p:nvSpPr>
        <p:spPr bwMode="auto">
          <a:xfrm>
            <a:off x="560388" y="4986338"/>
            <a:ext cx="995363" cy="11113"/>
          </a:xfrm>
          <a:custGeom>
            <a:avLst/>
            <a:gdLst>
              <a:gd name="T0" fmla="*/ 1 w 919"/>
              <a:gd name="T1" fmla="*/ 2 h 9"/>
              <a:gd name="T2" fmla="*/ 1 w 919"/>
              <a:gd name="T3" fmla="*/ 2 h 9"/>
              <a:gd name="T4" fmla="*/ 93 w 919"/>
              <a:gd name="T5" fmla="*/ 2 h 9"/>
              <a:gd name="T6" fmla="*/ 93 w 919"/>
              <a:gd name="T7" fmla="*/ 0 h 9"/>
              <a:gd name="T8" fmla="*/ 1 w 919"/>
              <a:gd name="T9" fmla="*/ 0 h 9"/>
              <a:gd name="T10" fmla="*/ 1 w 919"/>
              <a:gd name="T11" fmla="*/ 0 h 9"/>
              <a:gd name="T12" fmla="*/ 1 w 919"/>
              <a:gd name="T13" fmla="*/ 0 h 9"/>
              <a:gd name="T14" fmla="*/ 1 w 919"/>
              <a:gd name="T15" fmla="*/ 1 h 9"/>
              <a:gd name="T16" fmla="*/ 0 w 919"/>
              <a:gd name="T17" fmla="*/ 2 h 9"/>
              <a:gd name="T18" fmla="*/ 1 w 919"/>
              <a:gd name="T19" fmla="*/ 2 h 9"/>
              <a:gd name="T20" fmla="*/ 1 w 919"/>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9"/>
              <a:gd name="T34" fmla="*/ 0 h 9"/>
              <a:gd name="T35" fmla="*/ 919 w 91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9" h="9">
                <a:moveTo>
                  <a:pt x="5" y="9"/>
                </a:moveTo>
                <a:lnTo>
                  <a:pt x="5" y="9"/>
                </a:lnTo>
                <a:lnTo>
                  <a:pt x="919" y="9"/>
                </a:lnTo>
                <a:lnTo>
                  <a:pt x="919" y="0"/>
                </a:lnTo>
                <a:lnTo>
                  <a:pt x="5" y="0"/>
                </a:lnTo>
                <a:lnTo>
                  <a:pt x="1" y="1"/>
                </a:lnTo>
                <a:lnTo>
                  <a:pt x="0" y="4"/>
                </a:lnTo>
                <a:lnTo>
                  <a:pt x="1" y="8"/>
                </a:lnTo>
                <a:lnTo>
                  <a:pt x="5" y="9"/>
                </a:lnTo>
                <a:close/>
              </a:path>
            </a:pathLst>
          </a:custGeom>
          <a:solidFill>
            <a:srgbClr val="000000"/>
          </a:solidFill>
          <a:ln w="9525">
            <a:noFill/>
            <a:round/>
            <a:headEnd/>
            <a:tailEnd/>
          </a:ln>
        </p:spPr>
        <p:txBody>
          <a:bodyPr/>
          <a:lstStyle/>
          <a:p>
            <a:endParaRPr lang="en-GB"/>
          </a:p>
        </p:txBody>
      </p:sp>
      <p:sp>
        <p:nvSpPr>
          <p:cNvPr id="16484" name="Freeform 77"/>
          <p:cNvSpPr>
            <a:spLocks/>
          </p:cNvSpPr>
          <p:nvPr/>
        </p:nvSpPr>
        <p:spPr bwMode="auto">
          <a:xfrm>
            <a:off x="525463" y="4951413"/>
            <a:ext cx="39688" cy="46038"/>
          </a:xfrm>
          <a:custGeom>
            <a:avLst/>
            <a:gdLst>
              <a:gd name="T0" fmla="*/ 0 w 37"/>
              <a:gd name="T1" fmla="*/ 1 h 41"/>
              <a:gd name="T2" fmla="*/ 0 w 37"/>
              <a:gd name="T3" fmla="*/ 1 h 41"/>
              <a:gd name="T4" fmla="*/ 1 w 37"/>
              <a:gd name="T5" fmla="*/ 2 h 41"/>
              <a:gd name="T6" fmla="*/ 1 w 37"/>
              <a:gd name="T7" fmla="*/ 4 h 41"/>
              <a:gd name="T8" fmla="*/ 2 w 37"/>
              <a:gd name="T9" fmla="*/ 4 h 41"/>
              <a:gd name="T10" fmla="*/ 3 w 37"/>
              <a:gd name="T11" fmla="*/ 6 h 41"/>
              <a:gd name="T12" fmla="*/ 3 w 37"/>
              <a:gd name="T13" fmla="*/ 4 h 41"/>
              <a:gd name="T14" fmla="*/ 2 w 37"/>
              <a:gd name="T15" fmla="*/ 4 h 41"/>
              <a:gd name="T16" fmla="*/ 1 w 37"/>
              <a:gd name="T17" fmla="*/ 3 h 41"/>
              <a:gd name="T18" fmla="*/ 1 w 37"/>
              <a:gd name="T19" fmla="*/ 2 h 41"/>
              <a:gd name="T20" fmla="*/ 1 w 37"/>
              <a:gd name="T21" fmla="*/ 1 h 41"/>
              <a:gd name="T22" fmla="*/ 1 w 37"/>
              <a:gd name="T23" fmla="*/ 1 h 41"/>
              <a:gd name="T24" fmla="*/ 1 w 37"/>
              <a:gd name="T25" fmla="*/ 1 h 41"/>
              <a:gd name="T26" fmla="*/ 1 w 37"/>
              <a:gd name="T27" fmla="*/ 1 h 41"/>
              <a:gd name="T28" fmla="*/ 1 w 37"/>
              <a:gd name="T29" fmla="*/ 0 h 41"/>
              <a:gd name="T30" fmla="*/ 1 w 37"/>
              <a:gd name="T31" fmla="*/ 1 h 41"/>
              <a:gd name="T32" fmla="*/ 0 w 37"/>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41"/>
              <a:gd name="T53" fmla="*/ 37 w 37"/>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41">
                <a:moveTo>
                  <a:pt x="0" y="5"/>
                </a:moveTo>
                <a:lnTo>
                  <a:pt x="0" y="5"/>
                </a:lnTo>
                <a:lnTo>
                  <a:pt x="2" y="19"/>
                </a:lnTo>
                <a:lnTo>
                  <a:pt x="9" y="31"/>
                </a:lnTo>
                <a:lnTo>
                  <a:pt x="20" y="37"/>
                </a:lnTo>
                <a:lnTo>
                  <a:pt x="37" y="41"/>
                </a:lnTo>
                <a:lnTo>
                  <a:pt x="37" y="32"/>
                </a:lnTo>
                <a:lnTo>
                  <a:pt x="22" y="31"/>
                </a:lnTo>
                <a:lnTo>
                  <a:pt x="13" y="26"/>
                </a:lnTo>
                <a:lnTo>
                  <a:pt x="9" y="17"/>
                </a:lnTo>
                <a:lnTo>
                  <a:pt x="9" y="5"/>
                </a:lnTo>
                <a:lnTo>
                  <a:pt x="7" y="1"/>
                </a:lnTo>
                <a:lnTo>
                  <a:pt x="4" y="0"/>
                </a:lnTo>
                <a:lnTo>
                  <a:pt x="1" y="1"/>
                </a:lnTo>
                <a:lnTo>
                  <a:pt x="0" y="5"/>
                </a:lnTo>
                <a:close/>
              </a:path>
            </a:pathLst>
          </a:custGeom>
          <a:solidFill>
            <a:srgbClr val="000000"/>
          </a:solidFill>
          <a:ln w="9525">
            <a:noFill/>
            <a:round/>
            <a:headEnd/>
            <a:tailEnd/>
          </a:ln>
        </p:spPr>
        <p:txBody>
          <a:bodyPr/>
          <a:lstStyle/>
          <a:p>
            <a:endParaRPr lang="en-GB"/>
          </a:p>
        </p:txBody>
      </p:sp>
      <p:sp>
        <p:nvSpPr>
          <p:cNvPr id="16485" name="Freeform 78"/>
          <p:cNvSpPr>
            <a:spLocks/>
          </p:cNvSpPr>
          <p:nvPr/>
        </p:nvSpPr>
        <p:spPr bwMode="auto">
          <a:xfrm>
            <a:off x="555625" y="4105275"/>
            <a:ext cx="1016000" cy="863600"/>
          </a:xfrm>
          <a:custGeom>
            <a:avLst/>
            <a:gdLst>
              <a:gd name="T0" fmla="*/ 0 w 938"/>
              <a:gd name="T1" fmla="*/ 94 h 767"/>
              <a:gd name="T2" fmla="*/ 0 w 938"/>
              <a:gd name="T3" fmla="*/ 6 h 767"/>
              <a:gd name="T4" fmla="*/ 1 w 938"/>
              <a:gd name="T5" fmla="*/ 4 h 767"/>
              <a:gd name="T6" fmla="*/ 1 w 938"/>
              <a:gd name="T7" fmla="*/ 3 h 767"/>
              <a:gd name="T8" fmla="*/ 1 w 938"/>
              <a:gd name="T9" fmla="*/ 2 h 767"/>
              <a:gd name="T10" fmla="*/ 1 w 938"/>
              <a:gd name="T11" fmla="*/ 1 h 767"/>
              <a:gd name="T12" fmla="*/ 2 w 938"/>
              <a:gd name="T13" fmla="*/ 1 h 767"/>
              <a:gd name="T14" fmla="*/ 3 w 938"/>
              <a:gd name="T15" fmla="*/ 1 h 767"/>
              <a:gd name="T16" fmla="*/ 5 w 938"/>
              <a:gd name="T17" fmla="*/ 0 h 767"/>
              <a:gd name="T18" fmla="*/ 5 w 938"/>
              <a:gd name="T19" fmla="*/ 0 h 767"/>
              <a:gd name="T20" fmla="*/ 90 w 938"/>
              <a:gd name="T21" fmla="*/ 0 h 767"/>
              <a:gd name="T22" fmla="*/ 91 w 938"/>
              <a:gd name="T23" fmla="*/ 0 h 767"/>
              <a:gd name="T24" fmla="*/ 92 w 938"/>
              <a:gd name="T25" fmla="*/ 1 h 767"/>
              <a:gd name="T26" fmla="*/ 93 w 938"/>
              <a:gd name="T27" fmla="*/ 1 h 767"/>
              <a:gd name="T28" fmla="*/ 93 w 938"/>
              <a:gd name="T29" fmla="*/ 1 h 767"/>
              <a:gd name="T30" fmla="*/ 93 w 938"/>
              <a:gd name="T31" fmla="*/ 2 h 767"/>
              <a:gd name="T32" fmla="*/ 95 w 938"/>
              <a:gd name="T33" fmla="*/ 3 h 767"/>
              <a:gd name="T34" fmla="*/ 95 w 938"/>
              <a:gd name="T35" fmla="*/ 4 h 767"/>
              <a:gd name="T36" fmla="*/ 95 w 938"/>
              <a:gd name="T37" fmla="*/ 4 h 767"/>
              <a:gd name="T38" fmla="*/ 95 w 938"/>
              <a:gd name="T39" fmla="*/ 93 h 767"/>
              <a:gd name="T40" fmla="*/ 95 w 938"/>
              <a:gd name="T41" fmla="*/ 93 h 767"/>
              <a:gd name="T42" fmla="*/ 95 w 938"/>
              <a:gd name="T43" fmla="*/ 94 h 767"/>
              <a:gd name="T44" fmla="*/ 93 w 938"/>
              <a:gd name="T45" fmla="*/ 95 h 767"/>
              <a:gd name="T46" fmla="*/ 93 w 938"/>
              <a:gd name="T47" fmla="*/ 96 h 767"/>
              <a:gd name="T48" fmla="*/ 93 w 938"/>
              <a:gd name="T49" fmla="*/ 96 h 767"/>
              <a:gd name="T50" fmla="*/ 93 w 938"/>
              <a:gd name="T51" fmla="*/ 97 h 767"/>
              <a:gd name="T52" fmla="*/ 91 w 938"/>
              <a:gd name="T53" fmla="*/ 98 h 767"/>
              <a:gd name="T54" fmla="*/ 91 w 938"/>
              <a:gd name="T55" fmla="*/ 98 h 767"/>
              <a:gd name="T56" fmla="*/ 3 w 938"/>
              <a:gd name="T57" fmla="*/ 98 h 767"/>
              <a:gd name="T58" fmla="*/ 1 w 938"/>
              <a:gd name="T59" fmla="*/ 98 h 767"/>
              <a:gd name="T60" fmla="*/ 1 w 938"/>
              <a:gd name="T61" fmla="*/ 96 h 767"/>
              <a:gd name="T62" fmla="*/ 1 w 938"/>
              <a:gd name="T63" fmla="*/ 95 h 767"/>
              <a:gd name="T64" fmla="*/ 0 w 938"/>
              <a:gd name="T65" fmla="*/ 94 h 7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8"/>
              <a:gd name="T100" fmla="*/ 0 h 767"/>
              <a:gd name="T101" fmla="*/ 938 w 938"/>
              <a:gd name="T102" fmla="*/ 767 h 7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8" h="767">
                <a:moveTo>
                  <a:pt x="0" y="736"/>
                </a:moveTo>
                <a:lnTo>
                  <a:pt x="0" y="44"/>
                </a:lnTo>
                <a:lnTo>
                  <a:pt x="1" y="33"/>
                </a:lnTo>
                <a:lnTo>
                  <a:pt x="5" y="23"/>
                </a:lnTo>
                <a:lnTo>
                  <a:pt x="11" y="15"/>
                </a:lnTo>
                <a:lnTo>
                  <a:pt x="18" y="9"/>
                </a:lnTo>
                <a:lnTo>
                  <a:pt x="26" y="5"/>
                </a:lnTo>
                <a:lnTo>
                  <a:pt x="35" y="2"/>
                </a:lnTo>
                <a:lnTo>
                  <a:pt x="42" y="0"/>
                </a:lnTo>
                <a:lnTo>
                  <a:pt x="50" y="0"/>
                </a:lnTo>
                <a:lnTo>
                  <a:pt x="895" y="0"/>
                </a:lnTo>
                <a:lnTo>
                  <a:pt x="904" y="0"/>
                </a:lnTo>
                <a:lnTo>
                  <a:pt x="913" y="2"/>
                </a:lnTo>
                <a:lnTo>
                  <a:pt x="920" y="5"/>
                </a:lnTo>
                <a:lnTo>
                  <a:pt x="926" y="9"/>
                </a:lnTo>
                <a:lnTo>
                  <a:pt x="931" y="14"/>
                </a:lnTo>
                <a:lnTo>
                  <a:pt x="934" y="20"/>
                </a:lnTo>
                <a:lnTo>
                  <a:pt x="937" y="28"/>
                </a:lnTo>
                <a:lnTo>
                  <a:pt x="938" y="38"/>
                </a:lnTo>
                <a:lnTo>
                  <a:pt x="938" y="724"/>
                </a:lnTo>
                <a:lnTo>
                  <a:pt x="937" y="732"/>
                </a:lnTo>
                <a:lnTo>
                  <a:pt x="934" y="740"/>
                </a:lnTo>
                <a:lnTo>
                  <a:pt x="931" y="747"/>
                </a:lnTo>
                <a:lnTo>
                  <a:pt x="926" y="753"/>
                </a:lnTo>
                <a:lnTo>
                  <a:pt x="921" y="759"/>
                </a:lnTo>
                <a:lnTo>
                  <a:pt x="914" y="763"/>
                </a:lnTo>
                <a:lnTo>
                  <a:pt x="908" y="766"/>
                </a:lnTo>
                <a:lnTo>
                  <a:pt x="902" y="767"/>
                </a:lnTo>
                <a:lnTo>
                  <a:pt x="31" y="767"/>
                </a:lnTo>
                <a:lnTo>
                  <a:pt x="17" y="765"/>
                </a:lnTo>
                <a:lnTo>
                  <a:pt x="6" y="759"/>
                </a:lnTo>
                <a:lnTo>
                  <a:pt x="1" y="749"/>
                </a:lnTo>
                <a:lnTo>
                  <a:pt x="0" y="736"/>
                </a:lnTo>
                <a:close/>
              </a:path>
            </a:pathLst>
          </a:custGeom>
          <a:solidFill>
            <a:srgbClr val="CCCCCC"/>
          </a:solidFill>
          <a:ln w="9525">
            <a:noFill/>
            <a:round/>
            <a:headEnd/>
            <a:tailEnd/>
          </a:ln>
        </p:spPr>
        <p:txBody>
          <a:bodyPr/>
          <a:lstStyle/>
          <a:p>
            <a:endParaRPr lang="en-GB"/>
          </a:p>
        </p:txBody>
      </p:sp>
      <p:sp>
        <p:nvSpPr>
          <p:cNvPr id="16486" name="Freeform 79"/>
          <p:cNvSpPr>
            <a:spLocks/>
          </p:cNvSpPr>
          <p:nvPr/>
        </p:nvSpPr>
        <p:spPr bwMode="auto">
          <a:xfrm>
            <a:off x="550863" y="4151313"/>
            <a:ext cx="9525" cy="782638"/>
          </a:xfrm>
          <a:custGeom>
            <a:avLst/>
            <a:gdLst>
              <a:gd name="T0" fmla="*/ 0 w 9"/>
              <a:gd name="T1" fmla="*/ 1 h 696"/>
              <a:gd name="T2" fmla="*/ 0 w 9"/>
              <a:gd name="T3" fmla="*/ 1 h 696"/>
              <a:gd name="T4" fmla="*/ 0 w 9"/>
              <a:gd name="T5" fmla="*/ 88 h 696"/>
              <a:gd name="T6" fmla="*/ 1 w 9"/>
              <a:gd name="T7" fmla="*/ 88 h 696"/>
              <a:gd name="T8" fmla="*/ 1 w 9"/>
              <a:gd name="T9" fmla="*/ 1 h 696"/>
              <a:gd name="T10" fmla="*/ 1 w 9"/>
              <a:gd name="T11" fmla="*/ 1 h 696"/>
              <a:gd name="T12" fmla="*/ 1 w 9"/>
              <a:gd name="T13" fmla="*/ 1 h 696"/>
              <a:gd name="T14" fmla="*/ 1 w 9"/>
              <a:gd name="T15" fmla="*/ 1 h 696"/>
              <a:gd name="T16" fmla="*/ 1 w 9"/>
              <a:gd name="T17" fmla="*/ 0 h 696"/>
              <a:gd name="T18" fmla="*/ 1 w 9"/>
              <a:gd name="T19" fmla="*/ 1 h 696"/>
              <a:gd name="T20" fmla="*/ 0 w 9"/>
              <a:gd name="T21" fmla="*/ 1 h 6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96"/>
              <a:gd name="T35" fmla="*/ 9 w 9"/>
              <a:gd name="T36" fmla="*/ 696 h 6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96">
                <a:moveTo>
                  <a:pt x="0" y="4"/>
                </a:moveTo>
                <a:lnTo>
                  <a:pt x="0" y="4"/>
                </a:lnTo>
                <a:lnTo>
                  <a:pt x="0" y="696"/>
                </a:lnTo>
                <a:lnTo>
                  <a:pt x="9" y="696"/>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87" name="Freeform 80"/>
          <p:cNvSpPr>
            <a:spLocks/>
          </p:cNvSpPr>
          <p:nvPr/>
        </p:nvSpPr>
        <p:spPr bwMode="auto">
          <a:xfrm>
            <a:off x="550863" y="4100513"/>
            <a:ext cx="65088" cy="53975"/>
          </a:xfrm>
          <a:custGeom>
            <a:avLst/>
            <a:gdLst>
              <a:gd name="T0" fmla="*/ 5 w 60"/>
              <a:gd name="T1" fmla="*/ 0 h 48"/>
              <a:gd name="T2" fmla="*/ 5 w 60"/>
              <a:gd name="T3" fmla="*/ 0 h 48"/>
              <a:gd name="T4" fmla="*/ 5 w 60"/>
              <a:gd name="T5" fmla="*/ 1 h 48"/>
              <a:gd name="T6" fmla="*/ 3 w 60"/>
              <a:gd name="T7" fmla="*/ 1 h 48"/>
              <a:gd name="T8" fmla="*/ 3 w 60"/>
              <a:gd name="T9" fmla="*/ 1 h 48"/>
              <a:gd name="T10" fmla="*/ 2 w 60"/>
              <a:gd name="T11" fmla="*/ 1 h 48"/>
              <a:gd name="T12" fmla="*/ 1 w 60"/>
              <a:gd name="T13" fmla="*/ 2 h 48"/>
              <a:gd name="T14" fmla="*/ 1 w 60"/>
              <a:gd name="T15" fmla="*/ 3 h 48"/>
              <a:gd name="T16" fmla="*/ 1 w 60"/>
              <a:gd name="T17" fmla="*/ 4 h 48"/>
              <a:gd name="T18" fmla="*/ 0 w 60"/>
              <a:gd name="T19" fmla="*/ 6 h 48"/>
              <a:gd name="T20" fmla="*/ 1 w 60"/>
              <a:gd name="T21" fmla="*/ 6 h 48"/>
              <a:gd name="T22" fmla="*/ 1 w 60"/>
              <a:gd name="T23" fmla="*/ 4 h 48"/>
              <a:gd name="T24" fmla="*/ 1 w 60"/>
              <a:gd name="T25" fmla="*/ 4 h 48"/>
              <a:gd name="T26" fmla="*/ 1 w 60"/>
              <a:gd name="T27" fmla="*/ 3 h 48"/>
              <a:gd name="T28" fmla="*/ 2 w 60"/>
              <a:gd name="T29" fmla="*/ 2 h 48"/>
              <a:gd name="T30" fmla="*/ 3 w 60"/>
              <a:gd name="T31" fmla="*/ 1 h 48"/>
              <a:gd name="T32" fmla="*/ 4 w 60"/>
              <a:gd name="T33" fmla="*/ 1 h 48"/>
              <a:gd name="T34" fmla="*/ 5 w 60"/>
              <a:gd name="T35" fmla="*/ 1 h 48"/>
              <a:gd name="T36" fmla="*/ 5 w 60"/>
              <a:gd name="T37" fmla="*/ 1 h 48"/>
              <a:gd name="T38" fmla="*/ 5 w 60"/>
              <a:gd name="T39" fmla="*/ 1 h 48"/>
              <a:gd name="T40" fmla="*/ 5 w 60"/>
              <a:gd name="T41" fmla="*/ 1 h 48"/>
              <a:gd name="T42" fmla="*/ 5 w 60"/>
              <a:gd name="T43" fmla="*/ 1 h 48"/>
              <a:gd name="T44" fmla="*/ 6 w 60"/>
              <a:gd name="T45" fmla="*/ 1 h 48"/>
              <a:gd name="T46" fmla="*/ 5 w 60"/>
              <a:gd name="T47" fmla="*/ 1 h 48"/>
              <a:gd name="T48" fmla="*/ 5 w 60"/>
              <a:gd name="T49" fmla="*/ 0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48"/>
              <a:gd name="T77" fmla="*/ 60 w 60"/>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48">
                <a:moveTo>
                  <a:pt x="55" y="0"/>
                </a:moveTo>
                <a:lnTo>
                  <a:pt x="55" y="0"/>
                </a:lnTo>
                <a:lnTo>
                  <a:pt x="47" y="1"/>
                </a:lnTo>
                <a:lnTo>
                  <a:pt x="38" y="3"/>
                </a:lnTo>
                <a:lnTo>
                  <a:pt x="29" y="5"/>
                </a:lnTo>
                <a:lnTo>
                  <a:pt x="20" y="10"/>
                </a:lnTo>
                <a:lnTo>
                  <a:pt x="14" y="16"/>
                </a:lnTo>
                <a:lnTo>
                  <a:pt x="7" y="25"/>
                </a:lnTo>
                <a:lnTo>
                  <a:pt x="2" y="36"/>
                </a:lnTo>
                <a:lnTo>
                  <a:pt x="0" y="48"/>
                </a:lnTo>
                <a:lnTo>
                  <a:pt x="9" y="48"/>
                </a:lnTo>
                <a:lnTo>
                  <a:pt x="9" y="38"/>
                </a:lnTo>
                <a:lnTo>
                  <a:pt x="14" y="28"/>
                </a:lnTo>
                <a:lnTo>
                  <a:pt x="18" y="21"/>
                </a:lnTo>
                <a:lnTo>
                  <a:pt x="25" y="16"/>
                </a:lnTo>
                <a:lnTo>
                  <a:pt x="32" y="12"/>
                </a:lnTo>
                <a:lnTo>
                  <a:pt x="41" y="10"/>
                </a:lnTo>
                <a:lnTo>
                  <a:pt x="47" y="7"/>
                </a:lnTo>
                <a:lnTo>
                  <a:pt x="55" y="9"/>
                </a:lnTo>
                <a:lnTo>
                  <a:pt x="59" y="7"/>
                </a:lnTo>
                <a:lnTo>
                  <a:pt x="60" y="4"/>
                </a:lnTo>
                <a:lnTo>
                  <a:pt x="59" y="1"/>
                </a:lnTo>
                <a:lnTo>
                  <a:pt x="55" y="0"/>
                </a:lnTo>
                <a:close/>
              </a:path>
            </a:pathLst>
          </a:custGeom>
          <a:solidFill>
            <a:srgbClr val="000000"/>
          </a:solidFill>
          <a:ln w="9525">
            <a:noFill/>
            <a:round/>
            <a:headEnd/>
            <a:tailEnd/>
          </a:ln>
        </p:spPr>
        <p:txBody>
          <a:bodyPr/>
          <a:lstStyle/>
          <a:p>
            <a:endParaRPr lang="en-GB"/>
          </a:p>
        </p:txBody>
      </p:sp>
      <p:sp>
        <p:nvSpPr>
          <p:cNvPr id="16488" name="Freeform 81"/>
          <p:cNvSpPr>
            <a:spLocks/>
          </p:cNvSpPr>
          <p:nvPr/>
        </p:nvSpPr>
        <p:spPr bwMode="auto">
          <a:xfrm>
            <a:off x="609600" y="4100513"/>
            <a:ext cx="919163" cy="11113"/>
          </a:xfrm>
          <a:custGeom>
            <a:avLst/>
            <a:gdLst>
              <a:gd name="T0" fmla="*/ 85 w 849"/>
              <a:gd name="T1" fmla="*/ 0 h 9"/>
              <a:gd name="T2" fmla="*/ 85 w 849"/>
              <a:gd name="T3" fmla="*/ 0 h 9"/>
              <a:gd name="T4" fmla="*/ 0 w 849"/>
              <a:gd name="T5" fmla="*/ 0 h 9"/>
              <a:gd name="T6" fmla="*/ 0 w 849"/>
              <a:gd name="T7" fmla="*/ 2 h 9"/>
              <a:gd name="T8" fmla="*/ 85 w 849"/>
              <a:gd name="T9" fmla="*/ 2 h 9"/>
              <a:gd name="T10" fmla="*/ 85 w 849"/>
              <a:gd name="T11" fmla="*/ 2 h 9"/>
              <a:gd name="T12" fmla="*/ 85 w 849"/>
              <a:gd name="T13" fmla="*/ 2 h 9"/>
              <a:gd name="T14" fmla="*/ 85 w 849"/>
              <a:gd name="T15" fmla="*/ 2 h 9"/>
              <a:gd name="T16" fmla="*/ 85 w 849"/>
              <a:gd name="T17" fmla="*/ 2 h 9"/>
              <a:gd name="T18" fmla="*/ 85 w 849"/>
              <a:gd name="T19" fmla="*/ 1 h 9"/>
              <a:gd name="T20" fmla="*/ 85 w 84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9"/>
              <a:gd name="T34" fmla="*/ 0 h 9"/>
              <a:gd name="T35" fmla="*/ 849 w 84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9" h="9">
                <a:moveTo>
                  <a:pt x="845" y="0"/>
                </a:moveTo>
                <a:lnTo>
                  <a:pt x="845" y="0"/>
                </a:lnTo>
                <a:lnTo>
                  <a:pt x="0" y="0"/>
                </a:lnTo>
                <a:lnTo>
                  <a:pt x="0" y="9"/>
                </a:lnTo>
                <a:lnTo>
                  <a:pt x="845" y="9"/>
                </a:lnTo>
                <a:lnTo>
                  <a:pt x="848" y="7"/>
                </a:lnTo>
                <a:lnTo>
                  <a:pt x="849" y="4"/>
                </a:lnTo>
                <a:lnTo>
                  <a:pt x="848" y="1"/>
                </a:lnTo>
                <a:lnTo>
                  <a:pt x="845" y="0"/>
                </a:lnTo>
                <a:close/>
              </a:path>
            </a:pathLst>
          </a:custGeom>
          <a:solidFill>
            <a:srgbClr val="000000"/>
          </a:solidFill>
          <a:ln w="9525">
            <a:noFill/>
            <a:round/>
            <a:headEnd/>
            <a:tailEnd/>
          </a:ln>
        </p:spPr>
        <p:txBody>
          <a:bodyPr/>
          <a:lstStyle/>
          <a:p>
            <a:endParaRPr lang="en-GB"/>
          </a:p>
        </p:txBody>
      </p:sp>
      <p:sp>
        <p:nvSpPr>
          <p:cNvPr id="16489" name="Freeform 82"/>
          <p:cNvSpPr>
            <a:spLocks/>
          </p:cNvSpPr>
          <p:nvPr/>
        </p:nvSpPr>
        <p:spPr bwMode="auto">
          <a:xfrm>
            <a:off x="1525588" y="4100513"/>
            <a:ext cx="50800" cy="53975"/>
          </a:xfrm>
          <a:custGeom>
            <a:avLst/>
            <a:gdLst>
              <a:gd name="T0" fmla="*/ 5 w 47"/>
              <a:gd name="T1" fmla="*/ 7 h 47"/>
              <a:gd name="T2" fmla="*/ 5 w 47"/>
              <a:gd name="T3" fmla="*/ 7 h 47"/>
              <a:gd name="T4" fmla="*/ 5 w 47"/>
              <a:gd name="T5" fmla="*/ 5 h 47"/>
              <a:gd name="T6" fmla="*/ 5 w 47"/>
              <a:gd name="T7" fmla="*/ 4 h 47"/>
              <a:gd name="T8" fmla="*/ 3 w 47"/>
              <a:gd name="T9" fmla="*/ 2 h 47"/>
              <a:gd name="T10" fmla="*/ 3 w 47"/>
              <a:gd name="T11" fmla="*/ 1 h 47"/>
              <a:gd name="T12" fmla="*/ 2 w 47"/>
              <a:gd name="T13" fmla="*/ 1 h 47"/>
              <a:gd name="T14" fmla="*/ 2 w 47"/>
              <a:gd name="T15" fmla="*/ 1 h 47"/>
              <a:gd name="T16" fmla="*/ 1 w 47"/>
              <a:gd name="T17" fmla="*/ 1 h 47"/>
              <a:gd name="T18" fmla="*/ 0 w 47"/>
              <a:gd name="T19" fmla="*/ 0 h 47"/>
              <a:gd name="T20" fmla="*/ 0 w 47"/>
              <a:gd name="T21" fmla="*/ 1 h 47"/>
              <a:gd name="T22" fmla="*/ 1 w 47"/>
              <a:gd name="T23" fmla="*/ 1 h 47"/>
              <a:gd name="T24" fmla="*/ 1 w 47"/>
              <a:gd name="T25" fmla="*/ 1 h 47"/>
              <a:gd name="T26" fmla="*/ 2 w 47"/>
              <a:gd name="T27" fmla="*/ 2 h 47"/>
              <a:gd name="T28" fmla="*/ 3 w 47"/>
              <a:gd name="T29" fmla="*/ 3 h 47"/>
              <a:gd name="T30" fmla="*/ 3 w 47"/>
              <a:gd name="T31" fmla="*/ 3 h 47"/>
              <a:gd name="T32" fmla="*/ 3 w 47"/>
              <a:gd name="T33" fmla="*/ 4 h 47"/>
              <a:gd name="T34" fmla="*/ 3 w 47"/>
              <a:gd name="T35" fmla="*/ 5 h 47"/>
              <a:gd name="T36" fmla="*/ 3 w 47"/>
              <a:gd name="T37" fmla="*/ 7 h 47"/>
              <a:gd name="T38" fmla="*/ 3 w 47"/>
              <a:gd name="T39" fmla="*/ 7 h 47"/>
              <a:gd name="T40" fmla="*/ 3 w 47"/>
              <a:gd name="T41" fmla="*/ 7 h 47"/>
              <a:gd name="T42" fmla="*/ 3 w 47"/>
              <a:gd name="T43" fmla="*/ 7 h 47"/>
              <a:gd name="T44" fmla="*/ 5 w 47"/>
              <a:gd name="T45" fmla="*/ 7 h 47"/>
              <a:gd name="T46" fmla="*/ 5 w 47"/>
              <a:gd name="T47" fmla="*/ 7 h 47"/>
              <a:gd name="T48" fmla="*/ 5 w 47"/>
              <a:gd name="T49" fmla="*/ 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47"/>
              <a:gd name="T77" fmla="*/ 47 w 47"/>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47">
                <a:moveTo>
                  <a:pt x="47" y="42"/>
                </a:moveTo>
                <a:lnTo>
                  <a:pt x="47" y="42"/>
                </a:lnTo>
                <a:lnTo>
                  <a:pt x="45" y="32"/>
                </a:lnTo>
                <a:lnTo>
                  <a:pt x="43" y="23"/>
                </a:lnTo>
                <a:lnTo>
                  <a:pt x="39" y="15"/>
                </a:lnTo>
                <a:lnTo>
                  <a:pt x="34" y="10"/>
                </a:lnTo>
                <a:lnTo>
                  <a:pt x="26" y="5"/>
                </a:lnTo>
                <a:lnTo>
                  <a:pt x="19" y="3"/>
                </a:lnTo>
                <a:lnTo>
                  <a:pt x="9" y="1"/>
                </a:lnTo>
                <a:lnTo>
                  <a:pt x="0" y="0"/>
                </a:lnTo>
                <a:lnTo>
                  <a:pt x="0" y="9"/>
                </a:lnTo>
                <a:lnTo>
                  <a:pt x="9" y="7"/>
                </a:lnTo>
                <a:lnTo>
                  <a:pt x="17" y="10"/>
                </a:lnTo>
                <a:lnTo>
                  <a:pt x="24" y="12"/>
                </a:lnTo>
                <a:lnTo>
                  <a:pt x="29" y="16"/>
                </a:lnTo>
                <a:lnTo>
                  <a:pt x="33" y="20"/>
                </a:lnTo>
                <a:lnTo>
                  <a:pt x="36" y="25"/>
                </a:lnTo>
                <a:lnTo>
                  <a:pt x="38" y="32"/>
                </a:lnTo>
                <a:lnTo>
                  <a:pt x="38" y="42"/>
                </a:lnTo>
                <a:lnTo>
                  <a:pt x="39" y="46"/>
                </a:lnTo>
                <a:lnTo>
                  <a:pt x="43" y="47"/>
                </a:lnTo>
                <a:lnTo>
                  <a:pt x="46" y="46"/>
                </a:lnTo>
                <a:lnTo>
                  <a:pt x="47" y="42"/>
                </a:lnTo>
                <a:close/>
              </a:path>
            </a:pathLst>
          </a:custGeom>
          <a:solidFill>
            <a:srgbClr val="000000"/>
          </a:solidFill>
          <a:ln w="9525">
            <a:noFill/>
            <a:round/>
            <a:headEnd/>
            <a:tailEnd/>
          </a:ln>
        </p:spPr>
        <p:txBody>
          <a:bodyPr/>
          <a:lstStyle/>
          <a:p>
            <a:endParaRPr lang="en-GB"/>
          </a:p>
        </p:txBody>
      </p:sp>
      <p:sp>
        <p:nvSpPr>
          <p:cNvPr id="16490" name="Freeform 83"/>
          <p:cNvSpPr>
            <a:spLocks/>
          </p:cNvSpPr>
          <p:nvPr/>
        </p:nvSpPr>
        <p:spPr bwMode="auto">
          <a:xfrm>
            <a:off x="1566863" y="4148138"/>
            <a:ext cx="9525" cy="777875"/>
          </a:xfrm>
          <a:custGeom>
            <a:avLst/>
            <a:gdLst>
              <a:gd name="T0" fmla="*/ 1 w 9"/>
              <a:gd name="T1" fmla="*/ 87 h 691"/>
              <a:gd name="T2" fmla="*/ 1 w 9"/>
              <a:gd name="T3" fmla="*/ 87 h 691"/>
              <a:gd name="T4" fmla="*/ 1 w 9"/>
              <a:gd name="T5" fmla="*/ 0 h 691"/>
              <a:gd name="T6" fmla="*/ 0 w 9"/>
              <a:gd name="T7" fmla="*/ 0 h 691"/>
              <a:gd name="T8" fmla="*/ 0 w 9"/>
              <a:gd name="T9" fmla="*/ 87 h 691"/>
              <a:gd name="T10" fmla="*/ 0 w 9"/>
              <a:gd name="T11" fmla="*/ 87 h 691"/>
              <a:gd name="T12" fmla="*/ 0 w 9"/>
              <a:gd name="T13" fmla="*/ 87 h 691"/>
              <a:gd name="T14" fmla="*/ 1 w 9"/>
              <a:gd name="T15" fmla="*/ 87 h 691"/>
              <a:gd name="T16" fmla="*/ 1 w 9"/>
              <a:gd name="T17" fmla="*/ 87 h 691"/>
              <a:gd name="T18" fmla="*/ 1 w 9"/>
              <a:gd name="T19" fmla="*/ 87 h 691"/>
              <a:gd name="T20" fmla="*/ 1 w 9"/>
              <a:gd name="T21" fmla="*/ 87 h 6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91"/>
              <a:gd name="T35" fmla="*/ 9 w 9"/>
              <a:gd name="T36" fmla="*/ 691 h 6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91">
                <a:moveTo>
                  <a:pt x="9" y="686"/>
                </a:moveTo>
                <a:lnTo>
                  <a:pt x="9" y="686"/>
                </a:lnTo>
                <a:lnTo>
                  <a:pt x="9" y="0"/>
                </a:lnTo>
                <a:lnTo>
                  <a:pt x="0" y="0"/>
                </a:lnTo>
                <a:lnTo>
                  <a:pt x="0" y="686"/>
                </a:lnTo>
                <a:lnTo>
                  <a:pt x="1" y="689"/>
                </a:lnTo>
                <a:lnTo>
                  <a:pt x="5" y="691"/>
                </a:lnTo>
                <a:lnTo>
                  <a:pt x="8" y="689"/>
                </a:lnTo>
                <a:lnTo>
                  <a:pt x="9" y="686"/>
                </a:lnTo>
                <a:close/>
              </a:path>
            </a:pathLst>
          </a:custGeom>
          <a:solidFill>
            <a:srgbClr val="000000"/>
          </a:solidFill>
          <a:ln w="9525">
            <a:noFill/>
            <a:round/>
            <a:headEnd/>
            <a:tailEnd/>
          </a:ln>
        </p:spPr>
        <p:txBody>
          <a:bodyPr/>
          <a:lstStyle/>
          <a:p>
            <a:endParaRPr lang="en-GB"/>
          </a:p>
        </p:txBody>
      </p:sp>
      <p:sp>
        <p:nvSpPr>
          <p:cNvPr id="16491" name="Freeform 84"/>
          <p:cNvSpPr>
            <a:spLocks/>
          </p:cNvSpPr>
          <p:nvPr/>
        </p:nvSpPr>
        <p:spPr bwMode="auto">
          <a:xfrm>
            <a:off x="1527175" y="4919663"/>
            <a:ext cx="49213" cy="53975"/>
          </a:xfrm>
          <a:custGeom>
            <a:avLst/>
            <a:gdLst>
              <a:gd name="T0" fmla="*/ 1 w 45"/>
              <a:gd name="T1" fmla="*/ 7 h 47"/>
              <a:gd name="T2" fmla="*/ 1 w 45"/>
              <a:gd name="T3" fmla="*/ 7 h 47"/>
              <a:gd name="T4" fmla="*/ 1 w 45"/>
              <a:gd name="T5" fmla="*/ 7 h 47"/>
              <a:gd name="T6" fmla="*/ 2 w 45"/>
              <a:gd name="T7" fmla="*/ 7 h 47"/>
              <a:gd name="T8" fmla="*/ 3 w 45"/>
              <a:gd name="T9" fmla="*/ 5 h 47"/>
              <a:gd name="T10" fmla="*/ 4 w 45"/>
              <a:gd name="T11" fmla="*/ 5 h 47"/>
              <a:gd name="T12" fmla="*/ 4 w 45"/>
              <a:gd name="T13" fmla="*/ 4 h 47"/>
              <a:gd name="T14" fmla="*/ 4 w 45"/>
              <a:gd name="T15" fmla="*/ 3 h 47"/>
              <a:gd name="T16" fmla="*/ 5 w 45"/>
              <a:gd name="T17" fmla="*/ 1 h 47"/>
              <a:gd name="T18" fmla="*/ 5 w 45"/>
              <a:gd name="T19" fmla="*/ 0 h 47"/>
              <a:gd name="T20" fmla="*/ 4 w 45"/>
              <a:gd name="T21" fmla="*/ 0 h 47"/>
              <a:gd name="T22" fmla="*/ 4 w 45"/>
              <a:gd name="T23" fmla="*/ 1 h 47"/>
              <a:gd name="T24" fmla="*/ 4 w 45"/>
              <a:gd name="T25" fmla="*/ 2 h 47"/>
              <a:gd name="T26" fmla="*/ 3 w 45"/>
              <a:gd name="T27" fmla="*/ 3 h 47"/>
              <a:gd name="T28" fmla="*/ 3 w 45"/>
              <a:gd name="T29" fmla="*/ 4 h 47"/>
              <a:gd name="T30" fmla="*/ 2 w 45"/>
              <a:gd name="T31" fmla="*/ 5 h 47"/>
              <a:gd name="T32" fmla="*/ 2 w 45"/>
              <a:gd name="T33" fmla="*/ 5 h 47"/>
              <a:gd name="T34" fmla="*/ 1 w 45"/>
              <a:gd name="T35" fmla="*/ 5 h 47"/>
              <a:gd name="T36" fmla="*/ 1 w 45"/>
              <a:gd name="T37" fmla="*/ 5 h 47"/>
              <a:gd name="T38" fmla="*/ 1 w 45"/>
              <a:gd name="T39" fmla="*/ 5 h 47"/>
              <a:gd name="T40" fmla="*/ 1 w 45"/>
              <a:gd name="T41" fmla="*/ 5 h 47"/>
              <a:gd name="T42" fmla="*/ 1 w 45"/>
              <a:gd name="T43" fmla="*/ 5 h 47"/>
              <a:gd name="T44" fmla="*/ 0 w 45"/>
              <a:gd name="T45" fmla="*/ 7 h 47"/>
              <a:gd name="T46" fmla="*/ 1 w 45"/>
              <a:gd name="T47" fmla="*/ 7 h 47"/>
              <a:gd name="T48" fmla="*/ 1 w 45"/>
              <a:gd name="T49" fmla="*/ 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7"/>
              <a:gd name="T77" fmla="*/ 45 w 45"/>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7">
                <a:moveTo>
                  <a:pt x="5" y="47"/>
                </a:moveTo>
                <a:lnTo>
                  <a:pt x="5" y="47"/>
                </a:lnTo>
                <a:lnTo>
                  <a:pt x="12" y="45"/>
                </a:lnTo>
                <a:lnTo>
                  <a:pt x="18" y="43"/>
                </a:lnTo>
                <a:lnTo>
                  <a:pt x="26" y="38"/>
                </a:lnTo>
                <a:lnTo>
                  <a:pt x="33" y="32"/>
                </a:lnTo>
                <a:lnTo>
                  <a:pt x="37" y="25"/>
                </a:lnTo>
                <a:lnTo>
                  <a:pt x="41" y="17"/>
                </a:lnTo>
                <a:lnTo>
                  <a:pt x="43" y="8"/>
                </a:lnTo>
                <a:lnTo>
                  <a:pt x="45" y="0"/>
                </a:lnTo>
                <a:lnTo>
                  <a:pt x="36" y="0"/>
                </a:lnTo>
                <a:lnTo>
                  <a:pt x="36" y="8"/>
                </a:lnTo>
                <a:lnTo>
                  <a:pt x="34" y="15"/>
                </a:lnTo>
                <a:lnTo>
                  <a:pt x="31" y="20"/>
                </a:lnTo>
                <a:lnTo>
                  <a:pt x="26" y="27"/>
                </a:lnTo>
                <a:lnTo>
                  <a:pt x="22" y="32"/>
                </a:lnTo>
                <a:lnTo>
                  <a:pt x="16" y="36"/>
                </a:lnTo>
                <a:lnTo>
                  <a:pt x="10" y="38"/>
                </a:lnTo>
                <a:lnTo>
                  <a:pt x="5" y="38"/>
                </a:lnTo>
                <a:lnTo>
                  <a:pt x="1" y="39"/>
                </a:lnTo>
                <a:lnTo>
                  <a:pt x="0" y="43"/>
                </a:lnTo>
                <a:lnTo>
                  <a:pt x="1" y="46"/>
                </a:lnTo>
                <a:lnTo>
                  <a:pt x="5" y="47"/>
                </a:lnTo>
                <a:close/>
              </a:path>
            </a:pathLst>
          </a:custGeom>
          <a:solidFill>
            <a:srgbClr val="000000"/>
          </a:solidFill>
          <a:ln w="9525">
            <a:noFill/>
            <a:round/>
            <a:headEnd/>
            <a:tailEnd/>
          </a:ln>
        </p:spPr>
        <p:txBody>
          <a:bodyPr/>
          <a:lstStyle/>
          <a:p>
            <a:endParaRPr lang="en-GB"/>
          </a:p>
        </p:txBody>
      </p:sp>
      <p:sp>
        <p:nvSpPr>
          <p:cNvPr id="16492" name="Freeform 85"/>
          <p:cNvSpPr>
            <a:spLocks/>
          </p:cNvSpPr>
          <p:nvPr/>
        </p:nvSpPr>
        <p:spPr bwMode="auto">
          <a:xfrm>
            <a:off x="584200" y="4962525"/>
            <a:ext cx="947738" cy="11113"/>
          </a:xfrm>
          <a:custGeom>
            <a:avLst/>
            <a:gdLst>
              <a:gd name="T0" fmla="*/ 1 w 875"/>
              <a:gd name="T1" fmla="*/ 2 h 9"/>
              <a:gd name="T2" fmla="*/ 1 w 875"/>
              <a:gd name="T3" fmla="*/ 2 h 9"/>
              <a:gd name="T4" fmla="*/ 89 w 875"/>
              <a:gd name="T5" fmla="*/ 2 h 9"/>
              <a:gd name="T6" fmla="*/ 89 w 875"/>
              <a:gd name="T7" fmla="*/ 0 h 9"/>
              <a:gd name="T8" fmla="*/ 1 w 875"/>
              <a:gd name="T9" fmla="*/ 0 h 9"/>
              <a:gd name="T10" fmla="*/ 1 w 875"/>
              <a:gd name="T11" fmla="*/ 0 h 9"/>
              <a:gd name="T12" fmla="*/ 1 w 875"/>
              <a:gd name="T13" fmla="*/ 0 h 9"/>
              <a:gd name="T14" fmla="*/ 1 w 875"/>
              <a:gd name="T15" fmla="*/ 1 h 9"/>
              <a:gd name="T16" fmla="*/ 0 w 875"/>
              <a:gd name="T17" fmla="*/ 2 h 9"/>
              <a:gd name="T18" fmla="*/ 1 w 875"/>
              <a:gd name="T19" fmla="*/ 2 h 9"/>
              <a:gd name="T20" fmla="*/ 1 w 875"/>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5"/>
              <a:gd name="T34" fmla="*/ 0 h 9"/>
              <a:gd name="T35" fmla="*/ 875 w 87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5" h="9">
                <a:moveTo>
                  <a:pt x="4" y="9"/>
                </a:moveTo>
                <a:lnTo>
                  <a:pt x="4" y="9"/>
                </a:lnTo>
                <a:lnTo>
                  <a:pt x="875" y="9"/>
                </a:lnTo>
                <a:lnTo>
                  <a:pt x="875" y="0"/>
                </a:lnTo>
                <a:lnTo>
                  <a:pt x="4" y="0"/>
                </a:lnTo>
                <a:lnTo>
                  <a:pt x="1" y="1"/>
                </a:lnTo>
                <a:lnTo>
                  <a:pt x="0" y="5"/>
                </a:lnTo>
                <a:lnTo>
                  <a:pt x="1" y="8"/>
                </a:lnTo>
                <a:lnTo>
                  <a:pt x="4" y="9"/>
                </a:lnTo>
                <a:close/>
              </a:path>
            </a:pathLst>
          </a:custGeom>
          <a:solidFill>
            <a:srgbClr val="000000"/>
          </a:solidFill>
          <a:ln w="9525">
            <a:noFill/>
            <a:round/>
            <a:headEnd/>
            <a:tailEnd/>
          </a:ln>
        </p:spPr>
        <p:txBody>
          <a:bodyPr/>
          <a:lstStyle/>
          <a:p>
            <a:endParaRPr lang="en-GB"/>
          </a:p>
        </p:txBody>
      </p:sp>
      <p:sp>
        <p:nvSpPr>
          <p:cNvPr id="16493" name="Freeform 86"/>
          <p:cNvSpPr>
            <a:spLocks/>
          </p:cNvSpPr>
          <p:nvPr/>
        </p:nvSpPr>
        <p:spPr bwMode="auto">
          <a:xfrm>
            <a:off x="550863" y="4929188"/>
            <a:ext cx="38100" cy="44450"/>
          </a:xfrm>
          <a:custGeom>
            <a:avLst/>
            <a:gdLst>
              <a:gd name="T0" fmla="*/ 0 w 36"/>
              <a:gd name="T1" fmla="*/ 1 h 39"/>
              <a:gd name="T2" fmla="*/ 0 w 36"/>
              <a:gd name="T3" fmla="*/ 1 h 39"/>
              <a:gd name="T4" fmla="*/ 1 w 36"/>
              <a:gd name="T5" fmla="*/ 2 h 39"/>
              <a:gd name="T6" fmla="*/ 1 w 36"/>
              <a:gd name="T7" fmla="*/ 4 h 39"/>
              <a:gd name="T8" fmla="*/ 2 w 36"/>
              <a:gd name="T9" fmla="*/ 5 h 39"/>
              <a:gd name="T10" fmla="*/ 3 w 36"/>
              <a:gd name="T11" fmla="*/ 5 h 39"/>
              <a:gd name="T12" fmla="*/ 3 w 36"/>
              <a:gd name="T13" fmla="*/ 4 h 39"/>
              <a:gd name="T14" fmla="*/ 2 w 36"/>
              <a:gd name="T15" fmla="*/ 4 h 39"/>
              <a:gd name="T16" fmla="*/ 1 w 36"/>
              <a:gd name="T17" fmla="*/ 3 h 39"/>
              <a:gd name="T18" fmla="*/ 1 w 36"/>
              <a:gd name="T19" fmla="*/ 2 h 39"/>
              <a:gd name="T20" fmla="*/ 1 w 36"/>
              <a:gd name="T21" fmla="*/ 1 h 39"/>
              <a:gd name="T22" fmla="*/ 1 w 36"/>
              <a:gd name="T23" fmla="*/ 1 h 39"/>
              <a:gd name="T24" fmla="*/ 1 w 36"/>
              <a:gd name="T25" fmla="*/ 1 h 39"/>
              <a:gd name="T26" fmla="*/ 1 w 36"/>
              <a:gd name="T27" fmla="*/ 1 h 39"/>
              <a:gd name="T28" fmla="*/ 1 w 36"/>
              <a:gd name="T29" fmla="*/ 0 h 39"/>
              <a:gd name="T30" fmla="*/ 1 w 36"/>
              <a:gd name="T31" fmla="*/ 1 h 39"/>
              <a:gd name="T32" fmla="*/ 0 w 36"/>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9"/>
              <a:gd name="T53" fmla="*/ 36 w 36"/>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9">
                <a:moveTo>
                  <a:pt x="0" y="4"/>
                </a:moveTo>
                <a:lnTo>
                  <a:pt x="0" y="4"/>
                </a:lnTo>
                <a:lnTo>
                  <a:pt x="2" y="18"/>
                </a:lnTo>
                <a:lnTo>
                  <a:pt x="9" y="29"/>
                </a:lnTo>
                <a:lnTo>
                  <a:pt x="20" y="36"/>
                </a:lnTo>
                <a:lnTo>
                  <a:pt x="36" y="39"/>
                </a:lnTo>
                <a:lnTo>
                  <a:pt x="36" y="30"/>
                </a:lnTo>
                <a:lnTo>
                  <a:pt x="23" y="29"/>
                </a:lnTo>
                <a:lnTo>
                  <a:pt x="14" y="25"/>
                </a:lnTo>
                <a:lnTo>
                  <a:pt x="9" y="16"/>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94" name="Freeform 87"/>
          <p:cNvSpPr>
            <a:spLocks/>
          </p:cNvSpPr>
          <p:nvPr/>
        </p:nvSpPr>
        <p:spPr bwMode="auto">
          <a:xfrm>
            <a:off x="723900" y="4229100"/>
            <a:ext cx="685800" cy="595313"/>
          </a:xfrm>
          <a:custGeom>
            <a:avLst/>
            <a:gdLst>
              <a:gd name="T0" fmla="*/ 0 w 633"/>
              <a:gd name="T1" fmla="*/ 65 h 529"/>
              <a:gd name="T2" fmla="*/ 0 w 633"/>
              <a:gd name="T3" fmla="*/ 4 h 529"/>
              <a:gd name="T4" fmla="*/ 1 w 633"/>
              <a:gd name="T5" fmla="*/ 3 h 529"/>
              <a:gd name="T6" fmla="*/ 1 w 633"/>
              <a:gd name="T7" fmla="*/ 2 h 529"/>
              <a:gd name="T8" fmla="*/ 1 w 633"/>
              <a:gd name="T9" fmla="*/ 1 h 529"/>
              <a:gd name="T10" fmla="*/ 1 w 633"/>
              <a:gd name="T11" fmla="*/ 1 h 529"/>
              <a:gd name="T12" fmla="*/ 1 w 633"/>
              <a:gd name="T13" fmla="*/ 1 h 529"/>
              <a:gd name="T14" fmla="*/ 2 w 633"/>
              <a:gd name="T15" fmla="*/ 1 h 529"/>
              <a:gd name="T16" fmla="*/ 3 w 633"/>
              <a:gd name="T17" fmla="*/ 0 h 529"/>
              <a:gd name="T18" fmla="*/ 3 w 633"/>
              <a:gd name="T19" fmla="*/ 0 h 529"/>
              <a:gd name="T20" fmla="*/ 61 w 633"/>
              <a:gd name="T21" fmla="*/ 0 h 529"/>
              <a:gd name="T22" fmla="*/ 62 w 633"/>
              <a:gd name="T23" fmla="*/ 1 h 529"/>
              <a:gd name="T24" fmla="*/ 63 w 633"/>
              <a:gd name="T25" fmla="*/ 1 h 529"/>
              <a:gd name="T26" fmla="*/ 63 w 633"/>
              <a:gd name="T27" fmla="*/ 2 h 529"/>
              <a:gd name="T28" fmla="*/ 63 w 633"/>
              <a:gd name="T29" fmla="*/ 3 h 529"/>
              <a:gd name="T30" fmla="*/ 63 w 633"/>
              <a:gd name="T31" fmla="*/ 64 h 529"/>
              <a:gd name="T32" fmla="*/ 63 w 633"/>
              <a:gd name="T33" fmla="*/ 65 h 529"/>
              <a:gd name="T34" fmla="*/ 63 w 633"/>
              <a:gd name="T35" fmla="*/ 67 h 529"/>
              <a:gd name="T36" fmla="*/ 62 w 633"/>
              <a:gd name="T37" fmla="*/ 67 h 529"/>
              <a:gd name="T38" fmla="*/ 61 w 633"/>
              <a:gd name="T39" fmla="*/ 67 h 529"/>
              <a:gd name="T40" fmla="*/ 2 w 633"/>
              <a:gd name="T41" fmla="*/ 67 h 529"/>
              <a:gd name="T42" fmla="*/ 1 w 633"/>
              <a:gd name="T43" fmla="*/ 67 h 529"/>
              <a:gd name="T44" fmla="*/ 1 w 633"/>
              <a:gd name="T45" fmla="*/ 67 h 529"/>
              <a:gd name="T46" fmla="*/ 1 w 633"/>
              <a:gd name="T47" fmla="*/ 65 h 529"/>
              <a:gd name="T48" fmla="*/ 0 w 633"/>
              <a:gd name="T49" fmla="*/ 65 h 5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3"/>
              <a:gd name="T76" fmla="*/ 0 h 529"/>
              <a:gd name="T77" fmla="*/ 633 w 633"/>
              <a:gd name="T78" fmla="*/ 529 h 5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3" h="529">
                <a:moveTo>
                  <a:pt x="0" y="510"/>
                </a:moveTo>
                <a:lnTo>
                  <a:pt x="0" y="30"/>
                </a:lnTo>
                <a:lnTo>
                  <a:pt x="1" y="22"/>
                </a:lnTo>
                <a:lnTo>
                  <a:pt x="3" y="15"/>
                </a:lnTo>
                <a:lnTo>
                  <a:pt x="8" y="11"/>
                </a:lnTo>
                <a:lnTo>
                  <a:pt x="12" y="6"/>
                </a:lnTo>
                <a:lnTo>
                  <a:pt x="18" y="4"/>
                </a:lnTo>
                <a:lnTo>
                  <a:pt x="24" y="2"/>
                </a:lnTo>
                <a:lnTo>
                  <a:pt x="29" y="0"/>
                </a:lnTo>
                <a:lnTo>
                  <a:pt x="34" y="0"/>
                </a:lnTo>
                <a:lnTo>
                  <a:pt x="604" y="0"/>
                </a:lnTo>
                <a:lnTo>
                  <a:pt x="615" y="2"/>
                </a:lnTo>
                <a:lnTo>
                  <a:pt x="625" y="6"/>
                </a:lnTo>
                <a:lnTo>
                  <a:pt x="631" y="14"/>
                </a:lnTo>
                <a:lnTo>
                  <a:pt x="633" y="25"/>
                </a:lnTo>
                <a:lnTo>
                  <a:pt x="633" y="501"/>
                </a:lnTo>
                <a:lnTo>
                  <a:pt x="631" y="511"/>
                </a:lnTo>
                <a:lnTo>
                  <a:pt x="625" y="520"/>
                </a:lnTo>
                <a:lnTo>
                  <a:pt x="617" y="527"/>
                </a:lnTo>
                <a:lnTo>
                  <a:pt x="608" y="529"/>
                </a:lnTo>
                <a:lnTo>
                  <a:pt x="21" y="529"/>
                </a:lnTo>
                <a:lnTo>
                  <a:pt x="11" y="528"/>
                </a:lnTo>
                <a:lnTo>
                  <a:pt x="5" y="525"/>
                </a:lnTo>
                <a:lnTo>
                  <a:pt x="1" y="518"/>
                </a:lnTo>
                <a:lnTo>
                  <a:pt x="0" y="510"/>
                </a:lnTo>
                <a:close/>
              </a:path>
            </a:pathLst>
          </a:custGeom>
          <a:solidFill>
            <a:srgbClr val="0050A0"/>
          </a:solidFill>
          <a:ln w="9525">
            <a:noFill/>
            <a:round/>
            <a:headEnd/>
            <a:tailEnd/>
          </a:ln>
        </p:spPr>
        <p:txBody>
          <a:bodyPr/>
          <a:lstStyle/>
          <a:p>
            <a:endParaRPr lang="en-GB"/>
          </a:p>
        </p:txBody>
      </p:sp>
      <p:sp>
        <p:nvSpPr>
          <p:cNvPr id="16495" name="Freeform 88"/>
          <p:cNvSpPr>
            <a:spLocks/>
          </p:cNvSpPr>
          <p:nvPr/>
        </p:nvSpPr>
        <p:spPr bwMode="auto">
          <a:xfrm>
            <a:off x="779463" y="4991100"/>
            <a:ext cx="584200" cy="22225"/>
          </a:xfrm>
          <a:custGeom>
            <a:avLst/>
            <a:gdLst>
              <a:gd name="T0" fmla="*/ 54 w 539"/>
              <a:gd name="T1" fmla="*/ 3 h 20"/>
              <a:gd name="T2" fmla="*/ 55 w 539"/>
              <a:gd name="T3" fmla="*/ 0 h 20"/>
              <a:gd name="T4" fmla="*/ 0 w 539"/>
              <a:gd name="T5" fmla="*/ 0 h 20"/>
              <a:gd name="T6" fmla="*/ 1 w 539"/>
              <a:gd name="T7" fmla="*/ 3 h 20"/>
              <a:gd name="T8" fmla="*/ 54 w 539"/>
              <a:gd name="T9" fmla="*/ 3 h 20"/>
              <a:gd name="T10" fmla="*/ 0 60000 65536"/>
              <a:gd name="T11" fmla="*/ 0 60000 65536"/>
              <a:gd name="T12" fmla="*/ 0 60000 65536"/>
              <a:gd name="T13" fmla="*/ 0 60000 65536"/>
              <a:gd name="T14" fmla="*/ 0 60000 65536"/>
              <a:gd name="T15" fmla="*/ 0 w 539"/>
              <a:gd name="T16" fmla="*/ 0 h 20"/>
              <a:gd name="T17" fmla="*/ 539 w 539"/>
              <a:gd name="T18" fmla="*/ 20 h 20"/>
            </a:gdLst>
            <a:ahLst/>
            <a:cxnLst>
              <a:cxn ang="T10">
                <a:pos x="T0" y="T1"/>
              </a:cxn>
              <a:cxn ang="T11">
                <a:pos x="T2" y="T3"/>
              </a:cxn>
              <a:cxn ang="T12">
                <a:pos x="T4" y="T5"/>
              </a:cxn>
              <a:cxn ang="T13">
                <a:pos x="T6" y="T7"/>
              </a:cxn>
              <a:cxn ang="T14">
                <a:pos x="T8" y="T9"/>
              </a:cxn>
            </a:cxnLst>
            <a:rect l="T15" t="T16" r="T17" b="T18"/>
            <a:pathLst>
              <a:path w="539" h="20">
                <a:moveTo>
                  <a:pt x="534" y="20"/>
                </a:moveTo>
                <a:lnTo>
                  <a:pt x="539" y="0"/>
                </a:lnTo>
                <a:lnTo>
                  <a:pt x="0" y="0"/>
                </a:lnTo>
                <a:lnTo>
                  <a:pt x="6" y="20"/>
                </a:lnTo>
                <a:lnTo>
                  <a:pt x="534" y="20"/>
                </a:lnTo>
                <a:close/>
              </a:path>
            </a:pathLst>
          </a:custGeom>
          <a:solidFill>
            <a:srgbClr val="999999"/>
          </a:solidFill>
          <a:ln w="9525">
            <a:noFill/>
            <a:round/>
            <a:headEnd/>
            <a:tailEnd/>
          </a:ln>
        </p:spPr>
        <p:txBody>
          <a:bodyPr/>
          <a:lstStyle/>
          <a:p>
            <a:endParaRPr lang="en-GB"/>
          </a:p>
        </p:txBody>
      </p:sp>
      <p:sp>
        <p:nvSpPr>
          <p:cNvPr id="16496" name="Freeform 89"/>
          <p:cNvSpPr>
            <a:spLocks/>
          </p:cNvSpPr>
          <p:nvPr/>
        </p:nvSpPr>
        <p:spPr bwMode="auto">
          <a:xfrm>
            <a:off x="1354138" y="4986338"/>
            <a:ext cx="14288" cy="30163"/>
          </a:xfrm>
          <a:custGeom>
            <a:avLst/>
            <a:gdLst>
              <a:gd name="T0" fmla="*/ 1 w 13"/>
              <a:gd name="T1" fmla="*/ 1 h 26"/>
              <a:gd name="T2" fmla="*/ 1 w 13"/>
              <a:gd name="T3" fmla="*/ 1 h 26"/>
              <a:gd name="T4" fmla="*/ 0 w 13"/>
              <a:gd name="T5" fmla="*/ 4 h 26"/>
              <a:gd name="T6" fmla="*/ 1 w 13"/>
              <a:gd name="T7" fmla="*/ 4 h 26"/>
              <a:gd name="T8" fmla="*/ 1 w 13"/>
              <a:gd name="T9" fmla="*/ 1 h 26"/>
              <a:gd name="T10" fmla="*/ 1 w 13"/>
              <a:gd name="T11" fmla="*/ 0 h 26"/>
              <a:gd name="T12" fmla="*/ 1 w 13"/>
              <a:gd name="T13" fmla="*/ 1 h 26"/>
              <a:gd name="T14" fmla="*/ 1 w 13"/>
              <a:gd name="T15" fmla="*/ 1 h 26"/>
              <a:gd name="T16" fmla="*/ 1 w 13"/>
              <a:gd name="T17" fmla="*/ 1 h 26"/>
              <a:gd name="T18" fmla="*/ 1 w 13"/>
              <a:gd name="T19" fmla="*/ 1 h 26"/>
              <a:gd name="T20" fmla="*/ 1 w 13"/>
              <a:gd name="T21" fmla="*/ 1 h 26"/>
              <a:gd name="T22" fmla="*/ 1 w 13"/>
              <a:gd name="T23" fmla="*/ 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26"/>
              <a:gd name="T38" fmla="*/ 13 w 13"/>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26">
                <a:moveTo>
                  <a:pt x="9" y="9"/>
                </a:moveTo>
                <a:lnTo>
                  <a:pt x="6" y="3"/>
                </a:lnTo>
                <a:lnTo>
                  <a:pt x="0" y="23"/>
                </a:lnTo>
                <a:lnTo>
                  <a:pt x="7" y="26"/>
                </a:lnTo>
                <a:lnTo>
                  <a:pt x="13" y="5"/>
                </a:lnTo>
                <a:lnTo>
                  <a:pt x="9" y="0"/>
                </a:lnTo>
                <a:lnTo>
                  <a:pt x="13" y="5"/>
                </a:lnTo>
                <a:lnTo>
                  <a:pt x="13" y="2"/>
                </a:lnTo>
                <a:lnTo>
                  <a:pt x="10" y="1"/>
                </a:lnTo>
                <a:lnTo>
                  <a:pt x="8" y="1"/>
                </a:lnTo>
                <a:lnTo>
                  <a:pt x="6" y="3"/>
                </a:lnTo>
                <a:lnTo>
                  <a:pt x="9" y="9"/>
                </a:lnTo>
                <a:close/>
              </a:path>
            </a:pathLst>
          </a:custGeom>
          <a:solidFill>
            <a:srgbClr val="000000"/>
          </a:solidFill>
          <a:ln w="9525">
            <a:noFill/>
            <a:round/>
            <a:headEnd/>
            <a:tailEnd/>
          </a:ln>
        </p:spPr>
        <p:txBody>
          <a:bodyPr/>
          <a:lstStyle/>
          <a:p>
            <a:endParaRPr lang="en-GB"/>
          </a:p>
        </p:txBody>
      </p:sp>
      <p:sp>
        <p:nvSpPr>
          <p:cNvPr id="16497" name="Freeform 90"/>
          <p:cNvSpPr>
            <a:spLocks/>
          </p:cNvSpPr>
          <p:nvPr/>
        </p:nvSpPr>
        <p:spPr bwMode="auto">
          <a:xfrm>
            <a:off x="774700" y="4986338"/>
            <a:ext cx="588963" cy="11113"/>
          </a:xfrm>
          <a:custGeom>
            <a:avLst/>
            <a:gdLst>
              <a:gd name="T0" fmla="*/ 1 w 544"/>
              <a:gd name="T1" fmla="*/ 2 h 9"/>
              <a:gd name="T2" fmla="*/ 1 w 544"/>
              <a:gd name="T3" fmla="*/ 2 h 9"/>
              <a:gd name="T4" fmla="*/ 55 w 544"/>
              <a:gd name="T5" fmla="*/ 2 h 9"/>
              <a:gd name="T6" fmla="*/ 55 w 544"/>
              <a:gd name="T7" fmla="*/ 0 h 9"/>
              <a:gd name="T8" fmla="*/ 1 w 544"/>
              <a:gd name="T9" fmla="*/ 0 h 9"/>
              <a:gd name="T10" fmla="*/ 1 w 544"/>
              <a:gd name="T11" fmla="*/ 2 h 9"/>
              <a:gd name="T12" fmla="*/ 1 w 544"/>
              <a:gd name="T13" fmla="*/ 0 h 9"/>
              <a:gd name="T14" fmla="*/ 1 w 544"/>
              <a:gd name="T15" fmla="*/ 1 h 9"/>
              <a:gd name="T16" fmla="*/ 0 w 544"/>
              <a:gd name="T17" fmla="*/ 2 h 9"/>
              <a:gd name="T18" fmla="*/ 1 w 544"/>
              <a:gd name="T19" fmla="*/ 2 h 9"/>
              <a:gd name="T20" fmla="*/ 1 w 544"/>
              <a:gd name="T21" fmla="*/ 2 h 9"/>
              <a:gd name="T22" fmla="*/ 1 w 544"/>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4"/>
              <a:gd name="T37" fmla="*/ 0 h 9"/>
              <a:gd name="T38" fmla="*/ 544 w 54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4" h="9">
                <a:moveTo>
                  <a:pt x="8" y="3"/>
                </a:moveTo>
                <a:lnTo>
                  <a:pt x="5" y="9"/>
                </a:lnTo>
                <a:lnTo>
                  <a:pt x="544" y="9"/>
                </a:lnTo>
                <a:lnTo>
                  <a:pt x="544" y="0"/>
                </a:lnTo>
                <a:lnTo>
                  <a:pt x="5" y="0"/>
                </a:lnTo>
                <a:lnTo>
                  <a:pt x="1" y="5"/>
                </a:lnTo>
                <a:lnTo>
                  <a:pt x="5" y="0"/>
                </a:lnTo>
                <a:lnTo>
                  <a:pt x="1" y="1"/>
                </a:lnTo>
                <a:lnTo>
                  <a:pt x="0" y="4"/>
                </a:lnTo>
                <a:lnTo>
                  <a:pt x="1" y="8"/>
                </a:lnTo>
                <a:lnTo>
                  <a:pt x="5" y="9"/>
                </a:lnTo>
                <a:lnTo>
                  <a:pt x="8" y="3"/>
                </a:lnTo>
                <a:close/>
              </a:path>
            </a:pathLst>
          </a:custGeom>
          <a:solidFill>
            <a:srgbClr val="000000"/>
          </a:solidFill>
          <a:ln w="9525">
            <a:noFill/>
            <a:round/>
            <a:headEnd/>
            <a:tailEnd/>
          </a:ln>
        </p:spPr>
        <p:txBody>
          <a:bodyPr/>
          <a:lstStyle/>
          <a:p>
            <a:endParaRPr lang="en-GB"/>
          </a:p>
        </p:txBody>
      </p:sp>
      <p:sp>
        <p:nvSpPr>
          <p:cNvPr id="16498" name="Freeform 91"/>
          <p:cNvSpPr>
            <a:spLocks/>
          </p:cNvSpPr>
          <p:nvPr/>
        </p:nvSpPr>
        <p:spPr bwMode="auto">
          <a:xfrm>
            <a:off x="776288" y="4989513"/>
            <a:ext cx="12700" cy="30163"/>
          </a:xfrm>
          <a:custGeom>
            <a:avLst/>
            <a:gdLst>
              <a:gd name="T0" fmla="*/ 1 w 13"/>
              <a:gd name="T1" fmla="*/ 3 h 26"/>
              <a:gd name="T2" fmla="*/ 1 w 13"/>
              <a:gd name="T3" fmla="*/ 3 h 26"/>
              <a:gd name="T4" fmla="*/ 1 w 13"/>
              <a:gd name="T5" fmla="*/ 0 h 26"/>
              <a:gd name="T6" fmla="*/ 0 w 13"/>
              <a:gd name="T7" fmla="*/ 1 h 26"/>
              <a:gd name="T8" fmla="*/ 1 w 13"/>
              <a:gd name="T9" fmla="*/ 4 h 26"/>
              <a:gd name="T10" fmla="*/ 1 w 13"/>
              <a:gd name="T11" fmla="*/ 4 h 26"/>
              <a:gd name="T12" fmla="*/ 1 w 13"/>
              <a:gd name="T13" fmla="*/ 4 h 26"/>
              <a:gd name="T14" fmla="*/ 1 w 13"/>
              <a:gd name="T15" fmla="*/ 4 h 26"/>
              <a:gd name="T16" fmla="*/ 1 w 13"/>
              <a:gd name="T17" fmla="*/ 4 h 26"/>
              <a:gd name="T18" fmla="*/ 1 w 13"/>
              <a:gd name="T19" fmla="*/ 4 h 26"/>
              <a:gd name="T20" fmla="*/ 1 w 13"/>
              <a:gd name="T21" fmla="*/ 3 h 26"/>
              <a:gd name="T22" fmla="*/ 1 w 13"/>
              <a:gd name="T23" fmla="*/ 3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26"/>
              <a:gd name="T38" fmla="*/ 13 w 13"/>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26">
                <a:moveTo>
                  <a:pt x="10" y="17"/>
                </a:moveTo>
                <a:lnTo>
                  <a:pt x="13" y="20"/>
                </a:lnTo>
                <a:lnTo>
                  <a:pt x="7" y="0"/>
                </a:lnTo>
                <a:lnTo>
                  <a:pt x="0" y="2"/>
                </a:lnTo>
                <a:lnTo>
                  <a:pt x="6" y="23"/>
                </a:lnTo>
                <a:lnTo>
                  <a:pt x="10" y="26"/>
                </a:lnTo>
                <a:lnTo>
                  <a:pt x="6" y="23"/>
                </a:lnTo>
                <a:lnTo>
                  <a:pt x="8" y="25"/>
                </a:lnTo>
                <a:lnTo>
                  <a:pt x="11" y="25"/>
                </a:lnTo>
                <a:lnTo>
                  <a:pt x="13" y="24"/>
                </a:lnTo>
                <a:lnTo>
                  <a:pt x="13" y="20"/>
                </a:lnTo>
                <a:lnTo>
                  <a:pt x="10" y="17"/>
                </a:lnTo>
                <a:close/>
              </a:path>
            </a:pathLst>
          </a:custGeom>
          <a:solidFill>
            <a:srgbClr val="000000"/>
          </a:solidFill>
          <a:ln w="9525">
            <a:noFill/>
            <a:round/>
            <a:headEnd/>
            <a:tailEnd/>
          </a:ln>
        </p:spPr>
        <p:txBody>
          <a:bodyPr/>
          <a:lstStyle/>
          <a:p>
            <a:endParaRPr lang="en-GB"/>
          </a:p>
        </p:txBody>
      </p:sp>
      <p:sp>
        <p:nvSpPr>
          <p:cNvPr id="16499" name="Freeform 92"/>
          <p:cNvSpPr>
            <a:spLocks/>
          </p:cNvSpPr>
          <p:nvPr/>
        </p:nvSpPr>
        <p:spPr bwMode="auto">
          <a:xfrm>
            <a:off x="785813" y="5008563"/>
            <a:ext cx="576263" cy="11113"/>
          </a:xfrm>
          <a:custGeom>
            <a:avLst/>
            <a:gdLst>
              <a:gd name="T0" fmla="*/ 53 w 532"/>
              <a:gd name="T1" fmla="*/ 2 h 9"/>
              <a:gd name="T2" fmla="*/ 53 w 532"/>
              <a:gd name="T3" fmla="*/ 0 h 9"/>
              <a:gd name="T4" fmla="*/ 0 w 532"/>
              <a:gd name="T5" fmla="*/ 0 h 9"/>
              <a:gd name="T6" fmla="*/ 0 w 532"/>
              <a:gd name="T7" fmla="*/ 2 h 9"/>
              <a:gd name="T8" fmla="*/ 53 w 532"/>
              <a:gd name="T9" fmla="*/ 2 h 9"/>
              <a:gd name="T10" fmla="*/ 53 w 532"/>
              <a:gd name="T11" fmla="*/ 2 h 9"/>
              <a:gd name="T12" fmla="*/ 53 w 532"/>
              <a:gd name="T13" fmla="*/ 2 h 9"/>
              <a:gd name="T14" fmla="*/ 53 w 532"/>
              <a:gd name="T15" fmla="*/ 2 h 9"/>
              <a:gd name="T16" fmla="*/ 53 w 532"/>
              <a:gd name="T17" fmla="*/ 2 h 9"/>
              <a:gd name="T18" fmla="*/ 53 w 532"/>
              <a:gd name="T19" fmla="*/ 1 h 9"/>
              <a:gd name="T20" fmla="*/ 53 w 532"/>
              <a:gd name="T21" fmla="*/ 0 h 9"/>
              <a:gd name="T22" fmla="*/ 53 w 532"/>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2"/>
              <a:gd name="T37" fmla="*/ 0 h 9"/>
              <a:gd name="T38" fmla="*/ 532 w 532"/>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2" h="9">
                <a:moveTo>
                  <a:pt x="524" y="3"/>
                </a:moveTo>
                <a:lnTo>
                  <a:pt x="528" y="0"/>
                </a:lnTo>
                <a:lnTo>
                  <a:pt x="0" y="0"/>
                </a:lnTo>
                <a:lnTo>
                  <a:pt x="0" y="9"/>
                </a:lnTo>
                <a:lnTo>
                  <a:pt x="528" y="9"/>
                </a:lnTo>
                <a:lnTo>
                  <a:pt x="531" y="6"/>
                </a:lnTo>
                <a:lnTo>
                  <a:pt x="528" y="9"/>
                </a:lnTo>
                <a:lnTo>
                  <a:pt x="531" y="8"/>
                </a:lnTo>
                <a:lnTo>
                  <a:pt x="532" y="4"/>
                </a:lnTo>
                <a:lnTo>
                  <a:pt x="531" y="1"/>
                </a:lnTo>
                <a:lnTo>
                  <a:pt x="528" y="0"/>
                </a:lnTo>
                <a:lnTo>
                  <a:pt x="524" y="3"/>
                </a:lnTo>
                <a:close/>
              </a:path>
            </a:pathLst>
          </a:custGeom>
          <a:solidFill>
            <a:srgbClr val="000000"/>
          </a:solidFill>
          <a:ln w="9525">
            <a:noFill/>
            <a:round/>
            <a:headEnd/>
            <a:tailEnd/>
          </a:ln>
        </p:spPr>
        <p:txBody>
          <a:bodyPr/>
          <a:lstStyle/>
          <a:p>
            <a:endParaRPr lang="en-GB"/>
          </a:p>
        </p:txBody>
      </p:sp>
      <p:sp>
        <p:nvSpPr>
          <p:cNvPr id="16500" name="Rectangle 93"/>
          <p:cNvSpPr>
            <a:spLocks noChangeArrowheads="1"/>
          </p:cNvSpPr>
          <p:nvPr/>
        </p:nvSpPr>
        <p:spPr bwMode="auto">
          <a:xfrm>
            <a:off x="754063" y="5097463"/>
            <a:ext cx="628650" cy="55563"/>
          </a:xfrm>
          <a:prstGeom prst="rect">
            <a:avLst/>
          </a:prstGeom>
          <a:solidFill>
            <a:srgbClr val="999999"/>
          </a:solidFill>
          <a:ln w="9525">
            <a:noFill/>
            <a:miter lim="800000"/>
            <a:headEnd/>
            <a:tailEnd/>
          </a:ln>
        </p:spPr>
        <p:txBody>
          <a:bodyPr/>
          <a:lstStyle/>
          <a:p>
            <a:endParaRPr lang="en-US"/>
          </a:p>
        </p:txBody>
      </p:sp>
      <p:sp>
        <p:nvSpPr>
          <p:cNvPr id="16501" name="Freeform 94"/>
          <p:cNvSpPr>
            <a:spLocks/>
          </p:cNvSpPr>
          <p:nvPr/>
        </p:nvSpPr>
        <p:spPr bwMode="auto">
          <a:xfrm>
            <a:off x="1377950" y="5092700"/>
            <a:ext cx="9525" cy="60325"/>
          </a:xfrm>
          <a:custGeom>
            <a:avLst/>
            <a:gdLst>
              <a:gd name="T0" fmla="*/ 1 w 9"/>
              <a:gd name="T1" fmla="*/ 1 h 54"/>
              <a:gd name="T2" fmla="*/ 0 w 9"/>
              <a:gd name="T3" fmla="*/ 1 h 54"/>
              <a:gd name="T4" fmla="*/ 0 w 9"/>
              <a:gd name="T5" fmla="*/ 6 h 54"/>
              <a:gd name="T6" fmla="*/ 1 w 9"/>
              <a:gd name="T7" fmla="*/ 6 h 54"/>
              <a:gd name="T8" fmla="*/ 1 w 9"/>
              <a:gd name="T9" fmla="*/ 1 h 54"/>
              <a:gd name="T10" fmla="*/ 1 w 9"/>
              <a:gd name="T11" fmla="*/ 0 h 54"/>
              <a:gd name="T12" fmla="*/ 1 w 9"/>
              <a:gd name="T13" fmla="*/ 1 h 54"/>
              <a:gd name="T14" fmla="*/ 1 w 9"/>
              <a:gd name="T15" fmla="*/ 1 h 54"/>
              <a:gd name="T16" fmla="*/ 1 w 9"/>
              <a:gd name="T17" fmla="*/ 0 h 54"/>
              <a:gd name="T18" fmla="*/ 1 w 9"/>
              <a:gd name="T19" fmla="*/ 1 h 54"/>
              <a:gd name="T20" fmla="*/ 0 w 9"/>
              <a:gd name="T21" fmla="*/ 1 h 54"/>
              <a:gd name="T22" fmla="*/ 1 w 9"/>
              <a:gd name="T23" fmla="*/ 1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4"/>
              <a:gd name="T38" fmla="*/ 9 w 9"/>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4">
                <a:moveTo>
                  <a:pt x="4" y="9"/>
                </a:moveTo>
                <a:lnTo>
                  <a:pt x="0" y="5"/>
                </a:lnTo>
                <a:lnTo>
                  <a:pt x="0" y="54"/>
                </a:lnTo>
                <a:lnTo>
                  <a:pt x="9" y="54"/>
                </a:lnTo>
                <a:lnTo>
                  <a:pt x="9" y="5"/>
                </a:lnTo>
                <a:lnTo>
                  <a:pt x="4" y="0"/>
                </a:lnTo>
                <a:lnTo>
                  <a:pt x="9" y="5"/>
                </a:lnTo>
                <a:lnTo>
                  <a:pt x="7" y="1"/>
                </a:lnTo>
                <a:lnTo>
                  <a:pt x="4" y="0"/>
                </a:lnTo>
                <a:lnTo>
                  <a:pt x="1" y="1"/>
                </a:lnTo>
                <a:lnTo>
                  <a:pt x="0" y="5"/>
                </a:lnTo>
                <a:lnTo>
                  <a:pt x="4" y="9"/>
                </a:lnTo>
                <a:close/>
              </a:path>
            </a:pathLst>
          </a:custGeom>
          <a:solidFill>
            <a:srgbClr val="000000"/>
          </a:solidFill>
          <a:ln w="9525">
            <a:noFill/>
            <a:round/>
            <a:headEnd/>
            <a:tailEnd/>
          </a:ln>
        </p:spPr>
        <p:txBody>
          <a:bodyPr/>
          <a:lstStyle/>
          <a:p>
            <a:endParaRPr lang="en-GB"/>
          </a:p>
        </p:txBody>
      </p:sp>
      <p:sp>
        <p:nvSpPr>
          <p:cNvPr id="16502" name="Freeform 95"/>
          <p:cNvSpPr>
            <a:spLocks/>
          </p:cNvSpPr>
          <p:nvPr/>
        </p:nvSpPr>
        <p:spPr bwMode="auto">
          <a:xfrm>
            <a:off x="749300" y="5092700"/>
            <a:ext cx="633413" cy="9525"/>
          </a:xfrm>
          <a:custGeom>
            <a:avLst/>
            <a:gdLst>
              <a:gd name="T0" fmla="*/ 1 w 584"/>
              <a:gd name="T1" fmla="*/ 1 h 9"/>
              <a:gd name="T2" fmla="*/ 1 w 584"/>
              <a:gd name="T3" fmla="*/ 1 h 9"/>
              <a:gd name="T4" fmla="*/ 59 w 584"/>
              <a:gd name="T5" fmla="*/ 1 h 9"/>
              <a:gd name="T6" fmla="*/ 59 w 584"/>
              <a:gd name="T7" fmla="*/ 0 h 9"/>
              <a:gd name="T8" fmla="*/ 1 w 584"/>
              <a:gd name="T9" fmla="*/ 0 h 9"/>
              <a:gd name="T10" fmla="*/ 0 w 584"/>
              <a:gd name="T11" fmla="*/ 1 h 9"/>
              <a:gd name="T12" fmla="*/ 1 w 584"/>
              <a:gd name="T13" fmla="*/ 0 h 9"/>
              <a:gd name="T14" fmla="*/ 1 w 584"/>
              <a:gd name="T15" fmla="*/ 1 h 9"/>
              <a:gd name="T16" fmla="*/ 0 w 584"/>
              <a:gd name="T17" fmla="*/ 1 h 9"/>
              <a:gd name="T18" fmla="*/ 1 w 584"/>
              <a:gd name="T19" fmla="*/ 1 h 9"/>
              <a:gd name="T20" fmla="*/ 1 w 584"/>
              <a:gd name="T21" fmla="*/ 1 h 9"/>
              <a:gd name="T22" fmla="*/ 1 w 58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4"/>
              <a:gd name="T37" fmla="*/ 0 h 9"/>
              <a:gd name="T38" fmla="*/ 584 w 58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4" h="9">
                <a:moveTo>
                  <a:pt x="9" y="5"/>
                </a:moveTo>
                <a:lnTo>
                  <a:pt x="4" y="9"/>
                </a:lnTo>
                <a:lnTo>
                  <a:pt x="584" y="9"/>
                </a:lnTo>
                <a:lnTo>
                  <a:pt x="584" y="0"/>
                </a:lnTo>
                <a:lnTo>
                  <a:pt x="4" y="0"/>
                </a:lnTo>
                <a:lnTo>
                  <a:pt x="0" y="5"/>
                </a:lnTo>
                <a:lnTo>
                  <a:pt x="4" y="0"/>
                </a:lnTo>
                <a:lnTo>
                  <a:pt x="1" y="1"/>
                </a:lnTo>
                <a:lnTo>
                  <a:pt x="0" y="5"/>
                </a:lnTo>
                <a:lnTo>
                  <a:pt x="1" y="8"/>
                </a:lnTo>
                <a:lnTo>
                  <a:pt x="4" y="9"/>
                </a:lnTo>
                <a:lnTo>
                  <a:pt x="9" y="5"/>
                </a:lnTo>
                <a:close/>
              </a:path>
            </a:pathLst>
          </a:custGeom>
          <a:solidFill>
            <a:srgbClr val="000000"/>
          </a:solidFill>
          <a:ln w="9525">
            <a:noFill/>
            <a:round/>
            <a:headEnd/>
            <a:tailEnd/>
          </a:ln>
        </p:spPr>
        <p:txBody>
          <a:bodyPr/>
          <a:lstStyle/>
          <a:p>
            <a:endParaRPr lang="en-GB"/>
          </a:p>
        </p:txBody>
      </p:sp>
      <p:sp>
        <p:nvSpPr>
          <p:cNvPr id="16503" name="Freeform 96"/>
          <p:cNvSpPr>
            <a:spLocks/>
          </p:cNvSpPr>
          <p:nvPr/>
        </p:nvSpPr>
        <p:spPr bwMode="auto">
          <a:xfrm>
            <a:off x="749300" y="5097463"/>
            <a:ext cx="9525" cy="61913"/>
          </a:xfrm>
          <a:custGeom>
            <a:avLst/>
            <a:gdLst>
              <a:gd name="T0" fmla="*/ 1 w 9"/>
              <a:gd name="T1" fmla="*/ 7 h 54"/>
              <a:gd name="T2" fmla="*/ 1 w 9"/>
              <a:gd name="T3" fmla="*/ 7 h 54"/>
              <a:gd name="T4" fmla="*/ 1 w 9"/>
              <a:gd name="T5" fmla="*/ 0 h 54"/>
              <a:gd name="T6" fmla="*/ 0 w 9"/>
              <a:gd name="T7" fmla="*/ 0 h 54"/>
              <a:gd name="T8" fmla="*/ 0 w 9"/>
              <a:gd name="T9" fmla="*/ 7 h 54"/>
              <a:gd name="T10" fmla="*/ 1 w 9"/>
              <a:gd name="T11" fmla="*/ 7 h 54"/>
              <a:gd name="T12" fmla="*/ 0 w 9"/>
              <a:gd name="T13" fmla="*/ 7 h 54"/>
              <a:gd name="T14" fmla="*/ 1 w 9"/>
              <a:gd name="T15" fmla="*/ 7 h 54"/>
              <a:gd name="T16" fmla="*/ 1 w 9"/>
              <a:gd name="T17" fmla="*/ 7 h 54"/>
              <a:gd name="T18" fmla="*/ 1 w 9"/>
              <a:gd name="T19" fmla="*/ 7 h 54"/>
              <a:gd name="T20" fmla="*/ 1 w 9"/>
              <a:gd name="T21" fmla="*/ 7 h 54"/>
              <a:gd name="T22" fmla="*/ 1 w 9"/>
              <a:gd name="T23" fmla="*/ 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4"/>
              <a:gd name="T38" fmla="*/ 9 w 9"/>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4">
                <a:moveTo>
                  <a:pt x="4" y="45"/>
                </a:moveTo>
                <a:lnTo>
                  <a:pt x="9" y="49"/>
                </a:lnTo>
                <a:lnTo>
                  <a:pt x="9" y="0"/>
                </a:lnTo>
                <a:lnTo>
                  <a:pt x="0" y="0"/>
                </a:lnTo>
                <a:lnTo>
                  <a:pt x="0" y="49"/>
                </a:lnTo>
                <a:lnTo>
                  <a:pt x="4" y="54"/>
                </a:lnTo>
                <a:lnTo>
                  <a:pt x="0" y="49"/>
                </a:lnTo>
                <a:lnTo>
                  <a:pt x="1" y="53"/>
                </a:lnTo>
                <a:lnTo>
                  <a:pt x="4" y="54"/>
                </a:lnTo>
                <a:lnTo>
                  <a:pt x="8" y="53"/>
                </a:lnTo>
                <a:lnTo>
                  <a:pt x="9" y="49"/>
                </a:lnTo>
                <a:lnTo>
                  <a:pt x="4" y="45"/>
                </a:lnTo>
                <a:close/>
              </a:path>
            </a:pathLst>
          </a:custGeom>
          <a:solidFill>
            <a:srgbClr val="000000"/>
          </a:solidFill>
          <a:ln w="9525">
            <a:noFill/>
            <a:round/>
            <a:headEnd/>
            <a:tailEnd/>
          </a:ln>
        </p:spPr>
        <p:txBody>
          <a:bodyPr/>
          <a:lstStyle/>
          <a:p>
            <a:endParaRPr lang="en-GB"/>
          </a:p>
        </p:txBody>
      </p:sp>
      <p:sp>
        <p:nvSpPr>
          <p:cNvPr id="16504" name="Freeform 97"/>
          <p:cNvSpPr>
            <a:spLocks/>
          </p:cNvSpPr>
          <p:nvPr/>
        </p:nvSpPr>
        <p:spPr bwMode="auto">
          <a:xfrm>
            <a:off x="754063" y="5148263"/>
            <a:ext cx="633413" cy="11113"/>
          </a:xfrm>
          <a:custGeom>
            <a:avLst/>
            <a:gdLst>
              <a:gd name="T0" fmla="*/ 58 w 585"/>
              <a:gd name="T1" fmla="*/ 2 h 9"/>
              <a:gd name="T2" fmla="*/ 58 w 585"/>
              <a:gd name="T3" fmla="*/ 0 h 9"/>
              <a:gd name="T4" fmla="*/ 0 w 585"/>
              <a:gd name="T5" fmla="*/ 0 h 9"/>
              <a:gd name="T6" fmla="*/ 0 w 585"/>
              <a:gd name="T7" fmla="*/ 2 h 9"/>
              <a:gd name="T8" fmla="*/ 58 w 585"/>
              <a:gd name="T9" fmla="*/ 2 h 9"/>
              <a:gd name="T10" fmla="*/ 59 w 585"/>
              <a:gd name="T11" fmla="*/ 2 h 9"/>
              <a:gd name="T12" fmla="*/ 58 w 585"/>
              <a:gd name="T13" fmla="*/ 2 h 9"/>
              <a:gd name="T14" fmla="*/ 59 w 585"/>
              <a:gd name="T15" fmla="*/ 2 h 9"/>
              <a:gd name="T16" fmla="*/ 59 w 585"/>
              <a:gd name="T17" fmla="*/ 2 h 9"/>
              <a:gd name="T18" fmla="*/ 59 w 585"/>
              <a:gd name="T19" fmla="*/ 1 h 9"/>
              <a:gd name="T20" fmla="*/ 58 w 585"/>
              <a:gd name="T21" fmla="*/ 0 h 9"/>
              <a:gd name="T22" fmla="*/ 58 w 585"/>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5"/>
              <a:gd name="T37" fmla="*/ 0 h 9"/>
              <a:gd name="T38" fmla="*/ 585 w 58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5" h="9">
                <a:moveTo>
                  <a:pt x="576" y="4"/>
                </a:moveTo>
                <a:lnTo>
                  <a:pt x="580" y="0"/>
                </a:lnTo>
                <a:lnTo>
                  <a:pt x="0" y="0"/>
                </a:lnTo>
                <a:lnTo>
                  <a:pt x="0" y="9"/>
                </a:lnTo>
                <a:lnTo>
                  <a:pt x="580" y="9"/>
                </a:lnTo>
                <a:lnTo>
                  <a:pt x="585" y="4"/>
                </a:lnTo>
                <a:lnTo>
                  <a:pt x="580" y="9"/>
                </a:lnTo>
                <a:lnTo>
                  <a:pt x="583" y="8"/>
                </a:lnTo>
                <a:lnTo>
                  <a:pt x="585" y="4"/>
                </a:lnTo>
                <a:lnTo>
                  <a:pt x="583" y="1"/>
                </a:lnTo>
                <a:lnTo>
                  <a:pt x="580" y="0"/>
                </a:lnTo>
                <a:lnTo>
                  <a:pt x="576" y="4"/>
                </a:lnTo>
                <a:close/>
              </a:path>
            </a:pathLst>
          </a:custGeom>
          <a:solidFill>
            <a:srgbClr val="000000"/>
          </a:solidFill>
          <a:ln w="9525">
            <a:noFill/>
            <a:round/>
            <a:headEnd/>
            <a:tailEnd/>
          </a:ln>
        </p:spPr>
        <p:txBody>
          <a:bodyPr/>
          <a:lstStyle/>
          <a:p>
            <a:endParaRPr lang="en-GB"/>
          </a:p>
        </p:txBody>
      </p:sp>
      <p:sp>
        <p:nvSpPr>
          <p:cNvPr id="16505" name="Freeform 98"/>
          <p:cNvSpPr>
            <a:spLocks/>
          </p:cNvSpPr>
          <p:nvPr/>
        </p:nvSpPr>
        <p:spPr bwMode="auto">
          <a:xfrm>
            <a:off x="754063" y="5038725"/>
            <a:ext cx="628650" cy="58738"/>
          </a:xfrm>
          <a:custGeom>
            <a:avLst/>
            <a:gdLst>
              <a:gd name="T0" fmla="*/ 2 w 580"/>
              <a:gd name="T1" fmla="*/ 0 h 53"/>
              <a:gd name="T2" fmla="*/ 57 w 580"/>
              <a:gd name="T3" fmla="*/ 0 h 53"/>
              <a:gd name="T4" fmla="*/ 59 w 580"/>
              <a:gd name="T5" fmla="*/ 6 h 53"/>
              <a:gd name="T6" fmla="*/ 0 w 580"/>
              <a:gd name="T7" fmla="*/ 6 h 53"/>
              <a:gd name="T8" fmla="*/ 2 w 580"/>
              <a:gd name="T9" fmla="*/ 0 h 53"/>
              <a:gd name="T10" fmla="*/ 0 60000 65536"/>
              <a:gd name="T11" fmla="*/ 0 60000 65536"/>
              <a:gd name="T12" fmla="*/ 0 60000 65536"/>
              <a:gd name="T13" fmla="*/ 0 60000 65536"/>
              <a:gd name="T14" fmla="*/ 0 60000 65536"/>
              <a:gd name="T15" fmla="*/ 0 w 580"/>
              <a:gd name="T16" fmla="*/ 0 h 53"/>
              <a:gd name="T17" fmla="*/ 580 w 580"/>
              <a:gd name="T18" fmla="*/ 53 h 53"/>
            </a:gdLst>
            <a:ahLst/>
            <a:cxnLst>
              <a:cxn ang="T10">
                <a:pos x="T0" y="T1"/>
              </a:cxn>
              <a:cxn ang="T11">
                <a:pos x="T2" y="T3"/>
              </a:cxn>
              <a:cxn ang="T12">
                <a:pos x="T4" y="T5"/>
              </a:cxn>
              <a:cxn ang="T13">
                <a:pos x="T6" y="T7"/>
              </a:cxn>
              <a:cxn ang="T14">
                <a:pos x="T8" y="T9"/>
              </a:cxn>
            </a:cxnLst>
            <a:rect l="T15" t="T16" r="T17" b="T18"/>
            <a:pathLst>
              <a:path w="580" h="53">
                <a:moveTo>
                  <a:pt x="24" y="0"/>
                </a:moveTo>
                <a:lnTo>
                  <a:pt x="558" y="0"/>
                </a:lnTo>
                <a:lnTo>
                  <a:pt x="580" y="53"/>
                </a:lnTo>
                <a:lnTo>
                  <a:pt x="0" y="53"/>
                </a:lnTo>
                <a:lnTo>
                  <a:pt x="24" y="0"/>
                </a:lnTo>
                <a:close/>
              </a:path>
            </a:pathLst>
          </a:custGeom>
          <a:solidFill>
            <a:srgbClr val="333333"/>
          </a:solidFill>
          <a:ln w="9525">
            <a:noFill/>
            <a:round/>
            <a:headEnd/>
            <a:tailEnd/>
          </a:ln>
        </p:spPr>
        <p:txBody>
          <a:bodyPr/>
          <a:lstStyle/>
          <a:p>
            <a:endParaRPr lang="en-GB"/>
          </a:p>
        </p:txBody>
      </p:sp>
      <p:sp>
        <p:nvSpPr>
          <p:cNvPr id="16506" name="Freeform 99"/>
          <p:cNvSpPr>
            <a:spLocks/>
          </p:cNvSpPr>
          <p:nvPr/>
        </p:nvSpPr>
        <p:spPr bwMode="auto">
          <a:xfrm>
            <a:off x="779463" y="5032375"/>
            <a:ext cx="582613" cy="11113"/>
          </a:xfrm>
          <a:custGeom>
            <a:avLst/>
            <a:gdLst>
              <a:gd name="T0" fmla="*/ 55 w 538"/>
              <a:gd name="T1" fmla="*/ 2 h 9"/>
              <a:gd name="T2" fmla="*/ 53 w 538"/>
              <a:gd name="T3" fmla="*/ 0 h 9"/>
              <a:gd name="T4" fmla="*/ 0 w 538"/>
              <a:gd name="T5" fmla="*/ 0 h 9"/>
              <a:gd name="T6" fmla="*/ 0 w 538"/>
              <a:gd name="T7" fmla="*/ 2 h 9"/>
              <a:gd name="T8" fmla="*/ 53 w 538"/>
              <a:gd name="T9" fmla="*/ 2 h 9"/>
              <a:gd name="T10" fmla="*/ 53 w 538"/>
              <a:gd name="T11" fmla="*/ 2 h 9"/>
              <a:gd name="T12" fmla="*/ 53 w 538"/>
              <a:gd name="T13" fmla="*/ 2 h 9"/>
              <a:gd name="T14" fmla="*/ 55 w 538"/>
              <a:gd name="T15" fmla="*/ 2 h 9"/>
              <a:gd name="T16" fmla="*/ 55 w 538"/>
              <a:gd name="T17" fmla="*/ 2 h 9"/>
              <a:gd name="T18" fmla="*/ 55 w 538"/>
              <a:gd name="T19" fmla="*/ 1 h 9"/>
              <a:gd name="T20" fmla="*/ 53 w 538"/>
              <a:gd name="T21" fmla="*/ 0 h 9"/>
              <a:gd name="T22" fmla="*/ 55 w 538"/>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8"/>
              <a:gd name="T37" fmla="*/ 0 h 9"/>
              <a:gd name="T38" fmla="*/ 538 w 53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8" h="9">
                <a:moveTo>
                  <a:pt x="537" y="4"/>
                </a:moveTo>
                <a:lnTo>
                  <a:pt x="534" y="0"/>
                </a:lnTo>
                <a:lnTo>
                  <a:pt x="0" y="0"/>
                </a:lnTo>
                <a:lnTo>
                  <a:pt x="0" y="9"/>
                </a:lnTo>
                <a:lnTo>
                  <a:pt x="534" y="9"/>
                </a:lnTo>
                <a:lnTo>
                  <a:pt x="530" y="6"/>
                </a:lnTo>
                <a:lnTo>
                  <a:pt x="534" y="9"/>
                </a:lnTo>
                <a:lnTo>
                  <a:pt x="537" y="8"/>
                </a:lnTo>
                <a:lnTo>
                  <a:pt x="538" y="5"/>
                </a:lnTo>
                <a:lnTo>
                  <a:pt x="537" y="1"/>
                </a:lnTo>
                <a:lnTo>
                  <a:pt x="534" y="0"/>
                </a:lnTo>
                <a:lnTo>
                  <a:pt x="537" y="4"/>
                </a:lnTo>
                <a:close/>
              </a:path>
            </a:pathLst>
          </a:custGeom>
          <a:solidFill>
            <a:srgbClr val="000000"/>
          </a:solidFill>
          <a:ln w="9525">
            <a:noFill/>
            <a:round/>
            <a:headEnd/>
            <a:tailEnd/>
          </a:ln>
        </p:spPr>
        <p:txBody>
          <a:bodyPr/>
          <a:lstStyle/>
          <a:p>
            <a:endParaRPr lang="en-GB"/>
          </a:p>
        </p:txBody>
      </p:sp>
      <p:sp>
        <p:nvSpPr>
          <p:cNvPr id="16507" name="Freeform 100"/>
          <p:cNvSpPr>
            <a:spLocks/>
          </p:cNvSpPr>
          <p:nvPr/>
        </p:nvSpPr>
        <p:spPr bwMode="auto">
          <a:xfrm>
            <a:off x="1354138" y="5037138"/>
            <a:ext cx="31750" cy="65088"/>
          </a:xfrm>
          <a:custGeom>
            <a:avLst/>
            <a:gdLst>
              <a:gd name="T0" fmla="*/ 3 w 29"/>
              <a:gd name="T1" fmla="*/ 8 h 58"/>
              <a:gd name="T2" fmla="*/ 3 w 29"/>
              <a:gd name="T3" fmla="*/ 6 h 58"/>
              <a:gd name="T4" fmla="*/ 1 w 29"/>
              <a:gd name="T5" fmla="*/ 0 h 58"/>
              <a:gd name="T6" fmla="*/ 0 w 29"/>
              <a:gd name="T7" fmla="*/ 1 h 58"/>
              <a:gd name="T8" fmla="*/ 3 w 29"/>
              <a:gd name="T9" fmla="*/ 7 h 58"/>
              <a:gd name="T10" fmla="*/ 3 w 29"/>
              <a:gd name="T11" fmla="*/ 6 h 58"/>
              <a:gd name="T12" fmla="*/ 3 w 29"/>
              <a:gd name="T13" fmla="*/ 7 h 58"/>
              <a:gd name="T14" fmla="*/ 3 w 29"/>
              <a:gd name="T15" fmla="*/ 7 h 58"/>
              <a:gd name="T16" fmla="*/ 3 w 29"/>
              <a:gd name="T17" fmla="*/ 7 h 58"/>
              <a:gd name="T18" fmla="*/ 3 w 29"/>
              <a:gd name="T19" fmla="*/ 7 h 58"/>
              <a:gd name="T20" fmla="*/ 3 w 29"/>
              <a:gd name="T21" fmla="*/ 6 h 58"/>
              <a:gd name="T22" fmla="*/ 3 w 29"/>
              <a:gd name="T23" fmla="*/ 8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58"/>
              <a:gd name="T38" fmla="*/ 29 w 29"/>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58">
                <a:moveTo>
                  <a:pt x="26" y="58"/>
                </a:moveTo>
                <a:lnTo>
                  <a:pt x="29" y="53"/>
                </a:lnTo>
                <a:lnTo>
                  <a:pt x="7" y="0"/>
                </a:lnTo>
                <a:lnTo>
                  <a:pt x="0" y="2"/>
                </a:lnTo>
                <a:lnTo>
                  <a:pt x="23" y="55"/>
                </a:lnTo>
                <a:lnTo>
                  <a:pt x="26" y="49"/>
                </a:lnTo>
                <a:lnTo>
                  <a:pt x="23" y="55"/>
                </a:lnTo>
                <a:lnTo>
                  <a:pt x="25" y="57"/>
                </a:lnTo>
                <a:lnTo>
                  <a:pt x="27" y="57"/>
                </a:lnTo>
                <a:lnTo>
                  <a:pt x="29" y="56"/>
                </a:lnTo>
                <a:lnTo>
                  <a:pt x="29" y="53"/>
                </a:lnTo>
                <a:lnTo>
                  <a:pt x="26" y="58"/>
                </a:lnTo>
                <a:close/>
              </a:path>
            </a:pathLst>
          </a:custGeom>
          <a:solidFill>
            <a:srgbClr val="000000"/>
          </a:solidFill>
          <a:ln w="9525">
            <a:noFill/>
            <a:round/>
            <a:headEnd/>
            <a:tailEnd/>
          </a:ln>
        </p:spPr>
        <p:txBody>
          <a:bodyPr/>
          <a:lstStyle/>
          <a:p>
            <a:endParaRPr lang="en-GB"/>
          </a:p>
        </p:txBody>
      </p:sp>
      <p:sp>
        <p:nvSpPr>
          <p:cNvPr id="16508" name="Freeform 101"/>
          <p:cNvSpPr>
            <a:spLocks/>
          </p:cNvSpPr>
          <p:nvPr/>
        </p:nvSpPr>
        <p:spPr bwMode="auto">
          <a:xfrm>
            <a:off x="749300" y="5092700"/>
            <a:ext cx="633413" cy="9525"/>
          </a:xfrm>
          <a:custGeom>
            <a:avLst/>
            <a:gdLst>
              <a:gd name="T0" fmla="*/ 1 w 584"/>
              <a:gd name="T1" fmla="*/ 1 h 9"/>
              <a:gd name="T2" fmla="*/ 1 w 584"/>
              <a:gd name="T3" fmla="*/ 1 h 9"/>
              <a:gd name="T4" fmla="*/ 59 w 584"/>
              <a:gd name="T5" fmla="*/ 1 h 9"/>
              <a:gd name="T6" fmla="*/ 59 w 584"/>
              <a:gd name="T7" fmla="*/ 0 h 9"/>
              <a:gd name="T8" fmla="*/ 1 w 584"/>
              <a:gd name="T9" fmla="*/ 0 h 9"/>
              <a:gd name="T10" fmla="*/ 1 w 584"/>
              <a:gd name="T11" fmla="*/ 1 h 9"/>
              <a:gd name="T12" fmla="*/ 1 w 584"/>
              <a:gd name="T13" fmla="*/ 0 h 9"/>
              <a:gd name="T14" fmla="*/ 1 w 584"/>
              <a:gd name="T15" fmla="*/ 1 h 9"/>
              <a:gd name="T16" fmla="*/ 0 w 584"/>
              <a:gd name="T17" fmla="*/ 1 h 9"/>
              <a:gd name="T18" fmla="*/ 1 w 584"/>
              <a:gd name="T19" fmla="*/ 1 h 9"/>
              <a:gd name="T20" fmla="*/ 1 w 584"/>
              <a:gd name="T21" fmla="*/ 1 h 9"/>
              <a:gd name="T22" fmla="*/ 1 w 58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4"/>
              <a:gd name="T37" fmla="*/ 0 h 9"/>
              <a:gd name="T38" fmla="*/ 584 w 58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4" h="9">
                <a:moveTo>
                  <a:pt x="1" y="4"/>
                </a:moveTo>
                <a:lnTo>
                  <a:pt x="4" y="9"/>
                </a:lnTo>
                <a:lnTo>
                  <a:pt x="584" y="9"/>
                </a:lnTo>
                <a:lnTo>
                  <a:pt x="584" y="0"/>
                </a:lnTo>
                <a:lnTo>
                  <a:pt x="4" y="0"/>
                </a:lnTo>
                <a:lnTo>
                  <a:pt x="8" y="6"/>
                </a:lnTo>
                <a:lnTo>
                  <a:pt x="4" y="0"/>
                </a:lnTo>
                <a:lnTo>
                  <a:pt x="1" y="1"/>
                </a:lnTo>
                <a:lnTo>
                  <a:pt x="0" y="5"/>
                </a:lnTo>
                <a:lnTo>
                  <a:pt x="1" y="8"/>
                </a:lnTo>
                <a:lnTo>
                  <a:pt x="4" y="9"/>
                </a:lnTo>
                <a:lnTo>
                  <a:pt x="1" y="4"/>
                </a:lnTo>
                <a:close/>
              </a:path>
            </a:pathLst>
          </a:custGeom>
          <a:solidFill>
            <a:srgbClr val="000000"/>
          </a:solidFill>
          <a:ln w="9525">
            <a:noFill/>
            <a:round/>
            <a:headEnd/>
            <a:tailEnd/>
          </a:ln>
        </p:spPr>
        <p:txBody>
          <a:bodyPr/>
          <a:lstStyle/>
          <a:p>
            <a:endParaRPr lang="en-GB"/>
          </a:p>
        </p:txBody>
      </p:sp>
      <p:sp>
        <p:nvSpPr>
          <p:cNvPr id="16509" name="Freeform 102"/>
          <p:cNvSpPr>
            <a:spLocks/>
          </p:cNvSpPr>
          <p:nvPr/>
        </p:nvSpPr>
        <p:spPr bwMode="auto">
          <a:xfrm>
            <a:off x="750888" y="5032375"/>
            <a:ext cx="31750" cy="66675"/>
          </a:xfrm>
          <a:custGeom>
            <a:avLst/>
            <a:gdLst>
              <a:gd name="T0" fmla="*/ 2 w 30"/>
              <a:gd name="T1" fmla="*/ 0 h 59"/>
              <a:gd name="T2" fmla="*/ 2 w 30"/>
              <a:gd name="T3" fmla="*/ 1 h 59"/>
              <a:gd name="T4" fmla="*/ 0 w 30"/>
              <a:gd name="T5" fmla="*/ 8 h 59"/>
              <a:gd name="T6" fmla="*/ 1 w 30"/>
              <a:gd name="T7" fmla="*/ 8 h 59"/>
              <a:gd name="T8" fmla="*/ 3 w 30"/>
              <a:gd name="T9" fmla="*/ 1 h 59"/>
              <a:gd name="T10" fmla="*/ 2 w 30"/>
              <a:gd name="T11" fmla="*/ 1 h 59"/>
              <a:gd name="T12" fmla="*/ 3 w 30"/>
              <a:gd name="T13" fmla="*/ 1 h 59"/>
              <a:gd name="T14" fmla="*/ 3 w 30"/>
              <a:gd name="T15" fmla="*/ 1 h 59"/>
              <a:gd name="T16" fmla="*/ 3 w 30"/>
              <a:gd name="T17" fmla="*/ 1 h 59"/>
              <a:gd name="T18" fmla="*/ 2 w 30"/>
              <a:gd name="T19" fmla="*/ 1 h 59"/>
              <a:gd name="T20" fmla="*/ 2 w 30"/>
              <a:gd name="T21" fmla="*/ 1 h 59"/>
              <a:gd name="T22" fmla="*/ 2 w 30"/>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59"/>
              <a:gd name="T38" fmla="*/ 30 w 3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59">
                <a:moveTo>
                  <a:pt x="27" y="0"/>
                </a:moveTo>
                <a:lnTo>
                  <a:pt x="23" y="4"/>
                </a:lnTo>
                <a:lnTo>
                  <a:pt x="0" y="57"/>
                </a:lnTo>
                <a:lnTo>
                  <a:pt x="7" y="59"/>
                </a:lnTo>
                <a:lnTo>
                  <a:pt x="30" y="6"/>
                </a:lnTo>
                <a:lnTo>
                  <a:pt x="27" y="9"/>
                </a:lnTo>
                <a:lnTo>
                  <a:pt x="30" y="6"/>
                </a:lnTo>
                <a:lnTo>
                  <a:pt x="30" y="3"/>
                </a:lnTo>
                <a:lnTo>
                  <a:pt x="28" y="1"/>
                </a:lnTo>
                <a:lnTo>
                  <a:pt x="26" y="1"/>
                </a:lnTo>
                <a:lnTo>
                  <a:pt x="23" y="4"/>
                </a:lnTo>
                <a:lnTo>
                  <a:pt x="27" y="0"/>
                </a:lnTo>
                <a:close/>
              </a:path>
            </a:pathLst>
          </a:custGeom>
          <a:solidFill>
            <a:srgbClr val="000000"/>
          </a:solidFill>
          <a:ln w="9525">
            <a:noFill/>
            <a:round/>
            <a:headEnd/>
            <a:tailEnd/>
          </a:ln>
        </p:spPr>
        <p:txBody>
          <a:bodyPr/>
          <a:lstStyle/>
          <a:p>
            <a:endParaRPr lang="en-GB"/>
          </a:p>
        </p:txBody>
      </p:sp>
      <p:sp>
        <p:nvSpPr>
          <p:cNvPr id="16510" name="Freeform 103"/>
          <p:cNvSpPr>
            <a:spLocks/>
          </p:cNvSpPr>
          <p:nvPr/>
        </p:nvSpPr>
        <p:spPr bwMode="auto">
          <a:xfrm>
            <a:off x="863600" y="5013325"/>
            <a:ext cx="430213" cy="69850"/>
          </a:xfrm>
          <a:custGeom>
            <a:avLst/>
            <a:gdLst>
              <a:gd name="T0" fmla="*/ 41 w 396"/>
              <a:gd name="T1" fmla="*/ 0 h 62"/>
              <a:gd name="T2" fmla="*/ 41 w 396"/>
              <a:gd name="T3" fmla="*/ 1 h 62"/>
              <a:gd name="T4" fmla="*/ 40 w 396"/>
              <a:gd name="T5" fmla="*/ 1 h 62"/>
              <a:gd name="T6" fmla="*/ 40 w 396"/>
              <a:gd name="T7" fmla="*/ 2 h 62"/>
              <a:gd name="T8" fmla="*/ 39 w 396"/>
              <a:gd name="T9" fmla="*/ 3 h 62"/>
              <a:gd name="T10" fmla="*/ 38 w 396"/>
              <a:gd name="T11" fmla="*/ 3 h 62"/>
              <a:gd name="T12" fmla="*/ 38 w 396"/>
              <a:gd name="T13" fmla="*/ 4 h 62"/>
              <a:gd name="T14" fmla="*/ 36 w 396"/>
              <a:gd name="T15" fmla="*/ 4 h 62"/>
              <a:gd name="T16" fmla="*/ 36 w 396"/>
              <a:gd name="T17" fmla="*/ 6 h 62"/>
              <a:gd name="T18" fmla="*/ 34 w 396"/>
              <a:gd name="T19" fmla="*/ 6 h 62"/>
              <a:gd name="T20" fmla="*/ 33 w 396"/>
              <a:gd name="T21" fmla="*/ 6 h 62"/>
              <a:gd name="T22" fmla="*/ 31 w 396"/>
              <a:gd name="T23" fmla="*/ 6 h 62"/>
              <a:gd name="T24" fmla="*/ 29 w 396"/>
              <a:gd name="T25" fmla="*/ 7 h 62"/>
              <a:gd name="T26" fmla="*/ 27 w 396"/>
              <a:gd name="T27" fmla="*/ 8 h 62"/>
              <a:gd name="T28" fmla="*/ 25 w 396"/>
              <a:gd name="T29" fmla="*/ 8 h 62"/>
              <a:gd name="T30" fmla="*/ 23 w 396"/>
              <a:gd name="T31" fmla="*/ 8 h 62"/>
              <a:gd name="T32" fmla="*/ 21 w 396"/>
              <a:gd name="T33" fmla="*/ 8 h 62"/>
              <a:gd name="T34" fmla="*/ 18 w 396"/>
              <a:gd name="T35" fmla="*/ 8 h 62"/>
              <a:gd name="T36" fmla="*/ 16 w 396"/>
              <a:gd name="T37" fmla="*/ 8 h 62"/>
              <a:gd name="T38" fmla="*/ 14 w 396"/>
              <a:gd name="T39" fmla="*/ 8 h 62"/>
              <a:gd name="T40" fmla="*/ 12 w 396"/>
              <a:gd name="T41" fmla="*/ 7 h 62"/>
              <a:gd name="T42" fmla="*/ 10 w 396"/>
              <a:gd name="T43" fmla="*/ 6 h 62"/>
              <a:gd name="T44" fmla="*/ 8 w 396"/>
              <a:gd name="T45" fmla="*/ 6 h 62"/>
              <a:gd name="T46" fmla="*/ 7 w 396"/>
              <a:gd name="T47" fmla="*/ 6 h 62"/>
              <a:gd name="T48" fmla="*/ 5 w 396"/>
              <a:gd name="T49" fmla="*/ 6 h 62"/>
              <a:gd name="T50" fmla="*/ 3 w 396"/>
              <a:gd name="T51" fmla="*/ 4 h 62"/>
              <a:gd name="T52" fmla="*/ 3 w 396"/>
              <a:gd name="T53" fmla="*/ 4 h 62"/>
              <a:gd name="T54" fmla="*/ 2 w 396"/>
              <a:gd name="T55" fmla="*/ 3 h 62"/>
              <a:gd name="T56" fmla="*/ 1 w 396"/>
              <a:gd name="T57" fmla="*/ 3 h 62"/>
              <a:gd name="T58" fmla="*/ 1 w 396"/>
              <a:gd name="T59" fmla="*/ 2 h 62"/>
              <a:gd name="T60" fmla="*/ 1 w 396"/>
              <a:gd name="T61" fmla="*/ 1 h 62"/>
              <a:gd name="T62" fmla="*/ 1 w 396"/>
              <a:gd name="T63" fmla="*/ 1 h 62"/>
              <a:gd name="T64" fmla="*/ 0 w 396"/>
              <a:gd name="T65" fmla="*/ 0 h 62"/>
              <a:gd name="T66" fmla="*/ 41 w 396"/>
              <a:gd name="T67" fmla="*/ 0 h 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6"/>
              <a:gd name="T103" fmla="*/ 0 h 62"/>
              <a:gd name="T104" fmla="*/ 396 w 396"/>
              <a:gd name="T105" fmla="*/ 62 h 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6" h="62">
                <a:moveTo>
                  <a:pt x="396" y="0"/>
                </a:moveTo>
                <a:lnTo>
                  <a:pt x="394" y="5"/>
                </a:lnTo>
                <a:lnTo>
                  <a:pt x="390" y="11"/>
                </a:lnTo>
                <a:lnTo>
                  <a:pt x="386" y="16"/>
                </a:lnTo>
                <a:lnTo>
                  <a:pt x="380" y="21"/>
                </a:lnTo>
                <a:lnTo>
                  <a:pt x="373" y="26"/>
                </a:lnTo>
                <a:lnTo>
                  <a:pt x="366" y="32"/>
                </a:lnTo>
                <a:lnTo>
                  <a:pt x="355" y="37"/>
                </a:lnTo>
                <a:lnTo>
                  <a:pt x="345" y="41"/>
                </a:lnTo>
                <a:lnTo>
                  <a:pt x="332" y="46"/>
                </a:lnTo>
                <a:lnTo>
                  <a:pt x="318" y="50"/>
                </a:lnTo>
                <a:lnTo>
                  <a:pt x="302" y="53"/>
                </a:lnTo>
                <a:lnTo>
                  <a:pt x="286" y="57"/>
                </a:lnTo>
                <a:lnTo>
                  <a:pt x="266" y="59"/>
                </a:lnTo>
                <a:lnTo>
                  <a:pt x="245" y="61"/>
                </a:lnTo>
                <a:lnTo>
                  <a:pt x="223" y="62"/>
                </a:lnTo>
                <a:lnTo>
                  <a:pt x="199" y="62"/>
                </a:lnTo>
                <a:lnTo>
                  <a:pt x="174" y="62"/>
                </a:lnTo>
                <a:lnTo>
                  <a:pt x="152" y="61"/>
                </a:lnTo>
                <a:lnTo>
                  <a:pt x="130" y="59"/>
                </a:lnTo>
                <a:lnTo>
                  <a:pt x="111" y="57"/>
                </a:lnTo>
                <a:lnTo>
                  <a:pt x="94" y="53"/>
                </a:lnTo>
                <a:lnTo>
                  <a:pt x="78" y="50"/>
                </a:lnTo>
                <a:lnTo>
                  <a:pt x="64" y="46"/>
                </a:lnTo>
                <a:lnTo>
                  <a:pt x="51" y="41"/>
                </a:lnTo>
                <a:lnTo>
                  <a:pt x="40" y="37"/>
                </a:lnTo>
                <a:lnTo>
                  <a:pt x="31" y="32"/>
                </a:lnTo>
                <a:lnTo>
                  <a:pt x="22" y="26"/>
                </a:lnTo>
                <a:lnTo>
                  <a:pt x="15" y="21"/>
                </a:lnTo>
                <a:lnTo>
                  <a:pt x="10" y="16"/>
                </a:lnTo>
                <a:lnTo>
                  <a:pt x="5" y="11"/>
                </a:lnTo>
                <a:lnTo>
                  <a:pt x="2" y="5"/>
                </a:lnTo>
                <a:lnTo>
                  <a:pt x="0" y="0"/>
                </a:lnTo>
                <a:lnTo>
                  <a:pt x="396" y="0"/>
                </a:lnTo>
                <a:close/>
              </a:path>
            </a:pathLst>
          </a:custGeom>
          <a:solidFill>
            <a:srgbClr val="333333"/>
          </a:solidFill>
          <a:ln w="9525">
            <a:noFill/>
            <a:round/>
            <a:headEnd/>
            <a:tailEnd/>
          </a:ln>
        </p:spPr>
        <p:txBody>
          <a:bodyPr/>
          <a:lstStyle/>
          <a:p>
            <a:endParaRPr lang="en-GB"/>
          </a:p>
        </p:txBody>
      </p:sp>
      <p:sp>
        <p:nvSpPr>
          <p:cNvPr id="16511" name="Freeform 104"/>
          <p:cNvSpPr>
            <a:spLocks/>
          </p:cNvSpPr>
          <p:nvPr/>
        </p:nvSpPr>
        <p:spPr bwMode="auto">
          <a:xfrm>
            <a:off x="1074738" y="5013325"/>
            <a:ext cx="222250" cy="76200"/>
          </a:xfrm>
          <a:custGeom>
            <a:avLst/>
            <a:gdLst>
              <a:gd name="T0" fmla="*/ 1 w 205"/>
              <a:gd name="T1" fmla="*/ 8 h 68"/>
              <a:gd name="T2" fmla="*/ 1 w 205"/>
              <a:gd name="T3" fmla="*/ 8 h 68"/>
              <a:gd name="T4" fmla="*/ 3 w 205"/>
              <a:gd name="T5" fmla="*/ 8 h 68"/>
              <a:gd name="T6" fmla="*/ 5 w 205"/>
              <a:gd name="T7" fmla="*/ 8 h 68"/>
              <a:gd name="T8" fmla="*/ 8 w 205"/>
              <a:gd name="T9" fmla="*/ 8 h 68"/>
              <a:gd name="T10" fmla="*/ 10 w 205"/>
              <a:gd name="T11" fmla="*/ 8 h 68"/>
              <a:gd name="T12" fmla="*/ 11 w 205"/>
              <a:gd name="T13" fmla="*/ 7 h 68"/>
              <a:gd name="T14" fmla="*/ 12 w 205"/>
              <a:gd name="T15" fmla="*/ 6 h 68"/>
              <a:gd name="T16" fmla="*/ 14 w 205"/>
              <a:gd name="T17" fmla="*/ 6 h 68"/>
              <a:gd name="T18" fmla="*/ 16 w 205"/>
              <a:gd name="T19" fmla="*/ 6 h 68"/>
              <a:gd name="T20" fmla="*/ 17 w 205"/>
              <a:gd name="T21" fmla="*/ 5 h 68"/>
              <a:gd name="T22" fmla="*/ 18 w 205"/>
              <a:gd name="T23" fmla="*/ 4 h 68"/>
              <a:gd name="T24" fmla="*/ 18 w 205"/>
              <a:gd name="T25" fmla="*/ 4 h 68"/>
              <a:gd name="T26" fmla="*/ 18 w 205"/>
              <a:gd name="T27" fmla="*/ 3 h 68"/>
              <a:gd name="T28" fmla="*/ 20 w 205"/>
              <a:gd name="T29" fmla="*/ 2 h 68"/>
              <a:gd name="T30" fmla="*/ 20 w 205"/>
              <a:gd name="T31" fmla="*/ 2 h 68"/>
              <a:gd name="T32" fmla="*/ 20 w 205"/>
              <a:gd name="T33" fmla="*/ 1 h 68"/>
              <a:gd name="T34" fmla="*/ 21 w 205"/>
              <a:gd name="T35" fmla="*/ 1 h 68"/>
              <a:gd name="T36" fmla="*/ 20 w 205"/>
              <a:gd name="T37" fmla="*/ 0 h 68"/>
              <a:gd name="T38" fmla="*/ 20 w 205"/>
              <a:gd name="T39" fmla="*/ 1 h 68"/>
              <a:gd name="T40" fmla="*/ 20 w 205"/>
              <a:gd name="T41" fmla="*/ 1 h 68"/>
              <a:gd name="T42" fmla="*/ 20 w 205"/>
              <a:gd name="T43" fmla="*/ 2 h 68"/>
              <a:gd name="T44" fmla="*/ 18 w 205"/>
              <a:gd name="T45" fmla="*/ 2 h 68"/>
              <a:gd name="T46" fmla="*/ 18 w 205"/>
              <a:gd name="T47" fmla="*/ 3 h 68"/>
              <a:gd name="T48" fmla="*/ 17 w 205"/>
              <a:gd name="T49" fmla="*/ 4 h 68"/>
              <a:gd name="T50" fmla="*/ 16 w 205"/>
              <a:gd name="T51" fmla="*/ 4 h 68"/>
              <a:gd name="T52" fmla="*/ 16 w 205"/>
              <a:gd name="T53" fmla="*/ 5 h 68"/>
              <a:gd name="T54" fmla="*/ 14 w 205"/>
              <a:gd name="T55" fmla="*/ 6 h 68"/>
              <a:gd name="T56" fmla="*/ 12 w 205"/>
              <a:gd name="T57" fmla="*/ 6 h 68"/>
              <a:gd name="T58" fmla="*/ 11 w 205"/>
              <a:gd name="T59" fmla="*/ 6 h 68"/>
              <a:gd name="T60" fmla="*/ 10 w 205"/>
              <a:gd name="T61" fmla="*/ 6 h 68"/>
              <a:gd name="T62" fmla="*/ 8 w 205"/>
              <a:gd name="T63" fmla="*/ 7 h 68"/>
              <a:gd name="T64" fmla="*/ 5 w 205"/>
              <a:gd name="T65" fmla="*/ 8 h 68"/>
              <a:gd name="T66" fmla="*/ 3 w 205"/>
              <a:gd name="T67" fmla="*/ 8 h 68"/>
              <a:gd name="T68" fmla="*/ 1 w 205"/>
              <a:gd name="T69" fmla="*/ 8 h 68"/>
              <a:gd name="T70" fmla="*/ 1 w 205"/>
              <a:gd name="T71" fmla="*/ 8 h 68"/>
              <a:gd name="T72" fmla="*/ 1 w 205"/>
              <a:gd name="T73" fmla="*/ 8 h 68"/>
              <a:gd name="T74" fmla="*/ 1 w 205"/>
              <a:gd name="T75" fmla="*/ 8 h 68"/>
              <a:gd name="T76" fmla="*/ 0 w 205"/>
              <a:gd name="T77" fmla="*/ 8 h 68"/>
              <a:gd name="T78" fmla="*/ 1 w 205"/>
              <a:gd name="T79" fmla="*/ 8 h 68"/>
              <a:gd name="T80" fmla="*/ 1 w 205"/>
              <a:gd name="T81" fmla="*/ 8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68"/>
              <a:gd name="T125" fmla="*/ 205 w 205"/>
              <a:gd name="T126" fmla="*/ 68 h 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68">
                <a:moveTo>
                  <a:pt x="5" y="68"/>
                </a:moveTo>
                <a:lnTo>
                  <a:pt x="5" y="68"/>
                </a:lnTo>
                <a:lnTo>
                  <a:pt x="29" y="68"/>
                </a:lnTo>
                <a:lnTo>
                  <a:pt x="51" y="66"/>
                </a:lnTo>
                <a:lnTo>
                  <a:pt x="72" y="63"/>
                </a:lnTo>
                <a:lnTo>
                  <a:pt x="92" y="61"/>
                </a:lnTo>
                <a:lnTo>
                  <a:pt x="108" y="58"/>
                </a:lnTo>
                <a:lnTo>
                  <a:pt x="125" y="54"/>
                </a:lnTo>
                <a:lnTo>
                  <a:pt x="139" y="50"/>
                </a:lnTo>
                <a:lnTo>
                  <a:pt x="152" y="45"/>
                </a:lnTo>
                <a:lnTo>
                  <a:pt x="163" y="41"/>
                </a:lnTo>
                <a:lnTo>
                  <a:pt x="173" y="36"/>
                </a:lnTo>
                <a:lnTo>
                  <a:pt x="182" y="31"/>
                </a:lnTo>
                <a:lnTo>
                  <a:pt x="188" y="25"/>
                </a:lnTo>
                <a:lnTo>
                  <a:pt x="194" y="19"/>
                </a:lnTo>
                <a:lnTo>
                  <a:pt x="200" y="14"/>
                </a:lnTo>
                <a:lnTo>
                  <a:pt x="203" y="7"/>
                </a:lnTo>
                <a:lnTo>
                  <a:pt x="205" y="3"/>
                </a:lnTo>
                <a:lnTo>
                  <a:pt x="199" y="0"/>
                </a:lnTo>
                <a:lnTo>
                  <a:pt x="196" y="5"/>
                </a:lnTo>
                <a:lnTo>
                  <a:pt x="193" y="9"/>
                </a:lnTo>
                <a:lnTo>
                  <a:pt x="190" y="15"/>
                </a:lnTo>
                <a:lnTo>
                  <a:pt x="184" y="18"/>
                </a:lnTo>
                <a:lnTo>
                  <a:pt x="177" y="24"/>
                </a:lnTo>
                <a:lnTo>
                  <a:pt x="170" y="30"/>
                </a:lnTo>
                <a:lnTo>
                  <a:pt x="160" y="34"/>
                </a:lnTo>
                <a:lnTo>
                  <a:pt x="150" y="39"/>
                </a:lnTo>
                <a:lnTo>
                  <a:pt x="137" y="43"/>
                </a:lnTo>
                <a:lnTo>
                  <a:pt x="123" y="48"/>
                </a:lnTo>
                <a:lnTo>
                  <a:pt x="108" y="51"/>
                </a:lnTo>
                <a:lnTo>
                  <a:pt x="92" y="54"/>
                </a:lnTo>
                <a:lnTo>
                  <a:pt x="72" y="57"/>
                </a:lnTo>
                <a:lnTo>
                  <a:pt x="51" y="59"/>
                </a:lnTo>
                <a:lnTo>
                  <a:pt x="29" y="59"/>
                </a:lnTo>
                <a:lnTo>
                  <a:pt x="5" y="59"/>
                </a:lnTo>
                <a:lnTo>
                  <a:pt x="1" y="60"/>
                </a:lnTo>
                <a:lnTo>
                  <a:pt x="0" y="63"/>
                </a:lnTo>
                <a:lnTo>
                  <a:pt x="1" y="67"/>
                </a:lnTo>
                <a:lnTo>
                  <a:pt x="5" y="68"/>
                </a:lnTo>
                <a:close/>
              </a:path>
            </a:pathLst>
          </a:custGeom>
          <a:solidFill>
            <a:srgbClr val="000000"/>
          </a:solidFill>
          <a:ln w="9525">
            <a:noFill/>
            <a:round/>
            <a:headEnd/>
            <a:tailEnd/>
          </a:ln>
        </p:spPr>
        <p:txBody>
          <a:bodyPr/>
          <a:lstStyle/>
          <a:p>
            <a:endParaRPr lang="en-GB"/>
          </a:p>
        </p:txBody>
      </p:sp>
      <p:sp>
        <p:nvSpPr>
          <p:cNvPr id="16512" name="Freeform 105"/>
          <p:cNvSpPr>
            <a:spLocks/>
          </p:cNvSpPr>
          <p:nvPr/>
        </p:nvSpPr>
        <p:spPr bwMode="auto">
          <a:xfrm>
            <a:off x="860425" y="5008563"/>
            <a:ext cx="219075" cy="80963"/>
          </a:xfrm>
          <a:custGeom>
            <a:avLst/>
            <a:gdLst>
              <a:gd name="T0" fmla="*/ 1 w 203"/>
              <a:gd name="T1" fmla="*/ 0 h 71"/>
              <a:gd name="T2" fmla="*/ 0 w 203"/>
              <a:gd name="T3" fmla="*/ 1 h 71"/>
              <a:gd name="T4" fmla="*/ 1 w 203"/>
              <a:gd name="T5" fmla="*/ 1 h 71"/>
              <a:gd name="T6" fmla="*/ 1 w 203"/>
              <a:gd name="T7" fmla="*/ 2 h 71"/>
              <a:gd name="T8" fmla="*/ 1 w 203"/>
              <a:gd name="T9" fmla="*/ 3 h 71"/>
              <a:gd name="T10" fmla="*/ 1 w 203"/>
              <a:gd name="T11" fmla="*/ 4 h 71"/>
              <a:gd name="T12" fmla="*/ 2 w 203"/>
              <a:gd name="T13" fmla="*/ 4 h 71"/>
              <a:gd name="T14" fmla="*/ 3 w 203"/>
              <a:gd name="T15" fmla="*/ 5 h 71"/>
              <a:gd name="T16" fmla="*/ 5 w 203"/>
              <a:gd name="T17" fmla="*/ 6 h 71"/>
              <a:gd name="T18" fmla="*/ 5 w 203"/>
              <a:gd name="T19" fmla="*/ 6 h 71"/>
              <a:gd name="T20" fmla="*/ 7 w 203"/>
              <a:gd name="T21" fmla="*/ 7 h 71"/>
              <a:gd name="T22" fmla="*/ 8 w 203"/>
              <a:gd name="T23" fmla="*/ 8 h 71"/>
              <a:gd name="T24" fmla="*/ 10 w 203"/>
              <a:gd name="T25" fmla="*/ 9 h 71"/>
              <a:gd name="T26" fmla="*/ 11 w 203"/>
              <a:gd name="T27" fmla="*/ 9 h 71"/>
              <a:gd name="T28" fmla="*/ 14 w 203"/>
              <a:gd name="T29" fmla="*/ 9 h 71"/>
              <a:gd name="T30" fmla="*/ 15 w 203"/>
              <a:gd name="T31" fmla="*/ 10 h 71"/>
              <a:gd name="T32" fmla="*/ 18 w 203"/>
              <a:gd name="T33" fmla="*/ 10 h 71"/>
              <a:gd name="T34" fmla="*/ 20 w 203"/>
              <a:gd name="T35" fmla="*/ 10 h 71"/>
              <a:gd name="T36" fmla="*/ 20 w 203"/>
              <a:gd name="T37" fmla="*/ 9 h 71"/>
              <a:gd name="T38" fmla="*/ 18 w 203"/>
              <a:gd name="T39" fmla="*/ 9 h 71"/>
              <a:gd name="T40" fmla="*/ 15 w 203"/>
              <a:gd name="T41" fmla="*/ 9 h 71"/>
              <a:gd name="T42" fmla="*/ 14 w 203"/>
              <a:gd name="T43" fmla="*/ 8 h 71"/>
              <a:gd name="T44" fmla="*/ 11 w 203"/>
              <a:gd name="T45" fmla="*/ 8 h 71"/>
              <a:gd name="T46" fmla="*/ 10 w 203"/>
              <a:gd name="T47" fmla="*/ 7 h 71"/>
              <a:gd name="T48" fmla="*/ 8 w 203"/>
              <a:gd name="T49" fmla="*/ 7 h 71"/>
              <a:gd name="T50" fmla="*/ 7 w 203"/>
              <a:gd name="T51" fmla="*/ 6 h 71"/>
              <a:gd name="T52" fmla="*/ 5 w 203"/>
              <a:gd name="T53" fmla="*/ 6 h 71"/>
              <a:gd name="T54" fmla="*/ 5 w 203"/>
              <a:gd name="T55" fmla="*/ 5 h 71"/>
              <a:gd name="T56" fmla="*/ 3 w 203"/>
              <a:gd name="T57" fmla="*/ 4 h 71"/>
              <a:gd name="T58" fmla="*/ 3 w 203"/>
              <a:gd name="T59" fmla="*/ 4 h 71"/>
              <a:gd name="T60" fmla="*/ 2 w 203"/>
              <a:gd name="T61" fmla="*/ 3 h 71"/>
              <a:gd name="T62" fmla="*/ 1 w 203"/>
              <a:gd name="T63" fmla="*/ 2 h 71"/>
              <a:gd name="T64" fmla="*/ 1 w 203"/>
              <a:gd name="T65" fmla="*/ 1 h 71"/>
              <a:gd name="T66" fmla="*/ 1 w 203"/>
              <a:gd name="T67" fmla="*/ 1 h 71"/>
              <a:gd name="T68" fmla="*/ 1 w 203"/>
              <a:gd name="T69" fmla="*/ 1 h 71"/>
              <a:gd name="T70" fmla="*/ 1 w 203"/>
              <a:gd name="T71" fmla="*/ 1 h 71"/>
              <a:gd name="T72" fmla="*/ 1 w 203"/>
              <a:gd name="T73" fmla="*/ 1 h 71"/>
              <a:gd name="T74" fmla="*/ 1 w 203"/>
              <a:gd name="T75" fmla="*/ 1 h 71"/>
              <a:gd name="T76" fmla="*/ 1 w 203"/>
              <a:gd name="T77" fmla="*/ 1 h 71"/>
              <a:gd name="T78" fmla="*/ 0 w 203"/>
              <a:gd name="T79" fmla="*/ 1 h 71"/>
              <a:gd name="T80" fmla="*/ 0 w 203"/>
              <a:gd name="T81" fmla="*/ 1 h 71"/>
              <a:gd name="T82" fmla="*/ 1 w 203"/>
              <a:gd name="T83" fmla="*/ 0 h 7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3"/>
              <a:gd name="T127" fmla="*/ 0 h 71"/>
              <a:gd name="T128" fmla="*/ 203 w 203"/>
              <a:gd name="T129" fmla="*/ 71 h 7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3" h="71">
                <a:moveTo>
                  <a:pt x="4" y="0"/>
                </a:moveTo>
                <a:lnTo>
                  <a:pt x="0" y="6"/>
                </a:lnTo>
                <a:lnTo>
                  <a:pt x="2" y="10"/>
                </a:lnTo>
                <a:lnTo>
                  <a:pt x="6" y="17"/>
                </a:lnTo>
                <a:lnTo>
                  <a:pt x="11" y="22"/>
                </a:lnTo>
                <a:lnTo>
                  <a:pt x="17" y="28"/>
                </a:lnTo>
                <a:lnTo>
                  <a:pt x="24" y="34"/>
                </a:lnTo>
                <a:lnTo>
                  <a:pt x="34" y="39"/>
                </a:lnTo>
                <a:lnTo>
                  <a:pt x="43" y="44"/>
                </a:lnTo>
                <a:lnTo>
                  <a:pt x="54" y="48"/>
                </a:lnTo>
                <a:lnTo>
                  <a:pt x="67" y="53"/>
                </a:lnTo>
                <a:lnTo>
                  <a:pt x="81" y="57"/>
                </a:lnTo>
                <a:lnTo>
                  <a:pt x="98" y="61"/>
                </a:lnTo>
                <a:lnTo>
                  <a:pt x="115" y="64"/>
                </a:lnTo>
                <a:lnTo>
                  <a:pt x="134" y="66"/>
                </a:lnTo>
                <a:lnTo>
                  <a:pt x="156" y="69"/>
                </a:lnTo>
                <a:lnTo>
                  <a:pt x="178" y="71"/>
                </a:lnTo>
                <a:lnTo>
                  <a:pt x="203" y="71"/>
                </a:lnTo>
                <a:lnTo>
                  <a:pt x="203" y="62"/>
                </a:lnTo>
                <a:lnTo>
                  <a:pt x="178" y="62"/>
                </a:lnTo>
                <a:lnTo>
                  <a:pt x="156" y="62"/>
                </a:lnTo>
                <a:lnTo>
                  <a:pt x="134" y="60"/>
                </a:lnTo>
                <a:lnTo>
                  <a:pt x="115" y="57"/>
                </a:lnTo>
                <a:lnTo>
                  <a:pt x="98" y="54"/>
                </a:lnTo>
                <a:lnTo>
                  <a:pt x="84" y="51"/>
                </a:lnTo>
                <a:lnTo>
                  <a:pt x="69" y="46"/>
                </a:lnTo>
                <a:lnTo>
                  <a:pt x="56" y="42"/>
                </a:lnTo>
                <a:lnTo>
                  <a:pt x="45" y="37"/>
                </a:lnTo>
                <a:lnTo>
                  <a:pt x="36" y="33"/>
                </a:lnTo>
                <a:lnTo>
                  <a:pt x="28" y="27"/>
                </a:lnTo>
                <a:lnTo>
                  <a:pt x="22" y="21"/>
                </a:lnTo>
                <a:lnTo>
                  <a:pt x="16" y="18"/>
                </a:lnTo>
                <a:lnTo>
                  <a:pt x="13" y="12"/>
                </a:lnTo>
                <a:lnTo>
                  <a:pt x="9" y="8"/>
                </a:lnTo>
                <a:lnTo>
                  <a:pt x="7" y="3"/>
                </a:lnTo>
                <a:lnTo>
                  <a:pt x="4" y="9"/>
                </a:lnTo>
                <a:lnTo>
                  <a:pt x="7" y="3"/>
                </a:lnTo>
                <a:lnTo>
                  <a:pt x="6" y="1"/>
                </a:lnTo>
                <a:lnTo>
                  <a:pt x="2" y="1"/>
                </a:lnTo>
                <a:lnTo>
                  <a:pt x="0" y="2"/>
                </a:lnTo>
                <a:lnTo>
                  <a:pt x="0" y="6"/>
                </a:lnTo>
                <a:lnTo>
                  <a:pt x="4" y="0"/>
                </a:lnTo>
                <a:close/>
              </a:path>
            </a:pathLst>
          </a:custGeom>
          <a:solidFill>
            <a:srgbClr val="000000"/>
          </a:solidFill>
          <a:ln w="9525">
            <a:noFill/>
            <a:round/>
            <a:headEnd/>
            <a:tailEnd/>
          </a:ln>
        </p:spPr>
        <p:txBody>
          <a:bodyPr/>
          <a:lstStyle/>
          <a:p>
            <a:endParaRPr lang="en-GB"/>
          </a:p>
        </p:txBody>
      </p:sp>
      <p:sp>
        <p:nvSpPr>
          <p:cNvPr id="16513" name="Freeform 106"/>
          <p:cNvSpPr>
            <a:spLocks/>
          </p:cNvSpPr>
          <p:nvPr/>
        </p:nvSpPr>
        <p:spPr bwMode="auto">
          <a:xfrm>
            <a:off x="863600" y="5008563"/>
            <a:ext cx="433388" cy="11113"/>
          </a:xfrm>
          <a:custGeom>
            <a:avLst/>
            <a:gdLst>
              <a:gd name="T0" fmla="*/ 40 w 400"/>
              <a:gd name="T1" fmla="*/ 2 h 9"/>
              <a:gd name="T2" fmla="*/ 40 w 400"/>
              <a:gd name="T3" fmla="*/ 0 h 9"/>
              <a:gd name="T4" fmla="*/ 0 w 400"/>
              <a:gd name="T5" fmla="*/ 0 h 9"/>
              <a:gd name="T6" fmla="*/ 0 w 400"/>
              <a:gd name="T7" fmla="*/ 2 h 9"/>
              <a:gd name="T8" fmla="*/ 40 w 400"/>
              <a:gd name="T9" fmla="*/ 2 h 9"/>
              <a:gd name="T10" fmla="*/ 40 w 400"/>
              <a:gd name="T11" fmla="*/ 2 h 9"/>
              <a:gd name="T12" fmla="*/ 40 w 400"/>
              <a:gd name="T13" fmla="*/ 2 h 9"/>
              <a:gd name="T14" fmla="*/ 40 w 400"/>
              <a:gd name="T15" fmla="*/ 2 h 9"/>
              <a:gd name="T16" fmla="*/ 40 w 400"/>
              <a:gd name="T17" fmla="*/ 2 h 9"/>
              <a:gd name="T18" fmla="*/ 40 w 400"/>
              <a:gd name="T19" fmla="*/ 1 h 9"/>
              <a:gd name="T20" fmla="*/ 40 w 400"/>
              <a:gd name="T21" fmla="*/ 0 h 9"/>
              <a:gd name="T22" fmla="*/ 40 w 400"/>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0"/>
              <a:gd name="T37" fmla="*/ 0 h 9"/>
              <a:gd name="T38" fmla="*/ 400 w 40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0" h="9">
                <a:moveTo>
                  <a:pt x="399" y="6"/>
                </a:moveTo>
                <a:lnTo>
                  <a:pt x="396" y="0"/>
                </a:lnTo>
                <a:lnTo>
                  <a:pt x="0" y="0"/>
                </a:lnTo>
                <a:lnTo>
                  <a:pt x="0" y="9"/>
                </a:lnTo>
                <a:lnTo>
                  <a:pt x="396" y="9"/>
                </a:lnTo>
                <a:lnTo>
                  <a:pt x="393" y="3"/>
                </a:lnTo>
                <a:lnTo>
                  <a:pt x="396" y="9"/>
                </a:lnTo>
                <a:lnTo>
                  <a:pt x="399" y="8"/>
                </a:lnTo>
                <a:lnTo>
                  <a:pt x="400" y="4"/>
                </a:lnTo>
                <a:lnTo>
                  <a:pt x="399" y="1"/>
                </a:lnTo>
                <a:lnTo>
                  <a:pt x="396" y="0"/>
                </a:lnTo>
                <a:lnTo>
                  <a:pt x="399" y="6"/>
                </a:lnTo>
                <a:close/>
              </a:path>
            </a:pathLst>
          </a:custGeom>
          <a:solidFill>
            <a:srgbClr val="000000"/>
          </a:solidFill>
          <a:ln w="9525">
            <a:noFill/>
            <a:round/>
            <a:headEnd/>
            <a:tailEnd/>
          </a:ln>
        </p:spPr>
        <p:txBody>
          <a:bodyPr/>
          <a:lstStyle/>
          <a:p>
            <a:endParaRPr lang="en-GB"/>
          </a:p>
        </p:txBody>
      </p:sp>
      <p:sp>
        <p:nvSpPr>
          <p:cNvPr id="16514" name="Freeform 107"/>
          <p:cNvSpPr>
            <a:spLocks/>
          </p:cNvSpPr>
          <p:nvPr/>
        </p:nvSpPr>
        <p:spPr bwMode="auto">
          <a:xfrm>
            <a:off x="325438" y="5538788"/>
            <a:ext cx="1520825" cy="404813"/>
          </a:xfrm>
          <a:custGeom>
            <a:avLst/>
            <a:gdLst>
              <a:gd name="T0" fmla="*/ 142 w 1403"/>
              <a:gd name="T1" fmla="*/ 41 h 360"/>
              <a:gd name="T2" fmla="*/ 135 w 1403"/>
              <a:gd name="T3" fmla="*/ 0 h 360"/>
              <a:gd name="T4" fmla="*/ 6 w 1403"/>
              <a:gd name="T5" fmla="*/ 0 h 360"/>
              <a:gd name="T6" fmla="*/ 0 w 1403"/>
              <a:gd name="T7" fmla="*/ 41 h 360"/>
              <a:gd name="T8" fmla="*/ 0 w 1403"/>
              <a:gd name="T9" fmla="*/ 45 h 360"/>
              <a:gd name="T10" fmla="*/ 142 w 1403"/>
              <a:gd name="T11" fmla="*/ 45 h 360"/>
              <a:gd name="T12" fmla="*/ 142 w 1403"/>
              <a:gd name="T13" fmla="*/ 41 h 360"/>
              <a:gd name="T14" fmla="*/ 0 60000 65536"/>
              <a:gd name="T15" fmla="*/ 0 60000 65536"/>
              <a:gd name="T16" fmla="*/ 0 60000 65536"/>
              <a:gd name="T17" fmla="*/ 0 60000 65536"/>
              <a:gd name="T18" fmla="*/ 0 60000 65536"/>
              <a:gd name="T19" fmla="*/ 0 60000 65536"/>
              <a:gd name="T20" fmla="*/ 0 60000 65536"/>
              <a:gd name="T21" fmla="*/ 0 w 1403"/>
              <a:gd name="T22" fmla="*/ 0 h 360"/>
              <a:gd name="T23" fmla="*/ 1403 w 1403"/>
              <a:gd name="T24" fmla="*/ 360 h 3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3" h="360">
                <a:moveTo>
                  <a:pt x="1403" y="326"/>
                </a:moveTo>
                <a:lnTo>
                  <a:pt x="1335" y="0"/>
                </a:lnTo>
                <a:lnTo>
                  <a:pt x="60" y="0"/>
                </a:lnTo>
                <a:lnTo>
                  <a:pt x="0" y="326"/>
                </a:lnTo>
                <a:lnTo>
                  <a:pt x="0" y="360"/>
                </a:lnTo>
                <a:lnTo>
                  <a:pt x="1400" y="360"/>
                </a:lnTo>
                <a:lnTo>
                  <a:pt x="1403" y="326"/>
                </a:lnTo>
                <a:close/>
              </a:path>
            </a:pathLst>
          </a:custGeom>
          <a:solidFill>
            <a:srgbClr val="FFFFFF"/>
          </a:solidFill>
          <a:ln w="6350">
            <a:solidFill>
              <a:schemeClr val="tx1"/>
            </a:solidFill>
            <a:round/>
            <a:headEnd/>
            <a:tailEnd/>
          </a:ln>
        </p:spPr>
        <p:txBody>
          <a:bodyPr/>
          <a:lstStyle/>
          <a:p>
            <a:endParaRPr lang="en-GB"/>
          </a:p>
        </p:txBody>
      </p:sp>
      <p:sp>
        <p:nvSpPr>
          <p:cNvPr id="16515" name="Freeform 108"/>
          <p:cNvSpPr>
            <a:spLocks/>
          </p:cNvSpPr>
          <p:nvPr/>
        </p:nvSpPr>
        <p:spPr bwMode="auto">
          <a:xfrm>
            <a:off x="1768475" y="5534025"/>
            <a:ext cx="80963" cy="371475"/>
          </a:xfrm>
          <a:custGeom>
            <a:avLst/>
            <a:gdLst>
              <a:gd name="T0" fmla="*/ 1 w 74"/>
              <a:gd name="T1" fmla="*/ 1 h 330"/>
              <a:gd name="T2" fmla="*/ 0 w 74"/>
              <a:gd name="T3" fmla="*/ 1 h 330"/>
              <a:gd name="T4" fmla="*/ 7 w 74"/>
              <a:gd name="T5" fmla="*/ 43 h 330"/>
              <a:gd name="T6" fmla="*/ 8 w 74"/>
              <a:gd name="T7" fmla="*/ 43 h 330"/>
              <a:gd name="T8" fmla="*/ 1 w 74"/>
              <a:gd name="T9" fmla="*/ 1 h 330"/>
              <a:gd name="T10" fmla="*/ 1 w 74"/>
              <a:gd name="T11" fmla="*/ 0 h 330"/>
              <a:gd name="T12" fmla="*/ 1 w 74"/>
              <a:gd name="T13" fmla="*/ 1 h 330"/>
              <a:gd name="T14" fmla="*/ 1 w 74"/>
              <a:gd name="T15" fmla="*/ 1 h 330"/>
              <a:gd name="T16" fmla="*/ 1 w 74"/>
              <a:gd name="T17" fmla="*/ 1 h 330"/>
              <a:gd name="T18" fmla="*/ 1 w 74"/>
              <a:gd name="T19" fmla="*/ 1 h 330"/>
              <a:gd name="T20" fmla="*/ 0 w 74"/>
              <a:gd name="T21" fmla="*/ 1 h 330"/>
              <a:gd name="T22" fmla="*/ 1 w 74"/>
              <a:gd name="T23" fmla="*/ 1 h 3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330"/>
              <a:gd name="T38" fmla="*/ 74 w 74"/>
              <a:gd name="T39" fmla="*/ 330 h 3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330">
                <a:moveTo>
                  <a:pt x="3" y="9"/>
                </a:moveTo>
                <a:lnTo>
                  <a:pt x="0" y="4"/>
                </a:lnTo>
                <a:lnTo>
                  <a:pt x="68" y="330"/>
                </a:lnTo>
                <a:lnTo>
                  <a:pt x="74" y="330"/>
                </a:lnTo>
                <a:lnTo>
                  <a:pt x="7" y="4"/>
                </a:lnTo>
                <a:lnTo>
                  <a:pt x="3" y="0"/>
                </a:lnTo>
                <a:lnTo>
                  <a:pt x="7" y="4"/>
                </a:lnTo>
                <a:lnTo>
                  <a:pt x="6" y="2"/>
                </a:lnTo>
                <a:lnTo>
                  <a:pt x="3" y="1"/>
                </a:lnTo>
                <a:lnTo>
                  <a:pt x="1" y="2"/>
                </a:lnTo>
                <a:lnTo>
                  <a:pt x="0" y="4"/>
                </a:lnTo>
                <a:lnTo>
                  <a:pt x="3" y="9"/>
                </a:lnTo>
                <a:close/>
              </a:path>
            </a:pathLst>
          </a:custGeom>
          <a:solidFill>
            <a:srgbClr val="000000"/>
          </a:solidFill>
          <a:ln w="6350">
            <a:solidFill>
              <a:schemeClr val="tx1"/>
            </a:solidFill>
            <a:round/>
            <a:headEnd/>
            <a:tailEnd/>
          </a:ln>
        </p:spPr>
        <p:txBody>
          <a:bodyPr/>
          <a:lstStyle/>
          <a:p>
            <a:endParaRPr lang="en-GB"/>
          </a:p>
        </p:txBody>
      </p:sp>
      <p:sp>
        <p:nvSpPr>
          <p:cNvPr id="16516" name="Freeform 109"/>
          <p:cNvSpPr>
            <a:spLocks/>
          </p:cNvSpPr>
          <p:nvPr/>
        </p:nvSpPr>
        <p:spPr bwMode="auto">
          <a:xfrm>
            <a:off x="385763" y="5534025"/>
            <a:ext cx="1385888" cy="11113"/>
          </a:xfrm>
          <a:custGeom>
            <a:avLst/>
            <a:gdLst>
              <a:gd name="T0" fmla="*/ 1 w 1280"/>
              <a:gd name="T1" fmla="*/ 2 h 9"/>
              <a:gd name="T2" fmla="*/ 1 w 1280"/>
              <a:gd name="T3" fmla="*/ 2 h 9"/>
              <a:gd name="T4" fmla="*/ 129 w 1280"/>
              <a:gd name="T5" fmla="*/ 2 h 9"/>
              <a:gd name="T6" fmla="*/ 129 w 1280"/>
              <a:gd name="T7" fmla="*/ 0 h 9"/>
              <a:gd name="T8" fmla="*/ 1 w 1280"/>
              <a:gd name="T9" fmla="*/ 0 h 9"/>
              <a:gd name="T10" fmla="*/ 1 w 1280"/>
              <a:gd name="T11" fmla="*/ 2 h 9"/>
              <a:gd name="T12" fmla="*/ 1 w 1280"/>
              <a:gd name="T13" fmla="*/ 0 h 9"/>
              <a:gd name="T14" fmla="*/ 1 w 1280"/>
              <a:gd name="T15" fmla="*/ 1 h 9"/>
              <a:gd name="T16" fmla="*/ 0 w 1280"/>
              <a:gd name="T17" fmla="*/ 2 h 9"/>
              <a:gd name="T18" fmla="*/ 1 w 1280"/>
              <a:gd name="T19" fmla="*/ 2 h 9"/>
              <a:gd name="T20" fmla="*/ 1 w 1280"/>
              <a:gd name="T21" fmla="*/ 2 h 9"/>
              <a:gd name="T22" fmla="*/ 1 w 1280"/>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0"/>
              <a:gd name="T37" fmla="*/ 0 h 9"/>
              <a:gd name="T38" fmla="*/ 1280 w 128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0" h="9">
                <a:moveTo>
                  <a:pt x="8" y="4"/>
                </a:moveTo>
                <a:lnTo>
                  <a:pt x="5" y="9"/>
                </a:lnTo>
                <a:lnTo>
                  <a:pt x="1280" y="9"/>
                </a:lnTo>
                <a:lnTo>
                  <a:pt x="1280" y="0"/>
                </a:lnTo>
                <a:lnTo>
                  <a:pt x="5" y="0"/>
                </a:lnTo>
                <a:lnTo>
                  <a:pt x="1" y="4"/>
                </a:lnTo>
                <a:lnTo>
                  <a:pt x="5" y="0"/>
                </a:lnTo>
                <a:lnTo>
                  <a:pt x="1" y="1"/>
                </a:lnTo>
                <a:lnTo>
                  <a:pt x="0" y="4"/>
                </a:lnTo>
                <a:lnTo>
                  <a:pt x="1" y="8"/>
                </a:lnTo>
                <a:lnTo>
                  <a:pt x="5" y="9"/>
                </a:lnTo>
                <a:lnTo>
                  <a:pt x="8" y="4"/>
                </a:lnTo>
                <a:close/>
              </a:path>
            </a:pathLst>
          </a:custGeom>
          <a:solidFill>
            <a:srgbClr val="000000"/>
          </a:solidFill>
          <a:ln w="6350">
            <a:solidFill>
              <a:schemeClr val="tx1"/>
            </a:solidFill>
            <a:round/>
            <a:headEnd/>
            <a:tailEnd/>
          </a:ln>
        </p:spPr>
        <p:txBody>
          <a:bodyPr/>
          <a:lstStyle/>
          <a:p>
            <a:endParaRPr lang="en-GB"/>
          </a:p>
        </p:txBody>
      </p:sp>
      <p:sp>
        <p:nvSpPr>
          <p:cNvPr id="16517" name="Freeform 110"/>
          <p:cNvSpPr>
            <a:spLocks/>
          </p:cNvSpPr>
          <p:nvPr/>
        </p:nvSpPr>
        <p:spPr bwMode="auto">
          <a:xfrm>
            <a:off x="320675" y="5538788"/>
            <a:ext cx="73025" cy="371475"/>
          </a:xfrm>
          <a:custGeom>
            <a:avLst/>
            <a:gdLst>
              <a:gd name="T0" fmla="*/ 1 w 68"/>
              <a:gd name="T1" fmla="*/ 41 h 330"/>
              <a:gd name="T2" fmla="*/ 1 w 68"/>
              <a:gd name="T3" fmla="*/ 41 h 330"/>
              <a:gd name="T4" fmla="*/ 6 w 68"/>
              <a:gd name="T5" fmla="*/ 0 h 330"/>
              <a:gd name="T6" fmla="*/ 6 w 68"/>
              <a:gd name="T7" fmla="*/ 0 h 330"/>
              <a:gd name="T8" fmla="*/ 1 w 68"/>
              <a:gd name="T9" fmla="*/ 41 h 330"/>
              <a:gd name="T10" fmla="*/ 0 w 68"/>
              <a:gd name="T11" fmla="*/ 41 h 330"/>
              <a:gd name="T12" fmla="*/ 1 w 68"/>
              <a:gd name="T13" fmla="*/ 41 h 330"/>
              <a:gd name="T14" fmla="*/ 1 w 68"/>
              <a:gd name="T15" fmla="*/ 42 h 330"/>
              <a:gd name="T16" fmla="*/ 1 w 68"/>
              <a:gd name="T17" fmla="*/ 43 h 330"/>
              <a:gd name="T18" fmla="*/ 1 w 68"/>
              <a:gd name="T19" fmla="*/ 42 h 330"/>
              <a:gd name="T20" fmla="*/ 1 w 68"/>
              <a:gd name="T21" fmla="*/ 41 h 330"/>
              <a:gd name="T22" fmla="*/ 1 w 68"/>
              <a:gd name="T23" fmla="*/ 41 h 3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330"/>
              <a:gd name="T38" fmla="*/ 68 w 68"/>
              <a:gd name="T39" fmla="*/ 330 h 3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330">
                <a:moveTo>
                  <a:pt x="10" y="326"/>
                </a:moveTo>
                <a:lnTo>
                  <a:pt x="8" y="326"/>
                </a:lnTo>
                <a:lnTo>
                  <a:pt x="68" y="0"/>
                </a:lnTo>
                <a:lnTo>
                  <a:pt x="61" y="0"/>
                </a:lnTo>
                <a:lnTo>
                  <a:pt x="2" y="326"/>
                </a:lnTo>
                <a:lnTo>
                  <a:pt x="0" y="326"/>
                </a:lnTo>
                <a:lnTo>
                  <a:pt x="2" y="326"/>
                </a:lnTo>
                <a:lnTo>
                  <a:pt x="3" y="328"/>
                </a:lnTo>
                <a:lnTo>
                  <a:pt x="5" y="330"/>
                </a:lnTo>
                <a:lnTo>
                  <a:pt x="7" y="328"/>
                </a:lnTo>
                <a:lnTo>
                  <a:pt x="8" y="326"/>
                </a:lnTo>
                <a:lnTo>
                  <a:pt x="10" y="326"/>
                </a:lnTo>
                <a:close/>
              </a:path>
            </a:pathLst>
          </a:custGeom>
          <a:solidFill>
            <a:srgbClr val="000000"/>
          </a:solidFill>
          <a:ln w="6350">
            <a:solidFill>
              <a:schemeClr val="tx1"/>
            </a:solidFill>
            <a:round/>
            <a:headEnd/>
            <a:tailEnd/>
          </a:ln>
        </p:spPr>
        <p:txBody>
          <a:bodyPr/>
          <a:lstStyle/>
          <a:p>
            <a:endParaRPr lang="en-GB"/>
          </a:p>
        </p:txBody>
      </p:sp>
      <p:sp>
        <p:nvSpPr>
          <p:cNvPr id="16518" name="Freeform 111"/>
          <p:cNvSpPr>
            <a:spLocks/>
          </p:cNvSpPr>
          <p:nvPr/>
        </p:nvSpPr>
        <p:spPr bwMode="auto">
          <a:xfrm>
            <a:off x="320675" y="5905500"/>
            <a:ext cx="11113" cy="44450"/>
          </a:xfrm>
          <a:custGeom>
            <a:avLst/>
            <a:gdLst>
              <a:gd name="T0" fmla="*/ 1 w 10"/>
              <a:gd name="T1" fmla="*/ 4 h 39"/>
              <a:gd name="T2" fmla="*/ 1 w 10"/>
              <a:gd name="T3" fmla="*/ 4 h 39"/>
              <a:gd name="T4" fmla="*/ 1 w 10"/>
              <a:gd name="T5" fmla="*/ 0 h 39"/>
              <a:gd name="T6" fmla="*/ 0 w 10"/>
              <a:gd name="T7" fmla="*/ 0 h 39"/>
              <a:gd name="T8" fmla="*/ 0 w 10"/>
              <a:gd name="T9" fmla="*/ 4 h 39"/>
              <a:gd name="T10" fmla="*/ 1 w 10"/>
              <a:gd name="T11" fmla="*/ 5 h 39"/>
              <a:gd name="T12" fmla="*/ 0 w 10"/>
              <a:gd name="T13" fmla="*/ 4 h 39"/>
              <a:gd name="T14" fmla="*/ 1 w 10"/>
              <a:gd name="T15" fmla="*/ 5 h 39"/>
              <a:gd name="T16" fmla="*/ 1 w 10"/>
              <a:gd name="T17" fmla="*/ 5 h 39"/>
              <a:gd name="T18" fmla="*/ 1 w 10"/>
              <a:gd name="T19" fmla="*/ 5 h 39"/>
              <a:gd name="T20" fmla="*/ 1 w 10"/>
              <a:gd name="T21" fmla="*/ 4 h 39"/>
              <a:gd name="T22" fmla="*/ 1 w 10"/>
              <a:gd name="T23" fmla="*/ 4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39"/>
              <a:gd name="T38" fmla="*/ 10 w 10"/>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39">
                <a:moveTo>
                  <a:pt x="5" y="29"/>
                </a:moveTo>
                <a:lnTo>
                  <a:pt x="10" y="34"/>
                </a:lnTo>
                <a:lnTo>
                  <a:pt x="10" y="0"/>
                </a:lnTo>
                <a:lnTo>
                  <a:pt x="0" y="0"/>
                </a:lnTo>
                <a:lnTo>
                  <a:pt x="0" y="34"/>
                </a:lnTo>
                <a:lnTo>
                  <a:pt x="5" y="39"/>
                </a:lnTo>
                <a:lnTo>
                  <a:pt x="0" y="34"/>
                </a:lnTo>
                <a:lnTo>
                  <a:pt x="2" y="37"/>
                </a:lnTo>
                <a:lnTo>
                  <a:pt x="5" y="39"/>
                </a:lnTo>
                <a:lnTo>
                  <a:pt x="8" y="37"/>
                </a:lnTo>
                <a:lnTo>
                  <a:pt x="10" y="34"/>
                </a:lnTo>
                <a:lnTo>
                  <a:pt x="5" y="29"/>
                </a:lnTo>
                <a:close/>
              </a:path>
            </a:pathLst>
          </a:custGeom>
          <a:solidFill>
            <a:srgbClr val="000000"/>
          </a:solidFill>
          <a:ln w="6350">
            <a:solidFill>
              <a:schemeClr val="tx1"/>
            </a:solidFill>
            <a:round/>
            <a:headEnd/>
            <a:tailEnd/>
          </a:ln>
        </p:spPr>
        <p:txBody>
          <a:bodyPr/>
          <a:lstStyle/>
          <a:p>
            <a:endParaRPr lang="en-GB"/>
          </a:p>
        </p:txBody>
      </p:sp>
      <p:sp>
        <p:nvSpPr>
          <p:cNvPr id="16519" name="Freeform 112"/>
          <p:cNvSpPr>
            <a:spLocks/>
          </p:cNvSpPr>
          <p:nvPr/>
        </p:nvSpPr>
        <p:spPr bwMode="auto">
          <a:xfrm>
            <a:off x="325438" y="5938838"/>
            <a:ext cx="1520825" cy="11113"/>
          </a:xfrm>
          <a:custGeom>
            <a:avLst/>
            <a:gdLst>
              <a:gd name="T0" fmla="*/ 141 w 1404"/>
              <a:gd name="T1" fmla="*/ 1 h 10"/>
              <a:gd name="T2" fmla="*/ 141 w 1404"/>
              <a:gd name="T3" fmla="*/ 0 h 10"/>
              <a:gd name="T4" fmla="*/ 0 w 1404"/>
              <a:gd name="T5" fmla="*/ 0 h 10"/>
              <a:gd name="T6" fmla="*/ 0 w 1404"/>
              <a:gd name="T7" fmla="*/ 1 h 10"/>
              <a:gd name="T8" fmla="*/ 141 w 1404"/>
              <a:gd name="T9" fmla="*/ 1 h 10"/>
              <a:gd name="T10" fmla="*/ 141 w 1404"/>
              <a:gd name="T11" fmla="*/ 1 h 10"/>
              <a:gd name="T12" fmla="*/ 141 w 1404"/>
              <a:gd name="T13" fmla="*/ 1 h 10"/>
              <a:gd name="T14" fmla="*/ 141 w 1404"/>
              <a:gd name="T15" fmla="*/ 1 h 10"/>
              <a:gd name="T16" fmla="*/ 141 w 1404"/>
              <a:gd name="T17" fmla="*/ 1 h 10"/>
              <a:gd name="T18" fmla="*/ 141 w 1404"/>
              <a:gd name="T19" fmla="*/ 1 h 10"/>
              <a:gd name="T20" fmla="*/ 141 w 1404"/>
              <a:gd name="T21" fmla="*/ 0 h 10"/>
              <a:gd name="T22" fmla="*/ 141 w 1404"/>
              <a:gd name="T23" fmla="*/ 1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4"/>
              <a:gd name="T37" fmla="*/ 0 h 10"/>
              <a:gd name="T38" fmla="*/ 1404 w 140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4" h="10">
                <a:moveTo>
                  <a:pt x="1396" y="5"/>
                </a:moveTo>
                <a:lnTo>
                  <a:pt x="1400" y="0"/>
                </a:lnTo>
                <a:lnTo>
                  <a:pt x="0" y="0"/>
                </a:lnTo>
                <a:lnTo>
                  <a:pt x="0" y="10"/>
                </a:lnTo>
                <a:lnTo>
                  <a:pt x="1400" y="10"/>
                </a:lnTo>
                <a:lnTo>
                  <a:pt x="1403" y="5"/>
                </a:lnTo>
                <a:lnTo>
                  <a:pt x="1400" y="10"/>
                </a:lnTo>
                <a:lnTo>
                  <a:pt x="1403" y="8"/>
                </a:lnTo>
                <a:lnTo>
                  <a:pt x="1404" y="5"/>
                </a:lnTo>
                <a:lnTo>
                  <a:pt x="1403" y="2"/>
                </a:lnTo>
                <a:lnTo>
                  <a:pt x="1400" y="0"/>
                </a:lnTo>
                <a:lnTo>
                  <a:pt x="1396" y="5"/>
                </a:lnTo>
                <a:close/>
              </a:path>
            </a:pathLst>
          </a:custGeom>
          <a:solidFill>
            <a:srgbClr val="000000"/>
          </a:solidFill>
          <a:ln w="6350">
            <a:solidFill>
              <a:schemeClr val="tx1"/>
            </a:solidFill>
            <a:round/>
            <a:headEnd/>
            <a:tailEnd/>
          </a:ln>
        </p:spPr>
        <p:txBody>
          <a:bodyPr/>
          <a:lstStyle/>
          <a:p>
            <a:endParaRPr lang="en-GB"/>
          </a:p>
        </p:txBody>
      </p:sp>
      <p:sp>
        <p:nvSpPr>
          <p:cNvPr id="16520" name="Freeform 113"/>
          <p:cNvSpPr>
            <a:spLocks/>
          </p:cNvSpPr>
          <p:nvPr/>
        </p:nvSpPr>
        <p:spPr bwMode="auto">
          <a:xfrm>
            <a:off x="1838325" y="5902325"/>
            <a:ext cx="11113" cy="41275"/>
          </a:xfrm>
          <a:custGeom>
            <a:avLst/>
            <a:gdLst>
              <a:gd name="T0" fmla="*/ 1 w 10"/>
              <a:gd name="T1" fmla="*/ 1 h 37"/>
              <a:gd name="T2" fmla="*/ 1 w 10"/>
              <a:gd name="T3" fmla="*/ 1 h 37"/>
              <a:gd name="T4" fmla="*/ 0 w 10"/>
              <a:gd name="T5" fmla="*/ 4 h 37"/>
              <a:gd name="T6" fmla="*/ 1 w 10"/>
              <a:gd name="T7" fmla="*/ 4 h 37"/>
              <a:gd name="T8" fmla="*/ 1 w 10"/>
              <a:gd name="T9" fmla="*/ 1 h 37"/>
              <a:gd name="T10" fmla="*/ 1 w 10"/>
              <a:gd name="T11" fmla="*/ 1 h 37"/>
              <a:gd name="T12" fmla="*/ 1 w 10"/>
              <a:gd name="T13" fmla="*/ 1 h 37"/>
              <a:gd name="T14" fmla="*/ 1 w 10"/>
              <a:gd name="T15" fmla="*/ 1 h 37"/>
              <a:gd name="T16" fmla="*/ 1 w 10"/>
              <a:gd name="T17" fmla="*/ 0 h 37"/>
              <a:gd name="T18" fmla="*/ 1 w 10"/>
              <a:gd name="T19" fmla="*/ 1 h 37"/>
              <a:gd name="T20" fmla="*/ 1 w 10"/>
              <a:gd name="T21" fmla="*/ 1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37"/>
              <a:gd name="T35" fmla="*/ 10 w 10"/>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37">
                <a:moveTo>
                  <a:pt x="4" y="3"/>
                </a:moveTo>
                <a:lnTo>
                  <a:pt x="4" y="3"/>
                </a:lnTo>
                <a:lnTo>
                  <a:pt x="0" y="37"/>
                </a:lnTo>
                <a:lnTo>
                  <a:pt x="7" y="37"/>
                </a:lnTo>
                <a:lnTo>
                  <a:pt x="10" y="3"/>
                </a:lnTo>
                <a:lnTo>
                  <a:pt x="9" y="1"/>
                </a:lnTo>
                <a:lnTo>
                  <a:pt x="7" y="0"/>
                </a:lnTo>
                <a:lnTo>
                  <a:pt x="5" y="1"/>
                </a:lnTo>
                <a:lnTo>
                  <a:pt x="4" y="3"/>
                </a:lnTo>
                <a:close/>
              </a:path>
            </a:pathLst>
          </a:custGeom>
          <a:solidFill>
            <a:srgbClr val="000000"/>
          </a:solidFill>
          <a:ln w="6350">
            <a:solidFill>
              <a:schemeClr val="tx1"/>
            </a:solidFill>
            <a:round/>
            <a:headEnd/>
            <a:tailEnd/>
          </a:ln>
        </p:spPr>
        <p:txBody>
          <a:bodyPr/>
          <a:lstStyle/>
          <a:p>
            <a:endParaRPr lang="en-GB"/>
          </a:p>
        </p:txBody>
      </p:sp>
      <p:sp>
        <p:nvSpPr>
          <p:cNvPr id="16521" name="Freeform 114"/>
          <p:cNvSpPr>
            <a:spLocks/>
          </p:cNvSpPr>
          <p:nvPr/>
        </p:nvSpPr>
        <p:spPr bwMode="auto">
          <a:xfrm>
            <a:off x="320675" y="5902325"/>
            <a:ext cx="4763" cy="9525"/>
          </a:xfrm>
          <a:custGeom>
            <a:avLst/>
            <a:gdLst>
              <a:gd name="T0" fmla="*/ 1 w 5"/>
              <a:gd name="T1" fmla="*/ 0 h 9"/>
              <a:gd name="T2" fmla="*/ 1 w 5"/>
              <a:gd name="T3" fmla="*/ 1 h 9"/>
              <a:gd name="T4" fmla="*/ 0 w 5"/>
              <a:gd name="T5" fmla="*/ 1 h 9"/>
              <a:gd name="T6" fmla="*/ 1 w 5"/>
              <a:gd name="T7" fmla="*/ 1 h 9"/>
              <a:gd name="T8" fmla="*/ 1 w 5"/>
              <a:gd name="T9" fmla="*/ 1 h 9"/>
              <a:gd name="T10" fmla="*/ 1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2" y="1"/>
                </a:lnTo>
                <a:lnTo>
                  <a:pt x="0" y="4"/>
                </a:lnTo>
                <a:lnTo>
                  <a:pt x="2" y="8"/>
                </a:lnTo>
                <a:lnTo>
                  <a:pt x="5" y="9"/>
                </a:lnTo>
                <a:lnTo>
                  <a:pt x="5" y="0"/>
                </a:lnTo>
                <a:close/>
              </a:path>
            </a:pathLst>
          </a:custGeom>
          <a:solidFill>
            <a:srgbClr val="000000"/>
          </a:solidFill>
          <a:ln w="6350">
            <a:solidFill>
              <a:schemeClr val="tx1"/>
            </a:solidFill>
            <a:round/>
            <a:headEnd/>
            <a:tailEnd/>
          </a:ln>
        </p:spPr>
        <p:txBody>
          <a:bodyPr/>
          <a:lstStyle/>
          <a:p>
            <a:endParaRPr lang="en-GB"/>
          </a:p>
        </p:txBody>
      </p:sp>
      <p:sp>
        <p:nvSpPr>
          <p:cNvPr id="16522" name="Freeform 115"/>
          <p:cNvSpPr>
            <a:spLocks/>
          </p:cNvSpPr>
          <p:nvPr/>
        </p:nvSpPr>
        <p:spPr bwMode="auto">
          <a:xfrm>
            <a:off x="325438" y="5902325"/>
            <a:ext cx="1520825" cy="9525"/>
          </a:xfrm>
          <a:custGeom>
            <a:avLst/>
            <a:gdLst>
              <a:gd name="T0" fmla="*/ 142 w 1403"/>
              <a:gd name="T1" fmla="*/ 1 h 9"/>
              <a:gd name="T2" fmla="*/ 142 w 1403"/>
              <a:gd name="T3" fmla="*/ 0 h 9"/>
              <a:gd name="T4" fmla="*/ 0 w 1403"/>
              <a:gd name="T5" fmla="*/ 0 h 9"/>
              <a:gd name="T6" fmla="*/ 0 w 1403"/>
              <a:gd name="T7" fmla="*/ 1 h 9"/>
              <a:gd name="T8" fmla="*/ 142 w 1403"/>
              <a:gd name="T9" fmla="*/ 1 h 9"/>
              <a:gd name="T10" fmla="*/ 142 w 1403"/>
              <a:gd name="T11" fmla="*/ 1 h 9"/>
              <a:gd name="T12" fmla="*/ 0 60000 65536"/>
              <a:gd name="T13" fmla="*/ 0 60000 65536"/>
              <a:gd name="T14" fmla="*/ 0 60000 65536"/>
              <a:gd name="T15" fmla="*/ 0 60000 65536"/>
              <a:gd name="T16" fmla="*/ 0 60000 65536"/>
              <a:gd name="T17" fmla="*/ 0 60000 65536"/>
              <a:gd name="T18" fmla="*/ 0 w 1403"/>
              <a:gd name="T19" fmla="*/ 0 h 9"/>
              <a:gd name="T20" fmla="*/ 1403 w 1403"/>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03" h="9">
                <a:moveTo>
                  <a:pt x="1403" y="4"/>
                </a:moveTo>
                <a:lnTo>
                  <a:pt x="1403" y="0"/>
                </a:lnTo>
                <a:lnTo>
                  <a:pt x="0" y="0"/>
                </a:lnTo>
                <a:lnTo>
                  <a:pt x="0" y="9"/>
                </a:lnTo>
                <a:lnTo>
                  <a:pt x="1403" y="9"/>
                </a:lnTo>
                <a:lnTo>
                  <a:pt x="1403" y="4"/>
                </a:lnTo>
                <a:close/>
              </a:path>
            </a:pathLst>
          </a:custGeom>
          <a:solidFill>
            <a:srgbClr val="000000"/>
          </a:solidFill>
          <a:ln w="6350">
            <a:solidFill>
              <a:schemeClr val="tx1"/>
            </a:solidFill>
            <a:round/>
            <a:headEnd/>
            <a:tailEnd/>
          </a:ln>
        </p:spPr>
        <p:txBody>
          <a:bodyPr/>
          <a:lstStyle/>
          <a:p>
            <a:endParaRPr lang="en-GB"/>
          </a:p>
        </p:txBody>
      </p:sp>
      <p:sp>
        <p:nvSpPr>
          <p:cNvPr id="16523" name="Freeform 116"/>
          <p:cNvSpPr>
            <a:spLocks/>
          </p:cNvSpPr>
          <p:nvPr/>
        </p:nvSpPr>
        <p:spPr bwMode="auto">
          <a:xfrm>
            <a:off x="1846263" y="5902325"/>
            <a:ext cx="4763" cy="9525"/>
          </a:xfrm>
          <a:custGeom>
            <a:avLst/>
            <a:gdLst>
              <a:gd name="T0" fmla="*/ 0 w 5"/>
              <a:gd name="T1" fmla="*/ 1 h 9"/>
              <a:gd name="T2" fmla="*/ 1 w 5"/>
              <a:gd name="T3" fmla="*/ 1 h 9"/>
              <a:gd name="T4" fmla="*/ 1 w 5"/>
              <a:gd name="T5" fmla="*/ 1 h 9"/>
              <a:gd name="T6" fmla="*/ 1 w 5"/>
              <a:gd name="T7" fmla="*/ 1 h 9"/>
              <a:gd name="T8" fmla="*/ 0 w 5"/>
              <a:gd name="T9" fmla="*/ 0 h 9"/>
              <a:gd name="T10" fmla="*/ 0 w 5"/>
              <a:gd name="T11" fmla="*/ 1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9"/>
                </a:moveTo>
                <a:lnTo>
                  <a:pt x="3" y="8"/>
                </a:lnTo>
                <a:lnTo>
                  <a:pt x="5" y="4"/>
                </a:lnTo>
                <a:lnTo>
                  <a:pt x="3" y="1"/>
                </a:lnTo>
                <a:lnTo>
                  <a:pt x="0" y="0"/>
                </a:lnTo>
                <a:lnTo>
                  <a:pt x="0" y="9"/>
                </a:lnTo>
                <a:close/>
              </a:path>
            </a:pathLst>
          </a:custGeom>
          <a:solidFill>
            <a:srgbClr val="000000"/>
          </a:solidFill>
          <a:ln w="6350">
            <a:solidFill>
              <a:schemeClr val="tx1"/>
            </a:solidFill>
            <a:round/>
            <a:headEnd/>
            <a:tailEnd/>
          </a:ln>
        </p:spPr>
        <p:txBody>
          <a:bodyPr/>
          <a:lstStyle/>
          <a:p>
            <a:endParaRPr lang="en-GB"/>
          </a:p>
        </p:txBody>
      </p:sp>
      <p:sp>
        <p:nvSpPr>
          <p:cNvPr id="16524" name="Freeform 117"/>
          <p:cNvSpPr>
            <a:spLocks/>
          </p:cNvSpPr>
          <p:nvPr/>
        </p:nvSpPr>
        <p:spPr bwMode="auto">
          <a:xfrm>
            <a:off x="1497013" y="5583238"/>
            <a:ext cx="214313" cy="47625"/>
          </a:xfrm>
          <a:custGeom>
            <a:avLst/>
            <a:gdLst>
              <a:gd name="T0" fmla="*/ 0 w 198"/>
              <a:gd name="T1" fmla="*/ 0 h 42"/>
              <a:gd name="T2" fmla="*/ 1 w 198"/>
              <a:gd name="T3" fmla="*/ 6 h 42"/>
              <a:gd name="T4" fmla="*/ 20 w 198"/>
              <a:gd name="T5" fmla="*/ 6 h 42"/>
              <a:gd name="T6" fmla="*/ 20 w 198"/>
              <a:gd name="T7" fmla="*/ 0 h 42"/>
              <a:gd name="T8" fmla="*/ 0 w 198"/>
              <a:gd name="T9" fmla="*/ 0 h 42"/>
              <a:gd name="T10" fmla="*/ 0 60000 65536"/>
              <a:gd name="T11" fmla="*/ 0 60000 65536"/>
              <a:gd name="T12" fmla="*/ 0 60000 65536"/>
              <a:gd name="T13" fmla="*/ 0 60000 65536"/>
              <a:gd name="T14" fmla="*/ 0 60000 65536"/>
              <a:gd name="T15" fmla="*/ 0 w 198"/>
              <a:gd name="T16" fmla="*/ 0 h 42"/>
              <a:gd name="T17" fmla="*/ 198 w 198"/>
              <a:gd name="T18" fmla="*/ 42 h 42"/>
            </a:gdLst>
            <a:ahLst/>
            <a:cxnLst>
              <a:cxn ang="T10">
                <a:pos x="T0" y="T1"/>
              </a:cxn>
              <a:cxn ang="T11">
                <a:pos x="T2" y="T3"/>
              </a:cxn>
              <a:cxn ang="T12">
                <a:pos x="T4" y="T5"/>
              </a:cxn>
              <a:cxn ang="T13">
                <a:pos x="T6" y="T7"/>
              </a:cxn>
              <a:cxn ang="T14">
                <a:pos x="T8" y="T9"/>
              </a:cxn>
            </a:cxnLst>
            <a:rect l="T15" t="T16" r="T17" b="T18"/>
            <a:pathLst>
              <a:path w="198" h="42">
                <a:moveTo>
                  <a:pt x="0" y="0"/>
                </a:moveTo>
                <a:lnTo>
                  <a:pt x="4" y="42"/>
                </a:lnTo>
                <a:lnTo>
                  <a:pt x="198" y="42"/>
                </a:lnTo>
                <a:lnTo>
                  <a:pt x="190" y="0"/>
                </a:lnTo>
                <a:lnTo>
                  <a:pt x="0" y="0"/>
                </a:lnTo>
                <a:close/>
              </a:path>
            </a:pathLst>
          </a:custGeom>
          <a:solidFill>
            <a:srgbClr val="FFFFFF"/>
          </a:solidFill>
          <a:ln w="6350">
            <a:solidFill>
              <a:schemeClr val="tx1"/>
            </a:solidFill>
            <a:round/>
            <a:headEnd/>
            <a:tailEnd/>
          </a:ln>
        </p:spPr>
        <p:txBody>
          <a:bodyPr/>
          <a:lstStyle/>
          <a:p>
            <a:endParaRPr lang="en-GB"/>
          </a:p>
        </p:txBody>
      </p:sp>
      <p:sp>
        <p:nvSpPr>
          <p:cNvPr id="16525" name="Freeform 118"/>
          <p:cNvSpPr>
            <a:spLocks/>
          </p:cNvSpPr>
          <p:nvPr/>
        </p:nvSpPr>
        <p:spPr bwMode="auto">
          <a:xfrm>
            <a:off x="1493838" y="5583238"/>
            <a:ext cx="11113" cy="52388"/>
          </a:xfrm>
          <a:custGeom>
            <a:avLst/>
            <a:gdLst>
              <a:gd name="T0" fmla="*/ 1 w 11"/>
              <a:gd name="T1" fmla="*/ 4 h 47"/>
              <a:gd name="T2" fmla="*/ 1 w 11"/>
              <a:gd name="T3" fmla="*/ 5 h 47"/>
              <a:gd name="T4" fmla="*/ 1 w 11"/>
              <a:gd name="T5" fmla="*/ 0 h 47"/>
              <a:gd name="T6" fmla="*/ 0 w 11"/>
              <a:gd name="T7" fmla="*/ 0 h 47"/>
              <a:gd name="T8" fmla="*/ 1 w 11"/>
              <a:gd name="T9" fmla="*/ 5 h 47"/>
              <a:gd name="T10" fmla="*/ 1 w 11"/>
              <a:gd name="T11" fmla="*/ 6 h 47"/>
              <a:gd name="T12" fmla="*/ 1 w 11"/>
              <a:gd name="T13" fmla="*/ 5 h 47"/>
              <a:gd name="T14" fmla="*/ 1 w 11"/>
              <a:gd name="T15" fmla="*/ 6 h 47"/>
              <a:gd name="T16" fmla="*/ 1 w 11"/>
              <a:gd name="T17" fmla="*/ 6 h 47"/>
              <a:gd name="T18" fmla="*/ 1 w 11"/>
              <a:gd name="T19" fmla="*/ 6 h 47"/>
              <a:gd name="T20" fmla="*/ 1 w 11"/>
              <a:gd name="T21" fmla="*/ 5 h 47"/>
              <a:gd name="T22" fmla="*/ 1 w 11"/>
              <a:gd name="T23" fmla="*/ 4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47"/>
              <a:gd name="T38" fmla="*/ 11 w 11"/>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47">
                <a:moveTo>
                  <a:pt x="7" y="38"/>
                </a:moveTo>
                <a:lnTo>
                  <a:pt x="11" y="42"/>
                </a:lnTo>
                <a:lnTo>
                  <a:pt x="6" y="0"/>
                </a:lnTo>
                <a:lnTo>
                  <a:pt x="0" y="0"/>
                </a:lnTo>
                <a:lnTo>
                  <a:pt x="4" y="42"/>
                </a:lnTo>
                <a:lnTo>
                  <a:pt x="7" y="47"/>
                </a:lnTo>
                <a:lnTo>
                  <a:pt x="4" y="42"/>
                </a:lnTo>
                <a:lnTo>
                  <a:pt x="5" y="45"/>
                </a:lnTo>
                <a:lnTo>
                  <a:pt x="7" y="46"/>
                </a:lnTo>
                <a:lnTo>
                  <a:pt x="10" y="45"/>
                </a:lnTo>
                <a:lnTo>
                  <a:pt x="11" y="42"/>
                </a:lnTo>
                <a:lnTo>
                  <a:pt x="7" y="38"/>
                </a:lnTo>
                <a:close/>
              </a:path>
            </a:pathLst>
          </a:custGeom>
          <a:solidFill>
            <a:srgbClr val="000000"/>
          </a:solidFill>
          <a:ln w="6350">
            <a:solidFill>
              <a:schemeClr val="tx1"/>
            </a:solidFill>
            <a:round/>
            <a:headEnd/>
            <a:tailEnd/>
          </a:ln>
        </p:spPr>
        <p:txBody>
          <a:bodyPr/>
          <a:lstStyle/>
          <a:p>
            <a:endParaRPr lang="en-GB"/>
          </a:p>
        </p:txBody>
      </p:sp>
      <p:sp>
        <p:nvSpPr>
          <p:cNvPr id="16526" name="Freeform 119"/>
          <p:cNvSpPr>
            <a:spLocks/>
          </p:cNvSpPr>
          <p:nvPr/>
        </p:nvSpPr>
        <p:spPr bwMode="auto">
          <a:xfrm>
            <a:off x="1501775" y="5626100"/>
            <a:ext cx="214313" cy="9525"/>
          </a:xfrm>
          <a:custGeom>
            <a:avLst/>
            <a:gdLst>
              <a:gd name="T0" fmla="*/ 19 w 199"/>
              <a:gd name="T1" fmla="*/ 1 h 9"/>
              <a:gd name="T2" fmla="*/ 19 w 199"/>
              <a:gd name="T3" fmla="*/ 0 h 9"/>
              <a:gd name="T4" fmla="*/ 0 w 199"/>
              <a:gd name="T5" fmla="*/ 0 h 9"/>
              <a:gd name="T6" fmla="*/ 0 w 199"/>
              <a:gd name="T7" fmla="*/ 1 h 9"/>
              <a:gd name="T8" fmla="*/ 19 w 199"/>
              <a:gd name="T9" fmla="*/ 1 h 9"/>
              <a:gd name="T10" fmla="*/ 19 w 199"/>
              <a:gd name="T11" fmla="*/ 1 h 9"/>
              <a:gd name="T12" fmla="*/ 19 w 199"/>
              <a:gd name="T13" fmla="*/ 1 h 9"/>
              <a:gd name="T14" fmla="*/ 19 w 199"/>
              <a:gd name="T15" fmla="*/ 1 h 9"/>
              <a:gd name="T16" fmla="*/ 19 w 199"/>
              <a:gd name="T17" fmla="*/ 1 h 9"/>
              <a:gd name="T18" fmla="*/ 19 w 199"/>
              <a:gd name="T19" fmla="*/ 1 h 9"/>
              <a:gd name="T20" fmla="*/ 19 w 199"/>
              <a:gd name="T21" fmla="*/ 0 h 9"/>
              <a:gd name="T22" fmla="*/ 19 w 199"/>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
              <a:gd name="T37" fmla="*/ 0 h 9"/>
              <a:gd name="T38" fmla="*/ 199 w 19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 h="9">
                <a:moveTo>
                  <a:pt x="191" y="4"/>
                </a:moveTo>
                <a:lnTo>
                  <a:pt x="194" y="0"/>
                </a:lnTo>
                <a:lnTo>
                  <a:pt x="0" y="0"/>
                </a:lnTo>
                <a:lnTo>
                  <a:pt x="0" y="9"/>
                </a:lnTo>
                <a:lnTo>
                  <a:pt x="194" y="9"/>
                </a:lnTo>
                <a:lnTo>
                  <a:pt x="198" y="4"/>
                </a:lnTo>
                <a:lnTo>
                  <a:pt x="194" y="9"/>
                </a:lnTo>
                <a:lnTo>
                  <a:pt x="198" y="8"/>
                </a:lnTo>
                <a:lnTo>
                  <a:pt x="199" y="4"/>
                </a:lnTo>
                <a:lnTo>
                  <a:pt x="198" y="1"/>
                </a:lnTo>
                <a:lnTo>
                  <a:pt x="194" y="0"/>
                </a:lnTo>
                <a:lnTo>
                  <a:pt x="191" y="4"/>
                </a:lnTo>
                <a:close/>
              </a:path>
            </a:pathLst>
          </a:custGeom>
          <a:solidFill>
            <a:srgbClr val="000000"/>
          </a:solidFill>
          <a:ln w="6350">
            <a:solidFill>
              <a:schemeClr val="tx1"/>
            </a:solidFill>
            <a:round/>
            <a:headEnd/>
            <a:tailEnd/>
          </a:ln>
        </p:spPr>
        <p:txBody>
          <a:bodyPr/>
          <a:lstStyle/>
          <a:p>
            <a:endParaRPr lang="en-GB"/>
          </a:p>
        </p:txBody>
      </p:sp>
      <p:sp>
        <p:nvSpPr>
          <p:cNvPr id="16527" name="Freeform 120"/>
          <p:cNvSpPr>
            <a:spLocks/>
          </p:cNvSpPr>
          <p:nvPr/>
        </p:nvSpPr>
        <p:spPr bwMode="auto">
          <a:xfrm>
            <a:off x="1698625" y="5576888"/>
            <a:ext cx="17463" cy="53975"/>
          </a:xfrm>
          <a:custGeom>
            <a:avLst/>
            <a:gdLst>
              <a:gd name="T0" fmla="*/ 1 w 15"/>
              <a:gd name="T1" fmla="*/ 1 h 47"/>
              <a:gd name="T2" fmla="*/ 0 w 15"/>
              <a:gd name="T3" fmla="*/ 1 h 47"/>
              <a:gd name="T4" fmla="*/ 1 w 15"/>
              <a:gd name="T5" fmla="*/ 7 h 47"/>
              <a:gd name="T6" fmla="*/ 2 w 15"/>
              <a:gd name="T7" fmla="*/ 7 h 47"/>
              <a:gd name="T8" fmla="*/ 1 w 15"/>
              <a:gd name="T9" fmla="*/ 1 h 47"/>
              <a:gd name="T10" fmla="*/ 1 w 15"/>
              <a:gd name="T11" fmla="*/ 0 h 47"/>
              <a:gd name="T12" fmla="*/ 1 w 15"/>
              <a:gd name="T13" fmla="*/ 1 h 47"/>
              <a:gd name="T14" fmla="*/ 1 w 15"/>
              <a:gd name="T15" fmla="*/ 1 h 47"/>
              <a:gd name="T16" fmla="*/ 1 w 15"/>
              <a:gd name="T17" fmla="*/ 1 h 47"/>
              <a:gd name="T18" fmla="*/ 1 w 15"/>
              <a:gd name="T19" fmla="*/ 1 h 47"/>
              <a:gd name="T20" fmla="*/ 0 w 15"/>
              <a:gd name="T21" fmla="*/ 1 h 47"/>
              <a:gd name="T22" fmla="*/ 1 w 15"/>
              <a:gd name="T23" fmla="*/ 1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47"/>
              <a:gd name="T38" fmla="*/ 15 w 15"/>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47">
                <a:moveTo>
                  <a:pt x="3" y="9"/>
                </a:moveTo>
                <a:lnTo>
                  <a:pt x="0" y="5"/>
                </a:lnTo>
                <a:lnTo>
                  <a:pt x="8" y="47"/>
                </a:lnTo>
                <a:lnTo>
                  <a:pt x="15" y="47"/>
                </a:lnTo>
                <a:lnTo>
                  <a:pt x="7" y="5"/>
                </a:lnTo>
                <a:lnTo>
                  <a:pt x="3" y="0"/>
                </a:lnTo>
                <a:lnTo>
                  <a:pt x="7" y="5"/>
                </a:lnTo>
                <a:lnTo>
                  <a:pt x="6" y="2"/>
                </a:lnTo>
                <a:lnTo>
                  <a:pt x="3" y="1"/>
                </a:lnTo>
                <a:lnTo>
                  <a:pt x="1" y="2"/>
                </a:lnTo>
                <a:lnTo>
                  <a:pt x="0" y="5"/>
                </a:lnTo>
                <a:lnTo>
                  <a:pt x="3" y="9"/>
                </a:lnTo>
                <a:close/>
              </a:path>
            </a:pathLst>
          </a:custGeom>
          <a:solidFill>
            <a:srgbClr val="000000"/>
          </a:solidFill>
          <a:ln w="6350">
            <a:solidFill>
              <a:schemeClr val="tx1"/>
            </a:solidFill>
            <a:round/>
            <a:headEnd/>
            <a:tailEnd/>
          </a:ln>
        </p:spPr>
        <p:txBody>
          <a:bodyPr/>
          <a:lstStyle/>
          <a:p>
            <a:endParaRPr lang="en-GB"/>
          </a:p>
        </p:txBody>
      </p:sp>
      <p:sp>
        <p:nvSpPr>
          <p:cNvPr id="16528" name="Freeform 121"/>
          <p:cNvSpPr>
            <a:spLocks/>
          </p:cNvSpPr>
          <p:nvPr/>
        </p:nvSpPr>
        <p:spPr bwMode="auto">
          <a:xfrm>
            <a:off x="1490663" y="5576888"/>
            <a:ext cx="212725" cy="11113"/>
          </a:xfrm>
          <a:custGeom>
            <a:avLst/>
            <a:gdLst>
              <a:gd name="T0" fmla="*/ 1 w 195"/>
              <a:gd name="T1" fmla="*/ 2 h 9"/>
              <a:gd name="T2" fmla="*/ 1 w 195"/>
              <a:gd name="T3" fmla="*/ 2 h 9"/>
              <a:gd name="T4" fmla="*/ 21 w 195"/>
              <a:gd name="T5" fmla="*/ 2 h 9"/>
              <a:gd name="T6" fmla="*/ 21 w 195"/>
              <a:gd name="T7" fmla="*/ 0 h 9"/>
              <a:gd name="T8" fmla="*/ 1 w 195"/>
              <a:gd name="T9" fmla="*/ 0 h 9"/>
              <a:gd name="T10" fmla="*/ 1 w 195"/>
              <a:gd name="T11" fmla="*/ 2 h 9"/>
              <a:gd name="T12" fmla="*/ 1 w 195"/>
              <a:gd name="T13" fmla="*/ 0 h 9"/>
              <a:gd name="T14" fmla="*/ 1 w 195"/>
              <a:gd name="T15" fmla="*/ 1 h 9"/>
              <a:gd name="T16" fmla="*/ 0 w 195"/>
              <a:gd name="T17" fmla="*/ 2 h 9"/>
              <a:gd name="T18" fmla="*/ 1 w 195"/>
              <a:gd name="T19" fmla="*/ 2 h 9"/>
              <a:gd name="T20" fmla="*/ 1 w 195"/>
              <a:gd name="T21" fmla="*/ 2 h 9"/>
              <a:gd name="T22" fmla="*/ 1 w 195"/>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
              <a:gd name="T37" fmla="*/ 0 h 9"/>
              <a:gd name="T38" fmla="*/ 195 w 19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 h="9">
                <a:moveTo>
                  <a:pt x="8" y="5"/>
                </a:moveTo>
                <a:lnTo>
                  <a:pt x="5" y="9"/>
                </a:lnTo>
                <a:lnTo>
                  <a:pt x="195" y="9"/>
                </a:lnTo>
                <a:lnTo>
                  <a:pt x="195" y="0"/>
                </a:lnTo>
                <a:lnTo>
                  <a:pt x="5" y="0"/>
                </a:lnTo>
                <a:lnTo>
                  <a:pt x="2" y="5"/>
                </a:lnTo>
                <a:lnTo>
                  <a:pt x="5" y="0"/>
                </a:lnTo>
                <a:lnTo>
                  <a:pt x="2" y="1"/>
                </a:lnTo>
                <a:lnTo>
                  <a:pt x="0" y="5"/>
                </a:lnTo>
                <a:lnTo>
                  <a:pt x="2" y="8"/>
                </a:lnTo>
                <a:lnTo>
                  <a:pt x="5" y="9"/>
                </a:lnTo>
                <a:lnTo>
                  <a:pt x="8" y="5"/>
                </a:lnTo>
                <a:close/>
              </a:path>
            </a:pathLst>
          </a:custGeom>
          <a:solidFill>
            <a:srgbClr val="000000"/>
          </a:solidFill>
          <a:ln w="6350">
            <a:solidFill>
              <a:schemeClr val="tx1"/>
            </a:solidFill>
            <a:round/>
            <a:headEnd/>
            <a:tailEnd/>
          </a:ln>
        </p:spPr>
        <p:txBody>
          <a:bodyPr/>
          <a:lstStyle/>
          <a:p>
            <a:endParaRPr lang="en-GB"/>
          </a:p>
        </p:txBody>
      </p:sp>
      <p:sp>
        <p:nvSpPr>
          <p:cNvPr id="16529" name="Freeform 122"/>
          <p:cNvSpPr>
            <a:spLocks/>
          </p:cNvSpPr>
          <p:nvPr/>
        </p:nvSpPr>
        <p:spPr bwMode="auto">
          <a:xfrm>
            <a:off x="1512888" y="5675313"/>
            <a:ext cx="234950" cy="182563"/>
          </a:xfrm>
          <a:custGeom>
            <a:avLst/>
            <a:gdLst>
              <a:gd name="T0" fmla="*/ 0 w 217"/>
              <a:gd name="T1" fmla="*/ 0 h 162"/>
              <a:gd name="T2" fmla="*/ 2 w 217"/>
              <a:gd name="T3" fmla="*/ 21 h 162"/>
              <a:gd name="T4" fmla="*/ 22 w 217"/>
              <a:gd name="T5" fmla="*/ 21 h 162"/>
              <a:gd name="T6" fmla="*/ 19 w 217"/>
              <a:gd name="T7" fmla="*/ 0 h 162"/>
              <a:gd name="T8" fmla="*/ 0 w 217"/>
              <a:gd name="T9" fmla="*/ 0 h 162"/>
              <a:gd name="T10" fmla="*/ 0 60000 65536"/>
              <a:gd name="T11" fmla="*/ 0 60000 65536"/>
              <a:gd name="T12" fmla="*/ 0 60000 65536"/>
              <a:gd name="T13" fmla="*/ 0 60000 65536"/>
              <a:gd name="T14" fmla="*/ 0 60000 65536"/>
              <a:gd name="T15" fmla="*/ 0 w 217"/>
              <a:gd name="T16" fmla="*/ 0 h 162"/>
              <a:gd name="T17" fmla="*/ 217 w 217"/>
              <a:gd name="T18" fmla="*/ 162 h 162"/>
            </a:gdLst>
            <a:ahLst/>
            <a:cxnLst>
              <a:cxn ang="T10">
                <a:pos x="T0" y="T1"/>
              </a:cxn>
              <a:cxn ang="T11">
                <a:pos x="T2" y="T3"/>
              </a:cxn>
              <a:cxn ang="T12">
                <a:pos x="T4" y="T5"/>
              </a:cxn>
              <a:cxn ang="T13">
                <a:pos x="T6" y="T7"/>
              </a:cxn>
              <a:cxn ang="T14">
                <a:pos x="T8" y="T9"/>
              </a:cxn>
            </a:cxnLst>
            <a:rect l="T15" t="T16" r="T17" b="T18"/>
            <a:pathLst>
              <a:path w="217" h="162">
                <a:moveTo>
                  <a:pt x="0" y="0"/>
                </a:moveTo>
                <a:lnTo>
                  <a:pt x="23" y="162"/>
                </a:lnTo>
                <a:lnTo>
                  <a:pt x="217" y="162"/>
                </a:lnTo>
                <a:lnTo>
                  <a:pt x="189" y="0"/>
                </a:lnTo>
                <a:lnTo>
                  <a:pt x="0" y="0"/>
                </a:lnTo>
                <a:close/>
              </a:path>
            </a:pathLst>
          </a:custGeom>
          <a:solidFill>
            <a:srgbClr val="FFFFFF"/>
          </a:solidFill>
          <a:ln w="6350">
            <a:solidFill>
              <a:schemeClr val="tx1"/>
            </a:solidFill>
            <a:round/>
            <a:headEnd/>
            <a:tailEnd/>
          </a:ln>
        </p:spPr>
        <p:txBody>
          <a:bodyPr/>
          <a:lstStyle/>
          <a:p>
            <a:endParaRPr lang="en-GB"/>
          </a:p>
        </p:txBody>
      </p:sp>
      <p:sp>
        <p:nvSpPr>
          <p:cNvPr id="16530" name="Freeform 123"/>
          <p:cNvSpPr>
            <a:spLocks/>
          </p:cNvSpPr>
          <p:nvPr/>
        </p:nvSpPr>
        <p:spPr bwMode="auto">
          <a:xfrm>
            <a:off x="1508125" y="5675313"/>
            <a:ext cx="34925" cy="187325"/>
          </a:xfrm>
          <a:custGeom>
            <a:avLst/>
            <a:gdLst>
              <a:gd name="T0" fmla="*/ 3 w 31"/>
              <a:gd name="T1" fmla="*/ 20 h 167"/>
              <a:gd name="T2" fmla="*/ 4 w 31"/>
              <a:gd name="T3" fmla="*/ 20 h 167"/>
              <a:gd name="T4" fmla="*/ 1 w 31"/>
              <a:gd name="T5" fmla="*/ 0 h 167"/>
              <a:gd name="T6" fmla="*/ 0 w 31"/>
              <a:gd name="T7" fmla="*/ 0 h 167"/>
              <a:gd name="T8" fmla="*/ 3 w 31"/>
              <a:gd name="T9" fmla="*/ 20 h 167"/>
              <a:gd name="T10" fmla="*/ 3 w 31"/>
              <a:gd name="T11" fmla="*/ 21 h 167"/>
              <a:gd name="T12" fmla="*/ 3 w 31"/>
              <a:gd name="T13" fmla="*/ 20 h 167"/>
              <a:gd name="T14" fmla="*/ 3 w 31"/>
              <a:gd name="T15" fmla="*/ 21 h 167"/>
              <a:gd name="T16" fmla="*/ 3 w 31"/>
              <a:gd name="T17" fmla="*/ 21 h 167"/>
              <a:gd name="T18" fmla="*/ 4 w 31"/>
              <a:gd name="T19" fmla="*/ 21 h 167"/>
              <a:gd name="T20" fmla="*/ 4 w 31"/>
              <a:gd name="T21" fmla="*/ 20 h 167"/>
              <a:gd name="T22" fmla="*/ 3 w 31"/>
              <a:gd name="T23" fmla="*/ 20 h 1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67"/>
              <a:gd name="T38" fmla="*/ 31 w 31"/>
              <a:gd name="T39" fmla="*/ 167 h 1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67">
                <a:moveTo>
                  <a:pt x="27" y="158"/>
                </a:moveTo>
                <a:lnTo>
                  <a:pt x="31" y="162"/>
                </a:lnTo>
                <a:lnTo>
                  <a:pt x="7" y="0"/>
                </a:lnTo>
                <a:lnTo>
                  <a:pt x="0" y="0"/>
                </a:lnTo>
                <a:lnTo>
                  <a:pt x="24" y="162"/>
                </a:lnTo>
                <a:lnTo>
                  <a:pt x="27" y="167"/>
                </a:lnTo>
                <a:lnTo>
                  <a:pt x="24" y="162"/>
                </a:lnTo>
                <a:lnTo>
                  <a:pt x="25" y="165"/>
                </a:lnTo>
                <a:lnTo>
                  <a:pt x="27" y="166"/>
                </a:lnTo>
                <a:lnTo>
                  <a:pt x="29" y="165"/>
                </a:lnTo>
                <a:lnTo>
                  <a:pt x="31" y="162"/>
                </a:lnTo>
                <a:lnTo>
                  <a:pt x="27" y="158"/>
                </a:lnTo>
                <a:close/>
              </a:path>
            </a:pathLst>
          </a:custGeom>
          <a:solidFill>
            <a:srgbClr val="000000"/>
          </a:solidFill>
          <a:ln w="6350">
            <a:solidFill>
              <a:schemeClr val="tx1"/>
            </a:solidFill>
            <a:round/>
            <a:headEnd/>
            <a:tailEnd/>
          </a:ln>
        </p:spPr>
        <p:txBody>
          <a:bodyPr/>
          <a:lstStyle/>
          <a:p>
            <a:endParaRPr lang="en-GB"/>
          </a:p>
        </p:txBody>
      </p:sp>
      <p:sp>
        <p:nvSpPr>
          <p:cNvPr id="16531" name="Freeform 124"/>
          <p:cNvSpPr>
            <a:spLocks/>
          </p:cNvSpPr>
          <p:nvPr/>
        </p:nvSpPr>
        <p:spPr bwMode="auto">
          <a:xfrm>
            <a:off x="1538288" y="5853113"/>
            <a:ext cx="214313" cy="9525"/>
          </a:xfrm>
          <a:custGeom>
            <a:avLst/>
            <a:gdLst>
              <a:gd name="T0" fmla="*/ 20 w 198"/>
              <a:gd name="T1" fmla="*/ 1 h 9"/>
              <a:gd name="T2" fmla="*/ 20 w 198"/>
              <a:gd name="T3" fmla="*/ 0 h 9"/>
              <a:gd name="T4" fmla="*/ 0 w 198"/>
              <a:gd name="T5" fmla="*/ 0 h 9"/>
              <a:gd name="T6" fmla="*/ 0 w 198"/>
              <a:gd name="T7" fmla="*/ 1 h 9"/>
              <a:gd name="T8" fmla="*/ 20 w 198"/>
              <a:gd name="T9" fmla="*/ 1 h 9"/>
              <a:gd name="T10" fmla="*/ 20 w 198"/>
              <a:gd name="T11" fmla="*/ 1 h 9"/>
              <a:gd name="T12" fmla="*/ 20 w 198"/>
              <a:gd name="T13" fmla="*/ 1 h 9"/>
              <a:gd name="T14" fmla="*/ 20 w 198"/>
              <a:gd name="T15" fmla="*/ 1 h 9"/>
              <a:gd name="T16" fmla="*/ 20 w 198"/>
              <a:gd name="T17" fmla="*/ 1 h 9"/>
              <a:gd name="T18" fmla="*/ 20 w 198"/>
              <a:gd name="T19" fmla="*/ 1 h 9"/>
              <a:gd name="T20" fmla="*/ 20 w 198"/>
              <a:gd name="T21" fmla="*/ 0 h 9"/>
              <a:gd name="T22" fmla="*/ 20 w 198"/>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9"/>
              <a:gd name="T38" fmla="*/ 198 w 19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9">
                <a:moveTo>
                  <a:pt x="191" y="4"/>
                </a:moveTo>
                <a:lnTo>
                  <a:pt x="194" y="0"/>
                </a:lnTo>
                <a:lnTo>
                  <a:pt x="0" y="0"/>
                </a:lnTo>
                <a:lnTo>
                  <a:pt x="0" y="9"/>
                </a:lnTo>
                <a:lnTo>
                  <a:pt x="194" y="9"/>
                </a:lnTo>
                <a:lnTo>
                  <a:pt x="197" y="4"/>
                </a:lnTo>
                <a:lnTo>
                  <a:pt x="194" y="9"/>
                </a:lnTo>
                <a:lnTo>
                  <a:pt x="197" y="8"/>
                </a:lnTo>
                <a:lnTo>
                  <a:pt x="198" y="4"/>
                </a:lnTo>
                <a:lnTo>
                  <a:pt x="197" y="1"/>
                </a:lnTo>
                <a:lnTo>
                  <a:pt x="194" y="0"/>
                </a:lnTo>
                <a:lnTo>
                  <a:pt x="191" y="4"/>
                </a:lnTo>
                <a:close/>
              </a:path>
            </a:pathLst>
          </a:custGeom>
          <a:solidFill>
            <a:srgbClr val="000000"/>
          </a:solidFill>
          <a:ln w="6350">
            <a:solidFill>
              <a:schemeClr val="tx1"/>
            </a:solidFill>
            <a:round/>
            <a:headEnd/>
            <a:tailEnd/>
          </a:ln>
        </p:spPr>
        <p:txBody>
          <a:bodyPr/>
          <a:lstStyle/>
          <a:p>
            <a:endParaRPr lang="en-GB"/>
          </a:p>
        </p:txBody>
      </p:sp>
      <p:sp>
        <p:nvSpPr>
          <p:cNvPr id="16532" name="Freeform 125"/>
          <p:cNvSpPr>
            <a:spLocks/>
          </p:cNvSpPr>
          <p:nvPr/>
        </p:nvSpPr>
        <p:spPr bwMode="auto">
          <a:xfrm>
            <a:off x="1712913" y="5670550"/>
            <a:ext cx="38100" cy="187325"/>
          </a:xfrm>
          <a:custGeom>
            <a:avLst/>
            <a:gdLst>
              <a:gd name="T0" fmla="*/ 1 w 35"/>
              <a:gd name="T1" fmla="*/ 1 h 167"/>
              <a:gd name="T2" fmla="*/ 0 w 35"/>
              <a:gd name="T3" fmla="*/ 1 h 167"/>
              <a:gd name="T4" fmla="*/ 3 w 35"/>
              <a:gd name="T5" fmla="*/ 21 h 167"/>
              <a:gd name="T6" fmla="*/ 3 w 35"/>
              <a:gd name="T7" fmla="*/ 21 h 167"/>
              <a:gd name="T8" fmla="*/ 1 w 35"/>
              <a:gd name="T9" fmla="*/ 1 h 167"/>
              <a:gd name="T10" fmla="*/ 1 w 35"/>
              <a:gd name="T11" fmla="*/ 0 h 167"/>
              <a:gd name="T12" fmla="*/ 1 w 35"/>
              <a:gd name="T13" fmla="*/ 1 h 167"/>
              <a:gd name="T14" fmla="*/ 1 w 35"/>
              <a:gd name="T15" fmla="*/ 1 h 167"/>
              <a:gd name="T16" fmla="*/ 1 w 35"/>
              <a:gd name="T17" fmla="*/ 1 h 167"/>
              <a:gd name="T18" fmla="*/ 1 w 35"/>
              <a:gd name="T19" fmla="*/ 1 h 167"/>
              <a:gd name="T20" fmla="*/ 0 w 35"/>
              <a:gd name="T21" fmla="*/ 1 h 167"/>
              <a:gd name="T22" fmla="*/ 1 w 35"/>
              <a:gd name="T23" fmla="*/ 1 h 1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67"/>
              <a:gd name="T38" fmla="*/ 35 w 35"/>
              <a:gd name="T39" fmla="*/ 167 h 1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67">
                <a:moveTo>
                  <a:pt x="4" y="9"/>
                </a:moveTo>
                <a:lnTo>
                  <a:pt x="0" y="5"/>
                </a:lnTo>
                <a:lnTo>
                  <a:pt x="29" y="167"/>
                </a:lnTo>
                <a:lnTo>
                  <a:pt x="35" y="167"/>
                </a:lnTo>
                <a:lnTo>
                  <a:pt x="7" y="5"/>
                </a:lnTo>
                <a:lnTo>
                  <a:pt x="4" y="0"/>
                </a:lnTo>
                <a:lnTo>
                  <a:pt x="7" y="5"/>
                </a:lnTo>
                <a:lnTo>
                  <a:pt x="6" y="3"/>
                </a:lnTo>
                <a:lnTo>
                  <a:pt x="4" y="2"/>
                </a:lnTo>
                <a:lnTo>
                  <a:pt x="2" y="3"/>
                </a:lnTo>
                <a:lnTo>
                  <a:pt x="0" y="5"/>
                </a:lnTo>
                <a:lnTo>
                  <a:pt x="4" y="9"/>
                </a:lnTo>
                <a:close/>
              </a:path>
            </a:pathLst>
          </a:custGeom>
          <a:solidFill>
            <a:srgbClr val="000000"/>
          </a:solidFill>
          <a:ln w="6350">
            <a:solidFill>
              <a:schemeClr val="tx1"/>
            </a:solidFill>
            <a:round/>
            <a:headEnd/>
            <a:tailEnd/>
          </a:ln>
        </p:spPr>
        <p:txBody>
          <a:bodyPr/>
          <a:lstStyle/>
          <a:p>
            <a:endParaRPr lang="en-GB"/>
          </a:p>
        </p:txBody>
      </p:sp>
      <p:sp>
        <p:nvSpPr>
          <p:cNvPr id="16533" name="Freeform 126"/>
          <p:cNvSpPr>
            <a:spLocks/>
          </p:cNvSpPr>
          <p:nvPr/>
        </p:nvSpPr>
        <p:spPr bwMode="auto">
          <a:xfrm>
            <a:off x="1508125" y="5670550"/>
            <a:ext cx="209550" cy="9525"/>
          </a:xfrm>
          <a:custGeom>
            <a:avLst/>
            <a:gdLst>
              <a:gd name="T0" fmla="*/ 1 w 194"/>
              <a:gd name="T1" fmla="*/ 1 h 9"/>
              <a:gd name="T2" fmla="*/ 1 w 194"/>
              <a:gd name="T3" fmla="*/ 1 h 9"/>
              <a:gd name="T4" fmla="*/ 20 w 194"/>
              <a:gd name="T5" fmla="*/ 1 h 9"/>
              <a:gd name="T6" fmla="*/ 20 w 194"/>
              <a:gd name="T7" fmla="*/ 0 h 9"/>
              <a:gd name="T8" fmla="*/ 1 w 194"/>
              <a:gd name="T9" fmla="*/ 0 h 9"/>
              <a:gd name="T10" fmla="*/ 1 w 194"/>
              <a:gd name="T11" fmla="*/ 1 h 9"/>
              <a:gd name="T12" fmla="*/ 1 w 194"/>
              <a:gd name="T13" fmla="*/ 0 h 9"/>
              <a:gd name="T14" fmla="*/ 1 w 194"/>
              <a:gd name="T15" fmla="*/ 1 h 9"/>
              <a:gd name="T16" fmla="*/ 0 w 194"/>
              <a:gd name="T17" fmla="*/ 1 h 9"/>
              <a:gd name="T18" fmla="*/ 1 w 194"/>
              <a:gd name="T19" fmla="*/ 1 h 9"/>
              <a:gd name="T20" fmla="*/ 1 w 194"/>
              <a:gd name="T21" fmla="*/ 1 h 9"/>
              <a:gd name="T22" fmla="*/ 1 w 19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4"/>
              <a:gd name="T37" fmla="*/ 0 h 9"/>
              <a:gd name="T38" fmla="*/ 194 w 19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4" h="9">
                <a:moveTo>
                  <a:pt x="8" y="5"/>
                </a:moveTo>
                <a:lnTo>
                  <a:pt x="5" y="9"/>
                </a:lnTo>
                <a:lnTo>
                  <a:pt x="194" y="9"/>
                </a:lnTo>
                <a:lnTo>
                  <a:pt x="194" y="0"/>
                </a:lnTo>
                <a:lnTo>
                  <a:pt x="5" y="0"/>
                </a:lnTo>
                <a:lnTo>
                  <a:pt x="1" y="5"/>
                </a:lnTo>
                <a:lnTo>
                  <a:pt x="5" y="0"/>
                </a:lnTo>
                <a:lnTo>
                  <a:pt x="1" y="2"/>
                </a:lnTo>
                <a:lnTo>
                  <a:pt x="0" y="5"/>
                </a:lnTo>
                <a:lnTo>
                  <a:pt x="1" y="8"/>
                </a:lnTo>
                <a:lnTo>
                  <a:pt x="5" y="9"/>
                </a:lnTo>
                <a:lnTo>
                  <a:pt x="8" y="5"/>
                </a:lnTo>
                <a:close/>
              </a:path>
            </a:pathLst>
          </a:custGeom>
          <a:solidFill>
            <a:srgbClr val="000000"/>
          </a:solidFill>
          <a:ln w="6350">
            <a:solidFill>
              <a:schemeClr val="tx1"/>
            </a:solidFill>
            <a:round/>
            <a:headEnd/>
            <a:tailEnd/>
          </a:ln>
        </p:spPr>
        <p:txBody>
          <a:bodyPr/>
          <a:lstStyle/>
          <a:p>
            <a:endParaRPr lang="en-GB"/>
          </a:p>
        </p:txBody>
      </p:sp>
      <p:sp>
        <p:nvSpPr>
          <p:cNvPr id="16534" name="Freeform 127"/>
          <p:cNvSpPr>
            <a:spLocks/>
          </p:cNvSpPr>
          <p:nvPr/>
        </p:nvSpPr>
        <p:spPr bwMode="auto">
          <a:xfrm>
            <a:off x="538163" y="5676900"/>
            <a:ext cx="952500" cy="180975"/>
          </a:xfrm>
          <a:custGeom>
            <a:avLst/>
            <a:gdLst>
              <a:gd name="T0" fmla="*/ 86 w 880"/>
              <a:gd name="T1" fmla="*/ 0 h 161"/>
              <a:gd name="T2" fmla="*/ 89 w 880"/>
              <a:gd name="T3" fmla="*/ 20 h 161"/>
              <a:gd name="T4" fmla="*/ 81 w 880"/>
              <a:gd name="T5" fmla="*/ 20 h 161"/>
              <a:gd name="T6" fmla="*/ 81 w 880"/>
              <a:gd name="T7" fmla="*/ 16 h 161"/>
              <a:gd name="T8" fmla="*/ 75 w 880"/>
              <a:gd name="T9" fmla="*/ 16 h 161"/>
              <a:gd name="T10" fmla="*/ 75 w 880"/>
              <a:gd name="T11" fmla="*/ 20 h 161"/>
              <a:gd name="T12" fmla="*/ 14 w 880"/>
              <a:gd name="T13" fmla="*/ 20 h 161"/>
              <a:gd name="T14" fmla="*/ 14 w 880"/>
              <a:gd name="T15" fmla="*/ 16 h 161"/>
              <a:gd name="T16" fmla="*/ 8 w 880"/>
              <a:gd name="T17" fmla="*/ 16 h 161"/>
              <a:gd name="T18" fmla="*/ 7 w 880"/>
              <a:gd name="T19" fmla="*/ 20 h 161"/>
              <a:gd name="T20" fmla="*/ 0 w 880"/>
              <a:gd name="T21" fmla="*/ 20 h 161"/>
              <a:gd name="T22" fmla="*/ 2 w 880"/>
              <a:gd name="T23" fmla="*/ 0 h 161"/>
              <a:gd name="T24" fmla="*/ 86 w 880"/>
              <a:gd name="T25" fmla="*/ 0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0"/>
              <a:gd name="T40" fmla="*/ 0 h 161"/>
              <a:gd name="T41" fmla="*/ 880 w 880"/>
              <a:gd name="T42" fmla="*/ 161 h 1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0" h="161">
                <a:moveTo>
                  <a:pt x="857" y="0"/>
                </a:moveTo>
                <a:lnTo>
                  <a:pt x="880" y="161"/>
                </a:lnTo>
                <a:lnTo>
                  <a:pt x="810" y="161"/>
                </a:lnTo>
                <a:lnTo>
                  <a:pt x="805" y="126"/>
                </a:lnTo>
                <a:lnTo>
                  <a:pt x="743" y="126"/>
                </a:lnTo>
                <a:lnTo>
                  <a:pt x="746" y="161"/>
                </a:lnTo>
                <a:lnTo>
                  <a:pt x="136" y="161"/>
                </a:lnTo>
                <a:lnTo>
                  <a:pt x="138" y="126"/>
                </a:lnTo>
                <a:lnTo>
                  <a:pt x="72" y="126"/>
                </a:lnTo>
                <a:lnTo>
                  <a:pt x="66" y="161"/>
                </a:lnTo>
                <a:lnTo>
                  <a:pt x="0" y="161"/>
                </a:lnTo>
                <a:lnTo>
                  <a:pt x="21" y="0"/>
                </a:lnTo>
                <a:lnTo>
                  <a:pt x="857" y="0"/>
                </a:lnTo>
                <a:close/>
              </a:path>
            </a:pathLst>
          </a:custGeom>
          <a:solidFill>
            <a:srgbClr val="FFFFFF"/>
          </a:solidFill>
          <a:ln w="6350">
            <a:solidFill>
              <a:schemeClr val="tx1"/>
            </a:solidFill>
            <a:round/>
            <a:headEnd/>
            <a:tailEnd/>
          </a:ln>
        </p:spPr>
        <p:txBody>
          <a:bodyPr/>
          <a:lstStyle/>
          <a:p>
            <a:endParaRPr lang="en-GB"/>
          </a:p>
        </p:txBody>
      </p:sp>
      <p:sp>
        <p:nvSpPr>
          <p:cNvPr id="16535" name="Freeform 128"/>
          <p:cNvSpPr>
            <a:spLocks/>
          </p:cNvSpPr>
          <p:nvPr/>
        </p:nvSpPr>
        <p:spPr bwMode="auto">
          <a:xfrm>
            <a:off x="1462088" y="5676900"/>
            <a:ext cx="33338" cy="185738"/>
          </a:xfrm>
          <a:custGeom>
            <a:avLst/>
            <a:gdLst>
              <a:gd name="T0" fmla="*/ 2 w 31"/>
              <a:gd name="T1" fmla="*/ 20 h 166"/>
              <a:gd name="T2" fmla="*/ 3 w 31"/>
              <a:gd name="T3" fmla="*/ 19 h 166"/>
              <a:gd name="T4" fmla="*/ 1 w 31"/>
              <a:gd name="T5" fmla="*/ 0 h 166"/>
              <a:gd name="T6" fmla="*/ 0 w 31"/>
              <a:gd name="T7" fmla="*/ 0 h 166"/>
              <a:gd name="T8" fmla="*/ 2 w 31"/>
              <a:gd name="T9" fmla="*/ 19 h 166"/>
              <a:gd name="T10" fmla="*/ 2 w 31"/>
              <a:gd name="T11" fmla="*/ 19 h 166"/>
              <a:gd name="T12" fmla="*/ 2 w 31"/>
              <a:gd name="T13" fmla="*/ 19 h 166"/>
              <a:gd name="T14" fmla="*/ 2 w 31"/>
              <a:gd name="T15" fmla="*/ 20 h 166"/>
              <a:gd name="T16" fmla="*/ 2 w 31"/>
              <a:gd name="T17" fmla="*/ 20 h 166"/>
              <a:gd name="T18" fmla="*/ 3 w 31"/>
              <a:gd name="T19" fmla="*/ 20 h 166"/>
              <a:gd name="T20" fmla="*/ 3 w 31"/>
              <a:gd name="T21" fmla="*/ 19 h 166"/>
              <a:gd name="T22" fmla="*/ 2 w 31"/>
              <a:gd name="T23" fmla="*/ 2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66"/>
              <a:gd name="T38" fmla="*/ 31 w 31"/>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66">
                <a:moveTo>
                  <a:pt x="27" y="166"/>
                </a:moveTo>
                <a:lnTo>
                  <a:pt x="31" y="161"/>
                </a:lnTo>
                <a:lnTo>
                  <a:pt x="7" y="0"/>
                </a:lnTo>
                <a:lnTo>
                  <a:pt x="0" y="0"/>
                </a:lnTo>
                <a:lnTo>
                  <a:pt x="24" y="161"/>
                </a:lnTo>
                <a:lnTo>
                  <a:pt x="27" y="157"/>
                </a:lnTo>
                <a:lnTo>
                  <a:pt x="24" y="161"/>
                </a:lnTo>
                <a:lnTo>
                  <a:pt x="25" y="164"/>
                </a:lnTo>
                <a:lnTo>
                  <a:pt x="27" y="165"/>
                </a:lnTo>
                <a:lnTo>
                  <a:pt x="30" y="164"/>
                </a:lnTo>
                <a:lnTo>
                  <a:pt x="31" y="161"/>
                </a:lnTo>
                <a:lnTo>
                  <a:pt x="27" y="166"/>
                </a:lnTo>
                <a:close/>
              </a:path>
            </a:pathLst>
          </a:custGeom>
          <a:solidFill>
            <a:srgbClr val="000000"/>
          </a:solidFill>
          <a:ln w="6350">
            <a:solidFill>
              <a:schemeClr val="tx1"/>
            </a:solidFill>
            <a:round/>
            <a:headEnd/>
            <a:tailEnd/>
          </a:ln>
        </p:spPr>
        <p:txBody>
          <a:bodyPr/>
          <a:lstStyle/>
          <a:p>
            <a:endParaRPr lang="en-GB"/>
          </a:p>
        </p:txBody>
      </p:sp>
      <p:sp>
        <p:nvSpPr>
          <p:cNvPr id="16536" name="Freeform 129"/>
          <p:cNvSpPr>
            <a:spLocks/>
          </p:cNvSpPr>
          <p:nvPr/>
        </p:nvSpPr>
        <p:spPr bwMode="auto">
          <a:xfrm>
            <a:off x="1409700" y="5853113"/>
            <a:ext cx="80963" cy="9525"/>
          </a:xfrm>
          <a:custGeom>
            <a:avLst/>
            <a:gdLst>
              <a:gd name="T0" fmla="*/ 1 w 75"/>
              <a:gd name="T1" fmla="*/ 1 h 9"/>
              <a:gd name="T2" fmla="*/ 1 w 75"/>
              <a:gd name="T3" fmla="*/ 1 h 9"/>
              <a:gd name="T4" fmla="*/ 7 w 75"/>
              <a:gd name="T5" fmla="*/ 1 h 9"/>
              <a:gd name="T6" fmla="*/ 7 w 75"/>
              <a:gd name="T7" fmla="*/ 0 h 9"/>
              <a:gd name="T8" fmla="*/ 1 w 75"/>
              <a:gd name="T9" fmla="*/ 0 h 9"/>
              <a:gd name="T10" fmla="*/ 1 w 75"/>
              <a:gd name="T11" fmla="*/ 1 h 9"/>
              <a:gd name="T12" fmla="*/ 1 w 75"/>
              <a:gd name="T13" fmla="*/ 0 h 9"/>
              <a:gd name="T14" fmla="*/ 1 w 75"/>
              <a:gd name="T15" fmla="*/ 1 h 9"/>
              <a:gd name="T16" fmla="*/ 0 w 75"/>
              <a:gd name="T17" fmla="*/ 1 h 9"/>
              <a:gd name="T18" fmla="*/ 1 w 75"/>
              <a:gd name="T19" fmla="*/ 1 h 9"/>
              <a:gd name="T20" fmla="*/ 1 w 75"/>
              <a:gd name="T21" fmla="*/ 1 h 9"/>
              <a:gd name="T22" fmla="*/ 1 w 75"/>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9"/>
              <a:gd name="T38" fmla="*/ 75 w 7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9">
                <a:moveTo>
                  <a:pt x="1" y="4"/>
                </a:moveTo>
                <a:lnTo>
                  <a:pt x="5" y="9"/>
                </a:lnTo>
                <a:lnTo>
                  <a:pt x="75" y="9"/>
                </a:lnTo>
                <a:lnTo>
                  <a:pt x="75" y="0"/>
                </a:lnTo>
                <a:lnTo>
                  <a:pt x="5" y="0"/>
                </a:lnTo>
                <a:lnTo>
                  <a:pt x="8" y="4"/>
                </a:lnTo>
                <a:lnTo>
                  <a:pt x="5" y="0"/>
                </a:lnTo>
                <a:lnTo>
                  <a:pt x="1" y="1"/>
                </a:lnTo>
                <a:lnTo>
                  <a:pt x="0" y="4"/>
                </a:lnTo>
                <a:lnTo>
                  <a:pt x="1" y="8"/>
                </a:lnTo>
                <a:lnTo>
                  <a:pt x="5" y="9"/>
                </a:lnTo>
                <a:lnTo>
                  <a:pt x="1" y="4"/>
                </a:lnTo>
                <a:close/>
              </a:path>
            </a:pathLst>
          </a:custGeom>
          <a:solidFill>
            <a:srgbClr val="000000"/>
          </a:solidFill>
          <a:ln w="6350">
            <a:solidFill>
              <a:schemeClr val="tx1"/>
            </a:solidFill>
            <a:round/>
            <a:headEnd/>
            <a:tailEnd/>
          </a:ln>
        </p:spPr>
        <p:txBody>
          <a:bodyPr/>
          <a:lstStyle/>
          <a:p>
            <a:endParaRPr lang="en-GB"/>
          </a:p>
        </p:txBody>
      </p:sp>
      <p:sp>
        <p:nvSpPr>
          <p:cNvPr id="16537" name="Freeform 130"/>
          <p:cNvSpPr>
            <a:spLocks/>
          </p:cNvSpPr>
          <p:nvPr/>
        </p:nvSpPr>
        <p:spPr bwMode="auto">
          <a:xfrm>
            <a:off x="1406525" y="5813425"/>
            <a:ext cx="12700" cy="44450"/>
          </a:xfrm>
          <a:custGeom>
            <a:avLst/>
            <a:gdLst>
              <a:gd name="T0" fmla="*/ 1 w 11"/>
              <a:gd name="T1" fmla="*/ 1 h 39"/>
              <a:gd name="T2" fmla="*/ 0 w 11"/>
              <a:gd name="T3" fmla="*/ 1 h 39"/>
              <a:gd name="T4" fmla="*/ 1 w 11"/>
              <a:gd name="T5" fmla="*/ 5 h 39"/>
              <a:gd name="T6" fmla="*/ 1 w 11"/>
              <a:gd name="T7" fmla="*/ 5 h 39"/>
              <a:gd name="T8" fmla="*/ 1 w 11"/>
              <a:gd name="T9" fmla="*/ 1 h 39"/>
              <a:gd name="T10" fmla="*/ 1 w 11"/>
              <a:gd name="T11" fmla="*/ 0 h 39"/>
              <a:gd name="T12" fmla="*/ 1 w 11"/>
              <a:gd name="T13" fmla="*/ 1 h 39"/>
              <a:gd name="T14" fmla="*/ 1 w 11"/>
              <a:gd name="T15" fmla="*/ 1 h 39"/>
              <a:gd name="T16" fmla="*/ 1 w 11"/>
              <a:gd name="T17" fmla="*/ 1 h 39"/>
              <a:gd name="T18" fmla="*/ 1 w 11"/>
              <a:gd name="T19" fmla="*/ 1 h 39"/>
              <a:gd name="T20" fmla="*/ 0 w 11"/>
              <a:gd name="T21" fmla="*/ 1 h 39"/>
              <a:gd name="T22" fmla="*/ 1 w 11"/>
              <a:gd name="T23" fmla="*/ 1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39"/>
              <a:gd name="T38" fmla="*/ 11 w 11"/>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39">
                <a:moveTo>
                  <a:pt x="3" y="9"/>
                </a:moveTo>
                <a:lnTo>
                  <a:pt x="0" y="4"/>
                </a:lnTo>
                <a:lnTo>
                  <a:pt x="4" y="39"/>
                </a:lnTo>
                <a:lnTo>
                  <a:pt x="11" y="39"/>
                </a:lnTo>
                <a:lnTo>
                  <a:pt x="6" y="4"/>
                </a:lnTo>
                <a:lnTo>
                  <a:pt x="3" y="0"/>
                </a:lnTo>
                <a:lnTo>
                  <a:pt x="6" y="4"/>
                </a:lnTo>
                <a:lnTo>
                  <a:pt x="5" y="2"/>
                </a:lnTo>
                <a:lnTo>
                  <a:pt x="3" y="1"/>
                </a:lnTo>
                <a:lnTo>
                  <a:pt x="1" y="2"/>
                </a:lnTo>
                <a:lnTo>
                  <a:pt x="0" y="4"/>
                </a:lnTo>
                <a:lnTo>
                  <a:pt x="3" y="9"/>
                </a:lnTo>
                <a:close/>
              </a:path>
            </a:pathLst>
          </a:custGeom>
          <a:solidFill>
            <a:srgbClr val="000000"/>
          </a:solidFill>
          <a:ln w="6350">
            <a:solidFill>
              <a:schemeClr val="tx1"/>
            </a:solidFill>
            <a:round/>
            <a:headEnd/>
            <a:tailEnd/>
          </a:ln>
        </p:spPr>
        <p:txBody>
          <a:bodyPr/>
          <a:lstStyle/>
          <a:p>
            <a:endParaRPr lang="en-GB"/>
          </a:p>
        </p:txBody>
      </p:sp>
      <p:sp>
        <p:nvSpPr>
          <p:cNvPr id="16538" name="Freeform 131"/>
          <p:cNvSpPr>
            <a:spLocks/>
          </p:cNvSpPr>
          <p:nvPr/>
        </p:nvSpPr>
        <p:spPr bwMode="auto">
          <a:xfrm>
            <a:off x="1338263" y="5813425"/>
            <a:ext cx="71438" cy="11113"/>
          </a:xfrm>
          <a:custGeom>
            <a:avLst/>
            <a:gdLst>
              <a:gd name="T0" fmla="*/ 1 w 66"/>
              <a:gd name="T1" fmla="*/ 2 h 9"/>
              <a:gd name="T2" fmla="*/ 1 w 66"/>
              <a:gd name="T3" fmla="*/ 2 h 9"/>
              <a:gd name="T4" fmla="*/ 7 w 66"/>
              <a:gd name="T5" fmla="*/ 2 h 9"/>
              <a:gd name="T6" fmla="*/ 7 w 66"/>
              <a:gd name="T7" fmla="*/ 0 h 9"/>
              <a:gd name="T8" fmla="*/ 1 w 66"/>
              <a:gd name="T9" fmla="*/ 0 h 9"/>
              <a:gd name="T10" fmla="*/ 1 w 66"/>
              <a:gd name="T11" fmla="*/ 2 h 9"/>
              <a:gd name="T12" fmla="*/ 1 w 66"/>
              <a:gd name="T13" fmla="*/ 0 h 9"/>
              <a:gd name="T14" fmla="*/ 1 w 66"/>
              <a:gd name="T15" fmla="*/ 1 h 9"/>
              <a:gd name="T16" fmla="*/ 0 w 66"/>
              <a:gd name="T17" fmla="*/ 2 h 9"/>
              <a:gd name="T18" fmla="*/ 1 w 66"/>
              <a:gd name="T19" fmla="*/ 2 h 9"/>
              <a:gd name="T20" fmla="*/ 1 w 66"/>
              <a:gd name="T21" fmla="*/ 2 h 9"/>
              <a:gd name="T22" fmla="*/ 1 w 66"/>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9"/>
              <a:gd name="T38" fmla="*/ 66 w 66"/>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9">
                <a:moveTo>
                  <a:pt x="7" y="4"/>
                </a:moveTo>
                <a:lnTo>
                  <a:pt x="4" y="9"/>
                </a:lnTo>
                <a:lnTo>
                  <a:pt x="66" y="9"/>
                </a:lnTo>
                <a:lnTo>
                  <a:pt x="66" y="0"/>
                </a:lnTo>
                <a:lnTo>
                  <a:pt x="4" y="0"/>
                </a:lnTo>
                <a:lnTo>
                  <a:pt x="1" y="4"/>
                </a:lnTo>
                <a:lnTo>
                  <a:pt x="4" y="0"/>
                </a:lnTo>
                <a:lnTo>
                  <a:pt x="1" y="1"/>
                </a:lnTo>
                <a:lnTo>
                  <a:pt x="0" y="4"/>
                </a:lnTo>
                <a:lnTo>
                  <a:pt x="1" y="8"/>
                </a:lnTo>
                <a:lnTo>
                  <a:pt x="4" y="9"/>
                </a:lnTo>
                <a:lnTo>
                  <a:pt x="7" y="4"/>
                </a:lnTo>
                <a:close/>
              </a:path>
            </a:pathLst>
          </a:custGeom>
          <a:solidFill>
            <a:srgbClr val="000000"/>
          </a:solidFill>
          <a:ln w="6350">
            <a:solidFill>
              <a:schemeClr val="tx1"/>
            </a:solidFill>
            <a:round/>
            <a:headEnd/>
            <a:tailEnd/>
          </a:ln>
        </p:spPr>
        <p:txBody>
          <a:bodyPr/>
          <a:lstStyle/>
          <a:p>
            <a:endParaRPr lang="en-GB"/>
          </a:p>
        </p:txBody>
      </p:sp>
      <p:sp>
        <p:nvSpPr>
          <p:cNvPr id="16539" name="Freeform 132"/>
          <p:cNvSpPr>
            <a:spLocks/>
          </p:cNvSpPr>
          <p:nvPr/>
        </p:nvSpPr>
        <p:spPr bwMode="auto">
          <a:xfrm>
            <a:off x="1339850" y="5818188"/>
            <a:ext cx="11113" cy="44450"/>
          </a:xfrm>
          <a:custGeom>
            <a:avLst/>
            <a:gdLst>
              <a:gd name="T0" fmla="*/ 1 w 10"/>
              <a:gd name="T1" fmla="*/ 5 h 40"/>
              <a:gd name="T2" fmla="*/ 1 w 10"/>
              <a:gd name="T3" fmla="*/ 4 h 40"/>
              <a:gd name="T4" fmla="*/ 1 w 10"/>
              <a:gd name="T5" fmla="*/ 0 h 40"/>
              <a:gd name="T6" fmla="*/ 0 w 10"/>
              <a:gd name="T7" fmla="*/ 0 h 40"/>
              <a:gd name="T8" fmla="*/ 1 w 10"/>
              <a:gd name="T9" fmla="*/ 4 h 40"/>
              <a:gd name="T10" fmla="*/ 1 w 10"/>
              <a:gd name="T11" fmla="*/ 4 h 40"/>
              <a:gd name="T12" fmla="*/ 1 w 10"/>
              <a:gd name="T13" fmla="*/ 4 h 40"/>
              <a:gd name="T14" fmla="*/ 1 w 10"/>
              <a:gd name="T15" fmla="*/ 4 h 40"/>
              <a:gd name="T16" fmla="*/ 1 w 10"/>
              <a:gd name="T17" fmla="*/ 4 h 40"/>
              <a:gd name="T18" fmla="*/ 1 w 10"/>
              <a:gd name="T19" fmla="*/ 4 h 40"/>
              <a:gd name="T20" fmla="*/ 1 w 10"/>
              <a:gd name="T21" fmla="*/ 4 h 40"/>
              <a:gd name="T22" fmla="*/ 1 w 10"/>
              <a:gd name="T23" fmla="*/ 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0"/>
              <a:gd name="T38" fmla="*/ 10 w 10"/>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0">
                <a:moveTo>
                  <a:pt x="6" y="40"/>
                </a:moveTo>
                <a:lnTo>
                  <a:pt x="10" y="35"/>
                </a:lnTo>
                <a:lnTo>
                  <a:pt x="6" y="0"/>
                </a:lnTo>
                <a:lnTo>
                  <a:pt x="0" y="0"/>
                </a:lnTo>
                <a:lnTo>
                  <a:pt x="3" y="35"/>
                </a:lnTo>
                <a:lnTo>
                  <a:pt x="6" y="31"/>
                </a:lnTo>
                <a:lnTo>
                  <a:pt x="3" y="35"/>
                </a:lnTo>
                <a:lnTo>
                  <a:pt x="4" y="38"/>
                </a:lnTo>
                <a:lnTo>
                  <a:pt x="6" y="39"/>
                </a:lnTo>
                <a:lnTo>
                  <a:pt x="9" y="38"/>
                </a:lnTo>
                <a:lnTo>
                  <a:pt x="10" y="35"/>
                </a:lnTo>
                <a:lnTo>
                  <a:pt x="6" y="40"/>
                </a:lnTo>
                <a:close/>
              </a:path>
            </a:pathLst>
          </a:custGeom>
          <a:solidFill>
            <a:srgbClr val="000000"/>
          </a:solidFill>
          <a:ln w="6350">
            <a:solidFill>
              <a:schemeClr val="tx1"/>
            </a:solidFill>
            <a:round/>
            <a:headEnd/>
            <a:tailEnd/>
          </a:ln>
        </p:spPr>
        <p:txBody>
          <a:bodyPr/>
          <a:lstStyle/>
          <a:p>
            <a:endParaRPr lang="en-GB"/>
          </a:p>
        </p:txBody>
      </p:sp>
      <p:sp>
        <p:nvSpPr>
          <p:cNvPr id="16540" name="Freeform 133"/>
          <p:cNvSpPr>
            <a:spLocks/>
          </p:cNvSpPr>
          <p:nvPr/>
        </p:nvSpPr>
        <p:spPr bwMode="auto">
          <a:xfrm>
            <a:off x="681038" y="5853113"/>
            <a:ext cx="665163" cy="9525"/>
          </a:xfrm>
          <a:custGeom>
            <a:avLst/>
            <a:gdLst>
              <a:gd name="T0" fmla="*/ 1 w 614"/>
              <a:gd name="T1" fmla="*/ 1 h 9"/>
              <a:gd name="T2" fmla="*/ 1 w 614"/>
              <a:gd name="T3" fmla="*/ 1 h 9"/>
              <a:gd name="T4" fmla="*/ 62 w 614"/>
              <a:gd name="T5" fmla="*/ 1 h 9"/>
              <a:gd name="T6" fmla="*/ 62 w 614"/>
              <a:gd name="T7" fmla="*/ 0 h 9"/>
              <a:gd name="T8" fmla="*/ 1 w 614"/>
              <a:gd name="T9" fmla="*/ 0 h 9"/>
              <a:gd name="T10" fmla="*/ 1 w 614"/>
              <a:gd name="T11" fmla="*/ 1 h 9"/>
              <a:gd name="T12" fmla="*/ 1 w 614"/>
              <a:gd name="T13" fmla="*/ 0 h 9"/>
              <a:gd name="T14" fmla="*/ 1 w 614"/>
              <a:gd name="T15" fmla="*/ 1 h 9"/>
              <a:gd name="T16" fmla="*/ 0 w 614"/>
              <a:gd name="T17" fmla="*/ 1 h 9"/>
              <a:gd name="T18" fmla="*/ 1 w 614"/>
              <a:gd name="T19" fmla="*/ 1 h 9"/>
              <a:gd name="T20" fmla="*/ 1 w 614"/>
              <a:gd name="T21" fmla="*/ 1 h 9"/>
              <a:gd name="T22" fmla="*/ 1 w 61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4"/>
              <a:gd name="T37" fmla="*/ 0 h 9"/>
              <a:gd name="T38" fmla="*/ 614 w 61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4" h="9">
                <a:moveTo>
                  <a:pt x="1" y="4"/>
                </a:moveTo>
                <a:lnTo>
                  <a:pt x="4" y="9"/>
                </a:lnTo>
                <a:lnTo>
                  <a:pt x="614" y="9"/>
                </a:lnTo>
                <a:lnTo>
                  <a:pt x="614" y="0"/>
                </a:lnTo>
                <a:lnTo>
                  <a:pt x="4" y="0"/>
                </a:lnTo>
                <a:lnTo>
                  <a:pt x="8" y="4"/>
                </a:lnTo>
                <a:lnTo>
                  <a:pt x="4" y="0"/>
                </a:lnTo>
                <a:lnTo>
                  <a:pt x="1" y="1"/>
                </a:lnTo>
                <a:lnTo>
                  <a:pt x="0" y="4"/>
                </a:lnTo>
                <a:lnTo>
                  <a:pt x="1" y="8"/>
                </a:lnTo>
                <a:lnTo>
                  <a:pt x="4" y="9"/>
                </a:lnTo>
                <a:lnTo>
                  <a:pt x="1" y="4"/>
                </a:lnTo>
                <a:close/>
              </a:path>
            </a:pathLst>
          </a:custGeom>
          <a:solidFill>
            <a:srgbClr val="000000"/>
          </a:solidFill>
          <a:ln w="6350">
            <a:solidFill>
              <a:schemeClr val="tx1"/>
            </a:solidFill>
            <a:round/>
            <a:headEnd/>
            <a:tailEnd/>
          </a:ln>
        </p:spPr>
        <p:txBody>
          <a:bodyPr/>
          <a:lstStyle/>
          <a:p>
            <a:endParaRPr lang="en-GB"/>
          </a:p>
        </p:txBody>
      </p:sp>
      <p:sp>
        <p:nvSpPr>
          <p:cNvPr id="16541" name="Freeform 134"/>
          <p:cNvSpPr>
            <a:spLocks/>
          </p:cNvSpPr>
          <p:nvPr/>
        </p:nvSpPr>
        <p:spPr bwMode="auto">
          <a:xfrm>
            <a:off x="682625" y="5813425"/>
            <a:ext cx="9525" cy="44450"/>
          </a:xfrm>
          <a:custGeom>
            <a:avLst/>
            <a:gdLst>
              <a:gd name="T0" fmla="*/ 1 w 9"/>
              <a:gd name="T1" fmla="*/ 1 h 39"/>
              <a:gd name="T2" fmla="*/ 1 w 9"/>
              <a:gd name="T3" fmla="*/ 1 h 39"/>
              <a:gd name="T4" fmla="*/ 0 w 9"/>
              <a:gd name="T5" fmla="*/ 5 h 39"/>
              <a:gd name="T6" fmla="*/ 1 w 9"/>
              <a:gd name="T7" fmla="*/ 5 h 39"/>
              <a:gd name="T8" fmla="*/ 1 w 9"/>
              <a:gd name="T9" fmla="*/ 1 h 39"/>
              <a:gd name="T10" fmla="*/ 1 w 9"/>
              <a:gd name="T11" fmla="*/ 0 h 39"/>
              <a:gd name="T12" fmla="*/ 1 w 9"/>
              <a:gd name="T13" fmla="*/ 1 h 39"/>
              <a:gd name="T14" fmla="*/ 1 w 9"/>
              <a:gd name="T15" fmla="*/ 1 h 39"/>
              <a:gd name="T16" fmla="*/ 1 w 9"/>
              <a:gd name="T17" fmla="*/ 1 h 39"/>
              <a:gd name="T18" fmla="*/ 1 w 9"/>
              <a:gd name="T19" fmla="*/ 1 h 39"/>
              <a:gd name="T20" fmla="*/ 1 w 9"/>
              <a:gd name="T21" fmla="*/ 1 h 39"/>
              <a:gd name="T22" fmla="*/ 1 w 9"/>
              <a:gd name="T23" fmla="*/ 1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39"/>
              <a:gd name="T38" fmla="*/ 9 w 9"/>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39">
                <a:moveTo>
                  <a:pt x="5" y="9"/>
                </a:moveTo>
                <a:lnTo>
                  <a:pt x="2" y="4"/>
                </a:lnTo>
                <a:lnTo>
                  <a:pt x="0" y="39"/>
                </a:lnTo>
                <a:lnTo>
                  <a:pt x="7" y="39"/>
                </a:lnTo>
                <a:lnTo>
                  <a:pt x="9" y="4"/>
                </a:lnTo>
                <a:lnTo>
                  <a:pt x="5" y="0"/>
                </a:lnTo>
                <a:lnTo>
                  <a:pt x="9" y="4"/>
                </a:lnTo>
                <a:lnTo>
                  <a:pt x="8" y="2"/>
                </a:lnTo>
                <a:lnTo>
                  <a:pt x="5" y="1"/>
                </a:lnTo>
                <a:lnTo>
                  <a:pt x="3" y="2"/>
                </a:lnTo>
                <a:lnTo>
                  <a:pt x="2" y="4"/>
                </a:lnTo>
                <a:lnTo>
                  <a:pt x="5" y="9"/>
                </a:lnTo>
                <a:close/>
              </a:path>
            </a:pathLst>
          </a:custGeom>
          <a:solidFill>
            <a:srgbClr val="000000"/>
          </a:solidFill>
          <a:ln w="6350">
            <a:solidFill>
              <a:schemeClr val="tx1"/>
            </a:solidFill>
            <a:round/>
            <a:headEnd/>
            <a:tailEnd/>
          </a:ln>
        </p:spPr>
        <p:txBody>
          <a:bodyPr/>
          <a:lstStyle/>
          <a:p>
            <a:endParaRPr lang="en-GB"/>
          </a:p>
        </p:txBody>
      </p:sp>
      <p:sp>
        <p:nvSpPr>
          <p:cNvPr id="16542" name="Freeform 135"/>
          <p:cNvSpPr>
            <a:spLocks/>
          </p:cNvSpPr>
          <p:nvPr/>
        </p:nvSpPr>
        <p:spPr bwMode="auto">
          <a:xfrm>
            <a:off x="611188" y="5813425"/>
            <a:ext cx="76200" cy="11113"/>
          </a:xfrm>
          <a:custGeom>
            <a:avLst/>
            <a:gdLst>
              <a:gd name="T0" fmla="*/ 1 w 71"/>
              <a:gd name="T1" fmla="*/ 2 h 9"/>
              <a:gd name="T2" fmla="*/ 1 w 71"/>
              <a:gd name="T3" fmla="*/ 2 h 9"/>
              <a:gd name="T4" fmla="*/ 7 w 71"/>
              <a:gd name="T5" fmla="*/ 2 h 9"/>
              <a:gd name="T6" fmla="*/ 7 w 71"/>
              <a:gd name="T7" fmla="*/ 0 h 9"/>
              <a:gd name="T8" fmla="*/ 1 w 71"/>
              <a:gd name="T9" fmla="*/ 0 h 9"/>
              <a:gd name="T10" fmla="*/ 1 w 71"/>
              <a:gd name="T11" fmla="*/ 2 h 9"/>
              <a:gd name="T12" fmla="*/ 1 w 71"/>
              <a:gd name="T13" fmla="*/ 0 h 9"/>
              <a:gd name="T14" fmla="*/ 1 w 71"/>
              <a:gd name="T15" fmla="*/ 1 h 9"/>
              <a:gd name="T16" fmla="*/ 0 w 71"/>
              <a:gd name="T17" fmla="*/ 2 h 9"/>
              <a:gd name="T18" fmla="*/ 1 w 71"/>
              <a:gd name="T19" fmla="*/ 2 h 9"/>
              <a:gd name="T20" fmla="*/ 1 w 71"/>
              <a:gd name="T21" fmla="*/ 2 h 9"/>
              <a:gd name="T22" fmla="*/ 1 w 71"/>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9"/>
              <a:gd name="T38" fmla="*/ 71 w 7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9">
                <a:moveTo>
                  <a:pt x="8" y="4"/>
                </a:moveTo>
                <a:lnTo>
                  <a:pt x="5" y="9"/>
                </a:lnTo>
                <a:lnTo>
                  <a:pt x="71" y="9"/>
                </a:lnTo>
                <a:lnTo>
                  <a:pt x="71" y="0"/>
                </a:lnTo>
                <a:lnTo>
                  <a:pt x="5" y="0"/>
                </a:lnTo>
                <a:lnTo>
                  <a:pt x="2" y="4"/>
                </a:lnTo>
                <a:lnTo>
                  <a:pt x="5" y="0"/>
                </a:lnTo>
                <a:lnTo>
                  <a:pt x="2" y="1"/>
                </a:lnTo>
                <a:lnTo>
                  <a:pt x="0" y="4"/>
                </a:lnTo>
                <a:lnTo>
                  <a:pt x="2" y="8"/>
                </a:lnTo>
                <a:lnTo>
                  <a:pt x="5" y="9"/>
                </a:lnTo>
                <a:lnTo>
                  <a:pt x="8" y="4"/>
                </a:lnTo>
                <a:close/>
              </a:path>
            </a:pathLst>
          </a:custGeom>
          <a:solidFill>
            <a:srgbClr val="000000"/>
          </a:solidFill>
          <a:ln w="6350">
            <a:solidFill>
              <a:schemeClr val="tx1"/>
            </a:solidFill>
            <a:round/>
            <a:headEnd/>
            <a:tailEnd/>
          </a:ln>
        </p:spPr>
        <p:txBody>
          <a:bodyPr/>
          <a:lstStyle/>
          <a:p>
            <a:endParaRPr lang="en-GB"/>
          </a:p>
        </p:txBody>
      </p:sp>
      <p:sp>
        <p:nvSpPr>
          <p:cNvPr id="16543" name="Freeform 136"/>
          <p:cNvSpPr>
            <a:spLocks/>
          </p:cNvSpPr>
          <p:nvPr/>
        </p:nvSpPr>
        <p:spPr bwMode="auto">
          <a:xfrm>
            <a:off x="606425" y="5818188"/>
            <a:ext cx="12700" cy="44450"/>
          </a:xfrm>
          <a:custGeom>
            <a:avLst/>
            <a:gdLst>
              <a:gd name="T0" fmla="*/ 1 w 12"/>
              <a:gd name="T1" fmla="*/ 5 h 40"/>
              <a:gd name="T2" fmla="*/ 1 w 12"/>
              <a:gd name="T3" fmla="*/ 4 h 40"/>
              <a:gd name="T4" fmla="*/ 1 w 12"/>
              <a:gd name="T5" fmla="*/ 0 h 40"/>
              <a:gd name="T6" fmla="*/ 1 w 12"/>
              <a:gd name="T7" fmla="*/ 0 h 40"/>
              <a:gd name="T8" fmla="*/ 0 w 12"/>
              <a:gd name="T9" fmla="*/ 4 h 40"/>
              <a:gd name="T10" fmla="*/ 1 w 12"/>
              <a:gd name="T11" fmla="*/ 4 h 40"/>
              <a:gd name="T12" fmla="*/ 0 w 12"/>
              <a:gd name="T13" fmla="*/ 4 h 40"/>
              <a:gd name="T14" fmla="*/ 1 w 12"/>
              <a:gd name="T15" fmla="*/ 4 h 40"/>
              <a:gd name="T16" fmla="*/ 1 w 12"/>
              <a:gd name="T17" fmla="*/ 4 h 40"/>
              <a:gd name="T18" fmla="*/ 1 w 12"/>
              <a:gd name="T19" fmla="*/ 4 h 40"/>
              <a:gd name="T20" fmla="*/ 1 w 12"/>
              <a:gd name="T21" fmla="*/ 4 h 40"/>
              <a:gd name="T22" fmla="*/ 1 w 12"/>
              <a:gd name="T23" fmla="*/ 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40"/>
              <a:gd name="T38" fmla="*/ 12 w 1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40">
                <a:moveTo>
                  <a:pt x="3" y="40"/>
                </a:moveTo>
                <a:lnTo>
                  <a:pt x="7" y="35"/>
                </a:lnTo>
                <a:lnTo>
                  <a:pt x="12" y="0"/>
                </a:lnTo>
                <a:lnTo>
                  <a:pt x="6" y="0"/>
                </a:lnTo>
                <a:lnTo>
                  <a:pt x="0" y="35"/>
                </a:lnTo>
                <a:lnTo>
                  <a:pt x="3" y="31"/>
                </a:lnTo>
                <a:lnTo>
                  <a:pt x="0" y="35"/>
                </a:lnTo>
                <a:lnTo>
                  <a:pt x="1" y="38"/>
                </a:lnTo>
                <a:lnTo>
                  <a:pt x="3" y="39"/>
                </a:lnTo>
                <a:lnTo>
                  <a:pt x="6" y="38"/>
                </a:lnTo>
                <a:lnTo>
                  <a:pt x="7" y="35"/>
                </a:lnTo>
                <a:lnTo>
                  <a:pt x="3" y="40"/>
                </a:lnTo>
                <a:close/>
              </a:path>
            </a:pathLst>
          </a:custGeom>
          <a:solidFill>
            <a:srgbClr val="000000"/>
          </a:solidFill>
          <a:ln w="6350">
            <a:solidFill>
              <a:schemeClr val="tx1"/>
            </a:solidFill>
            <a:round/>
            <a:headEnd/>
            <a:tailEnd/>
          </a:ln>
        </p:spPr>
        <p:txBody>
          <a:bodyPr/>
          <a:lstStyle/>
          <a:p>
            <a:endParaRPr lang="en-GB"/>
          </a:p>
        </p:txBody>
      </p:sp>
      <p:sp>
        <p:nvSpPr>
          <p:cNvPr id="16544" name="Freeform 137"/>
          <p:cNvSpPr>
            <a:spLocks/>
          </p:cNvSpPr>
          <p:nvPr/>
        </p:nvSpPr>
        <p:spPr bwMode="auto">
          <a:xfrm>
            <a:off x="533400" y="5853113"/>
            <a:ext cx="76200" cy="9525"/>
          </a:xfrm>
          <a:custGeom>
            <a:avLst/>
            <a:gdLst>
              <a:gd name="T0" fmla="*/ 1 w 71"/>
              <a:gd name="T1" fmla="*/ 1 h 9"/>
              <a:gd name="T2" fmla="*/ 1 w 71"/>
              <a:gd name="T3" fmla="*/ 1 h 9"/>
              <a:gd name="T4" fmla="*/ 7 w 71"/>
              <a:gd name="T5" fmla="*/ 1 h 9"/>
              <a:gd name="T6" fmla="*/ 7 w 71"/>
              <a:gd name="T7" fmla="*/ 0 h 9"/>
              <a:gd name="T8" fmla="*/ 1 w 71"/>
              <a:gd name="T9" fmla="*/ 0 h 9"/>
              <a:gd name="T10" fmla="*/ 1 w 71"/>
              <a:gd name="T11" fmla="*/ 1 h 9"/>
              <a:gd name="T12" fmla="*/ 1 w 71"/>
              <a:gd name="T13" fmla="*/ 0 h 9"/>
              <a:gd name="T14" fmla="*/ 1 w 71"/>
              <a:gd name="T15" fmla="*/ 1 h 9"/>
              <a:gd name="T16" fmla="*/ 0 w 71"/>
              <a:gd name="T17" fmla="*/ 1 h 9"/>
              <a:gd name="T18" fmla="*/ 1 w 71"/>
              <a:gd name="T19" fmla="*/ 1 h 9"/>
              <a:gd name="T20" fmla="*/ 1 w 71"/>
              <a:gd name="T21" fmla="*/ 1 h 9"/>
              <a:gd name="T22" fmla="*/ 1 w 71"/>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9"/>
              <a:gd name="T38" fmla="*/ 71 w 7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9">
                <a:moveTo>
                  <a:pt x="2" y="4"/>
                </a:moveTo>
                <a:lnTo>
                  <a:pt x="5" y="9"/>
                </a:lnTo>
                <a:lnTo>
                  <a:pt x="71" y="9"/>
                </a:lnTo>
                <a:lnTo>
                  <a:pt x="71" y="0"/>
                </a:lnTo>
                <a:lnTo>
                  <a:pt x="5" y="0"/>
                </a:lnTo>
                <a:lnTo>
                  <a:pt x="8" y="4"/>
                </a:lnTo>
                <a:lnTo>
                  <a:pt x="5" y="0"/>
                </a:lnTo>
                <a:lnTo>
                  <a:pt x="2" y="1"/>
                </a:lnTo>
                <a:lnTo>
                  <a:pt x="0" y="4"/>
                </a:lnTo>
                <a:lnTo>
                  <a:pt x="2" y="8"/>
                </a:lnTo>
                <a:lnTo>
                  <a:pt x="5" y="9"/>
                </a:lnTo>
                <a:lnTo>
                  <a:pt x="2" y="4"/>
                </a:lnTo>
                <a:close/>
              </a:path>
            </a:pathLst>
          </a:custGeom>
          <a:solidFill>
            <a:srgbClr val="000000"/>
          </a:solidFill>
          <a:ln w="6350">
            <a:solidFill>
              <a:schemeClr val="tx1"/>
            </a:solidFill>
            <a:round/>
            <a:headEnd/>
            <a:tailEnd/>
          </a:ln>
        </p:spPr>
        <p:txBody>
          <a:bodyPr/>
          <a:lstStyle/>
          <a:p>
            <a:endParaRPr lang="en-GB"/>
          </a:p>
        </p:txBody>
      </p:sp>
      <p:sp>
        <p:nvSpPr>
          <p:cNvPr id="16545" name="Freeform 138"/>
          <p:cNvSpPr>
            <a:spLocks/>
          </p:cNvSpPr>
          <p:nvPr/>
        </p:nvSpPr>
        <p:spPr bwMode="auto">
          <a:xfrm>
            <a:off x="534988" y="5672138"/>
            <a:ext cx="30163" cy="185738"/>
          </a:xfrm>
          <a:custGeom>
            <a:avLst/>
            <a:gdLst>
              <a:gd name="T0" fmla="*/ 2 w 28"/>
              <a:gd name="T1" fmla="*/ 0 h 165"/>
              <a:gd name="T2" fmla="*/ 2 w 28"/>
              <a:gd name="T3" fmla="*/ 1 h 165"/>
              <a:gd name="T4" fmla="*/ 0 w 28"/>
              <a:gd name="T5" fmla="*/ 21 h 165"/>
              <a:gd name="T6" fmla="*/ 1 w 28"/>
              <a:gd name="T7" fmla="*/ 21 h 165"/>
              <a:gd name="T8" fmla="*/ 3 w 28"/>
              <a:gd name="T9" fmla="*/ 1 h 165"/>
              <a:gd name="T10" fmla="*/ 2 w 28"/>
              <a:gd name="T11" fmla="*/ 1 h 165"/>
              <a:gd name="T12" fmla="*/ 3 w 28"/>
              <a:gd name="T13" fmla="*/ 1 h 165"/>
              <a:gd name="T14" fmla="*/ 2 w 28"/>
              <a:gd name="T15" fmla="*/ 1 h 165"/>
              <a:gd name="T16" fmla="*/ 2 w 28"/>
              <a:gd name="T17" fmla="*/ 1 h 165"/>
              <a:gd name="T18" fmla="*/ 2 w 28"/>
              <a:gd name="T19" fmla="*/ 1 h 165"/>
              <a:gd name="T20" fmla="*/ 2 w 28"/>
              <a:gd name="T21" fmla="*/ 1 h 165"/>
              <a:gd name="T22" fmla="*/ 2 w 28"/>
              <a:gd name="T23" fmla="*/ 0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165"/>
              <a:gd name="T38" fmla="*/ 28 w 28"/>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165">
                <a:moveTo>
                  <a:pt x="24" y="0"/>
                </a:moveTo>
                <a:lnTo>
                  <a:pt x="21" y="4"/>
                </a:lnTo>
                <a:lnTo>
                  <a:pt x="0" y="165"/>
                </a:lnTo>
                <a:lnTo>
                  <a:pt x="6" y="165"/>
                </a:lnTo>
                <a:lnTo>
                  <a:pt x="28" y="4"/>
                </a:lnTo>
                <a:lnTo>
                  <a:pt x="24" y="9"/>
                </a:lnTo>
                <a:lnTo>
                  <a:pt x="28" y="4"/>
                </a:lnTo>
                <a:lnTo>
                  <a:pt x="27" y="2"/>
                </a:lnTo>
                <a:lnTo>
                  <a:pt x="24" y="1"/>
                </a:lnTo>
                <a:lnTo>
                  <a:pt x="22" y="2"/>
                </a:lnTo>
                <a:lnTo>
                  <a:pt x="21" y="4"/>
                </a:lnTo>
                <a:lnTo>
                  <a:pt x="24" y="0"/>
                </a:lnTo>
                <a:close/>
              </a:path>
            </a:pathLst>
          </a:custGeom>
          <a:solidFill>
            <a:srgbClr val="000000"/>
          </a:solidFill>
          <a:ln w="6350">
            <a:solidFill>
              <a:schemeClr val="tx1"/>
            </a:solidFill>
            <a:round/>
            <a:headEnd/>
            <a:tailEnd/>
          </a:ln>
        </p:spPr>
        <p:txBody>
          <a:bodyPr/>
          <a:lstStyle/>
          <a:p>
            <a:endParaRPr lang="en-GB"/>
          </a:p>
        </p:txBody>
      </p:sp>
      <p:sp>
        <p:nvSpPr>
          <p:cNvPr id="16546" name="Freeform 139"/>
          <p:cNvSpPr>
            <a:spLocks/>
          </p:cNvSpPr>
          <p:nvPr/>
        </p:nvSpPr>
        <p:spPr bwMode="auto">
          <a:xfrm>
            <a:off x="560388" y="5672138"/>
            <a:ext cx="911225" cy="9525"/>
          </a:xfrm>
          <a:custGeom>
            <a:avLst/>
            <a:gdLst>
              <a:gd name="T0" fmla="*/ 85 w 840"/>
              <a:gd name="T1" fmla="*/ 1 h 9"/>
              <a:gd name="T2" fmla="*/ 85 w 840"/>
              <a:gd name="T3" fmla="*/ 0 h 9"/>
              <a:gd name="T4" fmla="*/ 0 w 840"/>
              <a:gd name="T5" fmla="*/ 0 h 9"/>
              <a:gd name="T6" fmla="*/ 0 w 840"/>
              <a:gd name="T7" fmla="*/ 1 h 9"/>
              <a:gd name="T8" fmla="*/ 85 w 840"/>
              <a:gd name="T9" fmla="*/ 1 h 9"/>
              <a:gd name="T10" fmla="*/ 85 w 840"/>
              <a:gd name="T11" fmla="*/ 1 h 9"/>
              <a:gd name="T12" fmla="*/ 85 w 840"/>
              <a:gd name="T13" fmla="*/ 1 h 9"/>
              <a:gd name="T14" fmla="*/ 85 w 840"/>
              <a:gd name="T15" fmla="*/ 1 h 9"/>
              <a:gd name="T16" fmla="*/ 85 w 840"/>
              <a:gd name="T17" fmla="*/ 1 h 9"/>
              <a:gd name="T18" fmla="*/ 85 w 840"/>
              <a:gd name="T19" fmla="*/ 1 h 9"/>
              <a:gd name="T20" fmla="*/ 85 w 840"/>
              <a:gd name="T21" fmla="*/ 0 h 9"/>
              <a:gd name="T22" fmla="*/ 85 w 840"/>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0"/>
              <a:gd name="T37" fmla="*/ 0 h 9"/>
              <a:gd name="T38" fmla="*/ 840 w 84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0" h="9">
                <a:moveTo>
                  <a:pt x="839" y="4"/>
                </a:moveTo>
                <a:lnTo>
                  <a:pt x="836" y="0"/>
                </a:lnTo>
                <a:lnTo>
                  <a:pt x="0" y="0"/>
                </a:lnTo>
                <a:lnTo>
                  <a:pt x="0" y="9"/>
                </a:lnTo>
                <a:lnTo>
                  <a:pt x="836" y="9"/>
                </a:lnTo>
                <a:lnTo>
                  <a:pt x="832" y="4"/>
                </a:lnTo>
                <a:lnTo>
                  <a:pt x="836" y="9"/>
                </a:lnTo>
                <a:lnTo>
                  <a:pt x="839" y="7"/>
                </a:lnTo>
                <a:lnTo>
                  <a:pt x="840" y="4"/>
                </a:lnTo>
                <a:lnTo>
                  <a:pt x="839" y="1"/>
                </a:lnTo>
                <a:lnTo>
                  <a:pt x="836" y="0"/>
                </a:lnTo>
                <a:lnTo>
                  <a:pt x="839" y="4"/>
                </a:lnTo>
                <a:close/>
              </a:path>
            </a:pathLst>
          </a:custGeom>
          <a:solidFill>
            <a:srgbClr val="000000"/>
          </a:solidFill>
          <a:ln w="6350">
            <a:solidFill>
              <a:schemeClr val="tx1"/>
            </a:solidFill>
            <a:round/>
            <a:headEnd/>
            <a:tailEnd/>
          </a:ln>
        </p:spPr>
        <p:txBody>
          <a:bodyPr/>
          <a:lstStyle/>
          <a:p>
            <a:endParaRPr lang="en-GB"/>
          </a:p>
        </p:txBody>
      </p:sp>
      <p:sp>
        <p:nvSpPr>
          <p:cNvPr id="16547" name="Freeform 140"/>
          <p:cNvSpPr>
            <a:spLocks/>
          </p:cNvSpPr>
          <p:nvPr/>
        </p:nvSpPr>
        <p:spPr bwMode="auto">
          <a:xfrm>
            <a:off x="395288" y="5676900"/>
            <a:ext cx="123825" cy="180975"/>
          </a:xfrm>
          <a:custGeom>
            <a:avLst/>
            <a:gdLst>
              <a:gd name="T0" fmla="*/ 12 w 114"/>
              <a:gd name="T1" fmla="*/ 0 h 161"/>
              <a:gd name="T2" fmla="*/ 10 w 114"/>
              <a:gd name="T3" fmla="*/ 20 h 161"/>
              <a:gd name="T4" fmla="*/ 0 w 114"/>
              <a:gd name="T5" fmla="*/ 20 h 161"/>
              <a:gd name="T6" fmla="*/ 2 w 114"/>
              <a:gd name="T7" fmla="*/ 0 h 161"/>
              <a:gd name="T8" fmla="*/ 12 w 114"/>
              <a:gd name="T9" fmla="*/ 0 h 161"/>
              <a:gd name="T10" fmla="*/ 0 60000 65536"/>
              <a:gd name="T11" fmla="*/ 0 60000 65536"/>
              <a:gd name="T12" fmla="*/ 0 60000 65536"/>
              <a:gd name="T13" fmla="*/ 0 60000 65536"/>
              <a:gd name="T14" fmla="*/ 0 60000 65536"/>
              <a:gd name="T15" fmla="*/ 0 w 114"/>
              <a:gd name="T16" fmla="*/ 0 h 161"/>
              <a:gd name="T17" fmla="*/ 114 w 114"/>
              <a:gd name="T18" fmla="*/ 161 h 161"/>
            </a:gdLst>
            <a:ahLst/>
            <a:cxnLst>
              <a:cxn ang="T10">
                <a:pos x="T0" y="T1"/>
              </a:cxn>
              <a:cxn ang="T11">
                <a:pos x="T2" y="T3"/>
              </a:cxn>
              <a:cxn ang="T12">
                <a:pos x="T4" y="T5"/>
              </a:cxn>
              <a:cxn ang="T13">
                <a:pos x="T6" y="T7"/>
              </a:cxn>
              <a:cxn ang="T14">
                <a:pos x="T8" y="T9"/>
              </a:cxn>
            </a:cxnLst>
            <a:rect l="T15" t="T16" r="T17" b="T18"/>
            <a:pathLst>
              <a:path w="114" h="161">
                <a:moveTo>
                  <a:pt x="114" y="0"/>
                </a:moveTo>
                <a:lnTo>
                  <a:pt x="90" y="161"/>
                </a:lnTo>
                <a:lnTo>
                  <a:pt x="0" y="161"/>
                </a:lnTo>
                <a:lnTo>
                  <a:pt x="27" y="0"/>
                </a:lnTo>
                <a:lnTo>
                  <a:pt x="114" y="0"/>
                </a:lnTo>
                <a:close/>
              </a:path>
            </a:pathLst>
          </a:custGeom>
          <a:solidFill>
            <a:srgbClr val="FFFFFF"/>
          </a:solidFill>
          <a:ln w="6350">
            <a:solidFill>
              <a:schemeClr val="tx1"/>
            </a:solidFill>
            <a:round/>
            <a:headEnd/>
            <a:tailEnd/>
          </a:ln>
        </p:spPr>
        <p:txBody>
          <a:bodyPr/>
          <a:lstStyle/>
          <a:p>
            <a:endParaRPr lang="en-GB"/>
          </a:p>
        </p:txBody>
      </p:sp>
      <p:sp>
        <p:nvSpPr>
          <p:cNvPr id="16548" name="Freeform 141"/>
          <p:cNvSpPr>
            <a:spLocks/>
          </p:cNvSpPr>
          <p:nvPr/>
        </p:nvSpPr>
        <p:spPr bwMode="auto">
          <a:xfrm>
            <a:off x="488950" y="5676900"/>
            <a:ext cx="33338" cy="185738"/>
          </a:xfrm>
          <a:custGeom>
            <a:avLst/>
            <a:gdLst>
              <a:gd name="T0" fmla="*/ 1 w 30"/>
              <a:gd name="T1" fmla="*/ 20 h 166"/>
              <a:gd name="T2" fmla="*/ 1 w 30"/>
              <a:gd name="T3" fmla="*/ 19 h 166"/>
              <a:gd name="T4" fmla="*/ 4 w 30"/>
              <a:gd name="T5" fmla="*/ 0 h 166"/>
              <a:gd name="T6" fmla="*/ 3 w 30"/>
              <a:gd name="T7" fmla="*/ 0 h 166"/>
              <a:gd name="T8" fmla="*/ 0 w 30"/>
              <a:gd name="T9" fmla="*/ 19 h 166"/>
              <a:gd name="T10" fmla="*/ 1 w 30"/>
              <a:gd name="T11" fmla="*/ 19 h 166"/>
              <a:gd name="T12" fmla="*/ 0 w 30"/>
              <a:gd name="T13" fmla="*/ 19 h 166"/>
              <a:gd name="T14" fmla="*/ 1 w 30"/>
              <a:gd name="T15" fmla="*/ 20 h 166"/>
              <a:gd name="T16" fmla="*/ 1 w 30"/>
              <a:gd name="T17" fmla="*/ 20 h 166"/>
              <a:gd name="T18" fmla="*/ 1 w 30"/>
              <a:gd name="T19" fmla="*/ 20 h 166"/>
              <a:gd name="T20" fmla="*/ 1 w 30"/>
              <a:gd name="T21" fmla="*/ 19 h 166"/>
              <a:gd name="T22" fmla="*/ 1 w 30"/>
              <a:gd name="T23" fmla="*/ 2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66"/>
              <a:gd name="T38" fmla="*/ 30 w 30"/>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66">
                <a:moveTo>
                  <a:pt x="3" y="166"/>
                </a:moveTo>
                <a:lnTo>
                  <a:pt x="7" y="161"/>
                </a:lnTo>
                <a:lnTo>
                  <a:pt x="30" y="0"/>
                </a:lnTo>
                <a:lnTo>
                  <a:pt x="24" y="0"/>
                </a:lnTo>
                <a:lnTo>
                  <a:pt x="0" y="161"/>
                </a:lnTo>
                <a:lnTo>
                  <a:pt x="3" y="157"/>
                </a:lnTo>
                <a:lnTo>
                  <a:pt x="0" y="161"/>
                </a:lnTo>
                <a:lnTo>
                  <a:pt x="1" y="164"/>
                </a:lnTo>
                <a:lnTo>
                  <a:pt x="3" y="165"/>
                </a:lnTo>
                <a:lnTo>
                  <a:pt x="6" y="164"/>
                </a:lnTo>
                <a:lnTo>
                  <a:pt x="7" y="161"/>
                </a:lnTo>
                <a:lnTo>
                  <a:pt x="3" y="166"/>
                </a:lnTo>
                <a:close/>
              </a:path>
            </a:pathLst>
          </a:custGeom>
          <a:solidFill>
            <a:srgbClr val="000000"/>
          </a:solidFill>
          <a:ln w="6350">
            <a:solidFill>
              <a:schemeClr val="tx1"/>
            </a:solidFill>
            <a:round/>
            <a:headEnd/>
            <a:tailEnd/>
          </a:ln>
        </p:spPr>
        <p:txBody>
          <a:bodyPr/>
          <a:lstStyle/>
          <a:p>
            <a:endParaRPr lang="en-GB"/>
          </a:p>
        </p:txBody>
      </p:sp>
      <p:sp>
        <p:nvSpPr>
          <p:cNvPr id="16549" name="Freeform 142"/>
          <p:cNvSpPr>
            <a:spLocks/>
          </p:cNvSpPr>
          <p:nvPr/>
        </p:nvSpPr>
        <p:spPr bwMode="auto">
          <a:xfrm>
            <a:off x="390525" y="5853113"/>
            <a:ext cx="101600" cy="9525"/>
          </a:xfrm>
          <a:custGeom>
            <a:avLst/>
            <a:gdLst>
              <a:gd name="T0" fmla="*/ 1 w 94"/>
              <a:gd name="T1" fmla="*/ 1 h 9"/>
              <a:gd name="T2" fmla="*/ 1 w 94"/>
              <a:gd name="T3" fmla="*/ 1 h 9"/>
              <a:gd name="T4" fmla="*/ 10 w 94"/>
              <a:gd name="T5" fmla="*/ 1 h 9"/>
              <a:gd name="T6" fmla="*/ 10 w 94"/>
              <a:gd name="T7" fmla="*/ 0 h 9"/>
              <a:gd name="T8" fmla="*/ 1 w 94"/>
              <a:gd name="T9" fmla="*/ 0 h 9"/>
              <a:gd name="T10" fmla="*/ 1 w 94"/>
              <a:gd name="T11" fmla="*/ 1 h 9"/>
              <a:gd name="T12" fmla="*/ 1 w 94"/>
              <a:gd name="T13" fmla="*/ 0 h 9"/>
              <a:gd name="T14" fmla="*/ 1 w 94"/>
              <a:gd name="T15" fmla="*/ 1 h 9"/>
              <a:gd name="T16" fmla="*/ 0 w 94"/>
              <a:gd name="T17" fmla="*/ 1 h 9"/>
              <a:gd name="T18" fmla="*/ 1 w 94"/>
              <a:gd name="T19" fmla="*/ 1 h 9"/>
              <a:gd name="T20" fmla="*/ 1 w 94"/>
              <a:gd name="T21" fmla="*/ 1 h 9"/>
              <a:gd name="T22" fmla="*/ 1 w 9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9"/>
              <a:gd name="T38" fmla="*/ 94 w 9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9">
                <a:moveTo>
                  <a:pt x="1" y="4"/>
                </a:moveTo>
                <a:lnTo>
                  <a:pt x="4" y="9"/>
                </a:lnTo>
                <a:lnTo>
                  <a:pt x="94" y="9"/>
                </a:lnTo>
                <a:lnTo>
                  <a:pt x="94" y="0"/>
                </a:lnTo>
                <a:lnTo>
                  <a:pt x="4" y="0"/>
                </a:lnTo>
                <a:lnTo>
                  <a:pt x="8" y="4"/>
                </a:lnTo>
                <a:lnTo>
                  <a:pt x="4" y="0"/>
                </a:lnTo>
                <a:lnTo>
                  <a:pt x="1" y="1"/>
                </a:lnTo>
                <a:lnTo>
                  <a:pt x="0" y="4"/>
                </a:lnTo>
                <a:lnTo>
                  <a:pt x="1" y="8"/>
                </a:lnTo>
                <a:lnTo>
                  <a:pt x="4" y="9"/>
                </a:lnTo>
                <a:lnTo>
                  <a:pt x="1" y="4"/>
                </a:lnTo>
                <a:close/>
              </a:path>
            </a:pathLst>
          </a:custGeom>
          <a:solidFill>
            <a:srgbClr val="000000"/>
          </a:solidFill>
          <a:ln w="6350">
            <a:solidFill>
              <a:schemeClr val="tx1"/>
            </a:solidFill>
            <a:round/>
            <a:headEnd/>
            <a:tailEnd/>
          </a:ln>
        </p:spPr>
        <p:txBody>
          <a:bodyPr/>
          <a:lstStyle/>
          <a:p>
            <a:endParaRPr lang="en-GB"/>
          </a:p>
        </p:txBody>
      </p:sp>
      <p:sp>
        <p:nvSpPr>
          <p:cNvPr id="16550" name="Freeform 143"/>
          <p:cNvSpPr>
            <a:spLocks/>
          </p:cNvSpPr>
          <p:nvPr/>
        </p:nvSpPr>
        <p:spPr bwMode="auto">
          <a:xfrm>
            <a:off x="392113" y="5672138"/>
            <a:ext cx="36513" cy="185738"/>
          </a:xfrm>
          <a:custGeom>
            <a:avLst/>
            <a:gdLst>
              <a:gd name="T0" fmla="*/ 3 w 34"/>
              <a:gd name="T1" fmla="*/ 0 h 165"/>
              <a:gd name="T2" fmla="*/ 2 w 34"/>
              <a:gd name="T3" fmla="*/ 1 h 165"/>
              <a:gd name="T4" fmla="*/ 0 w 34"/>
              <a:gd name="T5" fmla="*/ 21 h 165"/>
              <a:gd name="T6" fmla="*/ 1 w 34"/>
              <a:gd name="T7" fmla="*/ 21 h 165"/>
              <a:gd name="T8" fmla="*/ 3 w 34"/>
              <a:gd name="T9" fmla="*/ 1 h 165"/>
              <a:gd name="T10" fmla="*/ 3 w 34"/>
              <a:gd name="T11" fmla="*/ 1 h 165"/>
              <a:gd name="T12" fmla="*/ 3 w 34"/>
              <a:gd name="T13" fmla="*/ 1 h 165"/>
              <a:gd name="T14" fmla="*/ 3 w 34"/>
              <a:gd name="T15" fmla="*/ 1 h 165"/>
              <a:gd name="T16" fmla="*/ 3 w 34"/>
              <a:gd name="T17" fmla="*/ 1 h 165"/>
              <a:gd name="T18" fmla="*/ 3 w 34"/>
              <a:gd name="T19" fmla="*/ 1 h 165"/>
              <a:gd name="T20" fmla="*/ 2 w 34"/>
              <a:gd name="T21" fmla="*/ 1 h 165"/>
              <a:gd name="T22" fmla="*/ 3 w 34"/>
              <a:gd name="T23" fmla="*/ 0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165"/>
              <a:gd name="T38" fmla="*/ 34 w 34"/>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165">
                <a:moveTo>
                  <a:pt x="30" y="0"/>
                </a:moveTo>
                <a:lnTo>
                  <a:pt x="27" y="4"/>
                </a:lnTo>
                <a:lnTo>
                  <a:pt x="0" y="165"/>
                </a:lnTo>
                <a:lnTo>
                  <a:pt x="7" y="165"/>
                </a:lnTo>
                <a:lnTo>
                  <a:pt x="34" y="4"/>
                </a:lnTo>
                <a:lnTo>
                  <a:pt x="30" y="9"/>
                </a:lnTo>
                <a:lnTo>
                  <a:pt x="34" y="4"/>
                </a:lnTo>
                <a:lnTo>
                  <a:pt x="32" y="2"/>
                </a:lnTo>
                <a:lnTo>
                  <a:pt x="30" y="1"/>
                </a:lnTo>
                <a:lnTo>
                  <a:pt x="28" y="2"/>
                </a:lnTo>
                <a:lnTo>
                  <a:pt x="27" y="4"/>
                </a:lnTo>
                <a:lnTo>
                  <a:pt x="30" y="0"/>
                </a:lnTo>
                <a:close/>
              </a:path>
            </a:pathLst>
          </a:custGeom>
          <a:solidFill>
            <a:srgbClr val="000000"/>
          </a:solidFill>
          <a:ln w="6350">
            <a:solidFill>
              <a:schemeClr val="tx1"/>
            </a:solidFill>
            <a:round/>
            <a:headEnd/>
            <a:tailEnd/>
          </a:ln>
        </p:spPr>
        <p:txBody>
          <a:bodyPr/>
          <a:lstStyle/>
          <a:p>
            <a:endParaRPr lang="en-GB"/>
          </a:p>
        </p:txBody>
      </p:sp>
      <p:sp>
        <p:nvSpPr>
          <p:cNvPr id="16551" name="Freeform 144"/>
          <p:cNvSpPr>
            <a:spLocks/>
          </p:cNvSpPr>
          <p:nvPr/>
        </p:nvSpPr>
        <p:spPr bwMode="auto">
          <a:xfrm>
            <a:off x="423863" y="5672138"/>
            <a:ext cx="100013" cy="9525"/>
          </a:xfrm>
          <a:custGeom>
            <a:avLst/>
            <a:gdLst>
              <a:gd name="T0" fmla="*/ 10 w 91"/>
              <a:gd name="T1" fmla="*/ 1 h 9"/>
              <a:gd name="T2" fmla="*/ 10 w 91"/>
              <a:gd name="T3" fmla="*/ 0 h 9"/>
              <a:gd name="T4" fmla="*/ 0 w 91"/>
              <a:gd name="T5" fmla="*/ 0 h 9"/>
              <a:gd name="T6" fmla="*/ 0 w 91"/>
              <a:gd name="T7" fmla="*/ 1 h 9"/>
              <a:gd name="T8" fmla="*/ 10 w 91"/>
              <a:gd name="T9" fmla="*/ 1 h 9"/>
              <a:gd name="T10" fmla="*/ 9 w 91"/>
              <a:gd name="T11" fmla="*/ 1 h 9"/>
              <a:gd name="T12" fmla="*/ 10 w 91"/>
              <a:gd name="T13" fmla="*/ 1 h 9"/>
              <a:gd name="T14" fmla="*/ 10 w 91"/>
              <a:gd name="T15" fmla="*/ 1 h 9"/>
              <a:gd name="T16" fmla="*/ 10 w 91"/>
              <a:gd name="T17" fmla="*/ 1 h 9"/>
              <a:gd name="T18" fmla="*/ 10 w 91"/>
              <a:gd name="T19" fmla="*/ 1 h 9"/>
              <a:gd name="T20" fmla="*/ 10 w 91"/>
              <a:gd name="T21" fmla="*/ 0 h 9"/>
              <a:gd name="T22" fmla="*/ 10 w 91"/>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
              <a:gd name="T38" fmla="*/ 91 w 9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
                <a:moveTo>
                  <a:pt x="90" y="4"/>
                </a:moveTo>
                <a:lnTo>
                  <a:pt x="87" y="0"/>
                </a:lnTo>
                <a:lnTo>
                  <a:pt x="0" y="0"/>
                </a:lnTo>
                <a:lnTo>
                  <a:pt x="0" y="9"/>
                </a:lnTo>
                <a:lnTo>
                  <a:pt x="87" y="9"/>
                </a:lnTo>
                <a:lnTo>
                  <a:pt x="84" y="4"/>
                </a:lnTo>
                <a:lnTo>
                  <a:pt x="87" y="9"/>
                </a:lnTo>
                <a:lnTo>
                  <a:pt x="90" y="7"/>
                </a:lnTo>
                <a:lnTo>
                  <a:pt x="91" y="4"/>
                </a:lnTo>
                <a:lnTo>
                  <a:pt x="90" y="1"/>
                </a:lnTo>
                <a:lnTo>
                  <a:pt x="87" y="0"/>
                </a:lnTo>
                <a:lnTo>
                  <a:pt x="90" y="4"/>
                </a:lnTo>
                <a:close/>
              </a:path>
            </a:pathLst>
          </a:custGeom>
          <a:solidFill>
            <a:srgbClr val="000000"/>
          </a:solidFill>
          <a:ln w="6350">
            <a:solidFill>
              <a:schemeClr val="tx1"/>
            </a:solidFill>
            <a:round/>
            <a:headEnd/>
            <a:tailEnd/>
          </a:ln>
        </p:spPr>
        <p:txBody>
          <a:bodyPr/>
          <a:lstStyle/>
          <a:p>
            <a:endParaRPr lang="en-GB"/>
          </a:p>
        </p:txBody>
      </p:sp>
      <p:sp>
        <p:nvSpPr>
          <p:cNvPr id="16552" name="Freeform 145"/>
          <p:cNvSpPr>
            <a:spLocks/>
          </p:cNvSpPr>
          <p:nvPr/>
        </p:nvSpPr>
        <p:spPr bwMode="auto">
          <a:xfrm>
            <a:off x="431800" y="5583238"/>
            <a:ext cx="71438" cy="47625"/>
          </a:xfrm>
          <a:custGeom>
            <a:avLst/>
            <a:gdLst>
              <a:gd name="T0" fmla="*/ 7 w 66"/>
              <a:gd name="T1" fmla="*/ 0 h 42"/>
              <a:gd name="T2" fmla="*/ 5 w 66"/>
              <a:gd name="T3" fmla="*/ 6 h 42"/>
              <a:gd name="T4" fmla="*/ 0 w 66"/>
              <a:gd name="T5" fmla="*/ 6 h 42"/>
              <a:gd name="T6" fmla="*/ 1 w 66"/>
              <a:gd name="T7" fmla="*/ 0 h 42"/>
              <a:gd name="T8" fmla="*/ 7 w 66"/>
              <a:gd name="T9" fmla="*/ 0 h 42"/>
              <a:gd name="T10" fmla="*/ 0 60000 65536"/>
              <a:gd name="T11" fmla="*/ 0 60000 65536"/>
              <a:gd name="T12" fmla="*/ 0 60000 65536"/>
              <a:gd name="T13" fmla="*/ 0 60000 65536"/>
              <a:gd name="T14" fmla="*/ 0 60000 65536"/>
              <a:gd name="T15" fmla="*/ 0 w 66"/>
              <a:gd name="T16" fmla="*/ 0 h 42"/>
              <a:gd name="T17" fmla="*/ 66 w 66"/>
              <a:gd name="T18" fmla="*/ 42 h 42"/>
            </a:gdLst>
            <a:ahLst/>
            <a:cxnLst>
              <a:cxn ang="T10">
                <a:pos x="T0" y="T1"/>
              </a:cxn>
              <a:cxn ang="T11">
                <a:pos x="T2" y="T3"/>
              </a:cxn>
              <a:cxn ang="T12">
                <a:pos x="T4" y="T5"/>
              </a:cxn>
              <a:cxn ang="T13">
                <a:pos x="T6" y="T7"/>
              </a:cxn>
              <a:cxn ang="T14">
                <a:pos x="T8" y="T9"/>
              </a:cxn>
            </a:cxnLst>
            <a:rect l="T15" t="T16" r="T17" b="T18"/>
            <a:pathLst>
              <a:path w="66" h="42">
                <a:moveTo>
                  <a:pt x="66" y="0"/>
                </a:moveTo>
                <a:lnTo>
                  <a:pt x="59" y="42"/>
                </a:lnTo>
                <a:lnTo>
                  <a:pt x="0" y="42"/>
                </a:lnTo>
                <a:lnTo>
                  <a:pt x="8" y="0"/>
                </a:lnTo>
                <a:lnTo>
                  <a:pt x="66" y="0"/>
                </a:lnTo>
                <a:close/>
              </a:path>
            </a:pathLst>
          </a:custGeom>
          <a:solidFill>
            <a:srgbClr val="FFFFFF"/>
          </a:solidFill>
          <a:ln w="6350">
            <a:solidFill>
              <a:schemeClr val="tx1"/>
            </a:solidFill>
            <a:round/>
            <a:headEnd/>
            <a:tailEnd/>
          </a:ln>
        </p:spPr>
        <p:txBody>
          <a:bodyPr/>
          <a:lstStyle/>
          <a:p>
            <a:endParaRPr lang="en-GB"/>
          </a:p>
        </p:txBody>
      </p:sp>
      <p:sp>
        <p:nvSpPr>
          <p:cNvPr id="16553" name="Freeform 146"/>
          <p:cNvSpPr>
            <a:spLocks/>
          </p:cNvSpPr>
          <p:nvPr/>
        </p:nvSpPr>
        <p:spPr bwMode="auto">
          <a:xfrm>
            <a:off x="492125" y="5583238"/>
            <a:ext cx="15875" cy="52388"/>
          </a:xfrm>
          <a:custGeom>
            <a:avLst/>
            <a:gdLst>
              <a:gd name="T0" fmla="*/ 1 w 15"/>
              <a:gd name="T1" fmla="*/ 6 h 47"/>
              <a:gd name="T2" fmla="*/ 1 w 15"/>
              <a:gd name="T3" fmla="*/ 5 h 47"/>
              <a:gd name="T4" fmla="*/ 1 w 15"/>
              <a:gd name="T5" fmla="*/ 0 h 47"/>
              <a:gd name="T6" fmla="*/ 1 w 15"/>
              <a:gd name="T7" fmla="*/ 0 h 47"/>
              <a:gd name="T8" fmla="*/ 0 w 15"/>
              <a:gd name="T9" fmla="*/ 5 h 47"/>
              <a:gd name="T10" fmla="*/ 1 w 15"/>
              <a:gd name="T11" fmla="*/ 4 h 47"/>
              <a:gd name="T12" fmla="*/ 0 w 15"/>
              <a:gd name="T13" fmla="*/ 5 h 47"/>
              <a:gd name="T14" fmla="*/ 1 w 15"/>
              <a:gd name="T15" fmla="*/ 6 h 47"/>
              <a:gd name="T16" fmla="*/ 1 w 15"/>
              <a:gd name="T17" fmla="*/ 6 h 47"/>
              <a:gd name="T18" fmla="*/ 1 w 15"/>
              <a:gd name="T19" fmla="*/ 6 h 47"/>
              <a:gd name="T20" fmla="*/ 1 w 15"/>
              <a:gd name="T21" fmla="*/ 5 h 47"/>
              <a:gd name="T22" fmla="*/ 1 w 15"/>
              <a:gd name="T23" fmla="*/ 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47"/>
              <a:gd name="T38" fmla="*/ 15 w 15"/>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47">
                <a:moveTo>
                  <a:pt x="4" y="47"/>
                </a:moveTo>
                <a:lnTo>
                  <a:pt x="7" y="42"/>
                </a:lnTo>
                <a:lnTo>
                  <a:pt x="15" y="0"/>
                </a:lnTo>
                <a:lnTo>
                  <a:pt x="8" y="0"/>
                </a:lnTo>
                <a:lnTo>
                  <a:pt x="0" y="42"/>
                </a:lnTo>
                <a:lnTo>
                  <a:pt x="4" y="38"/>
                </a:lnTo>
                <a:lnTo>
                  <a:pt x="0" y="42"/>
                </a:lnTo>
                <a:lnTo>
                  <a:pt x="1" y="45"/>
                </a:lnTo>
                <a:lnTo>
                  <a:pt x="4" y="46"/>
                </a:lnTo>
                <a:lnTo>
                  <a:pt x="6" y="45"/>
                </a:lnTo>
                <a:lnTo>
                  <a:pt x="7" y="42"/>
                </a:lnTo>
                <a:lnTo>
                  <a:pt x="4" y="47"/>
                </a:lnTo>
                <a:close/>
              </a:path>
            </a:pathLst>
          </a:custGeom>
          <a:solidFill>
            <a:srgbClr val="000000"/>
          </a:solidFill>
          <a:ln w="6350">
            <a:solidFill>
              <a:schemeClr val="tx1"/>
            </a:solidFill>
            <a:round/>
            <a:headEnd/>
            <a:tailEnd/>
          </a:ln>
        </p:spPr>
        <p:txBody>
          <a:bodyPr/>
          <a:lstStyle/>
          <a:p>
            <a:endParaRPr lang="en-GB"/>
          </a:p>
        </p:txBody>
      </p:sp>
      <p:sp>
        <p:nvSpPr>
          <p:cNvPr id="16554" name="Freeform 147"/>
          <p:cNvSpPr>
            <a:spLocks/>
          </p:cNvSpPr>
          <p:nvPr/>
        </p:nvSpPr>
        <p:spPr bwMode="auto">
          <a:xfrm>
            <a:off x="427038" y="5626100"/>
            <a:ext cx="69850" cy="9525"/>
          </a:xfrm>
          <a:custGeom>
            <a:avLst/>
            <a:gdLst>
              <a:gd name="T0" fmla="*/ 1 w 64"/>
              <a:gd name="T1" fmla="*/ 1 h 9"/>
              <a:gd name="T2" fmla="*/ 1 w 64"/>
              <a:gd name="T3" fmla="*/ 1 h 9"/>
              <a:gd name="T4" fmla="*/ 7 w 64"/>
              <a:gd name="T5" fmla="*/ 1 h 9"/>
              <a:gd name="T6" fmla="*/ 7 w 64"/>
              <a:gd name="T7" fmla="*/ 0 h 9"/>
              <a:gd name="T8" fmla="*/ 1 w 64"/>
              <a:gd name="T9" fmla="*/ 0 h 9"/>
              <a:gd name="T10" fmla="*/ 1 w 64"/>
              <a:gd name="T11" fmla="*/ 1 h 9"/>
              <a:gd name="T12" fmla="*/ 1 w 64"/>
              <a:gd name="T13" fmla="*/ 0 h 9"/>
              <a:gd name="T14" fmla="*/ 1 w 64"/>
              <a:gd name="T15" fmla="*/ 1 h 9"/>
              <a:gd name="T16" fmla="*/ 0 w 64"/>
              <a:gd name="T17" fmla="*/ 1 h 9"/>
              <a:gd name="T18" fmla="*/ 1 w 64"/>
              <a:gd name="T19" fmla="*/ 1 h 9"/>
              <a:gd name="T20" fmla="*/ 1 w 64"/>
              <a:gd name="T21" fmla="*/ 1 h 9"/>
              <a:gd name="T22" fmla="*/ 1 w 6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9"/>
              <a:gd name="T38" fmla="*/ 64 w 6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9">
                <a:moveTo>
                  <a:pt x="2" y="4"/>
                </a:moveTo>
                <a:lnTo>
                  <a:pt x="5" y="9"/>
                </a:lnTo>
                <a:lnTo>
                  <a:pt x="64" y="9"/>
                </a:lnTo>
                <a:lnTo>
                  <a:pt x="64" y="0"/>
                </a:lnTo>
                <a:lnTo>
                  <a:pt x="5" y="0"/>
                </a:lnTo>
                <a:lnTo>
                  <a:pt x="8" y="4"/>
                </a:lnTo>
                <a:lnTo>
                  <a:pt x="5" y="0"/>
                </a:lnTo>
                <a:lnTo>
                  <a:pt x="2" y="1"/>
                </a:lnTo>
                <a:lnTo>
                  <a:pt x="0" y="4"/>
                </a:lnTo>
                <a:lnTo>
                  <a:pt x="2" y="8"/>
                </a:lnTo>
                <a:lnTo>
                  <a:pt x="5" y="9"/>
                </a:lnTo>
                <a:lnTo>
                  <a:pt x="2" y="4"/>
                </a:lnTo>
                <a:close/>
              </a:path>
            </a:pathLst>
          </a:custGeom>
          <a:solidFill>
            <a:srgbClr val="000000"/>
          </a:solidFill>
          <a:ln w="6350">
            <a:solidFill>
              <a:schemeClr val="tx1"/>
            </a:solidFill>
            <a:round/>
            <a:headEnd/>
            <a:tailEnd/>
          </a:ln>
        </p:spPr>
        <p:txBody>
          <a:bodyPr/>
          <a:lstStyle/>
          <a:p>
            <a:endParaRPr lang="en-GB"/>
          </a:p>
        </p:txBody>
      </p:sp>
      <p:sp>
        <p:nvSpPr>
          <p:cNvPr id="16555" name="Freeform 148"/>
          <p:cNvSpPr>
            <a:spLocks/>
          </p:cNvSpPr>
          <p:nvPr/>
        </p:nvSpPr>
        <p:spPr bwMode="auto">
          <a:xfrm>
            <a:off x="428625" y="5576888"/>
            <a:ext cx="15875" cy="53975"/>
          </a:xfrm>
          <a:custGeom>
            <a:avLst/>
            <a:gdLst>
              <a:gd name="T0" fmla="*/ 1 w 14"/>
              <a:gd name="T1" fmla="*/ 0 h 47"/>
              <a:gd name="T2" fmla="*/ 1 w 14"/>
              <a:gd name="T3" fmla="*/ 1 h 47"/>
              <a:gd name="T4" fmla="*/ 0 w 14"/>
              <a:gd name="T5" fmla="*/ 7 h 47"/>
              <a:gd name="T6" fmla="*/ 1 w 14"/>
              <a:gd name="T7" fmla="*/ 7 h 47"/>
              <a:gd name="T8" fmla="*/ 2 w 14"/>
              <a:gd name="T9" fmla="*/ 1 h 47"/>
              <a:gd name="T10" fmla="*/ 1 w 14"/>
              <a:gd name="T11" fmla="*/ 1 h 47"/>
              <a:gd name="T12" fmla="*/ 2 w 14"/>
              <a:gd name="T13" fmla="*/ 1 h 47"/>
              <a:gd name="T14" fmla="*/ 1 w 14"/>
              <a:gd name="T15" fmla="*/ 1 h 47"/>
              <a:gd name="T16" fmla="*/ 1 w 14"/>
              <a:gd name="T17" fmla="*/ 1 h 47"/>
              <a:gd name="T18" fmla="*/ 1 w 14"/>
              <a:gd name="T19" fmla="*/ 1 h 47"/>
              <a:gd name="T20" fmla="*/ 1 w 14"/>
              <a:gd name="T21" fmla="*/ 1 h 47"/>
              <a:gd name="T22" fmla="*/ 1 w 14"/>
              <a:gd name="T23" fmla="*/ 0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47"/>
              <a:gd name="T38" fmla="*/ 14 w 14"/>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47">
                <a:moveTo>
                  <a:pt x="11" y="0"/>
                </a:moveTo>
                <a:lnTo>
                  <a:pt x="7" y="5"/>
                </a:lnTo>
                <a:lnTo>
                  <a:pt x="0" y="47"/>
                </a:lnTo>
                <a:lnTo>
                  <a:pt x="6" y="47"/>
                </a:lnTo>
                <a:lnTo>
                  <a:pt x="14" y="5"/>
                </a:lnTo>
                <a:lnTo>
                  <a:pt x="11" y="9"/>
                </a:lnTo>
                <a:lnTo>
                  <a:pt x="14" y="5"/>
                </a:lnTo>
                <a:lnTo>
                  <a:pt x="13" y="2"/>
                </a:lnTo>
                <a:lnTo>
                  <a:pt x="11" y="1"/>
                </a:lnTo>
                <a:lnTo>
                  <a:pt x="9" y="2"/>
                </a:lnTo>
                <a:lnTo>
                  <a:pt x="7" y="5"/>
                </a:lnTo>
                <a:lnTo>
                  <a:pt x="11" y="0"/>
                </a:lnTo>
                <a:close/>
              </a:path>
            </a:pathLst>
          </a:custGeom>
          <a:solidFill>
            <a:srgbClr val="000000"/>
          </a:solidFill>
          <a:ln w="6350">
            <a:solidFill>
              <a:schemeClr val="tx1"/>
            </a:solidFill>
            <a:round/>
            <a:headEnd/>
            <a:tailEnd/>
          </a:ln>
        </p:spPr>
        <p:txBody>
          <a:bodyPr/>
          <a:lstStyle/>
          <a:p>
            <a:endParaRPr lang="en-GB"/>
          </a:p>
        </p:txBody>
      </p:sp>
      <p:sp>
        <p:nvSpPr>
          <p:cNvPr id="16556" name="Freeform 149"/>
          <p:cNvSpPr>
            <a:spLocks/>
          </p:cNvSpPr>
          <p:nvPr/>
        </p:nvSpPr>
        <p:spPr bwMode="auto">
          <a:xfrm>
            <a:off x="441325" y="5576888"/>
            <a:ext cx="68263" cy="11113"/>
          </a:xfrm>
          <a:custGeom>
            <a:avLst/>
            <a:gdLst>
              <a:gd name="T0" fmla="*/ 7 w 63"/>
              <a:gd name="T1" fmla="*/ 2 h 9"/>
              <a:gd name="T2" fmla="*/ 5 w 63"/>
              <a:gd name="T3" fmla="*/ 0 h 9"/>
              <a:gd name="T4" fmla="*/ 0 w 63"/>
              <a:gd name="T5" fmla="*/ 0 h 9"/>
              <a:gd name="T6" fmla="*/ 0 w 63"/>
              <a:gd name="T7" fmla="*/ 2 h 9"/>
              <a:gd name="T8" fmla="*/ 5 w 63"/>
              <a:gd name="T9" fmla="*/ 2 h 9"/>
              <a:gd name="T10" fmla="*/ 5 w 63"/>
              <a:gd name="T11" fmla="*/ 2 h 9"/>
              <a:gd name="T12" fmla="*/ 5 w 63"/>
              <a:gd name="T13" fmla="*/ 2 h 9"/>
              <a:gd name="T14" fmla="*/ 7 w 63"/>
              <a:gd name="T15" fmla="*/ 2 h 9"/>
              <a:gd name="T16" fmla="*/ 7 w 63"/>
              <a:gd name="T17" fmla="*/ 2 h 9"/>
              <a:gd name="T18" fmla="*/ 7 w 63"/>
              <a:gd name="T19" fmla="*/ 1 h 9"/>
              <a:gd name="T20" fmla="*/ 5 w 63"/>
              <a:gd name="T21" fmla="*/ 0 h 9"/>
              <a:gd name="T22" fmla="*/ 7 w 63"/>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9"/>
              <a:gd name="T38" fmla="*/ 63 w 63"/>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9">
                <a:moveTo>
                  <a:pt x="62" y="5"/>
                </a:moveTo>
                <a:lnTo>
                  <a:pt x="58" y="0"/>
                </a:lnTo>
                <a:lnTo>
                  <a:pt x="0" y="0"/>
                </a:lnTo>
                <a:lnTo>
                  <a:pt x="0" y="9"/>
                </a:lnTo>
                <a:lnTo>
                  <a:pt x="58" y="9"/>
                </a:lnTo>
                <a:lnTo>
                  <a:pt x="55" y="5"/>
                </a:lnTo>
                <a:lnTo>
                  <a:pt x="58" y="9"/>
                </a:lnTo>
                <a:lnTo>
                  <a:pt x="62" y="8"/>
                </a:lnTo>
                <a:lnTo>
                  <a:pt x="63" y="5"/>
                </a:lnTo>
                <a:lnTo>
                  <a:pt x="62" y="1"/>
                </a:lnTo>
                <a:lnTo>
                  <a:pt x="58" y="0"/>
                </a:lnTo>
                <a:lnTo>
                  <a:pt x="62" y="5"/>
                </a:lnTo>
                <a:close/>
              </a:path>
            </a:pathLst>
          </a:custGeom>
          <a:solidFill>
            <a:srgbClr val="000000"/>
          </a:solidFill>
          <a:ln w="6350">
            <a:solidFill>
              <a:schemeClr val="tx1"/>
            </a:solidFill>
            <a:round/>
            <a:headEnd/>
            <a:tailEnd/>
          </a:ln>
        </p:spPr>
        <p:txBody>
          <a:bodyPr/>
          <a:lstStyle/>
          <a:p>
            <a:endParaRPr lang="en-GB"/>
          </a:p>
        </p:txBody>
      </p:sp>
      <p:sp>
        <p:nvSpPr>
          <p:cNvPr id="16557" name="Freeform 150"/>
          <p:cNvSpPr>
            <a:spLocks/>
          </p:cNvSpPr>
          <p:nvPr/>
        </p:nvSpPr>
        <p:spPr bwMode="auto">
          <a:xfrm>
            <a:off x="414338" y="5649913"/>
            <a:ext cx="4763" cy="9525"/>
          </a:xfrm>
          <a:custGeom>
            <a:avLst/>
            <a:gdLst>
              <a:gd name="T0" fmla="*/ 1 w 5"/>
              <a:gd name="T1" fmla="*/ 0 h 9"/>
              <a:gd name="T2" fmla="*/ 1 w 5"/>
              <a:gd name="T3" fmla="*/ 1 h 9"/>
              <a:gd name="T4" fmla="*/ 0 w 5"/>
              <a:gd name="T5" fmla="*/ 1 h 9"/>
              <a:gd name="T6" fmla="*/ 1 w 5"/>
              <a:gd name="T7" fmla="*/ 1 h 9"/>
              <a:gd name="T8" fmla="*/ 1 w 5"/>
              <a:gd name="T9" fmla="*/ 1 h 9"/>
              <a:gd name="T10" fmla="*/ 1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1" y="2"/>
                </a:lnTo>
                <a:lnTo>
                  <a:pt x="0" y="5"/>
                </a:lnTo>
                <a:lnTo>
                  <a:pt x="1" y="8"/>
                </a:lnTo>
                <a:lnTo>
                  <a:pt x="5" y="9"/>
                </a:lnTo>
                <a:lnTo>
                  <a:pt x="5" y="0"/>
                </a:lnTo>
                <a:close/>
              </a:path>
            </a:pathLst>
          </a:custGeom>
          <a:solidFill>
            <a:srgbClr val="000000"/>
          </a:solidFill>
          <a:ln w="6350">
            <a:solidFill>
              <a:schemeClr val="tx1"/>
            </a:solidFill>
            <a:round/>
            <a:headEnd/>
            <a:tailEnd/>
          </a:ln>
        </p:spPr>
        <p:txBody>
          <a:bodyPr/>
          <a:lstStyle/>
          <a:p>
            <a:endParaRPr lang="en-GB"/>
          </a:p>
        </p:txBody>
      </p:sp>
      <p:sp>
        <p:nvSpPr>
          <p:cNvPr id="16558" name="Freeform 151"/>
          <p:cNvSpPr>
            <a:spLocks/>
          </p:cNvSpPr>
          <p:nvPr/>
        </p:nvSpPr>
        <p:spPr bwMode="auto">
          <a:xfrm>
            <a:off x="419100" y="5649913"/>
            <a:ext cx="1316038" cy="9525"/>
          </a:xfrm>
          <a:custGeom>
            <a:avLst/>
            <a:gdLst>
              <a:gd name="T0" fmla="*/ 122 w 1215"/>
              <a:gd name="T1" fmla="*/ 1 h 9"/>
              <a:gd name="T2" fmla="*/ 122 w 1215"/>
              <a:gd name="T3" fmla="*/ 0 h 9"/>
              <a:gd name="T4" fmla="*/ 0 w 1215"/>
              <a:gd name="T5" fmla="*/ 0 h 9"/>
              <a:gd name="T6" fmla="*/ 0 w 1215"/>
              <a:gd name="T7" fmla="*/ 1 h 9"/>
              <a:gd name="T8" fmla="*/ 122 w 1215"/>
              <a:gd name="T9" fmla="*/ 1 h 9"/>
              <a:gd name="T10" fmla="*/ 122 w 1215"/>
              <a:gd name="T11" fmla="*/ 1 h 9"/>
              <a:gd name="T12" fmla="*/ 0 60000 65536"/>
              <a:gd name="T13" fmla="*/ 0 60000 65536"/>
              <a:gd name="T14" fmla="*/ 0 60000 65536"/>
              <a:gd name="T15" fmla="*/ 0 60000 65536"/>
              <a:gd name="T16" fmla="*/ 0 60000 65536"/>
              <a:gd name="T17" fmla="*/ 0 60000 65536"/>
              <a:gd name="T18" fmla="*/ 0 w 1215"/>
              <a:gd name="T19" fmla="*/ 0 h 9"/>
              <a:gd name="T20" fmla="*/ 1215 w 1215"/>
              <a:gd name="T21" fmla="*/ 9 h 9"/>
            </a:gdLst>
            <a:ahLst/>
            <a:cxnLst>
              <a:cxn ang="T12">
                <a:pos x="T0" y="T1"/>
              </a:cxn>
              <a:cxn ang="T13">
                <a:pos x="T2" y="T3"/>
              </a:cxn>
              <a:cxn ang="T14">
                <a:pos x="T4" y="T5"/>
              </a:cxn>
              <a:cxn ang="T15">
                <a:pos x="T6" y="T7"/>
              </a:cxn>
              <a:cxn ang="T16">
                <a:pos x="T8" y="T9"/>
              </a:cxn>
              <a:cxn ang="T17">
                <a:pos x="T10" y="T11"/>
              </a:cxn>
            </a:cxnLst>
            <a:rect l="T18" t="T19" r="T20" b="T21"/>
            <a:pathLst>
              <a:path w="1215" h="9">
                <a:moveTo>
                  <a:pt x="1215" y="5"/>
                </a:moveTo>
                <a:lnTo>
                  <a:pt x="1215" y="0"/>
                </a:lnTo>
                <a:lnTo>
                  <a:pt x="0" y="0"/>
                </a:lnTo>
                <a:lnTo>
                  <a:pt x="0" y="9"/>
                </a:lnTo>
                <a:lnTo>
                  <a:pt x="1215" y="9"/>
                </a:lnTo>
                <a:lnTo>
                  <a:pt x="1215" y="5"/>
                </a:lnTo>
                <a:close/>
              </a:path>
            </a:pathLst>
          </a:custGeom>
          <a:solidFill>
            <a:srgbClr val="000000"/>
          </a:solidFill>
          <a:ln w="6350">
            <a:solidFill>
              <a:schemeClr val="tx1"/>
            </a:solidFill>
            <a:round/>
            <a:headEnd/>
            <a:tailEnd/>
          </a:ln>
        </p:spPr>
        <p:txBody>
          <a:bodyPr/>
          <a:lstStyle/>
          <a:p>
            <a:endParaRPr lang="en-GB"/>
          </a:p>
        </p:txBody>
      </p:sp>
      <p:sp>
        <p:nvSpPr>
          <p:cNvPr id="16559" name="Freeform 152"/>
          <p:cNvSpPr>
            <a:spLocks/>
          </p:cNvSpPr>
          <p:nvPr/>
        </p:nvSpPr>
        <p:spPr bwMode="auto">
          <a:xfrm>
            <a:off x="1735138" y="5649913"/>
            <a:ext cx="4763" cy="9525"/>
          </a:xfrm>
          <a:custGeom>
            <a:avLst/>
            <a:gdLst>
              <a:gd name="T0" fmla="*/ 0 w 4"/>
              <a:gd name="T1" fmla="*/ 1 h 9"/>
              <a:gd name="T2" fmla="*/ 2 w 4"/>
              <a:gd name="T3" fmla="*/ 1 h 9"/>
              <a:gd name="T4" fmla="*/ 2 w 4"/>
              <a:gd name="T5" fmla="*/ 1 h 9"/>
              <a:gd name="T6" fmla="*/ 2 w 4"/>
              <a:gd name="T7" fmla="*/ 1 h 9"/>
              <a:gd name="T8" fmla="*/ 0 w 4"/>
              <a:gd name="T9" fmla="*/ 0 h 9"/>
              <a:gd name="T10" fmla="*/ 0 w 4"/>
              <a:gd name="T11" fmla="*/ 1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9"/>
                </a:moveTo>
                <a:lnTo>
                  <a:pt x="3" y="8"/>
                </a:lnTo>
                <a:lnTo>
                  <a:pt x="4" y="5"/>
                </a:lnTo>
                <a:lnTo>
                  <a:pt x="3" y="2"/>
                </a:lnTo>
                <a:lnTo>
                  <a:pt x="0" y="0"/>
                </a:lnTo>
                <a:lnTo>
                  <a:pt x="0" y="9"/>
                </a:lnTo>
                <a:close/>
              </a:path>
            </a:pathLst>
          </a:custGeom>
          <a:solidFill>
            <a:srgbClr val="000000"/>
          </a:solidFill>
          <a:ln w="6350">
            <a:solidFill>
              <a:schemeClr val="tx1"/>
            </a:solidFill>
            <a:round/>
            <a:headEnd/>
            <a:tailEnd/>
          </a:ln>
        </p:spPr>
        <p:txBody>
          <a:bodyPr/>
          <a:lstStyle/>
          <a:p>
            <a:endParaRPr lang="en-GB"/>
          </a:p>
        </p:txBody>
      </p:sp>
      <p:grpSp>
        <p:nvGrpSpPr>
          <p:cNvPr id="3" name="Group 153"/>
          <p:cNvGrpSpPr>
            <a:grpSpLocks/>
          </p:cNvGrpSpPr>
          <p:nvPr/>
        </p:nvGrpSpPr>
        <p:grpSpPr bwMode="auto">
          <a:xfrm>
            <a:off x="847725" y="4432300"/>
            <a:ext cx="436563" cy="212725"/>
            <a:chOff x="960" y="3152"/>
            <a:chExt cx="816" cy="336"/>
          </a:xfrm>
        </p:grpSpPr>
        <p:sp>
          <p:nvSpPr>
            <p:cNvPr id="16405" name="Rectangle 154"/>
            <p:cNvSpPr>
              <a:spLocks noChangeArrowheads="1"/>
            </p:cNvSpPr>
            <p:nvPr/>
          </p:nvSpPr>
          <p:spPr bwMode="auto">
            <a:xfrm>
              <a:off x="960" y="3152"/>
              <a:ext cx="816" cy="336"/>
            </a:xfrm>
            <a:prstGeom prst="rect">
              <a:avLst/>
            </a:prstGeom>
            <a:noFill/>
            <a:ln w="19050">
              <a:solidFill>
                <a:srgbClr val="FFFF00"/>
              </a:solidFill>
              <a:miter lim="800000"/>
              <a:headEnd/>
              <a:tailEnd/>
            </a:ln>
          </p:spPr>
          <p:txBody>
            <a:bodyPr wrap="none" anchor="ctr"/>
            <a:lstStyle/>
            <a:p>
              <a:endParaRPr lang="en-US"/>
            </a:p>
          </p:txBody>
        </p:sp>
        <p:sp>
          <p:nvSpPr>
            <p:cNvPr id="16406" name="Line 155"/>
            <p:cNvSpPr>
              <a:spLocks noChangeShapeType="1"/>
            </p:cNvSpPr>
            <p:nvPr/>
          </p:nvSpPr>
          <p:spPr bwMode="auto">
            <a:xfrm>
              <a:off x="960" y="3296"/>
              <a:ext cx="192" cy="0"/>
            </a:xfrm>
            <a:prstGeom prst="line">
              <a:avLst/>
            </a:prstGeom>
            <a:noFill/>
            <a:ln w="19050">
              <a:solidFill>
                <a:srgbClr val="FFFF00"/>
              </a:solidFill>
              <a:round/>
              <a:headEnd/>
              <a:tailEnd/>
            </a:ln>
          </p:spPr>
          <p:txBody>
            <a:bodyPr wrap="none" anchor="ctr"/>
            <a:lstStyle/>
            <a:p>
              <a:endParaRPr lang="en-GB"/>
            </a:p>
          </p:txBody>
        </p:sp>
        <p:sp>
          <p:nvSpPr>
            <p:cNvPr id="16407" name="Line 156"/>
            <p:cNvSpPr>
              <a:spLocks noChangeShapeType="1"/>
            </p:cNvSpPr>
            <p:nvPr/>
          </p:nvSpPr>
          <p:spPr bwMode="auto">
            <a:xfrm>
              <a:off x="960" y="3440"/>
              <a:ext cx="384" cy="0"/>
            </a:xfrm>
            <a:prstGeom prst="line">
              <a:avLst/>
            </a:prstGeom>
            <a:noFill/>
            <a:ln w="19050">
              <a:solidFill>
                <a:srgbClr val="FFFF00"/>
              </a:solidFill>
              <a:round/>
              <a:headEnd/>
              <a:tailEnd/>
            </a:ln>
          </p:spPr>
          <p:txBody>
            <a:bodyPr wrap="none" anchor="ctr"/>
            <a:lstStyle/>
            <a:p>
              <a:endParaRPr lang="en-GB"/>
            </a:p>
          </p:txBody>
        </p:sp>
        <p:sp>
          <p:nvSpPr>
            <p:cNvPr id="16408" name="Line 157"/>
            <p:cNvSpPr>
              <a:spLocks noChangeShapeType="1"/>
            </p:cNvSpPr>
            <p:nvPr/>
          </p:nvSpPr>
          <p:spPr bwMode="auto">
            <a:xfrm flipV="1">
              <a:off x="1152" y="3200"/>
              <a:ext cx="0" cy="96"/>
            </a:xfrm>
            <a:prstGeom prst="line">
              <a:avLst/>
            </a:prstGeom>
            <a:noFill/>
            <a:ln w="19050">
              <a:solidFill>
                <a:srgbClr val="FFFF00"/>
              </a:solidFill>
              <a:round/>
              <a:headEnd/>
              <a:tailEnd/>
            </a:ln>
          </p:spPr>
          <p:txBody>
            <a:bodyPr wrap="none" anchor="ctr"/>
            <a:lstStyle/>
            <a:p>
              <a:endParaRPr lang="en-GB"/>
            </a:p>
          </p:txBody>
        </p:sp>
        <p:sp>
          <p:nvSpPr>
            <p:cNvPr id="16409" name="Line 158"/>
            <p:cNvSpPr>
              <a:spLocks noChangeShapeType="1"/>
            </p:cNvSpPr>
            <p:nvPr/>
          </p:nvSpPr>
          <p:spPr bwMode="auto">
            <a:xfrm>
              <a:off x="1152" y="3200"/>
              <a:ext cx="192" cy="0"/>
            </a:xfrm>
            <a:prstGeom prst="line">
              <a:avLst/>
            </a:prstGeom>
            <a:noFill/>
            <a:ln w="19050">
              <a:solidFill>
                <a:srgbClr val="FFFF00"/>
              </a:solidFill>
              <a:round/>
              <a:headEnd/>
              <a:tailEnd/>
            </a:ln>
          </p:spPr>
          <p:txBody>
            <a:bodyPr wrap="none" anchor="ctr"/>
            <a:lstStyle/>
            <a:p>
              <a:endParaRPr lang="en-GB"/>
            </a:p>
          </p:txBody>
        </p:sp>
        <p:sp>
          <p:nvSpPr>
            <p:cNvPr id="16410" name="Line 159"/>
            <p:cNvSpPr>
              <a:spLocks noChangeShapeType="1"/>
            </p:cNvSpPr>
            <p:nvPr/>
          </p:nvSpPr>
          <p:spPr bwMode="auto">
            <a:xfrm flipV="1">
              <a:off x="1344" y="3200"/>
              <a:ext cx="0" cy="96"/>
            </a:xfrm>
            <a:prstGeom prst="line">
              <a:avLst/>
            </a:prstGeom>
            <a:noFill/>
            <a:ln w="19050">
              <a:solidFill>
                <a:srgbClr val="FFFF00"/>
              </a:solidFill>
              <a:round/>
              <a:headEnd/>
              <a:tailEnd/>
            </a:ln>
          </p:spPr>
          <p:txBody>
            <a:bodyPr wrap="none" anchor="ctr"/>
            <a:lstStyle/>
            <a:p>
              <a:endParaRPr lang="en-GB"/>
            </a:p>
          </p:txBody>
        </p:sp>
        <p:sp>
          <p:nvSpPr>
            <p:cNvPr id="16411" name="Line 160"/>
            <p:cNvSpPr>
              <a:spLocks noChangeShapeType="1"/>
            </p:cNvSpPr>
            <p:nvPr/>
          </p:nvSpPr>
          <p:spPr bwMode="auto">
            <a:xfrm>
              <a:off x="1344" y="3296"/>
              <a:ext cx="192" cy="0"/>
            </a:xfrm>
            <a:prstGeom prst="line">
              <a:avLst/>
            </a:prstGeom>
            <a:noFill/>
            <a:ln w="19050">
              <a:solidFill>
                <a:srgbClr val="FFFF00"/>
              </a:solidFill>
              <a:round/>
              <a:headEnd/>
              <a:tailEnd/>
            </a:ln>
          </p:spPr>
          <p:txBody>
            <a:bodyPr wrap="none" anchor="ctr"/>
            <a:lstStyle/>
            <a:p>
              <a:endParaRPr lang="en-GB"/>
            </a:p>
          </p:txBody>
        </p:sp>
        <p:sp>
          <p:nvSpPr>
            <p:cNvPr id="16412" name="Line 161"/>
            <p:cNvSpPr>
              <a:spLocks noChangeShapeType="1"/>
            </p:cNvSpPr>
            <p:nvPr/>
          </p:nvSpPr>
          <p:spPr bwMode="auto">
            <a:xfrm flipV="1">
              <a:off x="1536" y="3200"/>
              <a:ext cx="0" cy="96"/>
            </a:xfrm>
            <a:prstGeom prst="line">
              <a:avLst/>
            </a:prstGeom>
            <a:noFill/>
            <a:ln w="19050">
              <a:solidFill>
                <a:srgbClr val="FFFF00"/>
              </a:solidFill>
              <a:round/>
              <a:headEnd/>
              <a:tailEnd/>
            </a:ln>
          </p:spPr>
          <p:txBody>
            <a:bodyPr wrap="none" anchor="ctr"/>
            <a:lstStyle/>
            <a:p>
              <a:endParaRPr lang="en-GB"/>
            </a:p>
          </p:txBody>
        </p:sp>
        <p:sp>
          <p:nvSpPr>
            <p:cNvPr id="16413" name="Line 162"/>
            <p:cNvSpPr>
              <a:spLocks noChangeShapeType="1"/>
            </p:cNvSpPr>
            <p:nvPr/>
          </p:nvSpPr>
          <p:spPr bwMode="auto">
            <a:xfrm>
              <a:off x="1536" y="3200"/>
              <a:ext cx="240" cy="0"/>
            </a:xfrm>
            <a:prstGeom prst="line">
              <a:avLst/>
            </a:prstGeom>
            <a:noFill/>
            <a:ln w="19050">
              <a:solidFill>
                <a:srgbClr val="FFFF00"/>
              </a:solidFill>
              <a:round/>
              <a:headEnd/>
              <a:tailEnd/>
            </a:ln>
          </p:spPr>
          <p:txBody>
            <a:bodyPr wrap="none" anchor="ctr"/>
            <a:lstStyle/>
            <a:p>
              <a:endParaRPr lang="en-GB"/>
            </a:p>
          </p:txBody>
        </p:sp>
        <p:sp>
          <p:nvSpPr>
            <p:cNvPr id="16414" name="Line 163"/>
            <p:cNvSpPr>
              <a:spLocks noChangeShapeType="1"/>
            </p:cNvSpPr>
            <p:nvPr/>
          </p:nvSpPr>
          <p:spPr bwMode="auto">
            <a:xfrm flipV="1">
              <a:off x="1344" y="3344"/>
              <a:ext cx="0" cy="96"/>
            </a:xfrm>
            <a:prstGeom prst="line">
              <a:avLst/>
            </a:prstGeom>
            <a:noFill/>
            <a:ln w="19050">
              <a:solidFill>
                <a:srgbClr val="FFFF00"/>
              </a:solidFill>
              <a:round/>
              <a:headEnd/>
              <a:tailEnd/>
            </a:ln>
          </p:spPr>
          <p:txBody>
            <a:bodyPr wrap="none" anchor="ctr"/>
            <a:lstStyle/>
            <a:p>
              <a:endParaRPr lang="en-GB"/>
            </a:p>
          </p:txBody>
        </p:sp>
        <p:sp>
          <p:nvSpPr>
            <p:cNvPr id="16415" name="Line 164"/>
            <p:cNvSpPr>
              <a:spLocks noChangeShapeType="1"/>
            </p:cNvSpPr>
            <p:nvPr/>
          </p:nvSpPr>
          <p:spPr bwMode="auto">
            <a:xfrm>
              <a:off x="1344" y="3344"/>
              <a:ext cx="192" cy="0"/>
            </a:xfrm>
            <a:prstGeom prst="line">
              <a:avLst/>
            </a:prstGeom>
            <a:noFill/>
            <a:ln w="19050">
              <a:solidFill>
                <a:srgbClr val="FFFF00"/>
              </a:solidFill>
              <a:round/>
              <a:headEnd/>
              <a:tailEnd/>
            </a:ln>
          </p:spPr>
          <p:txBody>
            <a:bodyPr wrap="none" anchor="ctr"/>
            <a:lstStyle/>
            <a:p>
              <a:endParaRPr lang="en-GB"/>
            </a:p>
          </p:txBody>
        </p:sp>
        <p:sp>
          <p:nvSpPr>
            <p:cNvPr id="16416" name="Line 165"/>
            <p:cNvSpPr>
              <a:spLocks noChangeShapeType="1"/>
            </p:cNvSpPr>
            <p:nvPr/>
          </p:nvSpPr>
          <p:spPr bwMode="auto">
            <a:xfrm flipV="1">
              <a:off x="1536" y="3344"/>
              <a:ext cx="0" cy="96"/>
            </a:xfrm>
            <a:prstGeom prst="line">
              <a:avLst/>
            </a:prstGeom>
            <a:noFill/>
            <a:ln w="19050">
              <a:solidFill>
                <a:srgbClr val="FFFF00"/>
              </a:solidFill>
              <a:round/>
              <a:headEnd/>
              <a:tailEnd/>
            </a:ln>
          </p:spPr>
          <p:txBody>
            <a:bodyPr wrap="none" anchor="ctr"/>
            <a:lstStyle/>
            <a:p>
              <a:endParaRPr lang="en-GB"/>
            </a:p>
          </p:txBody>
        </p:sp>
        <p:sp>
          <p:nvSpPr>
            <p:cNvPr id="16417" name="Line 166"/>
            <p:cNvSpPr>
              <a:spLocks noChangeShapeType="1"/>
            </p:cNvSpPr>
            <p:nvPr/>
          </p:nvSpPr>
          <p:spPr bwMode="auto">
            <a:xfrm>
              <a:off x="1536" y="3440"/>
              <a:ext cx="240" cy="0"/>
            </a:xfrm>
            <a:prstGeom prst="line">
              <a:avLst/>
            </a:prstGeom>
            <a:noFill/>
            <a:ln w="19050">
              <a:solidFill>
                <a:srgbClr val="FFFF00"/>
              </a:solidFill>
              <a:round/>
              <a:headEnd/>
              <a:tailEnd/>
            </a:ln>
          </p:spPr>
          <p:txBody>
            <a:bodyPr wrap="none" anchor="ctr"/>
            <a:lstStyle/>
            <a:p>
              <a:endParaRPr lang="en-GB"/>
            </a:p>
          </p:txBody>
        </p:sp>
      </p:grpSp>
      <p:sp>
        <p:nvSpPr>
          <p:cNvPr id="16394" name="Text Box 167"/>
          <p:cNvSpPr txBox="1">
            <a:spLocks noChangeArrowheads="1"/>
          </p:cNvSpPr>
          <p:nvPr/>
        </p:nvSpPr>
        <p:spPr bwMode="auto">
          <a:xfrm>
            <a:off x="5148263" y="5538788"/>
            <a:ext cx="1563687" cy="338137"/>
          </a:xfrm>
          <a:prstGeom prst="rect">
            <a:avLst/>
          </a:prstGeom>
          <a:noFill/>
          <a:ln w="9525">
            <a:noFill/>
            <a:miter lim="800000"/>
            <a:headEnd/>
            <a:tailEnd/>
          </a:ln>
        </p:spPr>
        <p:txBody>
          <a:bodyPr>
            <a:spAutoFit/>
          </a:bodyPr>
          <a:lstStyle/>
          <a:p>
            <a:pPr algn="ctr">
              <a:spcBef>
                <a:spcPct val="50000"/>
              </a:spcBef>
            </a:pPr>
            <a:r>
              <a:rPr lang="en-GB" sz="1600">
                <a:cs typeface="Arial" pitchFamily="34" charset="0"/>
              </a:rPr>
              <a:t>JTAG</a:t>
            </a:r>
            <a:endParaRPr lang="en-GB" sz="2000">
              <a:cs typeface="Arial" pitchFamily="34" charset="0"/>
            </a:endParaRPr>
          </a:p>
        </p:txBody>
      </p:sp>
      <p:sp>
        <p:nvSpPr>
          <p:cNvPr id="16395" name="Rectangle 168"/>
          <p:cNvSpPr>
            <a:spLocks noChangeAspect="1" noChangeArrowheads="1"/>
          </p:cNvSpPr>
          <p:nvPr/>
        </p:nvSpPr>
        <p:spPr bwMode="auto">
          <a:xfrm>
            <a:off x="7019925" y="4941888"/>
            <a:ext cx="1152525" cy="1150937"/>
          </a:xfrm>
          <a:prstGeom prst="rect">
            <a:avLst/>
          </a:prstGeom>
          <a:gradFill rotWithShape="1">
            <a:gsLst>
              <a:gs pos="0">
                <a:srgbClr val="969696"/>
              </a:gs>
              <a:gs pos="50000">
                <a:srgbClr val="C0C0C0"/>
              </a:gs>
              <a:gs pos="100000">
                <a:srgbClr val="969696"/>
              </a:gs>
            </a:gsLst>
            <a:lin ang="18900000" scaled="1"/>
          </a:gradFill>
          <a:ln w="1651">
            <a:noFill/>
            <a:miter lim="800000"/>
            <a:headEnd/>
            <a:tailEnd/>
          </a:ln>
        </p:spPr>
        <p:txBody>
          <a:bodyPr wrap="none" anchor="ctr"/>
          <a:lstStyle/>
          <a:p>
            <a:endParaRPr lang="en-US"/>
          </a:p>
        </p:txBody>
      </p:sp>
      <p:sp>
        <p:nvSpPr>
          <p:cNvPr id="16396" name="Oval 169"/>
          <p:cNvSpPr>
            <a:spLocks noChangeArrowheads="1"/>
          </p:cNvSpPr>
          <p:nvPr/>
        </p:nvSpPr>
        <p:spPr bwMode="auto">
          <a:xfrm>
            <a:off x="7092950" y="5013325"/>
            <a:ext cx="31750" cy="31750"/>
          </a:xfrm>
          <a:prstGeom prst="ellipse">
            <a:avLst/>
          </a:prstGeom>
          <a:solidFill>
            <a:schemeClr val="tx1"/>
          </a:solidFill>
          <a:ln w="1651">
            <a:solidFill>
              <a:schemeClr val="tx1"/>
            </a:solidFill>
            <a:round/>
            <a:headEnd/>
            <a:tailEnd/>
          </a:ln>
        </p:spPr>
        <p:txBody>
          <a:bodyPr wrap="none" anchor="ctr"/>
          <a:lstStyle/>
          <a:p>
            <a:endParaRPr lang="en-US"/>
          </a:p>
        </p:txBody>
      </p:sp>
      <p:pic>
        <p:nvPicPr>
          <p:cNvPr id="16397" name="Picture 170" descr="Logo4Rblk"/>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308850" y="5016500"/>
            <a:ext cx="647700" cy="141288"/>
          </a:xfrm>
          <a:prstGeom prst="rect">
            <a:avLst/>
          </a:prstGeom>
          <a:noFill/>
          <a:ln w="9525">
            <a:noFill/>
            <a:miter lim="800000"/>
            <a:headEnd/>
            <a:tailEnd/>
          </a:ln>
        </p:spPr>
      </p:pic>
      <p:sp>
        <p:nvSpPr>
          <p:cNvPr id="16398" name="Rectangle 171"/>
          <p:cNvSpPr>
            <a:spLocks noChangeArrowheads="1"/>
          </p:cNvSpPr>
          <p:nvPr/>
        </p:nvSpPr>
        <p:spPr bwMode="auto">
          <a:xfrm>
            <a:off x="7054850" y="5246688"/>
            <a:ext cx="1079500" cy="469900"/>
          </a:xfrm>
          <a:prstGeom prst="rect">
            <a:avLst/>
          </a:prstGeom>
          <a:solidFill>
            <a:schemeClr val="accent2">
              <a:lumMod val="60000"/>
              <a:lumOff val="40000"/>
            </a:schemeClr>
          </a:solidFill>
          <a:ln w="9525">
            <a:noFill/>
            <a:miter lim="800000"/>
            <a:headEnd/>
            <a:tailEnd/>
          </a:ln>
        </p:spPr>
        <p:txBody>
          <a:bodyPr wrap="none" lIns="54000" tIns="10800" rIns="54000" bIns="10800" anchor="ctr"/>
          <a:lstStyle/>
          <a:p>
            <a:pPr algn="ctr"/>
            <a:r>
              <a:rPr lang="en-GB" sz="1400" b="1">
                <a:cs typeface="Arial" pitchFamily="34" charset="0"/>
              </a:rPr>
              <a:t>Target</a:t>
            </a:r>
          </a:p>
          <a:p>
            <a:pPr algn="ctr"/>
            <a:r>
              <a:rPr lang="en-GB" sz="1400" b="1">
                <a:cs typeface="Arial" pitchFamily="34" charset="0"/>
              </a:rPr>
              <a:t>HW</a:t>
            </a:r>
          </a:p>
        </p:txBody>
      </p:sp>
      <p:sp>
        <p:nvSpPr>
          <p:cNvPr id="16399" name="Rectangle 171"/>
          <p:cNvSpPr>
            <a:spLocks noChangeArrowheads="1"/>
          </p:cNvSpPr>
          <p:nvPr/>
        </p:nvSpPr>
        <p:spPr bwMode="auto">
          <a:xfrm>
            <a:off x="7054850" y="5749925"/>
            <a:ext cx="1079500" cy="298450"/>
          </a:xfrm>
          <a:prstGeom prst="rect">
            <a:avLst/>
          </a:prstGeom>
          <a:solidFill>
            <a:srgbClr val="FF9900"/>
          </a:solidFill>
          <a:ln w="9525">
            <a:noFill/>
            <a:miter lim="800000"/>
            <a:headEnd/>
            <a:tailEnd/>
          </a:ln>
        </p:spPr>
        <p:txBody>
          <a:bodyPr wrap="none" lIns="54000" tIns="10800" rIns="54000" bIns="10800" anchor="ctr"/>
          <a:lstStyle/>
          <a:p>
            <a:pPr algn="ctr"/>
            <a:r>
              <a:rPr lang="en-GB" sz="1400" b="1" dirty="0" err="1">
                <a:cs typeface="Arial" pitchFamily="34" charset="0"/>
              </a:rPr>
              <a:t>S.Tap</a:t>
            </a:r>
            <a:r>
              <a:rPr lang="en-GB" sz="1400" b="1" dirty="0">
                <a:cs typeface="Arial" pitchFamily="34" charset="0"/>
              </a:rPr>
              <a:t> Logic</a:t>
            </a:r>
          </a:p>
        </p:txBody>
      </p:sp>
      <p:pic>
        <p:nvPicPr>
          <p:cNvPr id="16400" name="Picture 8" descr="usb-blaster"/>
          <p:cNvPicPr>
            <a:picLocks noChangeAspect="1" noChangeArrowheads="1"/>
          </p:cNvPicPr>
          <p:nvPr/>
        </p:nvPicPr>
        <p:blipFill>
          <a:blip r:embed="rId7" cstate="print"/>
          <a:srcRect/>
          <a:stretch>
            <a:fillRect/>
          </a:stretch>
        </p:blipFill>
        <p:spPr bwMode="auto">
          <a:xfrm rot="1620402">
            <a:off x="3895725" y="5187950"/>
            <a:ext cx="1363663" cy="1157288"/>
          </a:xfrm>
          <a:prstGeom prst="rect">
            <a:avLst/>
          </a:prstGeom>
          <a:noFill/>
          <a:ln w="9525">
            <a:noFill/>
            <a:miter lim="800000"/>
            <a:headEnd/>
            <a:tailEnd/>
          </a:ln>
        </p:spPr>
      </p:pic>
      <p:sp>
        <p:nvSpPr>
          <p:cNvPr id="16402" name="Text Box 7"/>
          <p:cNvSpPr txBox="1">
            <a:spLocks noChangeArrowheads="1"/>
          </p:cNvSpPr>
          <p:nvPr/>
        </p:nvSpPr>
        <p:spPr bwMode="auto">
          <a:xfrm>
            <a:off x="582003" y="3500438"/>
            <a:ext cx="914033" cy="584775"/>
          </a:xfrm>
          <a:prstGeom prst="rect">
            <a:avLst/>
          </a:prstGeom>
          <a:noFill/>
          <a:ln w="9525">
            <a:noFill/>
            <a:miter lim="800000"/>
            <a:headEnd/>
            <a:tailEnd/>
          </a:ln>
        </p:spPr>
        <p:txBody>
          <a:bodyPr wrap="none">
            <a:spAutoFit/>
          </a:bodyPr>
          <a:lstStyle/>
          <a:p>
            <a:pPr algn="ctr"/>
            <a:r>
              <a:rPr lang="en-GB" sz="1600" dirty="0"/>
              <a:t>Host</a:t>
            </a:r>
          </a:p>
          <a:p>
            <a:pPr algn="ctr"/>
            <a:r>
              <a:rPr lang="en-GB" sz="1600" dirty="0"/>
              <a:t>Display</a:t>
            </a:r>
            <a:endParaRPr lang="en-US" sz="1600" dirty="0"/>
          </a:p>
        </p:txBody>
      </p:sp>
      <p:sp>
        <p:nvSpPr>
          <p:cNvPr id="16404" name="Text Box 167"/>
          <p:cNvSpPr txBox="1">
            <a:spLocks noChangeArrowheads="1"/>
          </p:cNvSpPr>
          <p:nvPr/>
        </p:nvSpPr>
        <p:spPr bwMode="auto">
          <a:xfrm>
            <a:off x="2484438" y="5538788"/>
            <a:ext cx="1563687" cy="338137"/>
          </a:xfrm>
          <a:prstGeom prst="rect">
            <a:avLst/>
          </a:prstGeom>
          <a:noFill/>
          <a:ln w="9525">
            <a:noFill/>
            <a:miter lim="800000"/>
            <a:headEnd/>
            <a:tailEnd/>
          </a:ln>
        </p:spPr>
        <p:txBody>
          <a:bodyPr>
            <a:spAutoFit/>
          </a:bodyPr>
          <a:lstStyle/>
          <a:p>
            <a:pPr algn="ctr">
              <a:spcBef>
                <a:spcPct val="50000"/>
              </a:spcBef>
            </a:pPr>
            <a:r>
              <a:rPr lang="en-GB" sz="1600">
                <a:cs typeface="Arial" pitchFamily="34" charset="0"/>
              </a:rPr>
              <a:t>USB</a:t>
            </a:r>
          </a:p>
        </p:txBody>
      </p:sp>
    </p:spTree>
    <p:extLst>
      <p:ext uri="{BB962C8B-B14F-4D97-AF65-F5344CB8AC3E}">
        <p14:creationId xmlns:p14="http://schemas.microsoft.com/office/powerpoint/2010/main" xmlns="" val="37963122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17993"/>
                                        </p:tgtEl>
                                        <p:attrNameLst>
                                          <p:attrName>style.visibility</p:attrName>
                                        </p:attrNameLst>
                                      </p:cBhvr>
                                      <p:to>
                                        <p:strVal val="visible"/>
                                      </p:to>
                                    </p:set>
                                    <p:animEffect transition="in" filter="wipe(right)">
                                      <p:cBhvr>
                                        <p:cTn id="7" dur="500"/>
                                        <p:tgtEl>
                                          <p:spTgt spid="221799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799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FPGA Adaptive Debug</a:t>
            </a:r>
            <a:endParaRPr lang="en-US" dirty="0"/>
          </a:p>
        </p:txBody>
      </p:sp>
      <p:sp>
        <p:nvSpPr>
          <p:cNvPr id="3" name="Content Placeholder 2"/>
          <p:cNvSpPr>
            <a:spLocks noGrp="1"/>
          </p:cNvSpPr>
          <p:nvPr>
            <p:ph idx="1"/>
          </p:nvPr>
        </p:nvSpPr>
        <p:spPr>
          <a:xfrm>
            <a:off x="350838" y="1014761"/>
            <a:ext cx="8331200" cy="1110253"/>
          </a:xfrm>
        </p:spPr>
        <p:txBody>
          <a:bodyPr>
            <a:normAutofit fontScale="70000" lnSpcReduction="20000"/>
          </a:bodyPr>
          <a:lstStyle/>
          <a:p>
            <a:pPr>
              <a:buNone/>
            </a:pPr>
            <a:r>
              <a:rPr lang="en-US" dirty="0" smtClean="0"/>
              <a:t>Allows for cross-triggering between HPS debug and FPGA debug.</a:t>
            </a:r>
          </a:p>
          <a:p>
            <a:endParaRPr lang="en-US" dirty="0" smtClean="0"/>
          </a:p>
          <a:p>
            <a:r>
              <a:rPr lang="en-US" dirty="0" smtClean="0"/>
              <a:t>Launch </a:t>
            </a:r>
            <a:r>
              <a:rPr lang="en-US" dirty="0" err="1" smtClean="0"/>
              <a:t>SignalTap</a:t>
            </a:r>
            <a:r>
              <a:rPr lang="en-US" dirty="0" smtClean="0"/>
              <a:t> II Logic Analyzer and DS-5 Debugger</a:t>
            </a:r>
            <a:endParaRPr lang="en-US" dirty="0"/>
          </a:p>
        </p:txBody>
      </p:sp>
      <p:pic>
        <p:nvPicPr>
          <p:cNvPr id="67586" name="Picture 2"/>
          <p:cNvPicPr>
            <a:picLocks noChangeAspect="1" noChangeArrowheads="1"/>
          </p:cNvPicPr>
          <p:nvPr/>
        </p:nvPicPr>
        <p:blipFill>
          <a:blip r:embed="rId3" cstate="print"/>
          <a:srcRect/>
          <a:stretch>
            <a:fillRect/>
          </a:stretch>
        </p:blipFill>
        <p:spPr bwMode="auto">
          <a:xfrm>
            <a:off x="342900" y="1918951"/>
            <a:ext cx="8801100" cy="862884"/>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42900" y="3142446"/>
            <a:ext cx="8801100" cy="1275008"/>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342900" y="4765181"/>
            <a:ext cx="8801100" cy="1408090"/>
          </a:xfrm>
          <a:prstGeom prst="rect">
            <a:avLst/>
          </a:prstGeom>
          <a:noFill/>
          <a:ln w="9525">
            <a:noFill/>
            <a:miter lim="800000"/>
            <a:headEnd/>
            <a:tailEnd/>
          </a:ln>
        </p:spPr>
      </p:pic>
      <p:sp>
        <p:nvSpPr>
          <p:cNvPr id="7" name="Content Placeholder 2"/>
          <p:cNvSpPr txBox="1">
            <a:spLocks/>
          </p:cNvSpPr>
          <p:nvPr/>
        </p:nvSpPr>
        <p:spPr bwMode="auto">
          <a:xfrm>
            <a:off x="350838" y="2880053"/>
            <a:ext cx="8331200" cy="378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7500" lnSpcReduction="20000"/>
          </a:bodyPr>
          <a:lstStyle/>
          <a:p>
            <a:pPr marL="342900" marR="0" lvl="0" indent="-342900" algn="l" defTabSz="914400" rtl="0" eaLnBrk="1" fontAlgn="base" latinLnBrk="0" hangingPunct="1">
              <a:lnSpc>
                <a:spcPct val="100000"/>
              </a:lnSpc>
              <a:spcBef>
                <a:spcPct val="20000"/>
              </a:spcBef>
              <a:spcAft>
                <a:spcPct val="0"/>
              </a:spcAft>
              <a:buClr>
                <a:schemeClr val="tx2"/>
              </a:buClr>
              <a:buSzPct val="75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HPS -&gt; FPGA Cross Trigger</a:t>
            </a: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8" name="Content Placeholder 2"/>
          <p:cNvSpPr txBox="1">
            <a:spLocks/>
          </p:cNvSpPr>
          <p:nvPr/>
        </p:nvSpPr>
        <p:spPr bwMode="auto">
          <a:xfrm>
            <a:off x="350838" y="4539281"/>
            <a:ext cx="8331200" cy="378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7500" lnSpcReduction="20000"/>
          </a:bodyPr>
          <a:lstStyle/>
          <a:p>
            <a:pPr marL="342900" marR="0" lvl="0" indent="-342900" algn="l" defTabSz="914400" rtl="0" eaLnBrk="1" fontAlgn="base" latinLnBrk="0" hangingPunct="1">
              <a:lnSpc>
                <a:spcPct val="100000"/>
              </a:lnSpc>
              <a:spcBef>
                <a:spcPct val="20000"/>
              </a:spcBef>
              <a:spcAft>
                <a:spcPct val="0"/>
              </a:spcAft>
              <a:buClr>
                <a:schemeClr val="tx2"/>
              </a:buClr>
              <a:buSzPct val="75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FPGA-&gt; HPS Cross Trigger</a:t>
            </a: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8" descr="usb-blaster"/>
          <p:cNvPicPr>
            <a:picLocks noChangeAspect="1" noChangeArrowheads="1"/>
          </p:cNvPicPr>
          <p:nvPr/>
        </p:nvPicPr>
        <p:blipFill>
          <a:blip r:embed="rId4" cstate="print"/>
          <a:srcRect/>
          <a:stretch>
            <a:fillRect/>
          </a:stretch>
        </p:blipFill>
        <p:spPr bwMode="auto">
          <a:xfrm rot="19979598" flipH="1">
            <a:off x="4616392" y="4440172"/>
            <a:ext cx="1363663" cy="1157288"/>
          </a:xfrm>
          <a:prstGeom prst="rect">
            <a:avLst/>
          </a:prstGeom>
          <a:noFill/>
          <a:ln w="9525">
            <a:noFill/>
            <a:miter lim="800000"/>
            <a:headEnd/>
            <a:tailEnd/>
          </a:ln>
        </p:spPr>
      </p:pic>
      <p:pic>
        <p:nvPicPr>
          <p:cNvPr id="38" name="Picture 2"/>
          <p:cNvPicPr>
            <a:picLocks noChangeAspect="1" noChangeArrowheads="1"/>
          </p:cNvPicPr>
          <p:nvPr>
            <p:custDataLst>
              <p:tags r:id="rId1"/>
            </p:custDataLst>
          </p:nvPr>
        </p:nvPicPr>
        <p:blipFill>
          <a:blip r:embed="rId5" cstate="print"/>
          <a:srcRect/>
          <a:stretch>
            <a:fillRect/>
          </a:stretch>
        </p:blipFill>
        <p:spPr bwMode="auto">
          <a:xfrm>
            <a:off x="5867400" y="520700"/>
            <a:ext cx="3081338" cy="1368425"/>
          </a:xfrm>
          <a:prstGeom prst="rect">
            <a:avLst/>
          </a:prstGeom>
          <a:noFill/>
          <a:ln w="9525">
            <a:noFill/>
            <a:miter lim="800000"/>
            <a:headEnd/>
            <a:tailEnd/>
          </a:ln>
        </p:spPr>
      </p:pic>
      <p:sp>
        <p:nvSpPr>
          <p:cNvPr id="21507" name="Rectangle 4"/>
          <p:cNvSpPr>
            <a:spLocks noGrp="1" noChangeArrowheads="1"/>
          </p:cNvSpPr>
          <p:nvPr>
            <p:ph type="title"/>
          </p:nvPr>
        </p:nvSpPr>
        <p:spPr>
          <a:xfrm>
            <a:off x="342749" y="388708"/>
            <a:ext cx="8664771" cy="779320"/>
          </a:xfrm>
        </p:spPr>
        <p:txBody>
          <a:bodyPr/>
          <a:lstStyle/>
          <a:p>
            <a:pPr eaLnBrk="1" hangingPunct="1">
              <a:lnSpc>
                <a:spcPct val="90000"/>
              </a:lnSpc>
            </a:pPr>
            <a:r>
              <a:rPr lang="en-US" dirty="0" smtClean="0"/>
              <a:t>System Console</a:t>
            </a:r>
          </a:p>
        </p:txBody>
      </p:sp>
      <p:sp>
        <p:nvSpPr>
          <p:cNvPr id="21510" name="Rectangle 5"/>
          <p:cNvSpPr>
            <a:spLocks noGrp="1" noChangeArrowheads="1"/>
          </p:cNvSpPr>
          <p:nvPr>
            <p:ph idx="1"/>
          </p:nvPr>
        </p:nvSpPr>
        <p:spPr>
          <a:xfrm>
            <a:off x="354842" y="1187450"/>
            <a:ext cx="5945946" cy="2463800"/>
          </a:xfrm>
        </p:spPr>
        <p:txBody>
          <a:bodyPr>
            <a:normAutofit lnSpcReduction="10000"/>
          </a:bodyPr>
          <a:lstStyle/>
          <a:p>
            <a:pPr marL="234950" indent="-234950" eaLnBrk="1" hangingPunct="1">
              <a:lnSpc>
                <a:spcPct val="95000"/>
              </a:lnSpc>
              <a:spcBef>
                <a:spcPct val="0"/>
              </a:spcBef>
              <a:spcAft>
                <a:spcPct val="10000"/>
              </a:spcAft>
              <a:defRPr/>
            </a:pPr>
            <a:r>
              <a:rPr lang="en-US" sz="2400" dirty="0" smtClean="0"/>
              <a:t>Provides direct system access at </a:t>
            </a:r>
            <a:br>
              <a:rPr lang="en-US" sz="2400" dirty="0" smtClean="0"/>
            </a:br>
            <a:r>
              <a:rPr lang="en-US" sz="2400" dirty="0" smtClean="0"/>
              <a:t>runtime from TCL command line </a:t>
            </a:r>
            <a:br>
              <a:rPr lang="en-US" sz="2400" dirty="0" smtClean="0"/>
            </a:br>
            <a:r>
              <a:rPr lang="en-US" sz="2400" dirty="0" smtClean="0"/>
              <a:t>interface</a:t>
            </a:r>
          </a:p>
          <a:p>
            <a:pPr marL="700088" lvl="1" eaLnBrk="1" hangingPunct="1">
              <a:lnSpc>
                <a:spcPct val="95000"/>
              </a:lnSpc>
              <a:spcBef>
                <a:spcPct val="0"/>
              </a:spcBef>
              <a:spcAft>
                <a:spcPct val="10000"/>
              </a:spcAft>
              <a:defRPr/>
            </a:pPr>
            <a:r>
              <a:rPr lang="en-US" sz="1800" dirty="0" smtClean="0"/>
              <a:t>Access via Nios</a:t>
            </a:r>
            <a:r>
              <a:rPr lang="en-US" sz="1800" baseline="30000" dirty="0" smtClean="0"/>
              <a:t>®</a:t>
            </a:r>
            <a:r>
              <a:rPr lang="en-US" sz="1800" dirty="0" smtClean="0"/>
              <a:t> II processor, JTAG bridge, </a:t>
            </a:r>
            <a:br>
              <a:rPr lang="en-US" sz="1800" dirty="0" smtClean="0"/>
            </a:br>
            <a:r>
              <a:rPr lang="en-US" sz="1800" dirty="0" smtClean="0"/>
              <a:t>JTAG UART or custom Agent</a:t>
            </a:r>
          </a:p>
          <a:p>
            <a:pPr marL="700088" lvl="1" eaLnBrk="1" hangingPunct="1">
              <a:lnSpc>
                <a:spcPct val="95000"/>
              </a:lnSpc>
              <a:spcBef>
                <a:spcPct val="0"/>
              </a:spcBef>
              <a:spcAft>
                <a:spcPct val="10000"/>
              </a:spcAft>
              <a:defRPr/>
            </a:pPr>
            <a:r>
              <a:rPr lang="en-US" sz="1800" dirty="0" smtClean="0"/>
              <a:t>Supports an Avalon-MM or Avalon-ST Master </a:t>
            </a:r>
          </a:p>
          <a:p>
            <a:pPr marL="700088" lvl="1" eaLnBrk="1" hangingPunct="1">
              <a:lnSpc>
                <a:spcPct val="95000"/>
              </a:lnSpc>
              <a:spcBef>
                <a:spcPct val="0"/>
              </a:spcBef>
              <a:spcAft>
                <a:spcPct val="10000"/>
              </a:spcAft>
              <a:defRPr/>
            </a:pPr>
            <a:r>
              <a:rPr lang="en-US" sz="1800" dirty="0" smtClean="0"/>
              <a:t>Use for board bring-up, debug, diagnostics, </a:t>
            </a:r>
            <a:br>
              <a:rPr lang="en-US" sz="1800" dirty="0" smtClean="0"/>
            </a:br>
            <a:r>
              <a:rPr lang="en-US" sz="1800" dirty="0" smtClean="0"/>
              <a:t>system profiling and configuration</a:t>
            </a:r>
          </a:p>
          <a:p>
            <a:pPr marL="700088" lvl="1" eaLnBrk="1" hangingPunct="1">
              <a:lnSpc>
                <a:spcPct val="95000"/>
              </a:lnSpc>
              <a:spcBef>
                <a:spcPct val="0"/>
              </a:spcBef>
              <a:spcAft>
                <a:spcPct val="35000"/>
              </a:spcAft>
              <a:defRPr/>
            </a:pPr>
            <a:endParaRPr lang="en-US" sz="1800" dirty="0" smtClean="0"/>
          </a:p>
        </p:txBody>
      </p:sp>
      <p:pic>
        <p:nvPicPr>
          <p:cNvPr id="2" name="Picture 2"/>
          <p:cNvPicPr>
            <a:picLocks noChangeAspect="1" noChangeArrowheads="1"/>
          </p:cNvPicPr>
          <p:nvPr/>
        </p:nvPicPr>
        <p:blipFill>
          <a:blip r:embed="rId6" cstate="print"/>
          <a:srcRect/>
          <a:stretch>
            <a:fillRect/>
          </a:stretch>
        </p:blipFill>
        <p:spPr bwMode="auto">
          <a:xfrm>
            <a:off x="5891213" y="1809750"/>
            <a:ext cx="3048000" cy="2030413"/>
          </a:xfrm>
          <a:prstGeom prst="rect">
            <a:avLst/>
          </a:prstGeom>
          <a:noFill/>
          <a:ln w="9525">
            <a:noFill/>
            <a:miter lim="800000"/>
            <a:headEnd/>
            <a:tailEnd/>
          </a:ln>
        </p:spPr>
      </p:pic>
      <p:sp>
        <p:nvSpPr>
          <p:cNvPr id="21511" name="Freeform 3"/>
          <p:cNvSpPr>
            <a:spLocks/>
          </p:cNvSpPr>
          <p:nvPr/>
        </p:nvSpPr>
        <p:spPr bwMode="auto">
          <a:xfrm>
            <a:off x="5872163" y="3816350"/>
            <a:ext cx="3092450" cy="495300"/>
          </a:xfrm>
          <a:custGeom>
            <a:avLst/>
            <a:gdLst>
              <a:gd name="T0" fmla="*/ 0 w 1948"/>
              <a:gd name="T1" fmla="*/ 2147483647 h 312"/>
              <a:gd name="T2" fmla="*/ 2147483647 w 1948"/>
              <a:gd name="T3" fmla="*/ 2147483647 h 312"/>
              <a:gd name="T4" fmla="*/ 2147483647 w 1948"/>
              <a:gd name="T5" fmla="*/ 2147483647 h 312"/>
              <a:gd name="T6" fmla="*/ 2147483647 w 1948"/>
              <a:gd name="T7" fmla="*/ 0 h 312"/>
              <a:gd name="T8" fmla="*/ 0 w 1948"/>
              <a:gd name="T9" fmla="*/ 2147483647 h 312"/>
              <a:gd name="T10" fmla="*/ 0 60000 65536"/>
              <a:gd name="T11" fmla="*/ 0 60000 65536"/>
              <a:gd name="T12" fmla="*/ 0 60000 65536"/>
              <a:gd name="T13" fmla="*/ 0 60000 65536"/>
              <a:gd name="T14" fmla="*/ 0 60000 65536"/>
              <a:gd name="T15" fmla="*/ 0 w 1948"/>
              <a:gd name="T16" fmla="*/ 0 h 312"/>
              <a:gd name="T17" fmla="*/ 1948 w 1948"/>
              <a:gd name="T18" fmla="*/ 312 h 312"/>
            </a:gdLst>
            <a:ahLst/>
            <a:cxnLst>
              <a:cxn ang="T10">
                <a:pos x="T0" y="T1"/>
              </a:cxn>
              <a:cxn ang="T11">
                <a:pos x="T2" y="T3"/>
              </a:cxn>
              <a:cxn ang="T12">
                <a:pos x="T4" y="T5"/>
              </a:cxn>
              <a:cxn ang="T13">
                <a:pos x="T6" y="T7"/>
              </a:cxn>
              <a:cxn ang="T14">
                <a:pos x="T8" y="T9"/>
              </a:cxn>
            </a:cxnLst>
            <a:rect l="T15" t="T16" r="T17" b="T18"/>
            <a:pathLst>
              <a:path w="1948" h="312">
                <a:moveTo>
                  <a:pt x="0" y="12"/>
                </a:moveTo>
                <a:lnTo>
                  <a:pt x="694" y="306"/>
                </a:lnTo>
                <a:lnTo>
                  <a:pt x="1570" y="312"/>
                </a:lnTo>
                <a:lnTo>
                  <a:pt x="1948" y="0"/>
                </a:lnTo>
                <a:lnTo>
                  <a:pt x="0" y="12"/>
                </a:lnTo>
                <a:close/>
              </a:path>
            </a:pathLst>
          </a:custGeom>
          <a:solidFill>
            <a:schemeClr val="hlink">
              <a:alpha val="25882"/>
            </a:schemeClr>
          </a:solidFill>
          <a:ln w="9525">
            <a:noFill/>
            <a:round/>
            <a:headEnd/>
            <a:tailEnd/>
          </a:ln>
        </p:spPr>
        <p:txBody>
          <a:bodyPr/>
          <a:lstStyle/>
          <a:p>
            <a:endParaRPr lang="en-GB"/>
          </a:p>
        </p:txBody>
      </p:sp>
      <p:sp>
        <p:nvSpPr>
          <p:cNvPr id="21512" name="Rectangle 6"/>
          <p:cNvSpPr>
            <a:spLocks noChangeArrowheads="1"/>
          </p:cNvSpPr>
          <p:nvPr/>
        </p:nvSpPr>
        <p:spPr bwMode="auto">
          <a:xfrm>
            <a:off x="411163" y="3592513"/>
            <a:ext cx="3265487" cy="2078037"/>
          </a:xfrm>
          <a:prstGeom prst="rect">
            <a:avLst/>
          </a:prstGeom>
          <a:solidFill>
            <a:schemeClr val="bg2"/>
          </a:solidFill>
          <a:ln w="9525">
            <a:noFill/>
            <a:miter lim="800000"/>
            <a:headEnd/>
            <a:tailEnd/>
          </a:ln>
        </p:spPr>
        <p:txBody>
          <a:bodyPr wrap="none" anchor="ctr"/>
          <a:lstStyle/>
          <a:p>
            <a:endParaRPr lang="en-US"/>
          </a:p>
        </p:txBody>
      </p:sp>
      <p:sp>
        <p:nvSpPr>
          <p:cNvPr id="21513" name="Rectangle 7"/>
          <p:cNvSpPr>
            <a:spLocks noChangeArrowheads="1"/>
          </p:cNvSpPr>
          <p:nvPr/>
        </p:nvSpPr>
        <p:spPr bwMode="auto">
          <a:xfrm>
            <a:off x="627063" y="3925888"/>
            <a:ext cx="2847975" cy="1627187"/>
          </a:xfrm>
          <a:prstGeom prst="rect">
            <a:avLst/>
          </a:prstGeom>
          <a:solidFill>
            <a:srgbClr val="B7ECFF"/>
          </a:solidFill>
          <a:ln w="9525">
            <a:noFill/>
            <a:miter lim="800000"/>
            <a:headEnd/>
            <a:tailEnd/>
          </a:ln>
        </p:spPr>
        <p:txBody>
          <a:bodyPr wrap="none" anchor="ctr"/>
          <a:lstStyle/>
          <a:p>
            <a:endParaRPr lang="en-US"/>
          </a:p>
        </p:txBody>
      </p:sp>
      <p:sp>
        <p:nvSpPr>
          <p:cNvPr id="21514" name="Text Box 8"/>
          <p:cNvSpPr txBox="1">
            <a:spLocks noChangeArrowheads="1"/>
          </p:cNvSpPr>
          <p:nvPr/>
        </p:nvSpPr>
        <p:spPr bwMode="auto">
          <a:xfrm>
            <a:off x="2740025" y="3582988"/>
            <a:ext cx="806450" cy="366712"/>
          </a:xfrm>
          <a:prstGeom prst="rect">
            <a:avLst/>
          </a:prstGeom>
          <a:noFill/>
          <a:ln w="9525">
            <a:noFill/>
            <a:miter lim="800000"/>
            <a:headEnd/>
            <a:tailEnd/>
          </a:ln>
        </p:spPr>
        <p:txBody>
          <a:bodyPr wrap="none">
            <a:spAutoFit/>
          </a:bodyPr>
          <a:lstStyle/>
          <a:p>
            <a:r>
              <a:rPr lang="en-US"/>
              <a:t>FPGA</a:t>
            </a:r>
          </a:p>
        </p:txBody>
      </p:sp>
      <p:sp>
        <p:nvSpPr>
          <p:cNvPr id="21515" name="Text Box 9"/>
          <p:cNvSpPr txBox="1">
            <a:spLocks noChangeArrowheads="1"/>
          </p:cNvSpPr>
          <p:nvPr/>
        </p:nvSpPr>
        <p:spPr bwMode="auto">
          <a:xfrm>
            <a:off x="971550" y="3914775"/>
            <a:ext cx="2364750" cy="369332"/>
          </a:xfrm>
          <a:prstGeom prst="rect">
            <a:avLst/>
          </a:prstGeom>
          <a:noFill/>
          <a:ln w="9525">
            <a:noFill/>
            <a:miter lim="800000"/>
            <a:headEnd/>
            <a:tailEnd/>
          </a:ln>
        </p:spPr>
        <p:txBody>
          <a:bodyPr wrap="none">
            <a:spAutoFit/>
          </a:bodyPr>
          <a:lstStyle/>
          <a:p>
            <a:r>
              <a:rPr lang="en-US" dirty="0" err="1" smtClean="0"/>
              <a:t>QSys</a:t>
            </a:r>
            <a:r>
              <a:rPr lang="en-US" dirty="0" smtClean="0"/>
              <a:t> </a:t>
            </a:r>
            <a:r>
              <a:rPr lang="en-US" dirty="0"/>
              <a:t>Builder System</a:t>
            </a:r>
          </a:p>
        </p:txBody>
      </p:sp>
      <p:sp>
        <p:nvSpPr>
          <p:cNvPr id="21516" name="Line 10"/>
          <p:cNvSpPr>
            <a:spLocks noChangeShapeType="1"/>
          </p:cNvSpPr>
          <p:nvPr/>
        </p:nvSpPr>
        <p:spPr bwMode="auto">
          <a:xfrm>
            <a:off x="2476500" y="4510088"/>
            <a:ext cx="0" cy="195262"/>
          </a:xfrm>
          <a:prstGeom prst="line">
            <a:avLst/>
          </a:prstGeom>
          <a:noFill/>
          <a:ln w="28575">
            <a:solidFill>
              <a:schemeClr val="tx1"/>
            </a:solidFill>
            <a:round/>
            <a:headEnd/>
            <a:tailEnd/>
          </a:ln>
        </p:spPr>
        <p:txBody>
          <a:bodyPr/>
          <a:lstStyle/>
          <a:p>
            <a:endParaRPr lang="en-GB"/>
          </a:p>
        </p:txBody>
      </p:sp>
      <p:sp>
        <p:nvSpPr>
          <p:cNvPr id="21517" name="Line 11"/>
          <p:cNvSpPr>
            <a:spLocks noChangeShapeType="1"/>
          </p:cNvSpPr>
          <p:nvPr/>
        </p:nvSpPr>
        <p:spPr bwMode="auto">
          <a:xfrm>
            <a:off x="1752600" y="4481513"/>
            <a:ext cx="0" cy="193675"/>
          </a:xfrm>
          <a:prstGeom prst="line">
            <a:avLst/>
          </a:prstGeom>
          <a:noFill/>
          <a:ln w="28575">
            <a:solidFill>
              <a:schemeClr val="tx1"/>
            </a:solidFill>
            <a:round/>
            <a:headEnd/>
            <a:tailEnd/>
          </a:ln>
        </p:spPr>
        <p:txBody>
          <a:bodyPr/>
          <a:lstStyle/>
          <a:p>
            <a:endParaRPr lang="en-GB"/>
          </a:p>
        </p:txBody>
      </p:sp>
      <p:sp>
        <p:nvSpPr>
          <p:cNvPr id="21519" name="Rectangle 13"/>
          <p:cNvSpPr>
            <a:spLocks noChangeArrowheads="1"/>
          </p:cNvSpPr>
          <p:nvPr/>
        </p:nvSpPr>
        <p:spPr bwMode="auto">
          <a:xfrm>
            <a:off x="4333875" y="4522788"/>
            <a:ext cx="1438275" cy="325437"/>
          </a:xfrm>
          <a:prstGeom prst="rect">
            <a:avLst/>
          </a:prstGeom>
          <a:noFill/>
          <a:ln w="9525">
            <a:noFill/>
            <a:miter lim="800000"/>
            <a:headEnd/>
            <a:tailEnd/>
          </a:ln>
        </p:spPr>
        <p:txBody>
          <a:bodyPr>
            <a:spAutoFit/>
          </a:bodyPr>
          <a:lstStyle/>
          <a:p>
            <a:pPr algn="ctr">
              <a:lnSpc>
                <a:spcPct val="85000"/>
              </a:lnSpc>
            </a:pPr>
            <a:r>
              <a:rPr lang="en-US" dirty="0"/>
              <a:t>USB Blaster</a:t>
            </a:r>
          </a:p>
        </p:txBody>
      </p:sp>
      <p:sp>
        <p:nvSpPr>
          <p:cNvPr id="21520" name="Line 14"/>
          <p:cNvSpPr>
            <a:spLocks noChangeShapeType="1"/>
          </p:cNvSpPr>
          <p:nvPr/>
        </p:nvSpPr>
        <p:spPr bwMode="auto">
          <a:xfrm>
            <a:off x="1143000" y="4933950"/>
            <a:ext cx="0" cy="193675"/>
          </a:xfrm>
          <a:prstGeom prst="line">
            <a:avLst/>
          </a:prstGeom>
          <a:noFill/>
          <a:ln w="28575">
            <a:solidFill>
              <a:schemeClr val="tx1"/>
            </a:solidFill>
            <a:round/>
            <a:headEnd/>
            <a:tailEnd/>
          </a:ln>
        </p:spPr>
        <p:txBody>
          <a:bodyPr/>
          <a:lstStyle/>
          <a:p>
            <a:endParaRPr lang="en-GB"/>
          </a:p>
        </p:txBody>
      </p:sp>
      <p:sp>
        <p:nvSpPr>
          <p:cNvPr id="1825807" name="Line 15"/>
          <p:cNvSpPr>
            <a:spLocks noChangeShapeType="1"/>
          </p:cNvSpPr>
          <p:nvPr/>
        </p:nvSpPr>
        <p:spPr bwMode="auto">
          <a:xfrm>
            <a:off x="2022475" y="4892675"/>
            <a:ext cx="0" cy="193675"/>
          </a:xfrm>
          <a:prstGeom prst="line">
            <a:avLst/>
          </a:prstGeom>
          <a:noFill/>
          <a:ln w="28575">
            <a:solidFill>
              <a:schemeClr val="tx1"/>
            </a:solidFill>
            <a:round/>
            <a:headEnd/>
            <a:tailEnd/>
          </a:ln>
        </p:spPr>
        <p:txBody>
          <a:bodyPr/>
          <a:lstStyle/>
          <a:p>
            <a:endParaRPr lang="en-GB"/>
          </a:p>
        </p:txBody>
      </p:sp>
      <p:sp>
        <p:nvSpPr>
          <p:cNvPr id="21522" name="Rectangle 16"/>
          <p:cNvSpPr>
            <a:spLocks noChangeArrowheads="1"/>
          </p:cNvSpPr>
          <p:nvPr/>
        </p:nvSpPr>
        <p:spPr bwMode="auto">
          <a:xfrm>
            <a:off x="2819400" y="4933950"/>
            <a:ext cx="622300" cy="469900"/>
          </a:xfrm>
          <a:prstGeom prst="rect">
            <a:avLst/>
          </a:prstGeom>
          <a:solidFill>
            <a:srgbClr val="A549DD"/>
          </a:solidFill>
          <a:ln w="9525">
            <a:noFill/>
            <a:miter lim="800000"/>
            <a:headEnd/>
            <a:tailEnd/>
          </a:ln>
        </p:spPr>
        <p:txBody>
          <a:bodyPr wrap="none" anchor="ctr" anchorCtr="1"/>
          <a:lstStyle/>
          <a:p>
            <a:pPr algn="ctr"/>
            <a:r>
              <a:rPr lang="en-US" sz="1600">
                <a:solidFill>
                  <a:schemeClr val="bg1"/>
                </a:solidFill>
              </a:rPr>
              <a:t>SLD</a:t>
            </a:r>
            <a:br>
              <a:rPr lang="en-US" sz="1600">
                <a:solidFill>
                  <a:schemeClr val="bg1"/>
                </a:solidFill>
              </a:rPr>
            </a:br>
            <a:r>
              <a:rPr lang="en-US" sz="1600">
                <a:solidFill>
                  <a:schemeClr val="bg1"/>
                </a:solidFill>
              </a:rPr>
              <a:t>Hub</a:t>
            </a:r>
          </a:p>
        </p:txBody>
      </p:sp>
      <p:sp>
        <p:nvSpPr>
          <p:cNvPr id="21523" name="AutoShape 17"/>
          <p:cNvSpPr>
            <a:spLocks noChangeArrowheads="1"/>
          </p:cNvSpPr>
          <p:nvPr/>
        </p:nvSpPr>
        <p:spPr bwMode="auto">
          <a:xfrm rot="10800000">
            <a:off x="3429000" y="5057750"/>
            <a:ext cx="926976" cy="233388"/>
          </a:xfrm>
          <a:prstGeom prst="leftRightArrow">
            <a:avLst/>
          </a:prstGeom>
          <a:solidFill>
            <a:schemeClr val="accent1"/>
          </a:solidFill>
          <a:ln w="9525">
            <a:noFill/>
            <a:miter lim="800000"/>
            <a:headEnd/>
            <a:tailEnd/>
          </a:ln>
        </p:spPr>
        <p:txBody>
          <a:bodyPr wrap="none" anchor="ctr"/>
          <a:lstStyle/>
          <a:p>
            <a:endParaRPr lang="en-US"/>
          </a:p>
        </p:txBody>
      </p:sp>
      <p:sp>
        <p:nvSpPr>
          <p:cNvPr id="21524" name="AutoShape 18"/>
          <p:cNvSpPr>
            <a:spLocks noChangeArrowheads="1"/>
          </p:cNvSpPr>
          <p:nvPr/>
        </p:nvSpPr>
        <p:spPr bwMode="auto">
          <a:xfrm rot="10800000">
            <a:off x="5904483" y="5057750"/>
            <a:ext cx="899765" cy="233388"/>
          </a:xfrm>
          <a:prstGeom prst="leftRightArrow">
            <a:avLst/>
          </a:prstGeom>
          <a:solidFill>
            <a:schemeClr val="tx2"/>
          </a:solidFill>
          <a:ln w="9525">
            <a:noFill/>
            <a:miter lim="800000"/>
            <a:headEnd/>
            <a:tailEnd/>
          </a:ln>
        </p:spPr>
        <p:txBody>
          <a:bodyPr wrap="none" anchor="ctr"/>
          <a:lstStyle/>
          <a:p>
            <a:endParaRPr lang="en-US"/>
          </a:p>
        </p:txBody>
      </p:sp>
      <p:pic>
        <p:nvPicPr>
          <p:cNvPr id="21525" name="Picture 19" descr="MCj04235550000[1]"/>
          <p:cNvPicPr>
            <a:picLocks noChangeAspect="1" noChangeArrowheads="1"/>
          </p:cNvPicPr>
          <p:nvPr/>
        </p:nvPicPr>
        <p:blipFill>
          <a:blip r:embed="rId7" cstate="print"/>
          <a:srcRect/>
          <a:stretch>
            <a:fillRect/>
          </a:stretch>
        </p:blipFill>
        <p:spPr bwMode="auto">
          <a:xfrm>
            <a:off x="6732588" y="4067175"/>
            <a:ext cx="1828800" cy="1571625"/>
          </a:xfrm>
          <a:prstGeom prst="rect">
            <a:avLst/>
          </a:prstGeom>
          <a:noFill/>
          <a:ln w="9525">
            <a:noFill/>
            <a:miter lim="800000"/>
            <a:headEnd/>
            <a:tailEnd/>
          </a:ln>
        </p:spPr>
      </p:pic>
      <p:sp>
        <p:nvSpPr>
          <p:cNvPr id="21526" name="Rectangle 20"/>
          <p:cNvSpPr>
            <a:spLocks noChangeArrowheads="1"/>
          </p:cNvSpPr>
          <p:nvPr/>
        </p:nvSpPr>
        <p:spPr bwMode="auto">
          <a:xfrm>
            <a:off x="2139950" y="4248150"/>
            <a:ext cx="679450" cy="258763"/>
          </a:xfrm>
          <a:prstGeom prst="rect">
            <a:avLst/>
          </a:prstGeom>
          <a:solidFill>
            <a:schemeClr val="hlink"/>
          </a:solidFill>
          <a:ln w="9525">
            <a:solidFill>
              <a:schemeClr val="hlink"/>
            </a:solidFill>
            <a:miter lim="800000"/>
            <a:headEnd/>
            <a:tailEnd/>
          </a:ln>
        </p:spPr>
        <p:txBody>
          <a:bodyPr wrap="none" anchor="ctr"/>
          <a:lstStyle/>
          <a:p>
            <a:pPr algn="ctr"/>
            <a:r>
              <a:rPr lang="en-GB" sz="1600">
                <a:solidFill>
                  <a:schemeClr val="bg1"/>
                </a:solidFill>
              </a:rPr>
              <a:t>Nios II</a:t>
            </a:r>
          </a:p>
        </p:txBody>
      </p:sp>
      <p:sp>
        <p:nvSpPr>
          <p:cNvPr id="21527" name="Rectangle 21"/>
          <p:cNvSpPr>
            <a:spLocks noChangeArrowheads="1"/>
          </p:cNvSpPr>
          <p:nvPr/>
        </p:nvSpPr>
        <p:spPr bwMode="auto">
          <a:xfrm>
            <a:off x="2819400" y="4248150"/>
            <a:ext cx="576263" cy="260350"/>
          </a:xfrm>
          <a:prstGeom prst="rect">
            <a:avLst/>
          </a:prstGeom>
          <a:solidFill>
            <a:srgbClr val="FF9900"/>
          </a:solidFill>
          <a:ln w="9525">
            <a:solidFill>
              <a:schemeClr val="tx1"/>
            </a:solidFill>
            <a:miter lim="800000"/>
            <a:headEnd/>
            <a:tailEnd/>
          </a:ln>
        </p:spPr>
        <p:txBody>
          <a:bodyPr wrap="none" anchor="ctr"/>
          <a:lstStyle/>
          <a:p>
            <a:pPr algn="ctr"/>
            <a:r>
              <a:rPr lang="en-US" sz="1600">
                <a:solidFill>
                  <a:schemeClr val="bg1"/>
                </a:solidFill>
              </a:rPr>
              <a:t>OCI</a:t>
            </a:r>
          </a:p>
        </p:txBody>
      </p:sp>
      <p:sp>
        <p:nvSpPr>
          <p:cNvPr id="21528" name="AutoShape 22"/>
          <p:cNvSpPr>
            <a:spLocks noChangeArrowheads="1"/>
          </p:cNvSpPr>
          <p:nvPr/>
        </p:nvSpPr>
        <p:spPr bwMode="auto">
          <a:xfrm>
            <a:off x="6950075" y="4165600"/>
            <a:ext cx="1397000" cy="831850"/>
          </a:xfrm>
          <a:prstGeom prst="flowChartAlternateProcess">
            <a:avLst/>
          </a:prstGeom>
          <a:solidFill>
            <a:schemeClr val="tx2"/>
          </a:solidFill>
          <a:ln w="9525">
            <a:noFill/>
            <a:miter lim="800000"/>
            <a:headEnd/>
            <a:tailEnd/>
          </a:ln>
        </p:spPr>
        <p:txBody>
          <a:bodyPr wrap="none" anchor="ctr"/>
          <a:lstStyle/>
          <a:p>
            <a:pPr algn="ctr">
              <a:lnSpc>
                <a:spcPct val="90000"/>
              </a:lnSpc>
            </a:pPr>
            <a:r>
              <a:rPr lang="en-GB">
                <a:solidFill>
                  <a:schemeClr val="bg1"/>
                </a:solidFill>
              </a:rPr>
              <a:t>Nios II IDE</a:t>
            </a:r>
          </a:p>
        </p:txBody>
      </p:sp>
      <p:sp>
        <p:nvSpPr>
          <p:cNvPr id="21529" name="Rectangle 23"/>
          <p:cNvSpPr>
            <a:spLocks noChangeArrowheads="1"/>
          </p:cNvSpPr>
          <p:nvPr/>
        </p:nvSpPr>
        <p:spPr bwMode="auto">
          <a:xfrm>
            <a:off x="4333875" y="5038725"/>
            <a:ext cx="600075" cy="260350"/>
          </a:xfrm>
          <a:prstGeom prst="rect">
            <a:avLst/>
          </a:prstGeom>
          <a:solidFill>
            <a:schemeClr val="accent1"/>
          </a:solidFill>
          <a:ln w="9525">
            <a:noFill/>
            <a:miter lim="800000"/>
            <a:headEnd/>
            <a:tailEnd/>
          </a:ln>
        </p:spPr>
        <p:txBody>
          <a:bodyPr wrap="none" anchor="ctr"/>
          <a:lstStyle/>
          <a:p>
            <a:pPr algn="ctr"/>
            <a:r>
              <a:rPr lang="en-US" sz="1600">
                <a:solidFill>
                  <a:schemeClr val="bg1"/>
                </a:solidFill>
              </a:rPr>
              <a:t>JTAG</a:t>
            </a:r>
          </a:p>
        </p:txBody>
      </p:sp>
      <p:sp>
        <p:nvSpPr>
          <p:cNvPr id="1825816" name="AutoShape 24"/>
          <p:cNvSpPr>
            <a:spLocks noChangeArrowheads="1"/>
          </p:cNvSpPr>
          <p:nvPr/>
        </p:nvSpPr>
        <p:spPr bwMode="auto">
          <a:xfrm>
            <a:off x="6942138" y="4156075"/>
            <a:ext cx="1397000" cy="874713"/>
          </a:xfrm>
          <a:prstGeom prst="flowChartAlternateProcess">
            <a:avLst/>
          </a:prstGeom>
          <a:solidFill>
            <a:schemeClr val="bg2"/>
          </a:solidFill>
          <a:ln w="9525">
            <a:noFill/>
            <a:miter lim="800000"/>
            <a:headEnd/>
            <a:tailEnd/>
          </a:ln>
        </p:spPr>
        <p:txBody>
          <a:bodyPr wrap="none" anchor="ctr"/>
          <a:lstStyle/>
          <a:p>
            <a:pPr algn="ctr">
              <a:lnSpc>
                <a:spcPct val="90000"/>
              </a:lnSpc>
            </a:pPr>
            <a:r>
              <a:rPr lang="en-GB"/>
              <a:t>System</a:t>
            </a:r>
            <a:br>
              <a:rPr lang="en-GB"/>
            </a:br>
            <a:r>
              <a:rPr lang="en-GB"/>
              <a:t>Console</a:t>
            </a:r>
          </a:p>
        </p:txBody>
      </p:sp>
      <p:pic>
        <p:nvPicPr>
          <p:cNvPr id="1825817" name="Picture 25"/>
          <p:cNvPicPr>
            <a:picLocks noChangeAspect="1" noChangeArrowheads="1"/>
          </p:cNvPicPr>
          <p:nvPr/>
        </p:nvPicPr>
        <p:blipFill>
          <a:blip r:embed="rId8" cstate="print"/>
          <a:srcRect/>
          <a:stretch>
            <a:fillRect/>
          </a:stretch>
        </p:blipFill>
        <p:spPr bwMode="auto">
          <a:xfrm>
            <a:off x="5849938" y="1792288"/>
            <a:ext cx="3122612" cy="2065337"/>
          </a:xfrm>
          <a:prstGeom prst="rect">
            <a:avLst/>
          </a:prstGeom>
          <a:noFill/>
          <a:ln w="9525">
            <a:noFill/>
            <a:miter lim="800000"/>
            <a:headEnd/>
            <a:tailEnd/>
          </a:ln>
        </p:spPr>
      </p:pic>
      <p:sp>
        <p:nvSpPr>
          <p:cNvPr id="21532" name="Text Box 28"/>
          <p:cNvSpPr txBox="1">
            <a:spLocks noChangeArrowheads="1"/>
          </p:cNvSpPr>
          <p:nvPr/>
        </p:nvSpPr>
        <p:spPr bwMode="auto">
          <a:xfrm>
            <a:off x="0" y="5795010"/>
            <a:ext cx="9144000" cy="861774"/>
          </a:xfrm>
          <a:prstGeom prst="rect">
            <a:avLst/>
          </a:prstGeom>
          <a:noFill/>
          <a:ln w="9525">
            <a:noFill/>
            <a:miter lim="800000"/>
            <a:headEnd/>
            <a:tailEnd/>
          </a:ln>
        </p:spPr>
        <p:txBody>
          <a:bodyPr wrap="square">
            <a:spAutoFit/>
          </a:bodyPr>
          <a:lstStyle/>
          <a:p>
            <a:pPr algn="ctr">
              <a:spcBef>
                <a:spcPct val="50000"/>
              </a:spcBef>
            </a:pPr>
            <a:r>
              <a:rPr lang="en-GB" sz="2000" dirty="0"/>
              <a:t>See </a:t>
            </a:r>
            <a:r>
              <a:rPr lang="en-GB" sz="2000" dirty="0">
                <a:hlinkClick r:id="rId9"/>
              </a:rPr>
              <a:t>http://nioswiki.jot.com/SystemConsole</a:t>
            </a:r>
            <a:r>
              <a:rPr lang="en-GB" sz="2000" dirty="0"/>
              <a:t> for sample </a:t>
            </a:r>
            <a:r>
              <a:rPr lang="en-GB" sz="2000" dirty="0" smtClean="0"/>
              <a:t>applications</a:t>
            </a:r>
          </a:p>
          <a:p>
            <a:pPr algn="ctr">
              <a:spcBef>
                <a:spcPct val="50000"/>
              </a:spcBef>
            </a:pPr>
            <a:endParaRPr lang="en-GB" sz="2000" dirty="0"/>
          </a:p>
        </p:txBody>
      </p:sp>
      <p:sp>
        <p:nvSpPr>
          <p:cNvPr id="1825821" name="Line 29"/>
          <p:cNvSpPr>
            <a:spLocks noChangeShapeType="1"/>
          </p:cNvSpPr>
          <p:nvPr/>
        </p:nvSpPr>
        <p:spPr bwMode="auto">
          <a:xfrm flipV="1">
            <a:off x="2373313" y="5214938"/>
            <a:ext cx="457200" cy="0"/>
          </a:xfrm>
          <a:prstGeom prst="line">
            <a:avLst/>
          </a:prstGeom>
          <a:noFill/>
          <a:ln w="38100">
            <a:solidFill>
              <a:schemeClr val="accent1"/>
            </a:solidFill>
            <a:round/>
            <a:headEnd type="triangle" w="med" len="med"/>
            <a:tailEnd type="triangle" w="med" len="med"/>
          </a:ln>
        </p:spPr>
        <p:txBody>
          <a:bodyPr/>
          <a:lstStyle/>
          <a:p>
            <a:endParaRPr lang="en-GB"/>
          </a:p>
        </p:txBody>
      </p:sp>
      <p:sp>
        <p:nvSpPr>
          <p:cNvPr id="1825822" name="Rectangle 30"/>
          <p:cNvSpPr>
            <a:spLocks noChangeArrowheads="1"/>
          </p:cNvSpPr>
          <p:nvPr/>
        </p:nvSpPr>
        <p:spPr bwMode="auto">
          <a:xfrm>
            <a:off x="1655763" y="5086350"/>
            <a:ext cx="733425" cy="258763"/>
          </a:xfrm>
          <a:prstGeom prst="rect">
            <a:avLst/>
          </a:prstGeom>
          <a:solidFill>
            <a:srgbClr val="FF9900"/>
          </a:solidFill>
          <a:ln w="9525">
            <a:solidFill>
              <a:schemeClr val="tx1"/>
            </a:solidFill>
            <a:miter lim="800000"/>
            <a:headEnd/>
            <a:tailEnd/>
          </a:ln>
        </p:spPr>
        <p:txBody>
          <a:bodyPr wrap="none" anchor="ctr"/>
          <a:lstStyle/>
          <a:p>
            <a:pPr algn="ctr"/>
            <a:r>
              <a:rPr lang="en-GB" sz="1600">
                <a:solidFill>
                  <a:schemeClr val="bg1"/>
                </a:solidFill>
              </a:rPr>
              <a:t>Bridge</a:t>
            </a:r>
          </a:p>
        </p:txBody>
      </p:sp>
      <p:sp>
        <p:nvSpPr>
          <p:cNvPr id="21535" name="Line 31"/>
          <p:cNvSpPr>
            <a:spLocks noChangeShapeType="1"/>
          </p:cNvSpPr>
          <p:nvPr/>
        </p:nvSpPr>
        <p:spPr bwMode="auto">
          <a:xfrm>
            <a:off x="1143000" y="4483100"/>
            <a:ext cx="0" cy="193675"/>
          </a:xfrm>
          <a:prstGeom prst="line">
            <a:avLst/>
          </a:prstGeom>
          <a:noFill/>
          <a:ln w="28575">
            <a:solidFill>
              <a:schemeClr val="tx1"/>
            </a:solidFill>
            <a:round/>
            <a:headEnd/>
            <a:tailEnd/>
          </a:ln>
        </p:spPr>
        <p:txBody>
          <a:bodyPr/>
          <a:lstStyle/>
          <a:p>
            <a:endParaRPr lang="en-GB"/>
          </a:p>
        </p:txBody>
      </p:sp>
      <p:sp>
        <p:nvSpPr>
          <p:cNvPr id="21536" name="Rectangle 32"/>
          <p:cNvSpPr>
            <a:spLocks noChangeArrowheads="1"/>
          </p:cNvSpPr>
          <p:nvPr/>
        </p:nvSpPr>
        <p:spPr bwMode="auto">
          <a:xfrm>
            <a:off x="855663" y="4678363"/>
            <a:ext cx="1835150" cy="255587"/>
          </a:xfrm>
          <a:prstGeom prst="rect">
            <a:avLst/>
          </a:prstGeom>
          <a:solidFill>
            <a:srgbClr val="C00000"/>
          </a:solidFill>
          <a:ln w="9525">
            <a:noFill/>
            <a:miter lim="800000"/>
            <a:headEnd/>
            <a:tailEnd/>
          </a:ln>
        </p:spPr>
        <p:txBody>
          <a:bodyPr wrap="none" anchor="ctr"/>
          <a:lstStyle/>
          <a:p>
            <a:pPr algn="ctr"/>
            <a:r>
              <a:rPr lang="en-US" sz="1400"/>
              <a:t>Sys. Interconnect </a:t>
            </a:r>
          </a:p>
        </p:txBody>
      </p:sp>
      <p:sp>
        <p:nvSpPr>
          <p:cNvPr id="21537" name="Rectangle 33"/>
          <p:cNvSpPr>
            <a:spLocks noChangeArrowheads="1"/>
          </p:cNvSpPr>
          <p:nvPr/>
        </p:nvSpPr>
        <p:spPr bwMode="auto">
          <a:xfrm>
            <a:off x="869950" y="5086350"/>
            <a:ext cx="546100" cy="260350"/>
          </a:xfrm>
          <a:prstGeom prst="rect">
            <a:avLst/>
          </a:prstGeom>
          <a:solidFill>
            <a:schemeClr val="hlink"/>
          </a:solidFill>
          <a:ln w="9525">
            <a:noFill/>
            <a:miter lim="800000"/>
            <a:headEnd/>
            <a:tailEnd/>
          </a:ln>
        </p:spPr>
        <p:txBody>
          <a:bodyPr wrap="none" anchor="ctr"/>
          <a:lstStyle/>
          <a:p>
            <a:pPr algn="ctr"/>
            <a:r>
              <a:rPr lang="en-GB" sz="1600"/>
              <a:t>IP</a:t>
            </a:r>
          </a:p>
        </p:txBody>
      </p:sp>
      <p:sp>
        <p:nvSpPr>
          <p:cNvPr id="21538" name="Rectangle 34"/>
          <p:cNvSpPr>
            <a:spLocks noChangeArrowheads="1"/>
          </p:cNvSpPr>
          <p:nvPr/>
        </p:nvSpPr>
        <p:spPr bwMode="auto">
          <a:xfrm>
            <a:off x="869950" y="4248150"/>
            <a:ext cx="546100" cy="260350"/>
          </a:xfrm>
          <a:prstGeom prst="rect">
            <a:avLst/>
          </a:prstGeom>
          <a:solidFill>
            <a:schemeClr val="hlink"/>
          </a:solidFill>
          <a:ln w="9525">
            <a:noFill/>
            <a:miter lim="800000"/>
            <a:headEnd/>
            <a:tailEnd/>
          </a:ln>
        </p:spPr>
        <p:txBody>
          <a:bodyPr wrap="none" anchor="ctr"/>
          <a:lstStyle/>
          <a:p>
            <a:pPr algn="ctr"/>
            <a:r>
              <a:rPr lang="en-GB" sz="1600"/>
              <a:t>IP</a:t>
            </a:r>
          </a:p>
        </p:txBody>
      </p:sp>
      <p:sp>
        <p:nvSpPr>
          <p:cNvPr id="21539" name="Rectangle 35"/>
          <p:cNvSpPr>
            <a:spLocks noChangeArrowheads="1"/>
          </p:cNvSpPr>
          <p:nvPr/>
        </p:nvSpPr>
        <p:spPr bwMode="auto">
          <a:xfrm>
            <a:off x="1511300" y="4248150"/>
            <a:ext cx="546100" cy="260350"/>
          </a:xfrm>
          <a:prstGeom prst="rect">
            <a:avLst/>
          </a:prstGeom>
          <a:solidFill>
            <a:schemeClr val="hlink"/>
          </a:solidFill>
          <a:ln w="9525">
            <a:noFill/>
            <a:miter lim="800000"/>
            <a:headEnd/>
            <a:tailEnd/>
          </a:ln>
        </p:spPr>
        <p:txBody>
          <a:bodyPr wrap="none" anchor="ctr"/>
          <a:lstStyle/>
          <a:p>
            <a:pPr algn="ctr"/>
            <a:r>
              <a:rPr lang="en-GB" sz="1600"/>
              <a:t>IP</a:t>
            </a:r>
          </a:p>
        </p:txBody>
      </p:sp>
      <p:sp>
        <p:nvSpPr>
          <p:cNvPr id="21541" name="Line 36"/>
          <p:cNvSpPr>
            <a:spLocks noChangeShapeType="1"/>
          </p:cNvSpPr>
          <p:nvPr/>
        </p:nvSpPr>
        <p:spPr bwMode="auto">
          <a:xfrm>
            <a:off x="3124200" y="4500563"/>
            <a:ext cx="0" cy="457200"/>
          </a:xfrm>
          <a:prstGeom prst="line">
            <a:avLst/>
          </a:prstGeom>
          <a:noFill/>
          <a:ln w="38100">
            <a:solidFill>
              <a:schemeClr val="accent1"/>
            </a:solidFill>
            <a:round/>
            <a:headEnd type="triangle" w="med" len="med"/>
            <a:tailEnd type="triangle" w="med" len="med"/>
          </a:ln>
        </p:spPr>
        <p:txBody>
          <a:bodyPr/>
          <a:lstStyle/>
          <a:p>
            <a:endParaRPr lang="en-GB"/>
          </a:p>
        </p:txBody>
      </p:sp>
      <p:sp>
        <p:nvSpPr>
          <p:cNvPr id="39" name="Rectangle 8"/>
          <p:cNvSpPr>
            <a:spLocks noChangeArrowheads="1"/>
          </p:cNvSpPr>
          <p:nvPr/>
        </p:nvSpPr>
        <p:spPr bwMode="auto">
          <a:xfrm>
            <a:off x="6804025" y="1422400"/>
            <a:ext cx="1720850" cy="215900"/>
          </a:xfrm>
          <a:prstGeom prst="rect">
            <a:avLst/>
          </a:prstGeom>
          <a:noFill/>
          <a:ln w="38100" algn="ctr">
            <a:solidFill>
              <a:srgbClr val="4F8A10"/>
            </a:solidFill>
            <a:round/>
            <a:headEnd/>
            <a:tailEnd/>
          </a:ln>
        </p:spPr>
        <p:txBody>
          <a:bodyPr/>
          <a:lstStyle/>
          <a:p>
            <a:pPr eaLnBrk="0" hangingPunct="0"/>
            <a:endParaRPr lang="en-US"/>
          </a:p>
        </p:txBody>
      </p:sp>
    </p:spTree>
    <p:extLst>
      <p:ext uri="{BB962C8B-B14F-4D97-AF65-F5344CB8AC3E}">
        <p14:creationId xmlns:p14="http://schemas.microsoft.com/office/powerpoint/2010/main" xmlns="" val="17160642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825816"/>
                                        </p:tgtEl>
                                        <p:attrNameLst>
                                          <p:attrName>style.visibility</p:attrName>
                                        </p:attrNameLst>
                                      </p:cBhvr>
                                      <p:to>
                                        <p:strVal val="visible"/>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1825817"/>
                                        </p:tgtEl>
                                        <p:attrNameLst>
                                          <p:attrName>style.visibility</p:attrName>
                                        </p:attrNameLst>
                                      </p:cBhvr>
                                      <p:to>
                                        <p:strVal val="visible"/>
                                      </p:to>
                                    </p:set>
                                    <p:animEffect transition="in" filter="fade">
                                      <p:cBhvr>
                                        <p:cTn id="15" dur="2000"/>
                                        <p:tgtEl>
                                          <p:spTgt spid="1825817"/>
                                        </p:tgtEl>
                                      </p:cBhvr>
                                    </p:animEffect>
                                  </p:childTnLst>
                                </p:cTn>
                              </p:par>
                            </p:childTnLst>
                          </p:cTn>
                        </p:par>
                        <p:par>
                          <p:cTn id="16" fill="hold">
                            <p:stCondLst>
                              <p:cond delay="2000"/>
                            </p:stCondLst>
                            <p:childTnLst>
                              <p:par>
                                <p:cTn id="17" presetID="22" presetClass="entr" presetSubtype="2" fill="hold" grpId="0" nodeType="afterEffect">
                                  <p:stCondLst>
                                    <p:cond delay="0"/>
                                  </p:stCondLst>
                                  <p:childTnLst>
                                    <p:set>
                                      <p:cBhvr>
                                        <p:cTn id="18" dur="1" fill="hold">
                                          <p:stCondLst>
                                            <p:cond delay="0"/>
                                          </p:stCondLst>
                                        </p:cTn>
                                        <p:tgtEl>
                                          <p:spTgt spid="1825822"/>
                                        </p:tgtEl>
                                        <p:attrNameLst>
                                          <p:attrName>style.visibility</p:attrName>
                                        </p:attrNameLst>
                                      </p:cBhvr>
                                      <p:to>
                                        <p:strVal val="visible"/>
                                      </p:to>
                                    </p:set>
                                    <p:animEffect transition="in" filter="wipe(right)">
                                      <p:cBhvr>
                                        <p:cTn id="19" dur="500"/>
                                        <p:tgtEl>
                                          <p:spTgt spid="1825822"/>
                                        </p:tgtEl>
                                      </p:cBhvr>
                                    </p:animEffect>
                                  </p:childTnLst>
                                </p:cTn>
                              </p:par>
                            </p:childTnLst>
                          </p:cTn>
                        </p:par>
                        <p:par>
                          <p:cTn id="20" fill="hold">
                            <p:stCondLst>
                              <p:cond delay="2500"/>
                            </p:stCondLst>
                            <p:childTnLst>
                              <p:par>
                                <p:cTn id="21" presetID="22" presetClass="entr" presetSubtype="2" fill="hold" grpId="0" nodeType="afterEffect">
                                  <p:stCondLst>
                                    <p:cond delay="0"/>
                                  </p:stCondLst>
                                  <p:childTnLst>
                                    <p:set>
                                      <p:cBhvr>
                                        <p:cTn id="22" dur="1" fill="hold">
                                          <p:stCondLst>
                                            <p:cond delay="0"/>
                                          </p:stCondLst>
                                        </p:cTn>
                                        <p:tgtEl>
                                          <p:spTgt spid="1825821"/>
                                        </p:tgtEl>
                                        <p:attrNameLst>
                                          <p:attrName>style.visibility</p:attrName>
                                        </p:attrNameLst>
                                      </p:cBhvr>
                                      <p:to>
                                        <p:strVal val="visible"/>
                                      </p:to>
                                    </p:set>
                                    <p:animEffect transition="in" filter="wipe(right)">
                                      <p:cBhvr>
                                        <p:cTn id="23" dur="500"/>
                                        <p:tgtEl>
                                          <p:spTgt spid="1825821"/>
                                        </p:tgtEl>
                                      </p:cBhvr>
                                    </p:animEffect>
                                  </p:childTnLst>
                                </p:cTn>
                              </p:par>
                            </p:childTnLst>
                          </p:cTn>
                        </p:par>
                        <p:par>
                          <p:cTn id="24" fill="hold">
                            <p:stCondLst>
                              <p:cond delay="3000"/>
                            </p:stCondLst>
                            <p:childTnLst>
                              <p:par>
                                <p:cTn id="25" presetID="22" presetClass="entr" presetSubtype="4" fill="hold" grpId="0" nodeType="afterEffect">
                                  <p:stCondLst>
                                    <p:cond delay="0"/>
                                  </p:stCondLst>
                                  <p:childTnLst>
                                    <p:set>
                                      <p:cBhvr>
                                        <p:cTn id="26" dur="1" fill="hold">
                                          <p:stCondLst>
                                            <p:cond delay="0"/>
                                          </p:stCondLst>
                                        </p:cTn>
                                        <p:tgtEl>
                                          <p:spTgt spid="1825807"/>
                                        </p:tgtEl>
                                        <p:attrNameLst>
                                          <p:attrName>style.visibility</p:attrName>
                                        </p:attrNameLst>
                                      </p:cBhvr>
                                      <p:to>
                                        <p:strVal val="visible"/>
                                      </p:to>
                                    </p:set>
                                    <p:animEffect transition="in" filter="wipe(down)">
                                      <p:cBhvr>
                                        <p:cTn id="27" dur="500"/>
                                        <p:tgtEl>
                                          <p:spTgt spid="1825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5807" grpId="0" animBg="1"/>
      <p:bldP spid="1825816" grpId="0" animBg="1"/>
      <p:bldP spid="1825821" grpId="0" animBg="1"/>
      <p:bldP spid="1825822"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5bb8e7a8fb4edb137b68be1df087cb974479ae"/>
  <p:tag name="ARTICULATE_PROJECT_OPEN" val="1"/>
  <p:tag name="PRESENTATION_PLAYLIST_COUNT" val="0"/>
  <p:tag name="PRESENTATION_PRESENTER_SLIDE_LEVEL" val="0"/>
  <p:tag name="ARTICULATE_PRESENTER_VERSION" val="6"/>
  <p:tag name="PUBLISH_TITLE" val="SoC_FPGA_Customer_Presentation_Positioning"/>
  <p:tag name="ARTICULATE_PUBLISH_PATH" val="C:\Users\jchang\Desktop\done"/>
  <p:tag name="ARTICULATE_LOGO" val="image1951.jpg"/>
  <p:tag name="ARTICULATE_PRESENTER" val="(None selected)"/>
  <p:tag name="ARTICULATE_PRESENTER_GUID" val="9869030842"/>
  <p:tag name="ARTICULATE_LMS" val="0"/>
  <p:tag name="ARTICULATE_TEMPLATE" val="Corporate Communications"/>
  <p:tag name="ARTICULATE_TEMPLATE_GUID" val="1a000000-6000-0000-b000-000000000001"/>
  <p:tag name="LMS_PUBLISH" val="No"/>
  <p:tag name="PRESENTER_PREVIEW_MODE" val="0"/>
  <p:tag name="PRESENTER_PREVIEW_START" val="1"/>
  <p:tag name="PLAYERLOGOHEIGHT" val="51"/>
  <p:tag name="PLAYERLOGOWIDTH" val="238"/>
  <p:tag name="LAUNCHINNEWWINDOW" val="0"/>
  <p:tag name="LASTPUBLISHED" val="C:\Users\jchang\Desktop\done\SoC_FPGA_Customer_Presentation_Positioning\player.html"/>
</p:tagLst>
</file>

<file path=ppt/tags/tag10.xml><?xml version="1.0" encoding="utf-8"?>
<p:tagLst xmlns:a="http://schemas.openxmlformats.org/drawingml/2006/main" xmlns:r="http://schemas.openxmlformats.org/officeDocument/2006/relationships" xmlns:p="http://schemas.openxmlformats.org/presentationml/2006/main">
  <p:tag name="AUDIO_IMPORT" val="C:\Users\jchang\Desktop\SoC_FPGA_Customer_Presentation_Positioning\Audio\Customer Presentation 9.wav"/>
  <p:tag name="AUDIO_ID" val="326"/>
  <p:tag name="ELAPSEDTIME" val="56.973"/>
  <p:tag name="ARTICULATE_SLIDE_GUID" val="29d6d933-d931-45ef-966d-754c7c035a64"/>
  <p:tag name="ARTICULATE_SLIDE_PAUSE" val="0"/>
  <p:tag name="ARTICULATE_NAV_LEVEL" val="1"/>
  <p:tag name="ARTICULATE_PLAYLIST_ID" val="-1"/>
  <p:tag name="ARTICULATE_LOCK_SLIDE" val="0"/>
  <p:tag name="ARTICULATE_SLIDE_NAV" val="9"/>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97RvdiiA_files\slide0001_image001.png"/>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2uDiNZUM_files\slide0001_image001.emz"/>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KAv4rRkt_files\slide0001_image001.png"/>
</p:tagLst>
</file>

<file path=ppt/tags/tag14.xml><?xml version="1.0" encoding="utf-8"?>
<p:tagLst xmlns:a="http://schemas.openxmlformats.org/drawingml/2006/main" xmlns:r="http://schemas.openxmlformats.org/officeDocument/2006/relationships" xmlns:p="http://schemas.openxmlformats.org/presentationml/2006/main">
  <p:tag name="AUDIO_IMPORT" val="C:\Users\jchang\Desktop\SoC_FPGA_Customer_Presentation_Positioning\Audio\Customer Presentation 10.wav"/>
  <p:tag name="AUDIO_ID" val="325"/>
  <p:tag name="ELAPSEDTIME" val="92.082"/>
  <p:tag name="ARTICULATE_SLIDE_GUID" val="a052f734-9438-4509-9dd4-087edc9c9fda"/>
  <p:tag name="ARTICULATE_SLIDE_PAUSE" val="0"/>
  <p:tag name="ARTICULATE_NAV_LEVEL" val="1"/>
  <p:tag name="ARTICULATE_PLAYLIST_ID" val="-1"/>
  <p:tag name="ARTICULATE_LOCK_SLIDE" val="0"/>
  <p:tag name="ARTICULATE_SLIDE_NAV" val="10"/>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e1eff098-1659-4222-a396-0f1e76762421"/>
  <p:tag name="AUDIO_ID" val="309"/>
  <p:tag name="ELAPSEDTIME" val="63.5"/>
  <p:tag name="ARTICULATE_SLIDE_NAV" val="5"/>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YXTODvRK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ARTICULATE_SLIDE_GUID" val="f4dbbf61-1fb2-43c8-b795-f6f94e2e3eb6"/>
  <p:tag name="AUDIO_ID" val="314"/>
  <p:tag name="ELAPSEDTIME" val="38.2"/>
  <p:tag name="ARTICULATE_SLIDE_NAV" val="7"/>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GUID" val="258d5def-dccd-42c8-aa91-c52c8099c897"/>
  <p:tag name="AUDIO_ID" val="407"/>
  <p:tag name="ELAPSEDTIME" val="86.2"/>
  <p:tag name="ARTICULATE_SLIDE_NAV" val="44"/>
</p:tagLst>
</file>

<file path=ppt/tags/tag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24.xml><?xml version="1.0" encoding="utf-8"?>
<p:tagLst xmlns:a="http://schemas.openxmlformats.org/drawingml/2006/main" xmlns:r="http://schemas.openxmlformats.org/officeDocument/2006/relationships" xmlns:p="http://schemas.openxmlformats.org/presentationml/2006/main">
  <p:tag name="ARTICULATE_SLIDE_GUID" val="8c4b5f64-f6bb-4e1d-934e-40905af29f41"/>
  <p:tag name="AUDIO_ID" val="333"/>
  <p:tag name="ELAPSEDTIME" val="65.8"/>
  <p:tag name="ARTICULATE_SLIDE_NAV" val="8"/>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Lst>
</file>

<file path=ppt/tags/tag26.xml><?xml version="1.0" encoding="utf-8"?>
<p:tagLst xmlns:a="http://schemas.openxmlformats.org/drawingml/2006/main" xmlns:r="http://schemas.openxmlformats.org/officeDocument/2006/relationships" xmlns:p="http://schemas.openxmlformats.org/presentationml/2006/main">
  <p:tag name="ARTICULATE_SLIDE_GUID" val="8c4b5f64-f6bb-4e1d-934e-40905af29f41"/>
  <p:tag name="AUDIO_ID" val="333"/>
  <p:tag name="ELAPSEDTIME" val="65.8"/>
  <p:tag name="ARTICULATE_SLIDE_NAV" val="8"/>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99a6be61-72bc-454f-8415-f5c5faba32cd"/>
  <p:tag name="AUDIO_ID" val="338"/>
  <p:tag name="ELAPSEDTIME" val="39.6"/>
  <p:tag name="ARTICULATE_SLIDE_NAV" val="13"/>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YXTODvRK_files\slide0001_image001.png"/>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f9db8aa4-9054-4f77-b54a-467939fefcb9"/>
  <p:tag name="AUDIO_ID" val="339"/>
  <p:tag name="ELAPSEDTIME" val="52.1"/>
  <p:tag name="ARTICULATE_SLIDE_NAV" val="14"/>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RTICULATE_SLIDE_GUID" val="2c3f6c55-d6fc-413e-8f30-7efeb0a44efe"/>
  <p:tag name="AUDIO_ID" val="330"/>
  <p:tag name="ELAPSEDTIME" val="48.1"/>
  <p:tag name="ARTICULATE_SLIDE_NAV" val="20"/>
</p:tagLst>
</file>

<file path=ppt/tags/tag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MARGIN_1" val="0"/>
  <p:tag name="MARGIN_2" val="36"/>
  <p:tag name="MARGIN_3" val="72"/>
  <p:tag name="MARGIN_4" val="108"/>
  <p:tag name="MARGIN_5" val="144"/>
  <p:tag name="FONT_SIZE" val="12"/>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54e6aa36-5369-4e43-8601-5abef35e0bff"/>
  <p:tag name="AUDIO_ID" val="385"/>
  <p:tag name="ELAPSEDTIME" val="53.4"/>
  <p:tag name="ARTICULATE_SLIDE_NAV" val="16"/>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d42f38bf-6adb-4dc5-8181-9fb56e71bdcb"/>
  <p:tag name="AUDIO_ID" val="381"/>
  <p:tag name="ELAPSEDTIME" val="92.2"/>
  <p:tag name="ARTICULATE_SLIDE_NAV" val="18"/>
</p:tagLst>
</file>

<file path=ppt/tags/tag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MARGIN_1" val="0"/>
  <p:tag name="MARGIN_2" val="36"/>
  <p:tag name="MARGIN_3" val="72"/>
  <p:tag name="MARGIN_4" val="108"/>
  <p:tag name="MARGIN_5" val="144"/>
  <p:tag name="FONT_SIZE" val="12"/>
</p:tagLst>
</file>

<file path=ppt/tags/tag38.xml><?xml version="1.0" encoding="utf-8"?>
<p:tagLst xmlns:a="http://schemas.openxmlformats.org/drawingml/2006/main" xmlns:r="http://schemas.openxmlformats.org/officeDocument/2006/relationships" xmlns:p="http://schemas.openxmlformats.org/presentationml/2006/main">
  <p:tag name="AUDIO_IMPORT" val="\\altera\data\HR\Public\Media_Lab\CertQ412\Zynq Impeding module\Audio\New SoC vs Zynq 71.wav"/>
  <p:tag name="AUDIO_ID" val="326"/>
  <p:tag name="ELAPSEDTIME" val="81.215"/>
  <p:tag name="ARTICULATE_SLIDE_GUID" val="d6e13588-e0b2-40e7-9059-64ecd03bbcb0"/>
  <p:tag name="ARTICULATE_SLIDE_NAV" val="71"/>
  <p:tag name="ARTICULATE_SLIDE_PAUSE" val="0"/>
  <p:tag name="ARTICULATE_NAV_LEVEL" val="1"/>
  <p:tag name="ARTICULATE_PLAYLIST_ID" val="-1"/>
  <p:tag name="ARTICULATE_LOCK_SLIDE" val="0"/>
</p:tagLst>
</file>

<file path=ppt/tags/tag39.xml><?xml version="1.0" encoding="utf-8"?>
<p:tagLst xmlns:a="http://schemas.openxmlformats.org/drawingml/2006/main" xmlns:r="http://schemas.openxmlformats.org/officeDocument/2006/relationships" xmlns:p="http://schemas.openxmlformats.org/presentationml/2006/main">
  <p:tag name="ARTICULATE_SLIDE_GUID" val="a959a5a5-0606-402d-9fa9-e33151ca19e9"/>
  <p:tag name="ARTICULATE_SLIDE_PAUSE" val="0"/>
  <p:tag name="ARTICULATE_NAV_LEVEL" val="1"/>
  <p:tag name="ARTICULATE_PLAYLIST_ID" val="-1"/>
  <p:tag name="ARTICULATE_LOCK_SLIDE" val="0"/>
  <p:tag name="ARTICULATE_SLIDE_NAV" val="34"/>
</p:tagLst>
</file>

<file path=ppt/tags/tag4.xml><?xml version="1.0" encoding="utf-8"?>
<p:tagLst xmlns:a="http://schemas.openxmlformats.org/drawingml/2006/main" xmlns:r="http://schemas.openxmlformats.org/officeDocument/2006/relationships" xmlns:p="http://schemas.openxmlformats.org/presentationml/2006/main">
  <p:tag name="AUDIO_IMPORT" val="C:\Users\jchang\Desktop\SoC_FPGA_Customer_Presentation_Positioning\Audio\Customer Presentation 1.wav"/>
  <p:tag name="AUDIO_ID" val="398"/>
  <p:tag name="ELAPSEDTIME" val="29.179"/>
  <p:tag name="ARTICULATE_SLIDE_GUID" val="c0b2d617-e2ca-429a-8525-533bcbc5e927"/>
  <p:tag name="ARTICULATE_SLIDE_PAUSE" val="0"/>
  <p:tag name="ARTICULATE_NAV_LEVEL" val="1"/>
  <p:tag name="ARTICULATE_PLAYLIST_ID" val="-1"/>
  <p:tag name="ARTICULATE_LOCK_SLIDE" val="0"/>
  <p:tag name="ARTICULATE_SLIDE_NAV" val="1"/>
</p:tagLst>
</file>

<file path=ppt/tags/tag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fiL2McnL_files\slide0001_image001.jpg"/>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iZN0P2al_files\slide0001_image001.gif"/>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b8c4008d-5f1a-47d9-a6ba-2d8f993d21da"/>
  <p:tag name="ARTICULATE_SLIDE_PAUSE" val="0"/>
  <p:tag name="ARTICULATE_NAV_LEVEL" val="1"/>
  <p:tag name="ARTICULATE_PLAYLIST_ID" val="-1"/>
  <p:tag name="ARTICULATE_LOCK_SLIDE" val="0"/>
  <p:tag name="ARTICULATE_SLIDE_NAV" val="35"/>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mDZuNVij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UDIO_IMPORT" val="C:\Users\jchang\Desktop\SoC_FPGA_Customer_Presentation_Positioning\Audio\Customer Presentation 1.wav"/>
  <p:tag name="AUDIO_ID" val="398"/>
  <p:tag name="ELAPSEDTIME" val="29.179"/>
  <p:tag name="ARTICULATE_SLIDE_GUID" val="c0b2d617-e2ca-429a-8525-533bcbc5e927"/>
  <p:tag name="ARTICULATE_SLIDE_PAUSE" val="0"/>
  <p:tag name="ARTICULATE_NAV_LEVEL" val="1"/>
  <p:tag name="ARTICULATE_PLAYLIST_ID" val="-1"/>
  <p:tag name="ARTICULATE_LOCK_SLIDE" val="0"/>
  <p:tag name="ARTICULATE_SLIDE_NAV" val="1"/>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6D8TImCD_files\slide0001_image001.png"/>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6.xml><?xml version="1.0" encoding="utf-8"?>
<p:tagLst xmlns:a="http://schemas.openxmlformats.org/drawingml/2006/main" xmlns:r="http://schemas.openxmlformats.org/officeDocument/2006/relationships" xmlns:p="http://schemas.openxmlformats.org/presentationml/2006/main">
  <p:tag name="ARTICULATE_SLIDE_GUID" val="0e240e6f-7e3c-4d67-9f9d-21ac4ea18e10"/>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0d29d1f8-8483-4bde-a975-b7c826261b09"/>
</p:tagLst>
</file>

<file path=ppt/tags/tag58.xml><?xml version="1.0" encoding="utf-8"?>
<p:tagLst xmlns:a="http://schemas.openxmlformats.org/drawingml/2006/main" xmlns:r="http://schemas.openxmlformats.org/officeDocument/2006/relationships" xmlns:p="http://schemas.openxmlformats.org/presentationml/2006/main">
  <p:tag name="ARTICULATE_SLIDE_GUID" val="73321896-fc52-4fd1-961d-184f64ae0caa"/>
  <p:tag name="ARTICULATE_SLIDE_PAUSE" val="0"/>
  <p:tag name="ARTICULATE_NAV_LEVEL" val="1"/>
  <p:tag name="ARTICULATE_PLAYLIST_ID" val="-1"/>
  <p:tag name="ARTICULATE_LOCK_SLIDE" val="0"/>
  <p:tag name="ARTICULATE_SLIDE_NAV" val="33"/>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df6c7842-4518-4f36-b615-df173e14faa0"/>
</p:tagLst>
</file>

<file path=ppt/tags/tag6.xml><?xml version="1.0" encoding="utf-8"?>
<p:tagLst xmlns:a="http://schemas.openxmlformats.org/drawingml/2006/main" xmlns:r="http://schemas.openxmlformats.org/officeDocument/2006/relationships" xmlns:p="http://schemas.openxmlformats.org/presentationml/2006/main">
  <p:tag name="AUDIO_IMPORT" val="C:\Users\jchang\Desktop\SoC_FPGA_Customer_Presentation_Positioning\Audio\Customer Presentation 4.wav"/>
  <p:tag name="AUDIO_ID" val="320"/>
  <p:tag name="ELAPSEDTIME" val="40.36"/>
  <p:tag name="ARTICULATE_SLIDE_GUID" val="5d09cb7e-7aab-45fc-aa39-b5db4cd3ef48"/>
  <p:tag name="ARTICULATE_SLIDE_PAUSE" val="0"/>
  <p:tag name="ARTICULATE_NAV_LEVEL" val="1"/>
  <p:tag name="ARTICULATE_PLAYLIST_ID" val="-1"/>
  <p:tag name="ARTICULATE_LOCK_SLIDE" val="0"/>
  <p:tag name="ARTICULATE_SLIDE_NAV" val="4"/>
</p:tagLst>
</file>

<file path=ppt/tags/tag60.xml><?xml version="1.0" encoding="utf-8"?>
<p:tagLst xmlns:a="http://schemas.openxmlformats.org/drawingml/2006/main" xmlns:r="http://schemas.openxmlformats.org/officeDocument/2006/relationships" xmlns:p="http://schemas.openxmlformats.org/presentationml/2006/main">
  <p:tag name="ARTICULATE_SLIDE_GUID" val="b3e7a364-08f4-46a3-8f68-a87dea15c225"/>
</p:tagLst>
</file>

<file path=ppt/tags/tag61.xml><?xml version="1.0" encoding="utf-8"?>
<p:tagLst xmlns:a="http://schemas.openxmlformats.org/drawingml/2006/main" xmlns:r="http://schemas.openxmlformats.org/officeDocument/2006/relationships" xmlns:p="http://schemas.openxmlformats.org/presentationml/2006/main">
  <p:tag name="ARTICULATE_SLIDE_GUID" val="ac61c125-ea07-4e8d-96c8-1cbde0d3068a"/>
  <p:tag name="ARTICULATE_SLIDE_PAUSE" val="0"/>
  <p:tag name="ARTICULATE_NAV_LEVEL" val="1"/>
  <p:tag name="ARTICULATE_PLAYLIST_ID" val="-1"/>
  <p:tag name="ARTICULATE_LOCK_SLIDE" val="0"/>
  <p:tag name="ARTICULATE_SLIDE_NAV" val="36"/>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8O6jycXJ_files\slide0001_image001.png"/>
</p:tagLst>
</file>

<file path=ppt/tags/tag63.xml><?xml version="1.0" encoding="utf-8"?>
<p:tagLst xmlns:a="http://schemas.openxmlformats.org/drawingml/2006/main" xmlns:r="http://schemas.openxmlformats.org/officeDocument/2006/relationships" xmlns:p="http://schemas.openxmlformats.org/presentationml/2006/main">
  <p:tag name="ARTICULATE_SLIDE_GUID" val="0faf0009-4f67-4098-af7a-81538814318a"/>
</p:tagLst>
</file>

<file path=ppt/tags/tag64.xml><?xml version="1.0" encoding="utf-8"?>
<p:tagLst xmlns:a="http://schemas.openxmlformats.org/drawingml/2006/main" xmlns:r="http://schemas.openxmlformats.org/officeDocument/2006/relationships" xmlns:p="http://schemas.openxmlformats.org/presentationml/2006/main">
  <p:tag name="ARTICULATE_SLIDE_GUID" val="248b099e-45ce-4075-822b-9a65299f1b28"/>
</p:tagLst>
</file>

<file path=ppt/tags/tag65.xml><?xml version="1.0" encoding="utf-8"?>
<p:tagLst xmlns:a="http://schemas.openxmlformats.org/drawingml/2006/main" xmlns:r="http://schemas.openxmlformats.org/officeDocument/2006/relationships" xmlns:p="http://schemas.openxmlformats.org/presentationml/2006/main">
  <p:tag name="ARTICULATE_SLIDE_GUID" val="e9e45347-1c57-4f30-8395-ca784c49e261"/>
  <p:tag name="ARTICULATE_SLIDE_PAUSE" val="0"/>
  <p:tag name="ARTICULATE_NAV_LEVEL" val="1"/>
  <p:tag name="ARTICULATE_PLAYLIST_ID" val="-1"/>
  <p:tag name="ARTICULATE_LOCK_SLIDE" val="0"/>
  <p:tag name="ARTICULATE_SLIDE_NAV" val="37"/>
</p:tagLst>
</file>

<file path=ppt/tags/tag6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Ig0iwsC5_files\slide0001_image001.png"/>
</p:tagLst>
</file>

<file path=ppt/tags/tag67.xml><?xml version="1.0" encoding="utf-8"?>
<p:tagLst xmlns:a="http://schemas.openxmlformats.org/drawingml/2006/main" xmlns:r="http://schemas.openxmlformats.org/officeDocument/2006/relationships" xmlns:p="http://schemas.openxmlformats.org/presentationml/2006/main">
  <p:tag name="ARTICULATE_SLIDE_GUID" val="10b47c52-86ba-426c-b115-4e2c1c012a68"/>
</p:tagLst>
</file>

<file path=ppt/tags/tag68.xml><?xml version="1.0" encoding="utf-8"?>
<p:tagLst xmlns:a="http://schemas.openxmlformats.org/drawingml/2006/main" xmlns:r="http://schemas.openxmlformats.org/officeDocument/2006/relationships" xmlns:p="http://schemas.openxmlformats.org/presentationml/2006/main">
  <p:tag name="ARTICULATE_SLIDE_GUID" val="a3faf220-2fb7-48f1-bec8-85c3ae35f131"/>
</p:tagLst>
</file>

<file path=ppt/tags/tag69.xml><?xml version="1.0" encoding="utf-8"?>
<p:tagLst xmlns:a="http://schemas.openxmlformats.org/drawingml/2006/main" xmlns:r="http://schemas.openxmlformats.org/officeDocument/2006/relationships" xmlns:p="http://schemas.openxmlformats.org/presentationml/2006/main">
  <p:tag name="ARTICULATE_SLIDE_GUID" val="af3f2c68-e087-49e3-bf59-2907a07934aa"/>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0.xml><?xml version="1.0" encoding="utf-8"?>
<p:tagLst xmlns:a="http://schemas.openxmlformats.org/drawingml/2006/main" xmlns:r="http://schemas.openxmlformats.org/officeDocument/2006/relationships" xmlns:p="http://schemas.openxmlformats.org/presentationml/2006/main">
  <p:tag name="ARTICULATE_SLIDE_GUID" val="ec383d91-b317-42ea-b36f-c5dbb272d47a"/>
</p:tagLst>
</file>

<file path=ppt/tags/tag71.xml><?xml version="1.0" encoding="utf-8"?>
<p:tagLst xmlns:a="http://schemas.openxmlformats.org/drawingml/2006/main" xmlns:r="http://schemas.openxmlformats.org/officeDocument/2006/relationships" xmlns:p="http://schemas.openxmlformats.org/presentationml/2006/main">
  <p:tag name="ARTICULATE_SLIDE_GUID" val="5c50d4ba-eded-4dc1-8dd5-5be2b212c322"/>
</p:tagLst>
</file>

<file path=ppt/tags/tag72.xml><?xml version="1.0" encoding="utf-8"?>
<p:tagLst xmlns:a="http://schemas.openxmlformats.org/drawingml/2006/main" xmlns:r="http://schemas.openxmlformats.org/officeDocument/2006/relationships" xmlns:p="http://schemas.openxmlformats.org/presentationml/2006/main">
  <p:tag name="ARTICULATE_SLIDE_GUID" val="c258724b-ebdc-45cb-bd89-2574a1468655"/>
  <p:tag name="AUDIO_ID" val="350"/>
  <p:tag name="ELAPSEDTIME" val="5.2"/>
  <p:tag name="ARTICULATE_SLIDE_NAV" val="70"/>
</p:tagLst>
</file>

<file path=ppt/tags/tag7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qi\AppData\Local\Temp\articulate\presenter\imgtemp\6EtEp8DQ_files\slide0001_image001.png"/>
</p:tagLst>
</file>

<file path=ppt/tags/tag75.xml><?xml version="1.0" encoding="utf-8"?>
<p:tagLst xmlns:a="http://schemas.openxmlformats.org/drawingml/2006/main" xmlns:r="http://schemas.openxmlformats.org/officeDocument/2006/relationships" xmlns:p="http://schemas.openxmlformats.org/presentationml/2006/main">
  <p:tag name="ARTICULATE_SLIDE_NAV" val="3"/>
  <p:tag name="ARTICULATE_SLIDE_GUID" val="13d4b8a5-c6fb-4985-832e-644abf13a1f6"/>
</p:tagLst>
</file>

<file path=ppt/tags/tag7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7.xml><?xml version="1.0" encoding="utf-8"?>
<p:tagLst xmlns:a="http://schemas.openxmlformats.org/drawingml/2006/main" xmlns:r="http://schemas.openxmlformats.org/officeDocument/2006/relationships" xmlns:p="http://schemas.openxmlformats.org/presentationml/2006/main">
  <p:tag name="ARTICULATE_SLIDE_GUID" val="c00dd1f2-9439-4840-b12a-652791d746a1"/>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1297b5e8-0c36-4420-a432-58445081d264"/>
</p:tagLst>
</file>

<file path=ppt/tags/tag79.xml><?xml version="1.0" encoding="utf-8"?>
<p:tagLst xmlns:a="http://schemas.openxmlformats.org/drawingml/2006/main" xmlns:r="http://schemas.openxmlformats.org/officeDocument/2006/relationships" xmlns:p="http://schemas.openxmlformats.org/presentationml/2006/main">
  <p:tag name="ARTICULATE_SLIDE_NAV" val="8"/>
  <p:tag name="ARTICULATE_SLIDE_GUID" val="f43ef533-c082-42d7-a7de-45c0ca2c3d56"/>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81.xml><?xml version="1.0" encoding="utf-8"?>
<p:tagLst xmlns:a="http://schemas.openxmlformats.org/drawingml/2006/main" xmlns:r="http://schemas.openxmlformats.org/officeDocument/2006/relationships" xmlns:p="http://schemas.openxmlformats.org/presentationml/2006/main">
  <p:tag name="ARTICULATE_SLIDE_GUID" val="5c50d4ba-eded-4dc1-8dd5-5be2b212c322"/>
</p:tagLst>
</file>

<file path=ppt/tags/tag82.xml><?xml version="1.0" encoding="utf-8"?>
<p:tagLst xmlns:a="http://schemas.openxmlformats.org/drawingml/2006/main" xmlns:r="http://schemas.openxmlformats.org/officeDocument/2006/relationships" xmlns:p="http://schemas.openxmlformats.org/presentationml/2006/main">
  <p:tag name="ARTICULATE_SLIDE_GUID" val="6fdd40b4-3a19-4c02-b702-16cdc753fe24"/>
  <p:tag name="ARTICULATE_SLIDE_PAUSE" val="0"/>
  <p:tag name="ARTICULATE_NAV_LEVEL" val="1"/>
  <p:tag name="ARTICULATE_PLAYLIST_ID" val="-1"/>
  <p:tag name="ARTICULATE_LOCK_SLIDE" val="0"/>
  <p:tag name="ARTICULATE_SLIDE_NAV" val="58"/>
</p:tagLst>
</file>

<file path=ppt/tags/tag83.xml><?xml version="1.0" encoding="utf-8"?>
<p:tagLst xmlns:a="http://schemas.openxmlformats.org/drawingml/2006/main" xmlns:r="http://schemas.openxmlformats.org/officeDocument/2006/relationships" xmlns:p="http://schemas.openxmlformats.org/presentationml/2006/main">
  <p:tag name="ARTICULATE_SLIDE_GUID" val="6fdd40b4-3a19-4c02-b702-16cdc753fe24"/>
  <p:tag name="ARTICULATE_SLIDE_PAUSE" val="0"/>
  <p:tag name="ARTICULATE_NAV_LEVEL" val="1"/>
  <p:tag name="ARTICULATE_PLAYLIST_ID" val="-1"/>
  <p:tag name="ARTICULATE_LOCK_SLIDE" val="0"/>
  <p:tag name="ARTICULATE_SLIDE_NAV" val="58"/>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00f1bed1-00de-46fd-82ba-80e8aa81b60f"/>
  <p:tag name="ARTICULATE_SLIDE_PAUSE" val="0"/>
  <p:tag name="ARTICULATE_NAV_LEVEL" val="1"/>
  <p:tag name="ARTICULATE_PLAYLIST_ID" val="-1"/>
  <p:tag name="ARTICULATE_LOCK_SLIDE" val="0"/>
  <p:tag name="ARTICULATE_SLIDE_NAV" val="53"/>
</p:tagLst>
</file>

<file path=ppt/theme/theme1.xml><?xml version="1.0" encoding="utf-8"?>
<a:theme xmlns:a="http://schemas.openxmlformats.org/drawingml/2006/main" name="Blank">
  <a:themeElements>
    <a:clrScheme name="Custom 2">
      <a:dk1>
        <a:srgbClr val="000000"/>
      </a:dk1>
      <a:lt1>
        <a:srgbClr val="FFFFFF"/>
      </a:lt1>
      <a:dk2>
        <a:srgbClr val="333333"/>
      </a:dk2>
      <a:lt2>
        <a:srgbClr val="B2B2B2"/>
      </a:lt2>
      <a:accent1>
        <a:srgbClr val="4F8A10"/>
      </a:accent1>
      <a:accent2>
        <a:srgbClr val="00AEEF"/>
      </a:accent2>
      <a:accent3>
        <a:srgbClr val="FFFFFF"/>
      </a:accent3>
      <a:accent4>
        <a:srgbClr val="000000"/>
      </a:accent4>
      <a:accent5>
        <a:srgbClr val="B2C4AA"/>
      </a:accent5>
      <a:accent6>
        <a:srgbClr val="009DD9"/>
      </a:accent6>
      <a:hlink>
        <a:srgbClr val="30C1BE"/>
      </a:hlink>
      <a:folHlink>
        <a:srgbClr val="C10435"/>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003399"/>
        </a:dk2>
        <a:lt2>
          <a:srgbClr val="B2B2B2"/>
        </a:lt2>
        <a:accent1>
          <a:srgbClr val="00AC00"/>
        </a:accent1>
        <a:accent2>
          <a:srgbClr val="FFCC00"/>
        </a:accent2>
        <a:accent3>
          <a:srgbClr val="FFFFFF"/>
        </a:accent3>
        <a:accent4>
          <a:srgbClr val="000000"/>
        </a:accent4>
        <a:accent5>
          <a:srgbClr val="AAD2AA"/>
        </a:accent5>
        <a:accent6>
          <a:srgbClr val="E7B900"/>
        </a:accent6>
        <a:hlink>
          <a:srgbClr val="3399FF"/>
        </a:hlink>
        <a:folHlink>
          <a:srgbClr val="E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00267F"/>
        </a:dk2>
        <a:lt2>
          <a:srgbClr val="B2B2B2"/>
        </a:lt2>
        <a:accent1>
          <a:srgbClr val="4F8A10"/>
        </a:accent1>
        <a:accent2>
          <a:srgbClr val="FFF200"/>
        </a:accent2>
        <a:accent3>
          <a:srgbClr val="FFFFFF"/>
        </a:accent3>
        <a:accent4>
          <a:srgbClr val="000000"/>
        </a:accent4>
        <a:accent5>
          <a:srgbClr val="B2C4AA"/>
        </a:accent5>
        <a:accent6>
          <a:srgbClr val="E7DB00"/>
        </a:accent6>
        <a:hlink>
          <a:srgbClr val="00AEEF"/>
        </a:hlink>
        <a:folHlink>
          <a:srgbClr val="C10435"/>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00529B"/>
        </a:dk2>
        <a:lt2>
          <a:srgbClr val="B2B2B2"/>
        </a:lt2>
        <a:accent1>
          <a:srgbClr val="4F8A10"/>
        </a:accent1>
        <a:accent2>
          <a:srgbClr val="FFF200"/>
        </a:accent2>
        <a:accent3>
          <a:srgbClr val="FFFFFF"/>
        </a:accent3>
        <a:accent4>
          <a:srgbClr val="000000"/>
        </a:accent4>
        <a:accent5>
          <a:srgbClr val="B2C4AA"/>
        </a:accent5>
        <a:accent6>
          <a:srgbClr val="E7DB00"/>
        </a:accent6>
        <a:hlink>
          <a:srgbClr val="00AEEF"/>
        </a:hlink>
        <a:folHlink>
          <a:srgbClr val="C10435"/>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00267F"/>
        </a:dk2>
        <a:lt2>
          <a:srgbClr val="B2B2B2"/>
        </a:lt2>
        <a:accent1>
          <a:srgbClr val="4F8A10"/>
        </a:accent1>
        <a:accent2>
          <a:srgbClr val="30B6B4"/>
        </a:accent2>
        <a:accent3>
          <a:srgbClr val="FFFFFF"/>
        </a:accent3>
        <a:accent4>
          <a:srgbClr val="000000"/>
        </a:accent4>
        <a:accent5>
          <a:srgbClr val="B2C4AA"/>
        </a:accent5>
        <a:accent6>
          <a:srgbClr val="2AA5A3"/>
        </a:accent6>
        <a:hlink>
          <a:srgbClr val="00AEEF"/>
        </a:hlink>
        <a:folHlink>
          <a:srgbClr val="C10435"/>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00267F"/>
        </a:dk2>
        <a:lt2>
          <a:srgbClr val="B2B2B2"/>
        </a:lt2>
        <a:accent1>
          <a:srgbClr val="4F8A10"/>
        </a:accent1>
        <a:accent2>
          <a:srgbClr val="30C1BE"/>
        </a:accent2>
        <a:accent3>
          <a:srgbClr val="FFFFFF"/>
        </a:accent3>
        <a:accent4>
          <a:srgbClr val="000000"/>
        </a:accent4>
        <a:accent5>
          <a:srgbClr val="B2C4AA"/>
        </a:accent5>
        <a:accent6>
          <a:srgbClr val="2AAFAC"/>
        </a:accent6>
        <a:hlink>
          <a:srgbClr val="30C1BE"/>
        </a:hlink>
        <a:folHlink>
          <a:srgbClr val="C10435"/>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00319E"/>
        </a:dk2>
        <a:lt2>
          <a:srgbClr val="B2B2B2"/>
        </a:lt2>
        <a:accent1>
          <a:srgbClr val="4F8A10"/>
        </a:accent1>
        <a:accent2>
          <a:srgbClr val="30C1BE"/>
        </a:accent2>
        <a:accent3>
          <a:srgbClr val="FFFFFF"/>
        </a:accent3>
        <a:accent4>
          <a:srgbClr val="000000"/>
        </a:accent4>
        <a:accent5>
          <a:srgbClr val="B2C4AA"/>
        </a:accent5>
        <a:accent6>
          <a:srgbClr val="2AAFAC"/>
        </a:accent6>
        <a:hlink>
          <a:srgbClr val="30C1BE"/>
        </a:hlink>
        <a:folHlink>
          <a:srgbClr val="C10435"/>
        </a:folHlink>
      </a:clrScheme>
      <a:clrMap bg1="lt1" tx1="dk1" bg2="lt2" tx2="dk2" accent1="accent1" accent2="accent2" accent3="accent3" accent4="accent4" accent5="accent5" accent6="accent6" hlink="hlink" folHlink="folHlink"/>
    </a:extraClrScheme>
    <a:extraClrScheme>
      <a:clrScheme name="default 14">
        <a:dk1>
          <a:srgbClr val="000000"/>
        </a:dk1>
        <a:lt1>
          <a:srgbClr val="FFFFFF"/>
        </a:lt1>
        <a:dk2>
          <a:srgbClr val="00319E"/>
        </a:dk2>
        <a:lt2>
          <a:srgbClr val="B2B2B2"/>
        </a:lt2>
        <a:accent1>
          <a:srgbClr val="4F8A10"/>
        </a:accent1>
        <a:accent2>
          <a:srgbClr val="00AEEF"/>
        </a:accent2>
        <a:accent3>
          <a:srgbClr val="FFFFFF"/>
        </a:accent3>
        <a:accent4>
          <a:srgbClr val="000000"/>
        </a:accent4>
        <a:accent5>
          <a:srgbClr val="B2C4AA"/>
        </a:accent5>
        <a:accent6>
          <a:srgbClr val="009DD9"/>
        </a:accent6>
        <a:hlink>
          <a:srgbClr val="30C1BE"/>
        </a:hlink>
        <a:folHlink>
          <a:srgbClr val="C1043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ate_x0020_Accessed xmlns="55169864-2c4e-441d-83ae-a284f9996ef0" xsi:nil="true"/>
    <SourceName xmlns="55169864-2c4e-441d-83ae-a284f9996ef0" xsi:nil="true"/>
    <UserName xmlns="55169864-2c4e-441d-83ae-a284f9996ef0" xsi:nil="true"/>
    <Pages0 xmlns="55169864-2c4e-441d-83ae-a284f9996ef0" xsi:nil="true"/>
    <File_x0020_Author xmlns="55169864-2c4e-441d-83ae-a284f9996ef0" xsi:nil="true"/>
    <Status xmlns="55169864-2c4e-441d-83ae-a284f9996ef0" xsi:nil="true"/>
    <Dimensions xmlns="55169864-2c4e-441d-83ae-a284f9996ef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07BF46CC5C41498F5AF69A4F1FBDE7" ma:contentTypeVersion="9" ma:contentTypeDescription="Create a new document." ma:contentTypeScope="" ma:versionID="e00b7ca6e197edb58f343347e0a1430c">
  <xsd:schema xmlns:xsd="http://www.w3.org/2001/XMLSchema" xmlns:p="http://schemas.microsoft.com/office/2006/metadata/properties" xmlns:ns2="55169864-2c4e-441d-83ae-a284f9996ef0" targetNamespace="http://schemas.microsoft.com/office/2006/metadata/properties" ma:root="true" ma:fieldsID="1d8d2ac04481de2cc97c835618d807a5" ns2:_="">
    <xsd:import namespace="55169864-2c4e-441d-83ae-a284f9996ef0"/>
    <xsd:element name="properties">
      <xsd:complexType>
        <xsd:sequence>
          <xsd:element name="documentManagement">
            <xsd:complexType>
              <xsd:all>
                <xsd:element ref="ns2:UserName" minOccurs="0"/>
                <xsd:element ref="ns2:SourceName" minOccurs="0"/>
                <xsd:element ref="ns2:File_x0020_Author" minOccurs="0"/>
                <xsd:element ref="ns2:Date_x0020_Accessed" minOccurs="0"/>
                <xsd:element ref="ns2:Status" minOccurs="0"/>
                <xsd:element ref="ns2:Pages0" minOccurs="0"/>
                <xsd:element ref="ns2:Dimensions" minOccurs="0"/>
              </xsd:all>
            </xsd:complexType>
          </xsd:element>
        </xsd:sequence>
      </xsd:complexType>
    </xsd:element>
  </xsd:schema>
  <xsd:schema xmlns:xsd="http://www.w3.org/2001/XMLSchema" xmlns:dms="http://schemas.microsoft.com/office/2006/documentManagement/types" targetNamespace="55169864-2c4e-441d-83ae-a284f9996ef0" elementFormDefault="qualified">
    <xsd:import namespace="http://schemas.microsoft.com/office/2006/documentManagement/types"/>
    <xsd:element name="UserName" ma:index="8" nillable="true" ma:displayName="UserName" ma:internalName="UserName">
      <xsd:simpleType>
        <xsd:restriction base="dms:Text"/>
      </xsd:simpleType>
    </xsd:element>
    <xsd:element name="SourceName" ma:index="9" nillable="true" ma:displayName="SourceName" ma:internalName="SourceName">
      <xsd:simpleType>
        <xsd:restriction base="dms:Text"/>
      </xsd:simpleType>
    </xsd:element>
    <xsd:element name="File_x0020_Author" ma:index="10" nillable="true" ma:displayName="File Author" ma:internalName="File_x0020_Author">
      <xsd:simpleType>
        <xsd:restriction base="dms:Text"/>
      </xsd:simpleType>
    </xsd:element>
    <xsd:element name="Date_x0020_Accessed" ma:index="11" nillable="true" ma:displayName="Date Accessed" ma:internalName="Date_x0020_Accessed">
      <xsd:simpleType>
        <xsd:restriction base="dms:Text"/>
      </xsd:simpleType>
    </xsd:element>
    <xsd:element name="Status" ma:index="12" nillable="true" ma:displayName="Status" ma:internalName="Status">
      <xsd:simpleType>
        <xsd:restriction base="dms:Text"/>
      </xsd:simpleType>
    </xsd:element>
    <xsd:element name="Pages0" ma:index="13" nillable="true" ma:displayName="Pages" ma:internalName="Pages0">
      <xsd:simpleType>
        <xsd:restriction base="dms:Text"/>
      </xsd:simpleType>
    </xsd:element>
    <xsd:element name="Dimensions" ma:index="16" nillable="true" ma:displayName="Dimensions" ma:internalName="Dimension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4" ma:displayName="Subject"/>
        <xsd:element ref="dc:description" minOccurs="0" maxOccurs="1"/>
        <xsd:element name="keywords" minOccurs="0" maxOccurs="1" type="xsd:string" ma:index="1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BC885A6-F109-4189-ADD4-B08284657EA9}">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55169864-2c4e-441d-83ae-a284f9996ef0"/>
    <ds:schemaRef ds:uri="http://schemas.openxmlformats.org/package/2006/metadata/core-properties"/>
  </ds:schemaRefs>
</ds:datastoreItem>
</file>

<file path=customXml/itemProps2.xml><?xml version="1.0" encoding="utf-8"?>
<ds:datastoreItem xmlns:ds="http://schemas.openxmlformats.org/officeDocument/2006/customXml" ds:itemID="{7A84DC93-5FFA-4DFF-936D-378066EDCD7D}">
  <ds:schemaRefs>
    <ds:schemaRef ds:uri="http://schemas.microsoft.com/sharepoint/v3/contenttype/forms"/>
  </ds:schemaRefs>
</ds:datastoreItem>
</file>

<file path=customXml/itemProps3.xml><?xml version="1.0" encoding="utf-8"?>
<ds:datastoreItem xmlns:ds="http://schemas.openxmlformats.org/officeDocument/2006/customXml" ds:itemID="{444952F4-397E-4A9E-93AB-CE8544E10C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69864-2c4e-441d-83ae-a284f9996ef0"/>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0</TotalTime>
  <Words>11755</Words>
  <Application>Microsoft Office PowerPoint</Application>
  <PresentationFormat>On-screen Show (4:3)</PresentationFormat>
  <Paragraphs>2361</Paragraphs>
  <Slides>138</Slides>
  <Notes>99</Notes>
  <HiddenSlides>38</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0" baseType="lpstr">
      <vt:lpstr>Blank</vt:lpstr>
      <vt:lpstr>Visio</vt:lpstr>
      <vt:lpstr>Altera’s SoC FPGAs Your User-Customizable System on Chip</vt:lpstr>
      <vt:lpstr>Reminder – System Requirements</vt:lpstr>
      <vt:lpstr>Introductions</vt:lpstr>
      <vt:lpstr>Agenda – Hardware Session (morning)</vt:lpstr>
      <vt:lpstr>Workshop Objectives – Hardware Session</vt:lpstr>
      <vt:lpstr>Altera Cyclone V SoC and Arria V SoC High-Level Overview </vt:lpstr>
      <vt:lpstr>First Things First: What Is An FPGA?</vt:lpstr>
      <vt:lpstr>Altera Device Series Overview</vt:lpstr>
      <vt:lpstr>Altera SoC: The Best of Both Worlds</vt:lpstr>
      <vt:lpstr>Cortex-A9: Comparison to Other ARM Cores</vt:lpstr>
      <vt:lpstr>SoC FPGA Device Portfolio</vt:lpstr>
      <vt:lpstr>SoC FPGA Device Family Package Plan</vt:lpstr>
      <vt:lpstr>Altera 28nm FPGA Core Architecture</vt:lpstr>
      <vt:lpstr>System Architecture</vt:lpstr>
      <vt:lpstr>Hard Processor System Block Diagram</vt:lpstr>
      <vt:lpstr>MPU Subsystem Block Diagram</vt:lpstr>
      <vt:lpstr>Components of the MPU Subsystem</vt:lpstr>
      <vt:lpstr>Cortex A9 MPU Memory Map</vt:lpstr>
      <vt:lpstr>Cortex-A9 MPU Memory Views</vt:lpstr>
      <vt:lpstr>FPGA-HPS Interfaces</vt:lpstr>
      <vt:lpstr>Dual HPS-to-FPGA Bridge Approach</vt:lpstr>
      <vt:lpstr>FPGA-HPS Interfaces Lab Example</vt:lpstr>
      <vt:lpstr>System Management</vt:lpstr>
      <vt:lpstr>HPS Input Clocks</vt:lpstr>
      <vt:lpstr>Clock Manager </vt:lpstr>
      <vt:lpstr>3 HPS Clock Groups</vt:lpstr>
      <vt:lpstr>FPGA interface Clocks</vt:lpstr>
      <vt:lpstr>Clock Manager - PLLs </vt:lpstr>
      <vt:lpstr>HPS Clock Manager Features</vt:lpstr>
      <vt:lpstr>Clocking Caveats</vt:lpstr>
      <vt:lpstr>SoC Device Reset Pins</vt:lpstr>
      <vt:lpstr>Reset Manager Overview </vt:lpstr>
      <vt:lpstr>Cold / Warm / Debug Reset</vt:lpstr>
      <vt:lpstr>SoC Resets</vt:lpstr>
      <vt:lpstr>Reset Manager Integration</vt:lpstr>
      <vt:lpstr>FPGA Manager Overview  </vt:lpstr>
      <vt:lpstr>FPGA Configuration / uP Boot : Flexibility</vt:lpstr>
      <vt:lpstr>System Manager Overview</vt:lpstr>
      <vt:lpstr>System Manager HPS I/O Features</vt:lpstr>
      <vt:lpstr>System Manager – Managed Peripherals</vt:lpstr>
      <vt:lpstr>Scan Manager</vt:lpstr>
      <vt:lpstr>Scan Manager</vt:lpstr>
      <vt:lpstr>Summary – Altera Advantages</vt:lpstr>
      <vt:lpstr>SoC System Design</vt:lpstr>
      <vt:lpstr>Quick Summary</vt:lpstr>
      <vt:lpstr>System Development Flow</vt:lpstr>
      <vt:lpstr>Hardware Perspective</vt:lpstr>
      <vt:lpstr>Software Perspective</vt:lpstr>
      <vt:lpstr>Typical Hardware Design Flow</vt:lpstr>
      <vt:lpstr>So… what exactly is Qsys?</vt:lpstr>
      <vt:lpstr>Qsys System Integration Platform</vt:lpstr>
      <vt:lpstr>Traditional System Design</vt:lpstr>
      <vt:lpstr>Automatic Interconnect Generation</vt:lpstr>
      <vt:lpstr>System Tool Flow</vt:lpstr>
      <vt:lpstr>Create Quartus II Project for SoC Device</vt:lpstr>
      <vt:lpstr>Start a New System in Qsys</vt:lpstr>
      <vt:lpstr>Qsys User Interface</vt:lpstr>
      <vt:lpstr>Add IP to Qsys System</vt:lpstr>
      <vt:lpstr>Hard Processor System Component</vt:lpstr>
      <vt:lpstr>General Options &amp; Boot Control</vt:lpstr>
      <vt:lpstr>AXI Bridges</vt:lpstr>
      <vt:lpstr>FPGA-to-HPS SDRAM Interface</vt:lpstr>
      <vt:lpstr>Resets &amp; DMA Control</vt:lpstr>
      <vt:lpstr>HPS Peripheral Pin Multiplexing</vt:lpstr>
      <vt:lpstr>HPS in Qsys</vt:lpstr>
      <vt:lpstr>Connect the Components</vt:lpstr>
      <vt:lpstr>Connect the Components</vt:lpstr>
      <vt:lpstr>Accessing HPS Memory from FPGA</vt:lpstr>
      <vt:lpstr>Example: Nios II master in FPGA  HPS</vt:lpstr>
      <vt:lpstr>Qsys Component Editor</vt:lpstr>
      <vt:lpstr>Create Custom Components</vt:lpstr>
      <vt:lpstr>Qsys-Supported Standard Interfaces</vt:lpstr>
      <vt:lpstr>Standard Interface Example</vt:lpstr>
      <vt:lpstr>Advantages of Using Standard Interfaces</vt:lpstr>
      <vt:lpstr>Summary: FPGA – HPS Connections</vt:lpstr>
      <vt:lpstr>HPS Pin Assignments</vt:lpstr>
      <vt:lpstr>Hardware/Software Design Flow Overview</vt:lpstr>
      <vt:lpstr>SoCKit – Details of the Kit</vt:lpstr>
      <vt:lpstr>Arrow Cyclone V SoCKit</vt:lpstr>
      <vt:lpstr>Arrow Cyclone V SoCKit</vt:lpstr>
      <vt:lpstr>Arrow Cyclone V SoCKit</vt:lpstr>
      <vt:lpstr>Golden Reference Design</vt:lpstr>
      <vt:lpstr>Slide 83</vt:lpstr>
      <vt:lpstr>Cyclone V SoC Power Supply Solutions</vt:lpstr>
      <vt:lpstr>Altera Cyclone V SoC Block Diagram</vt:lpstr>
      <vt:lpstr>LTC Regulators Powering FPGA</vt:lpstr>
      <vt:lpstr>LTC Regulators Powering ARM</vt:lpstr>
      <vt:lpstr>Arrow Cyclone V SoC Block Diagram</vt:lpstr>
      <vt:lpstr>CV SoC Power Supply Options</vt:lpstr>
      <vt:lpstr>Single IC Option for Applications that only require up to 8A - Eight Output LTC3375 VIN &lt; 5.5V </vt:lpstr>
      <vt:lpstr>Interfacing DACs &amp; ADCs to SoC Kit </vt:lpstr>
      <vt:lpstr>On board LTC Quick Eval Connector</vt:lpstr>
      <vt:lpstr>Cyclone V SoC Timing Solutions</vt:lpstr>
      <vt:lpstr>Silicon Labs – Leading Timing Solutions</vt:lpstr>
      <vt:lpstr>SoC Hardware Debug</vt:lpstr>
      <vt:lpstr>Debug Interfaces</vt:lpstr>
      <vt:lpstr>SignalTap™ II Logic Debug</vt:lpstr>
      <vt:lpstr>FPGA Adaptive Debug</vt:lpstr>
      <vt:lpstr>System Console</vt:lpstr>
      <vt:lpstr>What is System Console?</vt:lpstr>
      <vt:lpstr>Usage Examples</vt:lpstr>
      <vt:lpstr>System Console Interfaces </vt:lpstr>
      <vt:lpstr>Usage Flow – Summary</vt:lpstr>
      <vt:lpstr>Slide 104</vt:lpstr>
      <vt:lpstr>Next Steps</vt:lpstr>
      <vt:lpstr>Documentation and Useful References</vt:lpstr>
      <vt:lpstr>Thank You</vt:lpstr>
      <vt:lpstr>Slide 108</vt:lpstr>
      <vt:lpstr>Module Solutions from Critical Link</vt:lpstr>
      <vt:lpstr>MityARM-5CSX – ALTERA SoC FPGA</vt:lpstr>
      <vt:lpstr>MityARM-5CSX – ALTERA SoC FPGA</vt:lpstr>
      <vt:lpstr>Contact Information</vt:lpstr>
      <vt:lpstr> Module Solutions from Novtech  NOVPEK™CV (Platform Evaluation Kit)  NOVSOM™CV (System On Module)  Unleash the power of the Altera Cyclone V SoC  </vt:lpstr>
      <vt:lpstr>Slide 114</vt:lpstr>
      <vt:lpstr>Slide 115</vt:lpstr>
      <vt:lpstr>Slide 116</vt:lpstr>
      <vt:lpstr>COM Express Single Board Computer solution from  Orion Technologies</vt:lpstr>
      <vt:lpstr>SOC COM Express SBC</vt:lpstr>
      <vt:lpstr>Thank You</vt:lpstr>
      <vt:lpstr>APPENDIX</vt:lpstr>
      <vt:lpstr>System Validation</vt:lpstr>
      <vt:lpstr>RTL Simulation Support</vt:lpstr>
      <vt:lpstr>RTL Verification IP</vt:lpstr>
      <vt:lpstr>Simulation Support</vt:lpstr>
      <vt:lpstr>Simulation Support - Interfaces</vt:lpstr>
      <vt:lpstr>HPS Simulation – Obtaining Test System</vt:lpstr>
      <vt:lpstr>HPS Simulation – Writing the Test</vt:lpstr>
      <vt:lpstr>HPS Simulation – Example Test Program</vt:lpstr>
      <vt:lpstr>HPS Simulation – Example Test Program</vt:lpstr>
      <vt:lpstr>Power Supply Topologies</vt:lpstr>
      <vt:lpstr>Power Management Solution Options</vt:lpstr>
      <vt:lpstr>Power Supply Considerations for Altera FPGAs</vt:lpstr>
      <vt:lpstr>Power System Management</vt:lpstr>
      <vt:lpstr>What is Power System Management (PSM) ?</vt:lpstr>
      <vt:lpstr>Traditional Power Supply</vt:lpstr>
      <vt:lpstr>Traditional Power Supply</vt:lpstr>
      <vt:lpstr>PSM:LTC2978A used on Altera CV SoC Kit</vt:lpstr>
      <vt:lpstr>PSM User Friendly Interactive GUI</vt:lpstr>
    </vt:vector>
  </TitlesOfParts>
  <Company>Altera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 FPGAs</dc:title>
  <dc:creator>BGARRETT</dc:creator>
  <cp:lastModifiedBy>A30709</cp:lastModifiedBy>
  <cp:revision>4880</cp:revision>
  <cp:lastPrinted>2007-02-01T00:01:47Z</cp:lastPrinted>
  <dcterms:created xsi:type="dcterms:W3CDTF">2012-10-10T14:05:06Z</dcterms:created>
  <dcterms:modified xsi:type="dcterms:W3CDTF">2013-06-04T11:45:50Z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0x010100EC07BF46CC5C41498F5AF69A4F1FBDE7</vt:lpwstr>
  </property>
  <property fmtid="{D5CDD505-2E9C-101B-9397-08002B2CF9AE}" pid="3" name="ArticulateUseProject">
    <vt:lpwstr>1</vt:lpwstr>
  </property>
  <property fmtid="{D5CDD505-2E9C-101B-9397-08002B2CF9AE}" pid="4" name="ArticulateGUID">
    <vt:lpwstr>460FC9D0-0C41-4171-B9D7-51D8CD52AC95</vt:lpwstr>
  </property>
  <property fmtid="{D5CDD505-2E9C-101B-9397-08002B2CF9AE}" pid="5" name="ArticulatePath">
    <vt:lpwstr>SoC_FPGA_Customer_Presentation_Positioning</vt:lpwstr>
  </property>
  <property fmtid="{D5CDD505-2E9C-101B-9397-08002B2CF9AE}" pid="6" name="ArticulateProjectFull">
    <vt:lpwstr>\\altera\data\HR\Public\Media_Lab\CertQ412\P1_SoC_FPGA_Customer_Presentation_Positioning\SoC_FPGA_Customer_Presentation_Positioning.ppta</vt:lpwstr>
  </property>
</Properties>
</file>