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367" r:id="rId6"/>
    <p:sldId id="368" r:id="rId7"/>
    <p:sldId id="371" r:id="rId8"/>
    <p:sldId id="369" r:id="rId9"/>
    <p:sldId id="370" r:id="rId10"/>
    <p:sldId id="372" r:id="rId11"/>
    <p:sldId id="373" r:id="rId12"/>
    <p:sldId id="374" r:id="rId13"/>
    <p:sldId id="384" r:id="rId14"/>
    <p:sldId id="385" r:id="rId15"/>
    <p:sldId id="389" r:id="rId16"/>
    <p:sldId id="386" r:id="rId17"/>
    <p:sldId id="387" r:id="rId18"/>
    <p:sldId id="390" r:id="rId19"/>
    <p:sldId id="388" r:id="rId20"/>
    <p:sldId id="375" r:id="rId21"/>
    <p:sldId id="378" r:id="rId22"/>
    <p:sldId id="377" r:id="rId23"/>
    <p:sldId id="379" r:id="rId24"/>
    <p:sldId id="380" r:id="rId25"/>
    <p:sldId id="381" r:id="rId26"/>
    <p:sldId id="382" r:id="rId27"/>
    <p:sldId id="3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i Danchiv" initials="AD" lastIdx="1" clrIdx="0">
    <p:extLst>
      <p:ext uri="{19B8F6BF-5375-455C-9EA6-DF929625EA0E}">
        <p15:presenceInfo xmlns:p15="http://schemas.microsoft.com/office/powerpoint/2012/main" userId="3bb504dc966361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3939" autoAdjust="0"/>
  </p:normalViewPr>
  <p:slideViewPr>
    <p:cSldViewPr snapToGrid="0">
      <p:cViewPr varScale="1">
        <p:scale>
          <a:sx n="157" d="100"/>
          <a:sy n="157" d="100"/>
        </p:scale>
        <p:origin x="156" y="2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6D6E0-5EE1-4AC3-8171-D77E3A954E13}" type="datetimeFigureOut">
              <a:rPr lang="en-US" smtClean="0"/>
              <a:t>1/25/2023</a:t>
            </a:fld>
            <a:endParaRPr lang="en-US" dirty="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A394A-C513-4071-97ED-8B3BA9BFD7BA}" type="slidenum">
              <a:rPr lang="en-US" smtClean="0"/>
              <a:t>‹#›</a:t>
            </a:fld>
            <a:endParaRPr lang="en-US" dirty="0"/>
          </a:p>
        </p:txBody>
      </p:sp>
    </p:spTree>
    <p:extLst>
      <p:ext uri="{BB962C8B-B14F-4D97-AF65-F5344CB8AC3E}">
        <p14:creationId xmlns:p14="http://schemas.microsoft.com/office/powerpoint/2010/main" val="215812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43DB69-0195-4831-A582-9AD13782C35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0A6B548C-2BE0-4964-8950-55C605B36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5BC39020-7A4F-4F19-A275-A73ACB2298BA}"/>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0CF1D3BC-2171-47E4-8439-6037B92FE24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4A349EE6-60DC-43E1-B0D6-4BAE49DD7409}"/>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88941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022A818-2D62-4B42-AD90-99FBB5246D8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769697B0-74FF-436F-BF0D-128CD9EB5BDD}"/>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BBAEFD4F-4368-456F-A3B0-AD38B1E61E6B}"/>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BC24CFF1-BB8B-4549-8BCE-04B86779DAEF}"/>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2EAEC0F0-E171-47D0-95D3-C7A31037E7F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97168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F00631C3-5209-4F81-8F5E-65910B1A9782}"/>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5FDC74BB-D3C1-491B-BAE3-38214F3C1F5E}"/>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C7DC3B9E-6759-4795-A5CF-6961284E55E4}"/>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21F54FA8-0918-4097-B72C-4DE226F4432A}"/>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3A71C8B1-A103-497F-9635-EDF59DDD815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2621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3FB4CC-2DCA-4097-B2FD-A99F6CB9071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8C56B81-FC98-4D4F-A9C5-A7F45C355869}"/>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9D7E3FA-9C60-4EAF-9384-C5E186835113}"/>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14697EC7-9BE6-4F0D-9484-EE564BCEBC8E}"/>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799F25C3-F47C-41BC-BBF9-4DE317883C2C}"/>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5344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937025-62AE-4E00-BEC9-AC388CE18270}"/>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36ED24DB-11DE-409F-93A5-C826BE0A1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0A53FDEF-B1E3-4E01-8E94-2CFB748D2F95}"/>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41EE3618-C552-4D2B-A756-1FC2B6B2973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EF86B1D6-A3FF-4AE6-81FE-6D2CF881F23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4917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5F3A6B-A78F-440C-8035-6ABF025C4D9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47580DC3-0244-44B4-86EC-765DECFBF763}"/>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690D545-2208-47DC-8D4D-6852FB4E2E18}"/>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81E8A37C-E137-401C-838D-15BC687D582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DE4206A5-2EC1-44A5-81B1-9F9C89FD1F1A}"/>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4FC35172-1E64-4943-9149-F71A4C41716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296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CC2801-C0CF-4630-A315-D06BC5E9EC51}"/>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E1F4350-074B-4DA7-9605-878958AD0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6A9A1EA3-0C05-4882-A16D-CF70DD23AD36}"/>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92ACCA1E-1700-488C-8CA8-65AE2BDEA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1A3847C-40D2-458B-B8CF-A8C82045E225}"/>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22BA0380-F23D-4799-86A0-D020024A7C4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8" name="Substituent subsol 7">
            <a:extLst>
              <a:ext uri="{FF2B5EF4-FFF2-40B4-BE49-F238E27FC236}">
                <a16:creationId xmlns:a16="http://schemas.microsoft.com/office/drawing/2014/main" id="{76339661-6BA5-49E4-A28D-E828B1544C69}"/>
              </a:ext>
            </a:extLst>
          </p:cNvPr>
          <p:cNvSpPr>
            <a:spLocks noGrp="1"/>
          </p:cNvSpPr>
          <p:nvPr>
            <p:ph type="ftr" sz="quarter" idx="11"/>
          </p:nvPr>
        </p:nvSpPr>
        <p:spPr/>
        <p:txBody>
          <a:bodyPr/>
          <a:lstStyle/>
          <a:p>
            <a:endParaRPr lang="en-US" dirty="0"/>
          </a:p>
        </p:txBody>
      </p:sp>
      <p:sp>
        <p:nvSpPr>
          <p:cNvPr id="9" name="Substituent număr diapozitiv 8">
            <a:extLst>
              <a:ext uri="{FF2B5EF4-FFF2-40B4-BE49-F238E27FC236}">
                <a16:creationId xmlns:a16="http://schemas.microsoft.com/office/drawing/2014/main" id="{3656B748-1305-4258-BF8B-027934BB2A5B}"/>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6659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D7B60F5-1C3C-4446-9912-2A8726DF5631}"/>
              </a:ext>
            </a:extLst>
          </p:cNvPr>
          <p:cNvSpPr>
            <a:spLocks noGrp="1"/>
          </p:cNvSpPr>
          <p:nvPr>
            <p:ph type="title"/>
          </p:nvPr>
        </p:nvSpPr>
        <p:spPr>
          <a:xfrm>
            <a:off x="838200" y="365126"/>
            <a:ext cx="10515600" cy="486522"/>
          </a:xfrm>
        </p:spPr>
        <p:txBody>
          <a:bodyPr>
            <a:normAutofit/>
          </a:bodyPr>
          <a:lstStyle>
            <a:lvl1pPr>
              <a:defRPr sz="2400"/>
            </a:lvl1pPr>
          </a:lstStyle>
          <a:p>
            <a:endParaRPr lang="en-US" dirty="0"/>
          </a:p>
        </p:txBody>
      </p:sp>
      <p:sp>
        <p:nvSpPr>
          <p:cNvPr id="3" name="Substituent dată 2">
            <a:extLst>
              <a:ext uri="{FF2B5EF4-FFF2-40B4-BE49-F238E27FC236}">
                <a16:creationId xmlns:a16="http://schemas.microsoft.com/office/drawing/2014/main" id="{E06F795F-8BED-4A39-BFE4-D0AE390AB77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4" name="Substituent subsol 3">
            <a:extLst>
              <a:ext uri="{FF2B5EF4-FFF2-40B4-BE49-F238E27FC236}">
                <a16:creationId xmlns:a16="http://schemas.microsoft.com/office/drawing/2014/main" id="{1988FFFF-E256-48FF-B680-D64874BC80FE}"/>
              </a:ext>
            </a:extLst>
          </p:cNvPr>
          <p:cNvSpPr>
            <a:spLocks noGrp="1"/>
          </p:cNvSpPr>
          <p:nvPr>
            <p:ph type="ftr" sz="quarter" idx="11"/>
          </p:nvPr>
        </p:nvSpPr>
        <p:spPr/>
        <p:txBody>
          <a:bodyPr/>
          <a:lstStyle/>
          <a:p>
            <a:endParaRPr lang="en-US" dirty="0"/>
          </a:p>
        </p:txBody>
      </p:sp>
      <p:sp>
        <p:nvSpPr>
          <p:cNvPr id="5" name="Substituent număr diapozitiv 4">
            <a:extLst>
              <a:ext uri="{FF2B5EF4-FFF2-40B4-BE49-F238E27FC236}">
                <a16:creationId xmlns:a16="http://schemas.microsoft.com/office/drawing/2014/main" id="{3CBF156E-BBE9-4E50-B4DE-FE0A494EA324}"/>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2562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0904599-4DC1-4E20-A915-5B71A5316DBD}"/>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3" name="Substituent subsol 2">
            <a:extLst>
              <a:ext uri="{FF2B5EF4-FFF2-40B4-BE49-F238E27FC236}">
                <a16:creationId xmlns:a16="http://schemas.microsoft.com/office/drawing/2014/main" id="{DD74B14D-3274-4C1D-A4ED-28E5DF046440}"/>
              </a:ext>
            </a:extLst>
          </p:cNvPr>
          <p:cNvSpPr>
            <a:spLocks noGrp="1"/>
          </p:cNvSpPr>
          <p:nvPr>
            <p:ph type="ftr" sz="quarter" idx="11"/>
          </p:nvPr>
        </p:nvSpPr>
        <p:spPr/>
        <p:txBody>
          <a:bodyPr/>
          <a:lstStyle/>
          <a:p>
            <a:endParaRPr lang="en-US" dirty="0"/>
          </a:p>
        </p:txBody>
      </p:sp>
      <p:sp>
        <p:nvSpPr>
          <p:cNvPr id="4" name="Substituent număr diapozitiv 3">
            <a:extLst>
              <a:ext uri="{FF2B5EF4-FFF2-40B4-BE49-F238E27FC236}">
                <a16:creationId xmlns:a16="http://schemas.microsoft.com/office/drawing/2014/main" id="{CE8AC9C1-569E-4538-9F64-6D5194FB6FD2}"/>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446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7DA779-827A-4ED1-BF13-7857F0F6F41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3EF5E6FB-4440-4237-BA30-5B71EE8FA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ABA87B6D-5FC5-4A9C-B158-43FB8D466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C354B77-10F6-43B0-8875-15576B5F58E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9BDC24CB-79E5-4DCE-9B1D-46D2A3B32449}"/>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BF2A311E-84C7-443B-A1CC-1F30DCFBAE2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548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36E169-BCEC-4B85-8ACB-4DF49ECFA80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7FD4554A-BF63-4FE4-BA25-C508E22B1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ubstituent text 3">
            <a:extLst>
              <a:ext uri="{FF2B5EF4-FFF2-40B4-BE49-F238E27FC236}">
                <a16:creationId xmlns:a16="http://schemas.microsoft.com/office/drawing/2014/main" id="{5FCA3B45-A134-4EAA-95C4-1A9568F2A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E13E766-9C96-4BFE-BD4A-C2F386A8B8D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F0CE9668-E569-4E0E-ABAF-A89B0BBE6E7C}"/>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A4F73716-0894-4928-8914-5123C9674023}"/>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19087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885F5603-B11B-4F41-97F1-BAFB417F2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36596C4-C825-4C2E-98F0-E37116956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DDA9DBB5-E60A-4857-B0F8-78E92C545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38DC197A-6848-4639-BF3D-F29FB3587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ubstituent număr diapozitiv 5">
            <a:extLst>
              <a:ext uri="{FF2B5EF4-FFF2-40B4-BE49-F238E27FC236}">
                <a16:creationId xmlns:a16="http://schemas.microsoft.com/office/drawing/2014/main" id="{46DA4D73-616F-47AF-ABCF-867B44220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8317-3275-45B1-A8CF-2231CB39B59B}" type="slidenum">
              <a:rPr lang="en-US" smtClean="0"/>
              <a:t>‹#›</a:t>
            </a:fld>
            <a:endParaRPr lang="en-US" dirty="0"/>
          </a:p>
        </p:txBody>
      </p:sp>
    </p:spTree>
    <p:extLst>
      <p:ext uri="{BB962C8B-B14F-4D97-AF65-F5344CB8AC3E}">
        <p14:creationId xmlns:p14="http://schemas.microsoft.com/office/powerpoint/2010/main" val="247129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1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1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40.png"/><Relationship Id="rId4" Type="http://schemas.openxmlformats.org/officeDocument/2006/relationships/image" Target="../media/image730.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9.png"/></Relationships>
</file>

<file path=ppt/slides/_rels/slide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D4CA370-25E1-4CF6-A679-9D0EA0F10587}"/>
              </a:ext>
            </a:extLst>
          </p:cNvPr>
          <p:cNvSpPr>
            <a:spLocks noGrp="1"/>
          </p:cNvSpPr>
          <p:nvPr>
            <p:ph type="ctrTitle"/>
          </p:nvPr>
        </p:nvSpPr>
        <p:spPr>
          <a:xfrm>
            <a:off x="1524000" y="1122363"/>
            <a:ext cx="9144000" cy="1020473"/>
          </a:xfrm>
        </p:spPr>
        <p:txBody>
          <a:bodyPr>
            <a:normAutofit/>
          </a:bodyPr>
          <a:lstStyle/>
          <a:p>
            <a:r>
              <a:rPr lang="en-US" sz="4000" dirty="0"/>
              <a:t>Operational Amplifier</a:t>
            </a:r>
          </a:p>
        </p:txBody>
      </p:sp>
      <p:sp>
        <p:nvSpPr>
          <p:cNvPr id="3" name="Subtitlu 2">
            <a:extLst>
              <a:ext uri="{FF2B5EF4-FFF2-40B4-BE49-F238E27FC236}">
                <a16:creationId xmlns:a16="http://schemas.microsoft.com/office/drawing/2014/main" id="{76728051-7EAE-4865-B651-A3C9F2A3D82A}"/>
              </a:ext>
            </a:extLst>
          </p:cNvPr>
          <p:cNvSpPr>
            <a:spLocks noGrp="1"/>
          </p:cNvSpPr>
          <p:nvPr>
            <p:ph type="subTitle" idx="1"/>
          </p:nvPr>
        </p:nvSpPr>
        <p:spPr>
          <a:xfrm>
            <a:off x="1524000" y="2336800"/>
            <a:ext cx="9144000" cy="2921000"/>
          </a:xfrm>
        </p:spPr>
        <p:txBody>
          <a:bodyPr/>
          <a:lstStyle/>
          <a:p>
            <a:r>
              <a:rPr lang="en-US" dirty="0"/>
              <a:t>FILS – Integrated Circuits</a:t>
            </a:r>
          </a:p>
        </p:txBody>
      </p:sp>
    </p:spTree>
    <p:extLst>
      <p:ext uri="{BB962C8B-B14F-4D97-AF65-F5344CB8AC3E}">
        <p14:creationId xmlns:p14="http://schemas.microsoft.com/office/powerpoint/2010/main" val="112392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83764" cy="461665"/>
          </a:xfrm>
          <a:prstGeom prst="rect">
            <a:avLst/>
          </a:prstGeom>
          <a:noFill/>
        </p:spPr>
        <p:txBody>
          <a:bodyPr wrap="none" rtlCol="0">
            <a:spAutoFit/>
          </a:bodyPr>
          <a:lstStyle/>
          <a:p>
            <a:r>
              <a:rPr lang="en-US" sz="2400" dirty="0"/>
              <a:t>Other Operational Amplifier Topologies</a:t>
            </a:r>
            <a:endParaRPr lang="ro-RO" sz="2400" dirty="0"/>
          </a:p>
        </p:txBody>
      </p:sp>
      <p:sp>
        <p:nvSpPr>
          <p:cNvPr id="12" name="CasetăText 23">
            <a:extLst>
              <a:ext uri="{FF2B5EF4-FFF2-40B4-BE49-F238E27FC236}">
                <a16:creationId xmlns:a16="http://schemas.microsoft.com/office/drawing/2014/main" id="{89CFDC98-4FF7-4416-A692-DCEDB52B7A9C}"/>
              </a:ext>
            </a:extLst>
          </p:cNvPr>
          <p:cNvSpPr txBox="1"/>
          <p:nvPr/>
        </p:nvSpPr>
        <p:spPr>
          <a:xfrm>
            <a:off x="400050" y="1023281"/>
            <a:ext cx="1134860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2 Stage </a:t>
            </a:r>
            <a:r>
              <a:rPr lang="en-US" dirty="0" err="1"/>
              <a:t>OpAmp</a:t>
            </a:r>
            <a:r>
              <a:rPr lang="en-US" dirty="0"/>
              <a:t> is one of the most popular </a:t>
            </a:r>
            <a:r>
              <a:rPr lang="en-US" dirty="0" err="1"/>
              <a:t>OpAmp</a:t>
            </a:r>
            <a:r>
              <a:rPr lang="en-US" dirty="0"/>
              <a:t> topologies and is typically the first topology presented in an </a:t>
            </a:r>
            <a:r>
              <a:rPr lang="en-US" dirty="0" err="1"/>
              <a:t>OpAmp</a:t>
            </a:r>
            <a:r>
              <a:rPr lang="en-US" dirty="0"/>
              <a:t> lecture. But it is </a:t>
            </a:r>
            <a:r>
              <a:rPr lang="en-US" b="1" dirty="0"/>
              <a:t>not</a:t>
            </a:r>
            <a:r>
              <a:rPr lang="en-US" dirty="0"/>
              <a:t> the only </a:t>
            </a:r>
            <a:r>
              <a:rPr lang="en-US" dirty="0" err="1"/>
              <a:t>OpAmp</a:t>
            </a:r>
            <a:r>
              <a:rPr lang="en-US" dirty="0"/>
              <a:t> topology!</a:t>
            </a:r>
          </a:p>
          <a:p>
            <a:pPr marL="285750" indent="-285750">
              <a:buFont typeface="Arial" panose="020B0604020202020204" pitchFamily="34" charset="0"/>
              <a:buChar char="•"/>
            </a:pPr>
            <a:r>
              <a:rPr lang="en-US" dirty="0"/>
              <a:t>In this lecture, beside the 2 Stage </a:t>
            </a:r>
            <a:r>
              <a:rPr lang="en-US" dirty="0" err="1"/>
              <a:t>OpAmp</a:t>
            </a:r>
            <a:r>
              <a:rPr lang="en-US" dirty="0"/>
              <a:t>, we shall briefly discuss 3 more topologies:</a:t>
            </a:r>
          </a:p>
          <a:p>
            <a:pPr marL="742950" lvl="1" indent="-285750">
              <a:buFont typeface="Wingdings" panose="05000000000000000000" pitchFamily="2" charset="2"/>
              <a:buChar char="§"/>
            </a:pPr>
            <a:r>
              <a:rPr lang="en-US" dirty="0"/>
              <a:t>OTA – single stage transconductance amplifier</a:t>
            </a:r>
          </a:p>
          <a:p>
            <a:pPr marL="742950" lvl="1" indent="-285750">
              <a:buFont typeface="Wingdings" panose="05000000000000000000" pitchFamily="2" charset="2"/>
              <a:buChar char="§"/>
            </a:pPr>
            <a:r>
              <a:rPr lang="en-US" dirty="0"/>
              <a:t>Telescopic </a:t>
            </a:r>
            <a:r>
              <a:rPr lang="en-US" dirty="0" err="1"/>
              <a:t>Cascode</a:t>
            </a:r>
            <a:r>
              <a:rPr lang="en-US" dirty="0"/>
              <a:t> </a:t>
            </a:r>
            <a:r>
              <a:rPr lang="en-US" dirty="0" err="1"/>
              <a:t>OpAmp</a:t>
            </a:r>
            <a:endParaRPr lang="en-US" dirty="0"/>
          </a:p>
          <a:p>
            <a:pPr marL="742950" lvl="1" indent="-285750">
              <a:buFont typeface="Wingdings" panose="05000000000000000000" pitchFamily="2" charset="2"/>
              <a:buChar char="§"/>
            </a:pPr>
            <a:r>
              <a:rPr lang="en-US" dirty="0"/>
              <a:t>Folded </a:t>
            </a:r>
            <a:r>
              <a:rPr lang="en-US" dirty="0" err="1"/>
              <a:t>Cascode</a:t>
            </a:r>
            <a:r>
              <a:rPr lang="en-US" dirty="0"/>
              <a:t> </a:t>
            </a:r>
            <a:r>
              <a:rPr lang="en-US" dirty="0" err="1"/>
              <a:t>OpAmp</a:t>
            </a:r>
            <a:endParaRPr lang="en-US" dirty="0"/>
          </a:p>
        </p:txBody>
      </p:sp>
    </p:spTree>
    <p:extLst>
      <p:ext uri="{BB962C8B-B14F-4D97-AF65-F5344CB8AC3E}">
        <p14:creationId xmlns:p14="http://schemas.microsoft.com/office/powerpoint/2010/main" val="109026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83764" cy="461665"/>
          </a:xfrm>
          <a:prstGeom prst="rect">
            <a:avLst/>
          </a:prstGeom>
          <a:noFill/>
        </p:spPr>
        <p:txBody>
          <a:bodyPr wrap="none" rtlCol="0">
            <a:spAutoFit/>
          </a:bodyPr>
          <a:lstStyle/>
          <a:p>
            <a:r>
              <a:rPr lang="en-US" sz="2400" dirty="0"/>
              <a:t>Other Operational Amplifier Topologies</a:t>
            </a:r>
            <a:endParaRPr lang="ro-RO" sz="2400" dirty="0"/>
          </a:p>
        </p:txBody>
      </p:sp>
      <p:pic>
        <p:nvPicPr>
          <p:cNvPr id="5" name="Picture 4">
            <a:extLst>
              <a:ext uri="{FF2B5EF4-FFF2-40B4-BE49-F238E27FC236}">
                <a16:creationId xmlns:a16="http://schemas.microsoft.com/office/drawing/2014/main" id="{269CC476-C55D-41AC-A093-033869045130}"/>
              </a:ext>
            </a:extLst>
          </p:cNvPr>
          <p:cNvPicPr>
            <a:picLocks noChangeAspect="1"/>
          </p:cNvPicPr>
          <p:nvPr/>
        </p:nvPicPr>
        <p:blipFill>
          <a:blip r:embed="rId2"/>
          <a:stretch>
            <a:fillRect/>
          </a:stretch>
        </p:blipFill>
        <p:spPr>
          <a:xfrm>
            <a:off x="2097030" y="1577931"/>
            <a:ext cx="8117943" cy="4848622"/>
          </a:xfrm>
          <a:prstGeom prst="rect">
            <a:avLst/>
          </a:prstGeom>
        </p:spPr>
      </p:pic>
      <p:sp>
        <p:nvSpPr>
          <p:cNvPr id="6" name="CasetăText 23">
            <a:extLst>
              <a:ext uri="{FF2B5EF4-FFF2-40B4-BE49-F238E27FC236}">
                <a16:creationId xmlns:a16="http://schemas.microsoft.com/office/drawing/2014/main" id="{B2B84C9B-B694-4389-A540-12CAC97E3464}"/>
              </a:ext>
            </a:extLst>
          </p:cNvPr>
          <p:cNvSpPr txBox="1"/>
          <p:nvPr/>
        </p:nvSpPr>
        <p:spPr>
          <a:xfrm>
            <a:off x="400050" y="1023281"/>
            <a:ext cx="8689086" cy="369332"/>
          </a:xfrm>
          <a:prstGeom prst="rect">
            <a:avLst/>
          </a:prstGeom>
          <a:noFill/>
        </p:spPr>
        <p:txBody>
          <a:bodyPr wrap="square" rtlCol="0">
            <a:spAutoFit/>
          </a:bodyPr>
          <a:lstStyle/>
          <a:p>
            <a:r>
              <a:rPr lang="en-US" dirty="0"/>
              <a:t>OTA – Single Stage Operational Transconductance Amplifier</a:t>
            </a:r>
          </a:p>
        </p:txBody>
      </p:sp>
    </p:spTree>
    <p:extLst>
      <p:ext uri="{BB962C8B-B14F-4D97-AF65-F5344CB8AC3E}">
        <p14:creationId xmlns:p14="http://schemas.microsoft.com/office/powerpoint/2010/main" val="338039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83764" cy="461665"/>
          </a:xfrm>
          <a:prstGeom prst="rect">
            <a:avLst/>
          </a:prstGeom>
          <a:noFill/>
        </p:spPr>
        <p:txBody>
          <a:bodyPr wrap="none" rtlCol="0">
            <a:spAutoFit/>
          </a:bodyPr>
          <a:lstStyle/>
          <a:p>
            <a:r>
              <a:rPr lang="en-US" sz="2400" dirty="0"/>
              <a:t>Other Operational Amplifier Topologies</a:t>
            </a:r>
            <a:endParaRPr lang="ro-RO" sz="2400" dirty="0"/>
          </a:p>
        </p:txBody>
      </p:sp>
      <p:sp>
        <p:nvSpPr>
          <p:cNvPr id="6" name="CasetăText 23">
            <a:extLst>
              <a:ext uri="{FF2B5EF4-FFF2-40B4-BE49-F238E27FC236}">
                <a16:creationId xmlns:a16="http://schemas.microsoft.com/office/drawing/2014/main" id="{B2B84C9B-B694-4389-A540-12CAC97E3464}"/>
              </a:ext>
            </a:extLst>
          </p:cNvPr>
          <p:cNvSpPr txBox="1"/>
          <p:nvPr/>
        </p:nvSpPr>
        <p:spPr>
          <a:xfrm>
            <a:off x="400050" y="1023281"/>
            <a:ext cx="8689086" cy="369332"/>
          </a:xfrm>
          <a:prstGeom prst="rect">
            <a:avLst/>
          </a:prstGeom>
          <a:noFill/>
        </p:spPr>
        <p:txBody>
          <a:bodyPr wrap="square" rtlCol="0">
            <a:spAutoFit/>
          </a:bodyPr>
          <a:lstStyle/>
          <a:p>
            <a:r>
              <a:rPr lang="en-US" dirty="0"/>
              <a:t>OTA – Single Stage Operational Transconductance Amplifier</a:t>
            </a:r>
          </a:p>
        </p:txBody>
      </p:sp>
      <p:pic>
        <p:nvPicPr>
          <p:cNvPr id="7" name="Picture 6">
            <a:extLst>
              <a:ext uri="{FF2B5EF4-FFF2-40B4-BE49-F238E27FC236}">
                <a16:creationId xmlns:a16="http://schemas.microsoft.com/office/drawing/2014/main" id="{FAF1404C-1C7E-4F91-B2C1-C66D81A4E6C8}"/>
              </a:ext>
            </a:extLst>
          </p:cNvPr>
          <p:cNvPicPr>
            <a:picLocks noChangeAspect="1"/>
          </p:cNvPicPr>
          <p:nvPr/>
        </p:nvPicPr>
        <p:blipFill>
          <a:blip r:embed="rId2"/>
          <a:stretch>
            <a:fillRect/>
          </a:stretch>
        </p:blipFill>
        <p:spPr>
          <a:xfrm>
            <a:off x="4085547" y="1993408"/>
            <a:ext cx="7878511" cy="3776132"/>
          </a:xfrm>
          <a:prstGeom prst="rect">
            <a:avLst/>
          </a:prstGeom>
        </p:spPr>
      </p:pic>
      <p:sp>
        <p:nvSpPr>
          <p:cNvPr id="8" name="CasetăText 23">
            <a:extLst>
              <a:ext uri="{FF2B5EF4-FFF2-40B4-BE49-F238E27FC236}">
                <a16:creationId xmlns:a16="http://schemas.microsoft.com/office/drawing/2014/main" id="{23CC8C61-DC6F-41FD-AC0B-EBC76DE7225E}"/>
              </a:ext>
            </a:extLst>
          </p:cNvPr>
          <p:cNvSpPr txBox="1"/>
          <p:nvPr/>
        </p:nvSpPr>
        <p:spPr>
          <a:xfrm>
            <a:off x="400050" y="1392613"/>
            <a:ext cx="3586734" cy="369332"/>
          </a:xfrm>
          <a:prstGeom prst="rect">
            <a:avLst/>
          </a:prstGeom>
          <a:noFill/>
        </p:spPr>
        <p:txBody>
          <a:bodyPr wrap="square" rtlCol="0">
            <a:spAutoFit/>
          </a:bodyPr>
          <a:lstStyle/>
          <a:p>
            <a:pPr marL="285750" indent="-285750">
              <a:buFont typeface="Arial" panose="020B0604020202020204" pitchFamily="34" charset="0"/>
              <a:buChar char="•"/>
            </a:pPr>
            <a:r>
              <a:rPr lang="en-US" dirty="0"/>
              <a:t>Gain estimation:</a:t>
            </a:r>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43726394-B776-4FA4-AF52-19FD6D637287}"/>
                  </a:ext>
                </a:extLst>
              </p:cNvPr>
              <p:cNvSpPr/>
              <p:nvPr/>
            </p:nvSpPr>
            <p:spPr>
              <a:xfrm>
                <a:off x="695654" y="1761945"/>
                <a:ext cx="2608378"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rPr>
                            <m:t>𝑜</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𝑎</m:t>
                              </m:r>
                            </m:sub>
                          </m:sSub>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𝑚</m:t>
                          </m:r>
                        </m:e>
                        <m:sub>
                          <m:r>
                            <a:rPr lang="en-US" b="0" i="1" smtClean="0">
                              <a:latin typeface="Cambria Math" panose="02040503050406030204" pitchFamily="18" charset="0"/>
                            </a:rPr>
                            <m:t>𝑏</m:t>
                          </m:r>
                        </m:sub>
                      </m:s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𝑑</m:t>
                          </m:r>
                        </m:sub>
                      </m:sSub>
                    </m:oMath>
                  </m:oMathPara>
                </a14:m>
                <a:endParaRPr lang="en-US" dirty="0"/>
              </a:p>
            </p:txBody>
          </p:sp>
        </mc:Choice>
        <mc:Fallback xmlns="">
          <p:sp>
            <p:nvSpPr>
              <p:cNvPr id="9" name="Dreptunghi 4">
                <a:extLst>
                  <a:ext uri="{FF2B5EF4-FFF2-40B4-BE49-F238E27FC236}">
                    <a16:creationId xmlns:a16="http://schemas.microsoft.com/office/drawing/2014/main" id="{43726394-B776-4FA4-AF52-19FD6D637287}"/>
                  </a:ext>
                </a:extLst>
              </p:cNvPr>
              <p:cNvSpPr>
                <a:spLocks noRot="1" noChangeAspect="1" noMove="1" noResize="1" noEditPoints="1" noAdjustHandles="1" noChangeArrowheads="1" noChangeShapeType="1" noTextEdit="1"/>
              </p:cNvSpPr>
              <p:nvPr/>
            </p:nvSpPr>
            <p:spPr>
              <a:xfrm>
                <a:off x="695654" y="1761945"/>
                <a:ext cx="2608378" cy="369332"/>
              </a:xfrm>
              <a:prstGeom prst="rect">
                <a:avLst/>
              </a:prstGeom>
              <a:blipFill>
                <a:blip r:embed="rId3"/>
                <a:stretch>
                  <a:fillRect/>
                </a:stretch>
              </a:blipFill>
            </p:spPr>
            <p:txBody>
              <a:bodyPr/>
              <a:lstStyle/>
              <a:p>
                <a:r>
                  <a:rPr lang="en-US">
                    <a:noFill/>
                  </a:rPr>
                  <a:t> </a:t>
                </a:r>
              </a:p>
            </p:txBody>
          </p:sp>
        </mc:Fallback>
      </mc:AlternateContent>
      <p:sp>
        <p:nvSpPr>
          <p:cNvPr id="10" name="CasetăText 23">
            <a:extLst>
              <a:ext uri="{FF2B5EF4-FFF2-40B4-BE49-F238E27FC236}">
                <a16:creationId xmlns:a16="http://schemas.microsoft.com/office/drawing/2014/main" id="{1D45E7D3-BBF1-47E8-9AE2-A74173A8F5F8}"/>
              </a:ext>
            </a:extLst>
          </p:cNvPr>
          <p:cNvSpPr txBox="1"/>
          <p:nvPr/>
        </p:nvSpPr>
        <p:spPr>
          <a:xfrm>
            <a:off x="400050" y="2160172"/>
            <a:ext cx="3586734" cy="646331"/>
          </a:xfrm>
          <a:prstGeom prst="rect">
            <a:avLst/>
          </a:prstGeom>
          <a:noFill/>
        </p:spPr>
        <p:txBody>
          <a:bodyPr wrap="square" rtlCol="0">
            <a:spAutoFit/>
          </a:bodyPr>
          <a:lstStyle/>
          <a:p>
            <a:pPr marL="285750" indent="-285750">
              <a:buFont typeface="Arial" panose="020B0604020202020204" pitchFamily="34" charset="0"/>
              <a:buChar char="•"/>
            </a:pPr>
            <a:r>
              <a:rPr lang="en-US" dirty="0"/>
              <a:t>Both signal paths must have the same gain, so we need:</a:t>
            </a:r>
          </a:p>
        </p:txBody>
      </p:sp>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D2547005-36D0-487E-8E47-11541F2667DE}"/>
                  </a:ext>
                </a:extLst>
              </p:cNvPr>
              <p:cNvSpPr/>
              <p:nvPr/>
            </p:nvSpPr>
            <p:spPr>
              <a:xfrm>
                <a:off x="695654" y="2835398"/>
                <a:ext cx="207802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𝑚</m:t>
                          </m:r>
                        </m:e>
                        <m:sub>
                          <m:r>
                            <a:rPr lang="en-US" b="0" i="1" smtClean="0">
                              <a:latin typeface="Cambria Math" panose="02040503050406030204" pitchFamily="18" charset="0"/>
                            </a:rPr>
                            <m:t>𝑏</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m</m:t>
                      </m:r>
                    </m:oMath>
                  </m:oMathPara>
                </a14:m>
                <a:endParaRPr lang="en-US" dirty="0"/>
              </a:p>
            </p:txBody>
          </p:sp>
        </mc:Choice>
        <mc:Fallback xmlns="">
          <p:sp>
            <p:nvSpPr>
              <p:cNvPr id="11" name="Dreptunghi 4">
                <a:extLst>
                  <a:ext uri="{FF2B5EF4-FFF2-40B4-BE49-F238E27FC236}">
                    <a16:creationId xmlns:a16="http://schemas.microsoft.com/office/drawing/2014/main" id="{D2547005-36D0-487E-8E47-11541F2667DE}"/>
                  </a:ext>
                </a:extLst>
              </p:cNvPr>
              <p:cNvSpPr>
                <a:spLocks noRot="1" noChangeAspect="1" noMove="1" noResize="1" noEditPoints="1" noAdjustHandles="1" noChangeArrowheads="1" noChangeShapeType="1" noTextEdit="1"/>
              </p:cNvSpPr>
              <p:nvPr/>
            </p:nvSpPr>
            <p:spPr>
              <a:xfrm>
                <a:off x="695654" y="2835398"/>
                <a:ext cx="2078026" cy="369332"/>
              </a:xfrm>
              <a:prstGeom prst="rect">
                <a:avLst/>
              </a:prstGeom>
              <a:blipFill>
                <a:blip r:embed="rId4"/>
                <a:stretch>
                  <a:fillRect/>
                </a:stretch>
              </a:blipFill>
            </p:spPr>
            <p:txBody>
              <a:bodyPr/>
              <a:lstStyle/>
              <a:p>
                <a:r>
                  <a:rPr lang="en-US">
                    <a:noFill/>
                  </a:rPr>
                  <a:t> </a:t>
                </a:r>
              </a:p>
            </p:txBody>
          </p:sp>
        </mc:Fallback>
      </mc:AlternateContent>
      <p:sp>
        <p:nvSpPr>
          <p:cNvPr id="12" name="CasetăText 23">
            <a:extLst>
              <a:ext uri="{FF2B5EF4-FFF2-40B4-BE49-F238E27FC236}">
                <a16:creationId xmlns:a16="http://schemas.microsoft.com/office/drawing/2014/main" id="{D2053A87-DEE1-4318-8814-80B6CD403A51}"/>
              </a:ext>
            </a:extLst>
          </p:cNvPr>
          <p:cNvSpPr txBox="1"/>
          <p:nvPr/>
        </p:nvSpPr>
        <p:spPr>
          <a:xfrm>
            <a:off x="400050" y="3204730"/>
            <a:ext cx="3586734" cy="369332"/>
          </a:xfrm>
          <a:prstGeom prst="rect">
            <a:avLst/>
          </a:prstGeom>
          <a:noFill/>
        </p:spPr>
        <p:txBody>
          <a:bodyPr wrap="square" rtlCol="0">
            <a:spAutoFit/>
          </a:bodyPr>
          <a:lstStyle/>
          <a:p>
            <a:pPr marL="285750" indent="-285750">
              <a:buFont typeface="Arial" panose="020B0604020202020204" pitchFamily="34" charset="0"/>
              <a:buChar char="•"/>
            </a:pPr>
            <a:r>
              <a:rPr lang="en-US" dirty="0"/>
              <a:t>We get</a:t>
            </a:r>
          </a:p>
        </p:txBody>
      </p:sp>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E10B5099-1C37-4862-BF47-B21F043C818C}"/>
                  </a:ext>
                </a:extLst>
              </p:cNvPr>
              <p:cNvSpPr/>
              <p:nvPr/>
            </p:nvSpPr>
            <p:spPr>
              <a:xfrm>
                <a:off x="695654" y="3574062"/>
                <a:ext cx="3291130" cy="369332"/>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𝑜</m:t>
                        </m:r>
                      </m:sub>
                    </m:sSub>
                    <m:r>
                      <a:rPr lang="en-US" b="0" i="1" smtClean="0">
                        <a:latin typeface="Cambria Math" panose="02040503050406030204" pitchFamily="18" charset="0"/>
                      </a:rPr>
                      <m:t>=2</m:t>
                    </m:r>
                    <m:r>
                      <a:rPr lang="en-US" b="0" i="1" smtClean="0">
                        <a:latin typeface="Cambria Math" panose="02040503050406030204" pitchFamily="18" charset="0"/>
                      </a:rPr>
                      <m:t>𝑚</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𝑑</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𝑂</m:t>
                        </m:r>
                      </m:sub>
                    </m:sSub>
                  </m:oMath>
                </a14:m>
                <a:r>
                  <a:rPr lang="en-US" dirty="0"/>
                  <a:t>= </a:t>
                </a:r>
                <a14:m>
                  <m:oMath xmlns:m="http://schemas.openxmlformats.org/officeDocument/2006/math">
                    <m:r>
                      <a:rPr lang="en-US" i="1">
                        <a:latin typeface="Cambria Math" panose="02040503050406030204" pitchFamily="18" charset="0"/>
                      </a:rPr>
                      <m:t>𝑚</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𝑂</m:t>
                        </m:r>
                      </m:sub>
                    </m:sSub>
                    <m:r>
                      <a:rPr lang="en-US" b="0" i="1" smtClean="0">
                        <a:latin typeface="Cambria Math" panose="02040503050406030204" pitchFamily="18" charset="0"/>
                      </a:rPr>
                      <m:t> 2</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𝑑</m:t>
                        </m:r>
                      </m:sub>
                    </m:sSub>
                  </m:oMath>
                </a14:m>
                <a:endParaRPr lang="en-US" dirty="0"/>
              </a:p>
            </p:txBody>
          </p:sp>
        </mc:Choice>
        <mc:Fallback xmlns="">
          <p:sp>
            <p:nvSpPr>
              <p:cNvPr id="13" name="Dreptunghi 4">
                <a:extLst>
                  <a:ext uri="{FF2B5EF4-FFF2-40B4-BE49-F238E27FC236}">
                    <a16:creationId xmlns:a16="http://schemas.microsoft.com/office/drawing/2014/main" id="{E10B5099-1C37-4862-BF47-B21F043C818C}"/>
                  </a:ext>
                </a:extLst>
              </p:cNvPr>
              <p:cNvSpPr>
                <a:spLocks noRot="1" noChangeAspect="1" noMove="1" noResize="1" noEditPoints="1" noAdjustHandles="1" noChangeArrowheads="1" noChangeShapeType="1" noTextEdit="1"/>
              </p:cNvSpPr>
              <p:nvPr/>
            </p:nvSpPr>
            <p:spPr>
              <a:xfrm>
                <a:off x="695654" y="3574062"/>
                <a:ext cx="3291130" cy="369332"/>
              </a:xfrm>
              <a:prstGeom prst="rect">
                <a:avLst/>
              </a:prstGeom>
              <a:blipFill>
                <a:blip r:embed="rId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979E0EDA-6555-4071-BED9-8B6FCCDF975F}"/>
                  </a:ext>
                </a:extLst>
              </p:cNvPr>
              <p:cNvSpPr/>
              <p:nvPr/>
            </p:nvSpPr>
            <p:spPr>
              <a:xfrm>
                <a:off x="695654" y="3972289"/>
                <a:ext cx="2608378"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𝑂</m:t>
                          </m:r>
                        </m:sub>
                      </m:sSub>
                    </m:oMath>
                  </m:oMathPara>
                </a14:m>
                <a:endParaRPr lang="en-US" dirty="0"/>
              </a:p>
            </p:txBody>
          </p:sp>
        </mc:Choice>
        <mc:Fallback xmlns="">
          <p:sp>
            <p:nvSpPr>
              <p:cNvPr id="15" name="Dreptunghi 4">
                <a:extLst>
                  <a:ext uri="{FF2B5EF4-FFF2-40B4-BE49-F238E27FC236}">
                    <a16:creationId xmlns:a16="http://schemas.microsoft.com/office/drawing/2014/main" id="{979E0EDA-6555-4071-BED9-8B6FCCDF975F}"/>
                  </a:ext>
                </a:extLst>
              </p:cNvPr>
              <p:cNvSpPr>
                <a:spLocks noRot="1" noChangeAspect="1" noMove="1" noResize="1" noEditPoints="1" noAdjustHandles="1" noChangeArrowheads="1" noChangeShapeType="1" noTextEdit="1"/>
              </p:cNvSpPr>
              <p:nvPr/>
            </p:nvSpPr>
            <p:spPr>
              <a:xfrm>
                <a:off x="695654" y="3972289"/>
                <a:ext cx="2608378" cy="369332"/>
              </a:xfrm>
              <a:prstGeom prst="rect">
                <a:avLst/>
              </a:prstGeom>
              <a:blipFill>
                <a:blip r:embed="rId6"/>
                <a:stretch>
                  <a:fillRect b="-6667"/>
                </a:stretch>
              </a:blipFill>
            </p:spPr>
            <p:txBody>
              <a:bodyPr/>
              <a:lstStyle/>
              <a:p>
                <a:r>
                  <a:rPr lang="en-US">
                    <a:noFill/>
                  </a:rPr>
                  <a:t> </a:t>
                </a:r>
              </a:p>
            </p:txBody>
          </p:sp>
        </mc:Fallback>
      </mc:AlternateContent>
      <p:sp>
        <p:nvSpPr>
          <p:cNvPr id="16" name="CasetăText 23">
            <a:extLst>
              <a:ext uri="{FF2B5EF4-FFF2-40B4-BE49-F238E27FC236}">
                <a16:creationId xmlns:a16="http://schemas.microsoft.com/office/drawing/2014/main" id="{8CA2EBE6-D5D5-46EE-BA88-813048789FE7}"/>
              </a:ext>
            </a:extLst>
          </p:cNvPr>
          <p:cNvSpPr txBox="1"/>
          <p:nvPr/>
        </p:nvSpPr>
        <p:spPr>
          <a:xfrm>
            <a:off x="400050" y="4477189"/>
            <a:ext cx="3586734" cy="1200329"/>
          </a:xfrm>
          <a:prstGeom prst="rect">
            <a:avLst/>
          </a:prstGeom>
          <a:noFill/>
        </p:spPr>
        <p:txBody>
          <a:bodyPr wrap="square" rtlCol="0">
            <a:spAutoFit/>
          </a:bodyPr>
          <a:lstStyle/>
          <a:p>
            <a:r>
              <a:rPr lang="en-US" dirty="0"/>
              <a:t>Stability:</a:t>
            </a:r>
          </a:p>
          <a:p>
            <a:pPr marL="285750" indent="-285750">
              <a:buFont typeface="Arial" panose="020B0604020202020204" pitchFamily="34" charset="0"/>
              <a:buChar char="•"/>
            </a:pPr>
            <a:r>
              <a:rPr lang="en-US" dirty="0"/>
              <a:t>The only high impedance node is in the output. This is where the dominant pole will be placed.</a:t>
            </a:r>
          </a:p>
        </p:txBody>
      </p:sp>
    </p:spTree>
    <p:extLst>
      <p:ext uri="{BB962C8B-B14F-4D97-AF65-F5344CB8AC3E}">
        <p14:creationId xmlns:p14="http://schemas.microsoft.com/office/powerpoint/2010/main" val="119616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83764" cy="461665"/>
          </a:xfrm>
          <a:prstGeom prst="rect">
            <a:avLst/>
          </a:prstGeom>
          <a:noFill/>
        </p:spPr>
        <p:txBody>
          <a:bodyPr wrap="none" rtlCol="0">
            <a:spAutoFit/>
          </a:bodyPr>
          <a:lstStyle/>
          <a:p>
            <a:r>
              <a:rPr lang="en-US" sz="2400" dirty="0"/>
              <a:t>Other Operational Amplifier Topologies</a:t>
            </a:r>
            <a:endParaRPr lang="ro-RO" sz="2400" dirty="0"/>
          </a:p>
        </p:txBody>
      </p:sp>
      <p:pic>
        <p:nvPicPr>
          <p:cNvPr id="5" name="Picture 4">
            <a:extLst>
              <a:ext uri="{FF2B5EF4-FFF2-40B4-BE49-F238E27FC236}">
                <a16:creationId xmlns:a16="http://schemas.microsoft.com/office/drawing/2014/main" id="{7D751FE5-0E4B-4430-A0C8-C2BD3FC3203E}"/>
              </a:ext>
            </a:extLst>
          </p:cNvPr>
          <p:cNvPicPr>
            <a:picLocks noChangeAspect="1"/>
          </p:cNvPicPr>
          <p:nvPr/>
        </p:nvPicPr>
        <p:blipFill>
          <a:blip r:embed="rId2"/>
          <a:stretch>
            <a:fillRect/>
          </a:stretch>
        </p:blipFill>
        <p:spPr>
          <a:xfrm>
            <a:off x="7040342" y="118242"/>
            <a:ext cx="4250748" cy="6509767"/>
          </a:xfrm>
          <a:prstGeom prst="rect">
            <a:avLst/>
          </a:prstGeom>
        </p:spPr>
      </p:pic>
      <p:pic>
        <p:nvPicPr>
          <p:cNvPr id="7" name="Picture 6">
            <a:extLst>
              <a:ext uri="{FF2B5EF4-FFF2-40B4-BE49-F238E27FC236}">
                <a16:creationId xmlns:a16="http://schemas.microsoft.com/office/drawing/2014/main" id="{46F7F987-656E-46A8-B495-197C2A53D3F0}"/>
              </a:ext>
            </a:extLst>
          </p:cNvPr>
          <p:cNvPicPr>
            <a:picLocks noChangeAspect="1"/>
          </p:cNvPicPr>
          <p:nvPr/>
        </p:nvPicPr>
        <p:blipFill>
          <a:blip r:embed="rId3"/>
          <a:stretch>
            <a:fillRect/>
          </a:stretch>
        </p:blipFill>
        <p:spPr>
          <a:xfrm>
            <a:off x="2941932" y="2981748"/>
            <a:ext cx="2844761" cy="3646261"/>
          </a:xfrm>
          <a:prstGeom prst="rect">
            <a:avLst/>
          </a:prstGeom>
        </p:spPr>
      </p:pic>
      <p:sp>
        <p:nvSpPr>
          <p:cNvPr id="8" name="Arrow: Right 32">
            <a:extLst>
              <a:ext uri="{FF2B5EF4-FFF2-40B4-BE49-F238E27FC236}">
                <a16:creationId xmlns:a16="http://schemas.microsoft.com/office/drawing/2014/main" id="{930CC24A-F08D-4B00-9B40-B171EDB50274}"/>
              </a:ext>
            </a:extLst>
          </p:cNvPr>
          <p:cNvSpPr/>
          <p:nvPr/>
        </p:nvSpPr>
        <p:spPr>
          <a:xfrm>
            <a:off x="6136588" y="4473363"/>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setăText 23">
            <a:extLst>
              <a:ext uri="{FF2B5EF4-FFF2-40B4-BE49-F238E27FC236}">
                <a16:creationId xmlns:a16="http://schemas.microsoft.com/office/drawing/2014/main" id="{0E2F6CB8-0535-4337-8C54-3E0710436B7A}"/>
              </a:ext>
            </a:extLst>
          </p:cNvPr>
          <p:cNvSpPr txBox="1"/>
          <p:nvPr/>
        </p:nvSpPr>
        <p:spPr>
          <a:xfrm>
            <a:off x="400050" y="1023281"/>
            <a:ext cx="8689086" cy="369332"/>
          </a:xfrm>
          <a:prstGeom prst="rect">
            <a:avLst/>
          </a:prstGeom>
          <a:noFill/>
        </p:spPr>
        <p:txBody>
          <a:bodyPr wrap="square" rtlCol="0">
            <a:spAutoFit/>
          </a:bodyPr>
          <a:lstStyle/>
          <a:p>
            <a:r>
              <a:rPr lang="en-US" dirty="0"/>
              <a:t>Telescopic </a:t>
            </a:r>
            <a:r>
              <a:rPr lang="en-US" dirty="0" err="1"/>
              <a:t>Cascode</a:t>
            </a:r>
            <a:r>
              <a:rPr lang="en-US" dirty="0"/>
              <a:t> Operational Amplifier</a:t>
            </a:r>
          </a:p>
        </p:txBody>
      </p:sp>
      <p:sp>
        <p:nvSpPr>
          <p:cNvPr id="10" name="CasetăText 23">
            <a:extLst>
              <a:ext uri="{FF2B5EF4-FFF2-40B4-BE49-F238E27FC236}">
                <a16:creationId xmlns:a16="http://schemas.microsoft.com/office/drawing/2014/main" id="{BB16735C-B153-4212-8F07-2BEAD2A6AD64}"/>
              </a:ext>
            </a:extLst>
          </p:cNvPr>
          <p:cNvSpPr txBox="1"/>
          <p:nvPr/>
        </p:nvSpPr>
        <p:spPr>
          <a:xfrm>
            <a:off x="400050" y="1373016"/>
            <a:ext cx="752475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This </a:t>
            </a:r>
            <a:r>
              <a:rPr lang="en-US" dirty="0" err="1"/>
              <a:t>OpAmp</a:t>
            </a:r>
            <a:r>
              <a:rPr lang="en-US" dirty="0"/>
              <a:t> topology is basically a differential pair stage with both the differential pair transistors and active load cascaded.</a:t>
            </a:r>
          </a:p>
        </p:txBody>
      </p:sp>
    </p:spTree>
    <p:extLst>
      <p:ext uri="{BB962C8B-B14F-4D97-AF65-F5344CB8AC3E}">
        <p14:creationId xmlns:p14="http://schemas.microsoft.com/office/powerpoint/2010/main" val="100947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83764" cy="461665"/>
          </a:xfrm>
          <a:prstGeom prst="rect">
            <a:avLst/>
          </a:prstGeom>
          <a:noFill/>
        </p:spPr>
        <p:txBody>
          <a:bodyPr wrap="none" rtlCol="0">
            <a:spAutoFit/>
          </a:bodyPr>
          <a:lstStyle/>
          <a:p>
            <a:r>
              <a:rPr lang="en-US" sz="2400" dirty="0"/>
              <a:t>Other Operational Amplifier Topologies</a:t>
            </a:r>
            <a:endParaRPr lang="ro-RO" sz="2400" dirty="0"/>
          </a:p>
        </p:txBody>
      </p:sp>
      <p:pic>
        <p:nvPicPr>
          <p:cNvPr id="5" name="Picture 4">
            <a:extLst>
              <a:ext uri="{FF2B5EF4-FFF2-40B4-BE49-F238E27FC236}">
                <a16:creationId xmlns:a16="http://schemas.microsoft.com/office/drawing/2014/main" id="{5BD6ACB1-3F72-46BA-8F55-B9FDB3480459}"/>
              </a:ext>
            </a:extLst>
          </p:cNvPr>
          <p:cNvPicPr>
            <a:picLocks noChangeAspect="1"/>
          </p:cNvPicPr>
          <p:nvPr/>
        </p:nvPicPr>
        <p:blipFill>
          <a:blip r:embed="rId2"/>
          <a:stretch>
            <a:fillRect/>
          </a:stretch>
        </p:blipFill>
        <p:spPr>
          <a:xfrm>
            <a:off x="2834641" y="1448239"/>
            <a:ext cx="6870192" cy="5094423"/>
          </a:xfrm>
          <a:prstGeom prst="rect">
            <a:avLst/>
          </a:prstGeom>
        </p:spPr>
      </p:pic>
      <p:sp>
        <p:nvSpPr>
          <p:cNvPr id="6" name="CasetăText 23">
            <a:extLst>
              <a:ext uri="{FF2B5EF4-FFF2-40B4-BE49-F238E27FC236}">
                <a16:creationId xmlns:a16="http://schemas.microsoft.com/office/drawing/2014/main" id="{E4BC7D28-CFA1-462B-B36A-80A989D61CB4}"/>
              </a:ext>
            </a:extLst>
          </p:cNvPr>
          <p:cNvSpPr txBox="1"/>
          <p:nvPr/>
        </p:nvSpPr>
        <p:spPr>
          <a:xfrm>
            <a:off x="400050" y="1023281"/>
            <a:ext cx="8689086" cy="369332"/>
          </a:xfrm>
          <a:prstGeom prst="rect">
            <a:avLst/>
          </a:prstGeom>
          <a:noFill/>
        </p:spPr>
        <p:txBody>
          <a:bodyPr wrap="square" rtlCol="0">
            <a:spAutoFit/>
          </a:bodyPr>
          <a:lstStyle/>
          <a:p>
            <a:r>
              <a:rPr lang="en-US" dirty="0"/>
              <a:t>Folded </a:t>
            </a:r>
            <a:r>
              <a:rPr lang="en-US" dirty="0" err="1"/>
              <a:t>Cascode</a:t>
            </a:r>
            <a:r>
              <a:rPr lang="en-US" dirty="0"/>
              <a:t> Operational Amplifier</a:t>
            </a:r>
          </a:p>
        </p:txBody>
      </p:sp>
    </p:spTree>
    <p:extLst>
      <p:ext uri="{BB962C8B-B14F-4D97-AF65-F5344CB8AC3E}">
        <p14:creationId xmlns:p14="http://schemas.microsoft.com/office/powerpoint/2010/main" val="327400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83764" cy="461665"/>
          </a:xfrm>
          <a:prstGeom prst="rect">
            <a:avLst/>
          </a:prstGeom>
          <a:noFill/>
        </p:spPr>
        <p:txBody>
          <a:bodyPr wrap="none" rtlCol="0">
            <a:spAutoFit/>
          </a:bodyPr>
          <a:lstStyle/>
          <a:p>
            <a:r>
              <a:rPr lang="en-US" sz="2400" dirty="0"/>
              <a:t>Other Operational Amplifier Topologies</a:t>
            </a:r>
            <a:endParaRPr lang="ro-RO" sz="2400" dirty="0"/>
          </a:p>
        </p:txBody>
      </p:sp>
      <p:sp>
        <p:nvSpPr>
          <p:cNvPr id="6" name="CasetăText 23">
            <a:extLst>
              <a:ext uri="{FF2B5EF4-FFF2-40B4-BE49-F238E27FC236}">
                <a16:creationId xmlns:a16="http://schemas.microsoft.com/office/drawing/2014/main" id="{E4BC7D28-CFA1-462B-B36A-80A989D61CB4}"/>
              </a:ext>
            </a:extLst>
          </p:cNvPr>
          <p:cNvSpPr txBox="1"/>
          <p:nvPr/>
        </p:nvSpPr>
        <p:spPr>
          <a:xfrm>
            <a:off x="400050" y="1023281"/>
            <a:ext cx="8689086" cy="369332"/>
          </a:xfrm>
          <a:prstGeom prst="rect">
            <a:avLst/>
          </a:prstGeom>
          <a:noFill/>
        </p:spPr>
        <p:txBody>
          <a:bodyPr wrap="square" rtlCol="0">
            <a:spAutoFit/>
          </a:bodyPr>
          <a:lstStyle/>
          <a:p>
            <a:r>
              <a:rPr lang="en-US" dirty="0"/>
              <a:t>Folded </a:t>
            </a:r>
            <a:r>
              <a:rPr lang="en-US" dirty="0" err="1"/>
              <a:t>Cascode</a:t>
            </a:r>
            <a:r>
              <a:rPr lang="en-US" dirty="0"/>
              <a:t> Operational Amplifier</a:t>
            </a:r>
          </a:p>
        </p:txBody>
      </p:sp>
      <p:pic>
        <p:nvPicPr>
          <p:cNvPr id="7" name="Picture 6">
            <a:extLst>
              <a:ext uri="{FF2B5EF4-FFF2-40B4-BE49-F238E27FC236}">
                <a16:creationId xmlns:a16="http://schemas.microsoft.com/office/drawing/2014/main" id="{3B9FF7A8-A787-48AA-B788-64E5A7417E64}"/>
              </a:ext>
            </a:extLst>
          </p:cNvPr>
          <p:cNvPicPr>
            <a:picLocks noChangeAspect="1"/>
          </p:cNvPicPr>
          <p:nvPr/>
        </p:nvPicPr>
        <p:blipFill>
          <a:blip r:embed="rId2"/>
          <a:stretch>
            <a:fillRect/>
          </a:stretch>
        </p:blipFill>
        <p:spPr>
          <a:xfrm>
            <a:off x="4700015" y="1664240"/>
            <a:ext cx="7257629" cy="4636706"/>
          </a:xfrm>
          <a:prstGeom prst="rect">
            <a:avLst/>
          </a:prstGeom>
        </p:spPr>
      </p:pic>
      <p:sp>
        <p:nvSpPr>
          <p:cNvPr id="8" name="CasetăText 23">
            <a:extLst>
              <a:ext uri="{FF2B5EF4-FFF2-40B4-BE49-F238E27FC236}">
                <a16:creationId xmlns:a16="http://schemas.microsoft.com/office/drawing/2014/main" id="{E531C6F9-BB10-4B37-A890-AFCA5AA2E82C}"/>
              </a:ext>
            </a:extLst>
          </p:cNvPr>
          <p:cNvSpPr txBox="1"/>
          <p:nvPr/>
        </p:nvSpPr>
        <p:spPr>
          <a:xfrm>
            <a:off x="400050" y="1392613"/>
            <a:ext cx="3586734" cy="369332"/>
          </a:xfrm>
          <a:prstGeom prst="rect">
            <a:avLst/>
          </a:prstGeom>
          <a:noFill/>
        </p:spPr>
        <p:txBody>
          <a:bodyPr wrap="square" rtlCol="0">
            <a:spAutoFit/>
          </a:bodyPr>
          <a:lstStyle/>
          <a:p>
            <a:pPr marL="285750" indent="-285750">
              <a:buFont typeface="Arial" panose="020B0604020202020204" pitchFamily="34" charset="0"/>
              <a:buChar char="•"/>
            </a:pPr>
            <a:r>
              <a:rPr lang="en-US" dirty="0"/>
              <a:t>Gain estimation:</a:t>
            </a:r>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BE5FB965-8C6E-4D06-A354-24F15616C32E}"/>
                  </a:ext>
                </a:extLst>
              </p:cNvPr>
              <p:cNvSpPr/>
              <p:nvPr/>
            </p:nvSpPr>
            <p:spPr>
              <a:xfrm>
                <a:off x="695654" y="1761945"/>
                <a:ext cx="3693466" cy="369332"/>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rPr>
                          <m:t>𝑜</m:t>
                        </m:r>
                      </m:sub>
                    </m:sSub>
                    <m:r>
                      <a:rPr lang="en-US" b="0" i="1" smtClean="0">
                        <a:latin typeface="Cambria Math" panose="02040503050406030204" pitchFamily="18" charset="0"/>
                      </a:rPr>
                      <m:t>=</m:t>
                    </m:r>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𝑑</m:t>
                            </m:r>
                          </m:sub>
                        </m:sSub>
                      </m:e>
                    </m:d>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𝑑</m:t>
                            </m:r>
                          </m:sub>
                        </m:sSub>
                      </m:e>
                    </m:d>
                    <m:r>
                      <a:rPr lang="en-US" b="0" i="0" smtClean="0">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𝑑</m:t>
                        </m:r>
                      </m:sub>
                    </m:sSub>
                  </m:oMath>
                </a14:m>
                <a:endParaRPr lang="en-US" dirty="0"/>
              </a:p>
            </p:txBody>
          </p:sp>
        </mc:Choice>
        <mc:Fallback xmlns="">
          <p:sp>
            <p:nvSpPr>
              <p:cNvPr id="9" name="Dreptunghi 4">
                <a:extLst>
                  <a:ext uri="{FF2B5EF4-FFF2-40B4-BE49-F238E27FC236}">
                    <a16:creationId xmlns:a16="http://schemas.microsoft.com/office/drawing/2014/main" id="{BE5FB965-8C6E-4D06-A354-24F15616C32E}"/>
                  </a:ext>
                </a:extLst>
              </p:cNvPr>
              <p:cNvSpPr>
                <a:spLocks noRot="1" noChangeAspect="1" noMove="1" noResize="1" noEditPoints="1" noAdjustHandles="1" noChangeArrowheads="1" noChangeShapeType="1" noTextEdit="1"/>
              </p:cNvSpPr>
              <p:nvPr/>
            </p:nvSpPr>
            <p:spPr>
              <a:xfrm>
                <a:off x="695654" y="1761945"/>
                <a:ext cx="369346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35913028-866A-423B-B1A9-B4ECD85C5174}"/>
                  </a:ext>
                </a:extLst>
              </p:cNvPr>
              <p:cNvSpPr/>
              <p:nvPr/>
            </p:nvSpPr>
            <p:spPr>
              <a:xfrm>
                <a:off x="695654" y="2206953"/>
                <a:ext cx="3693466" cy="369332"/>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𝑜</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𝑜</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𝑜</m:t>
                        </m:r>
                      </m:sub>
                    </m:sSub>
                    <m:r>
                      <a:rPr lang="en-US" b="0" i="0" smtClean="0">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𝑑</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sub>
                    </m:sSub>
                    <m:r>
                      <a:rPr lang="en-US" b="0" i="1" smtClean="0">
                        <a:latin typeface="Cambria Math" panose="02040503050406030204" pitchFamily="18" charset="0"/>
                      </a:rPr>
                      <m:t> 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oMath>
                </a14:m>
                <a:endParaRPr lang="en-US" dirty="0"/>
              </a:p>
            </p:txBody>
          </p:sp>
        </mc:Choice>
        <mc:Fallback xmlns="">
          <p:sp>
            <p:nvSpPr>
              <p:cNvPr id="10" name="Dreptunghi 4">
                <a:extLst>
                  <a:ext uri="{FF2B5EF4-FFF2-40B4-BE49-F238E27FC236}">
                    <a16:creationId xmlns:a16="http://schemas.microsoft.com/office/drawing/2014/main" id="{35913028-866A-423B-B1A9-B4ECD85C5174}"/>
                  </a:ext>
                </a:extLst>
              </p:cNvPr>
              <p:cNvSpPr>
                <a:spLocks noRot="1" noChangeAspect="1" noMove="1" noResize="1" noEditPoints="1" noAdjustHandles="1" noChangeArrowheads="1" noChangeShapeType="1" noTextEdit="1"/>
              </p:cNvSpPr>
              <p:nvPr/>
            </p:nvSpPr>
            <p:spPr>
              <a:xfrm>
                <a:off x="695654" y="2206953"/>
                <a:ext cx="3693466" cy="369332"/>
              </a:xfrm>
              <a:prstGeom prst="rect">
                <a:avLst/>
              </a:prstGeom>
              <a:blipFill>
                <a:blip r:embed="rId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765E3257-D354-4DCF-92D5-255185335912}"/>
                  </a:ext>
                </a:extLst>
              </p:cNvPr>
              <p:cNvSpPr/>
              <p:nvPr/>
            </p:nvSpPr>
            <p:spPr>
              <a:xfrm>
                <a:off x="695654" y="2603065"/>
                <a:ext cx="369346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sub>
                      </m:sSub>
                    </m:oMath>
                  </m:oMathPara>
                </a14:m>
                <a:endParaRPr lang="en-US" dirty="0"/>
              </a:p>
            </p:txBody>
          </p:sp>
        </mc:Choice>
        <mc:Fallback xmlns="">
          <p:sp>
            <p:nvSpPr>
              <p:cNvPr id="12" name="Dreptunghi 4">
                <a:extLst>
                  <a:ext uri="{FF2B5EF4-FFF2-40B4-BE49-F238E27FC236}">
                    <a16:creationId xmlns:a16="http://schemas.microsoft.com/office/drawing/2014/main" id="{765E3257-D354-4DCF-92D5-255185335912}"/>
                  </a:ext>
                </a:extLst>
              </p:cNvPr>
              <p:cNvSpPr>
                <a:spLocks noRot="1" noChangeAspect="1" noMove="1" noResize="1" noEditPoints="1" noAdjustHandles="1" noChangeArrowheads="1" noChangeShapeType="1" noTextEdit="1"/>
              </p:cNvSpPr>
              <p:nvPr/>
            </p:nvSpPr>
            <p:spPr>
              <a:xfrm>
                <a:off x="695654" y="2603065"/>
                <a:ext cx="3693466" cy="369332"/>
              </a:xfrm>
              <a:prstGeom prst="rect">
                <a:avLst/>
              </a:prstGeom>
              <a:blipFill>
                <a:blip r:embed="rId5"/>
                <a:stretch>
                  <a:fillRect b="-6557"/>
                </a:stretch>
              </a:blipFill>
            </p:spPr>
            <p:txBody>
              <a:bodyPr/>
              <a:lstStyle/>
              <a:p>
                <a:r>
                  <a:rPr lang="en-US">
                    <a:noFill/>
                  </a:rPr>
                  <a:t> </a:t>
                </a:r>
              </a:p>
            </p:txBody>
          </p:sp>
        </mc:Fallback>
      </mc:AlternateContent>
      <p:sp>
        <p:nvSpPr>
          <p:cNvPr id="13" name="CasetăText 23">
            <a:extLst>
              <a:ext uri="{FF2B5EF4-FFF2-40B4-BE49-F238E27FC236}">
                <a16:creationId xmlns:a16="http://schemas.microsoft.com/office/drawing/2014/main" id="{BD68340D-7FD3-4E3A-8EEC-38914898C55B}"/>
              </a:ext>
            </a:extLst>
          </p:cNvPr>
          <p:cNvSpPr txBox="1"/>
          <p:nvPr/>
        </p:nvSpPr>
        <p:spPr>
          <a:xfrm>
            <a:off x="400050" y="3081387"/>
            <a:ext cx="3586734" cy="1200329"/>
          </a:xfrm>
          <a:prstGeom prst="rect">
            <a:avLst/>
          </a:prstGeom>
          <a:noFill/>
        </p:spPr>
        <p:txBody>
          <a:bodyPr wrap="square" rtlCol="0">
            <a:spAutoFit/>
          </a:bodyPr>
          <a:lstStyle/>
          <a:p>
            <a:r>
              <a:rPr lang="en-US" dirty="0"/>
              <a:t>Stability:</a:t>
            </a:r>
          </a:p>
          <a:p>
            <a:pPr marL="285750" indent="-285750">
              <a:buFont typeface="Arial" panose="020B0604020202020204" pitchFamily="34" charset="0"/>
              <a:buChar char="•"/>
            </a:pPr>
            <a:r>
              <a:rPr lang="en-US" dirty="0"/>
              <a:t>The only high impedance node is in the output. This is where the dominant pole will be placed.</a:t>
            </a:r>
          </a:p>
        </p:txBody>
      </p:sp>
    </p:spTree>
    <p:extLst>
      <p:ext uri="{BB962C8B-B14F-4D97-AF65-F5344CB8AC3E}">
        <p14:creationId xmlns:p14="http://schemas.microsoft.com/office/powerpoint/2010/main" val="31597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83764" cy="461665"/>
          </a:xfrm>
          <a:prstGeom prst="rect">
            <a:avLst/>
          </a:prstGeom>
          <a:noFill/>
        </p:spPr>
        <p:txBody>
          <a:bodyPr wrap="none" rtlCol="0">
            <a:spAutoFit/>
          </a:bodyPr>
          <a:lstStyle/>
          <a:p>
            <a:r>
              <a:rPr lang="en-US" sz="2400" dirty="0"/>
              <a:t>Other Operational Amplifier Topologies</a:t>
            </a:r>
            <a:endParaRPr lang="ro-RO" sz="2400" dirty="0"/>
          </a:p>
        </p:txBody>
      </p:sp>
      <p:pic>
        <p:nvPicPr>
          <p:cNvPr id="6" name="Picture 5">
            <a:extLst>
              <a:ext uri="{FF2B5EF4-FFF2-40B4-BE49-F238E27FC236}">
                <a16:creationId xmlns:a16="http://schemas.microsoft.com/office/drawing/2014/main" id="{3E9079E6-CDB3-41A1-99F5-C3C765FA9EDD}"/>
              </a:ext>
            </a:extLst>
          </p:cNvPr>
          <p:cNvPicPr>
            <a:picLocks noChangeAspect="1"/>
          </p:cNvPicPr>
          <p:nvPr/>
        </p:nvPicPr>
        <p:blipFill>
          <a:blip r:embed="rId2"/>
          <a:stretch>
            <a:fillRect/>
          </a:stretch>
        </p:blipFill>
        <p:spPr>
          <a:xfrm>
            <a:off x="1420368" y="1495327"/>
            <a:ext cx="9723120" cy="4986376"/>
          </a:xfrm>
          <a:prstGeom prst="rect">
            <a:avLst/>
          </a:prstGeom>
        </p:spPr>
      </p:pic>
      <p:sp>
        <p:nvSpPr>
          <p:cNvPr id="7" name="CasetăText 23">
            <a:extLst>
              <a:ext uri="{FF2B5EF4-FFF2-40B4-BE49-F238E27FC236}">
                <a16:creationId xmlns:a16="http://schemas.microsoft.com/office/drawing/2014/main" id="{7D76DE7C-E991-42EF-9BB1-913A058F0406}"/>
              </a:ext>
            </a:extLst>
          </p:cNvPr>
          <p:cNvSpPr txBox="1"/>
          <p:nvPr/>
        </p:nvSpPr>
        <p:spPr>
          <a:xfrm>
            <a:off x="400050" y="1023281"/>
            <a:ext cx="8689086" cy="369332"/>
          </a:xfrm>
          <a:prstGeom prst="rect">
            <a:avLst/>
          </a:prstGeom>
          <a:noFill/>
        </p:spPr>
        <p:txBody>
          <a:bodyPr wrap="square" rtlCol="0">
            <a:spAutoFit/>
          </a:bodyPr>
          <a:lstStyle/>
          <a:p>
            <a:r>
              <a:rPr lang="en-US" dirty="0"/>
              <a:t>Folded </a:t>
            </a:r>
            <a:r>
              <a:rPr lang="en-US" dirty="0" err="1"/>
              <a:t>Cascode</a:t>
            </a:r>
            <a:r>
              <a:rPr lang="en-US" dirty="0"/>
              <a:t> Operational Amplifier – with bias circuit</a:t>
            </a:r>
          </a:p>
        </p:txBody>
      </p:sp>
    </p:spTree>
    <p:extLst>
      <p:ext uri="{BB962C8B-B14F-4D97-AF65-F5344CB8AC3E}">
        <p14:creationId xmlns:p14="http://schemas.microsoft.com/office/powerpoint/2010/main" val="281334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780878" cy="461665"/>
          </a:xfrm>
          <a:prstGeom prst="rect">
            <a:avLst/>
          </a:prstGeom>
          <a:noFill/>
        </p:spPr>
        <p:txBody>
          <a:bodyPr wrap="none" rtlCol="0">
            <a:spAutoFit/>
          </a:bodyPr>
          <a:lstStyle/>
          <a:p>
            <a:r>
              <a:rPr lang="en-US" sz="2400" dirty="0"/>
              <a:t>Operational Amplifier as a circuit component</a:t>
            </a:r>
            <a:endParaRPr lang="ro-RO" sz="2400" dirty="0"/>
          </a:p>
        </p:txBody>
      </p:sp>
      <p:sp>
        <p:nvSpPr>
          <p:cNvPr id="12" name="CasetăText 23">
            <a:extLst>
              <a:ext uri="{FF2B5EF4-FFF2-40B4-BE49-F238E27FC236}">
                <a16:creationId xmlns:a16="http://schemas.microsoft.com/office/drawing/2014/main" id="{89CFDC98-4FF7-4416-A692-DCEDB52B7A9C}"/>
              </a:ext>
            </a:extLst>
          </p:cNvPr>
          <p:cNvSpPr txBox="1"/>
          <p:nvPr/>
        </p:nvSpPr>
        <p:spPr>
          <a:xfrm>
            <a:off x="400050" y="930295"/>
            <a:ext cx="11348604" cy="369332"/>
          </a:xfrm>
          <a:prstGeom prst="rect">
            <a:avLst/>
          </a:prstGeom>
          <a:noFill/>
        </p:spPr>
        <p:txBody>
          <a:bodyPr wrap="square" rtlCol="0">
            <a:spAutoFit/>
          </a:bodyPr>
          <a:lstStyle/>
          <a:p>
            <a:pPr marL="285750" indent="-285750">
              <a:buFont typeface="Arial" panose="020B0604020202020204" pitchFamily="34" charset="0"/>
              <a:buChar char="•"/>
            </a:pPr>
            <a:r>
              <a:rPr lang="en-US" dirty="0"/>
              <a:t>The simplest OpAmp model is:</a:t>
            </a:r>
          </a:p>
        </p:txBody>
      </p:sp>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B2AA5A4E-2533-494A-B318-2418115A1FCD}"/>
                  </a:ext>
                </a:extLst>
              </p:cNvPr>
              <p:cNvSpPr/>
              <p:nvPr/>
            </p:nvSpPr>
            <p:spPr>
              <a:xfrm>
                <a:off x="703444" y="1299627"/>
                <a:ext cx="4246508" cy="4104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𝑖𝑛𝑚</m:t>
                              </m:r>
                            </m:sub>
                          </m:sSub>
                        </m:e>
                      </m:d>
                    </m:oMath>
                  </m:oMathPara>
                </a14:m>
                <a:endParaRPr lang="en-US" dirty="0"/>
              </a:p>
            </p:txBody>
          </p:sp>
        </mc:Choice>
        <mc:Fallback xmlns="">
          <p:sp>
            <p:nvSpPr>
              <p:cNvPr id="14" name="Dreptunghi 4">
                <a:extLst>
                  <a:ext uri="{FF2B5EF4-FFF2-40B4-BE49-F238E27FC236}">
                    <a16:creationId xmlns:a16="http://schemas.microsoft.com/office/drawing/2014/main" id="{B2AA5A4E-2533-494A-B318-2418115A1FCD}"/>
                  </a:ext>
                </a:extLst>
              </p:cNvPr>
              <p:cNvSpPr>
                <a:spLocks noRot="1" noChangeAspect="1" noMove="1" noResize="1" noEditPoints="1" noAdjustHandles="1" noChangeArrowheads="1" noChangeShapeType="1" noTextEdit="1"/>
              </p:cNvSpPr>
              <p:nvPr/>
            </p:nvSpPr>
            <p:spPr>
              <a:xfrm>
                <a:off x="703444" y="1299627"/>
                <a:ext cx="4246508" cy="410497"/>
              </a:xfrm>
              <a:prstGeom prst="rect">
                <a:avLst/>
              </a:prstGeom>
              <a:blipFill>
                <a:blip r:embed="rId2"/>
                <a:stretch>
                  <a:fillRect b="-7353"/>
                </a:stretch>
              </a:blipFill>
            </p:spPr>
            <p:txBody>
              <a:bodyPr/>
              <a:lstStyle/>
              <a:p>
                <a:r>
                  <a:rPr lang="en-US">
                    <a:noFill/>
                  </a:rPr>
                  <a:t> </a:t>
                </a:r>
              </a:p>
            </p:txBody>
          </p:sp>
        </mc:Fallback>
      </mc:AlternateContent>
      <p:sp>
        <p:nvSpPr>
          <p:cNvPr id="10" name="CasetăText 23">
            <a:extLst>
              <a:ext uri="{FF2B5EF4-FFF2-40B4-BE49-F238E27FC236}">
                <a16:creationId xmlns:a16="http://schemas.microsoft.com/office/drawing/2014/main" id="{630B5C4D-9F93-4534-BC1E-4E24BD03D597}"/>
              </a:ext>
            </a:extLst>
          </p:cNvPr>
          <p:cNvSpPr txBox="1"/>
          <p:nvPr/>
        </p:nvSpPr>
        <p:spPr>
          <a:xfrm>
            <a:off x="400050" y="1710124"/>
            <a:ext cx="1134860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Let us consider that our OpAmp is supplied between V</a:t>
            </a:r>
            <a:r>
              <a:rPr lang="en-US" baseline="-25000" dirty="0"/>
              <a:t>dd</a:t>
            </a:r>
            <a:r>
              <a:rPr lang="en-US" dirty="0"/>
              <a:t> (positive supply) and </a:t>
            </a:r>
            <a:r>
              <a:rPr lang="en-US" dirty="0" err="1"/>
              <a:t>V</a:t>
            </a:r>
            <a:r>
              <a:rPr lang="en-US" baseline="-25000" dirty="0" err="1"/>
              <a:t>ss</a:t>
            </a:r>
            <a:r>
              <a:rPr lang="en-US" dirty="0"/>
              <a:t> (negative supply)</a:t>
            </a:r>
          </a:p>
          <a:p>
            <a:pPr marL="285750" indent="-285750">
              <a:buFont typeface="Arial" panose="020B0604020202020204" pitchFamily="34" charset="0"/>
              <a:buChar char="•"/>
            </a:pPr>
            <a:r>
              <a:rPr lang="en-US" dirty="0"/>
              <a:t>Most common cases are </a:t>
            </a:r>
            <a:r>
              <a:rPr lang="en-US" dirty="0" err="1"/>
              <a:t>V</a:t>
            </a:r>
            <a:r>
              <a:rPr lang="en-US" baseline="-25000" dirty="0" err="1"/>
              <a:t>ss</a:t>
            </a:r>
            <a:r>
              <a:rPr lang="en-US" dirty="0"/>
              <a:t>=–V</a:t>
            </a:r>
            <a:r>
              <a:rPr lang="en-US" baseline="-25000" dirty="0"/>
              <a:t>dd</a:t>
            </a:r>
            <a:r>
              <a:rPr lang="en-US" dirty="0"/>
              <a:t> (differential supply) and </a:t>
            </a:r>
            <a:r>
              <a:rPr lang="en-US" dirty="0" err="1"/>
              <a:t>V</a:t>
            </a:r>
            <a:r>
              <a:rPr lang="en-US" baseline="-25000" dirty="0" err="1"/>
              <a:t>ss</a:t>
            </a:r>
            <a:r>
              <a:rPr lang="en-US" dirty="0"/>
              <a:t>=0 (asymmetric supply between V</a:t>
            </a:r>
            <a:r>
              <a:rPr lang="en-US" baseline="-25000" dirty="0"/>
              <a:t>dd</a:t>
            </a:r>
            <a:r>
              <a:rPr lang="en-US" dirty="0"/>
              <a:t> and ground).</a:t>
            </a:r>
          </a:p>
          <a:p>
            <a:pPr marL="285750" indent="-285750">
              <a:buFont typeface="Arial" panose="020B0604020202020204" pitchFamily="34" charset="0"/>
              <a:buChar char="•"/>
            </a:pPr>
            <a:r>
              <a:rPr lang="en-US" dirty="0"/>
              <a:t>This model is ok around the equilibrium point (V</a:t>
            </a:r>
            <a:r>
              <a:rPr lang="en-US" baseline="-25000" dirty="0"/>
              <a:t>inp</a:t>
            </a:r>
            <a:r>
              <a:rPr lang="en-US" dirty="0"/>
              <a:t>=V</a:t>
            </a:r>
            <a:r>
              <a:rPr lang="en-US" baseline="-25000" dirty="0"/>
              <a:t>inm</a:t>
            </a:r>
            <a:r>
              <a:rPr lang="en-US" dirty="0"/>
              <a:t>) but the output voltage obviously cannot go above the positive supply voltage or below the negative supply voltage.</a:t>
            </a:r>
          </a:p>
          <a:p>
            <a:pPr marL="285750" indent="-285750">
              <a:buFont typeface="Arial" panose="020B0604020202020204" pitchFamily="34" charset="0"/>
              <a:buChar char="•"/>
            </a:pPr>
            <a:r>
              <a:rPr lang="en-US" dirty="0"/>
              <a:t>So o better model would be:</a:t>
            </a:r>
          </a:p>
        </p:txBody>
      </p:sp>
      <p:pic>
        <p:nvPicPr>
          <p:cNvPr id="5" name="Picture 4">
            <a:extLst>
              <a:ext uri="{FF2B5EF4-FFF2-40B4-BE49-F238E27FC236}">
                <a16:creationId xmlns:a16="http://schemas.microsoft.com/office/drawing/2014/main" id="{D36EFB5E-1E8B-48ED-898D-7B629A20CFC0}"/>
              </a:ext>
            </a:extLst>
          </p:cNvPr>
          <p:cNvPicPr>
            <a:picLocks noChangeAspect="1"/>
          </p:cNvPicPr>
          <p:nvPr/>
        </p:nvPicPr>
        <p:blipFill>
          <a:blip r:embed="rId3"/>
          <a:stretch>
            <a:fillRect/>
          </a:stretch>
        </p:blipFill>
        <p:spPr>
          <a:xfrm>
            <a:off x="6781378" y="2883421"/>
            <a:ext cx="5010572" cy="3434912"/>
          </a:xfrm>
          <a:prstGeom prst="rect">
            <a:avLst/>
          </a:prstGeom>
        </p:spPr>
      </p:pic>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3C8690A2-1A4E-47CE-B33E-195CBA13F24D}"/>
                  </a:ext>
                </a:extLst>
              </p:cNvPr>
              <p:cNvSpPr/>
              <p:nvPr/>
            </p:nvSpPr>
            <p:spPr>
              <a:xfrm>
                <a:off x="703444" y="3514068"/>
                <a:ext cx="5996060" cy="179395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𝑠𝑠</m:t>
                                  </m:r>
                                </m:sub>
                              </m:sSub>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𝑖𝑛𝑚</m:t>
                                  </m:r>
                                </m:sub>
                              </m:sSub>
                              <m:r>
                                <a:rPr lang="en-US" b="0" i="1" smtClean="0">
                                  <a:latin typeface="Cambria Math" panose="02040503050406030204" pitchFamily="18" charset="0"/>
                                </a:rPr>
                                <m:t>&lt;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𝑠𝑠</m:t>
                                      </m:r>
                                    </m:sub>
                                  </m:sSub>
                                </m:num>
                                <m:den>
                                  <m:r>
                                    <a:rPr lang="en-US" i="1">
                                      <a:latin typeface="Cambria Math" panose="02040503050406030204" pitchFamily="18" charset="0"/>
                                    </a:rPr>
                                    <m:t>𝐴</m:t>
                                  </m:r>
                                </m:den>
                              </m:f>
                              <m:r>
                                <a:rPr lang="en-US" b="0" i="1" smtClean="0">
                                  <a:latin typeface="Cambria Math" panose="02040503050406030204" pitchFamily="18" charset="0"/>
                                </a:rPr>
                                <m:t>            </m:t>
                              </m:r>
                            </m:e>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𝑖𝑛𝑚</m:t>
                                      </m:r>
                                    </m:sub>
                                  </m:sSub>
                                </m:e>
                              </m:d>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𝑠𝑠</m:t>
                                      </m:r>
                                    </m:sub>
                                  </m:sSub>
                                </m:num>
                                <m:den>
                                  <m:r>
                                    <a:rPr lang="en-US" b="0" i="1" smtClean="0">
                                      <a:latin typeface="Cambria Math" panose="02040503050406030204" pitchFamily="18" charset="0"/>
                                    </a:rPr>
                                    <m:t>𝐴</m:t>
                                  </m:r>
                                </m:den>
                              </m:f>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𝑖𝑛𝑚</m:t>
                                  </m:r>
                                </m:sub>
                              </m:sSub>
                              <m:r>
                                <a:rPr lang="en-US" b="0" i="1" smtClean="0">
                                  <a:latin typeface="Cambria Math" panose="02040503050406030204" pitchFamily="18" charset="0"/>
                                </a:rPr>
                                <m:t>&lt;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𝑑𝑑</m:t>
                                      </m:r>
                                    </m:sub>
                                  </m:sSub>
                                </m:num>
                                <m:den>
                                  <m:r>
                                    <a:rPr lang="en-US" i="1">
                                      <a:latin typeface="Cambria Math" panose="02040503050406030204" pitchFamily="18" charset="0"/>
                                    </a:rPr>
                                    <m:t>𝐴</m:t>
                                  </m:r>
                                </m:den>
                              </m:f>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𝑑𝑑</m:t>
                                  </m:r>
                                </m:sub>
                              </m:sSub>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𝑑𝑑</m:t>
                                      </m:r>
                                    </m:sub>
                                  </m:sSub>
                                </m:num>
                                <m:den>
                                  <m:r>
                                    <a:rPr lang="en-US" i="1">
                                      <a:latin typeface="Cambria Math" panose="02040503050406030204" pitchFamily="18" charset="0"/>
                                    </a:rPr>
                                    <m:t>𝐴</m:t>
                                  </m:r>
                                </m:den>
                              </m:f>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𝑖𝑛𝑚</m:t>
                                  </m:r>
                                </m:sub>
                              </m:sSub>
                              <m:r>
                                <a:rPr lang="en-US" b="0" i="1" smtClean="0">
                                  <a:latin typeface="Cambria Math" panose="02040503050406030204" pitchFamily="18" charset="0"/>
                                </a:rPr>
                                <m:t>         </m:t>
                              </m:r>
                            </m:e>
                          </m:eqArr>
                        </m:e>
                      </m:d>
                    </m:oMath>
                  </m:oMathPara>
                </a14:m>
                <a:endParaRPr lang="en-US" dirty="0"/>
              </a:p>
            </p:txBody>
          </p:sp>
        </mc:Choice>
        <mc:Fallback xmlns="">
          <p:sp>
            <p:nvSpPr>
              <p:cNvPr id="15" name="Dreptunghi 4">
                <a:extLst>
                  <a:ext uri="{FF2B5EF4-FFF2-40B4-BE49-F238E27FC236}">
                    <a16:creationId xmlns:a16="http://schemas.microsoft.com/office/drawing/2014/main" id="{3C8690A2-1A4E-47CE-B33E-195CBA13F24D}"/>
                  </a:ext>
                </a:extLst>
              </p:cNvPr>
              <p:cNvSpPr>
                <a:spLocks noRot="1" noChangeAspect="1" noMove="1" noResize="1" noEditPoints="1" noAdjustHandles="1" noChangeArrowheads="1" noChangeShapeType="1" noTextEdit="1"/>
              </p:cNvSpPr>
              <p:nvPr/>
            </p:nvSpPr>
            <p:spPr>
              <a:xfrm>
                <a:off x="703444" y="3514068"/>
                <a:ext cx="5996060" cy="1793953"/>
              </a:xfrm>
              <a:prstGeom prst="rect">
                <a:avLst/>
              </a:prstGeom>
              <a:blipFill>
                <a:blip r:embed="rId4"/>
                <a:stretch>
                  <a:fillRect/>
                </a:stretch>
              </a:blipFill>
            </p:spPr>
            <p:txBody>
              <a:bodyPr/>
              <a:lstStyle/>
              <a:p>
                <a:r>
                  <a:rPr lang="en-US">
                    <a:noFill/>
                  </a:rPr>
                  <a:t> </a:t>
                </a:r>
              </a:p>
            </p:txBody>
          </p:sp>
        </mc:Fallback>
      </mc:AlternateContent>
      <p:sp>
        <p:nvSpPr>
          <p:cNvPr id="16" name="Dreptunghi: colțuri rotunjite 1">
            <a:extLst>
              <a:ext uri="{FF2B5EF4-FFF2-40B4-BE49-F238E27FC236}">
                <a16:creationId xmlns:a16="http://schemas.microsoft.com/office/drawing/2014/main" id="{31A891F8-8881-4DEF-9D7C-FCF603855D7D}"/>
              </a:ext>
            </a:extLst>
          </p:cNvPr>
          <p:cNvSpPr/>
          <p:nvPr/>
        </p:nvSpPr>
        <p:spPr>
          <a:xfrm>
            <a:off x="703444" y="1279878"/>
            <a:ext cx="2259212" cy="43024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35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780878" cy="461665"/>
          </a:xfrm>
          <a:prstGeom prst="rect">
            <a:avLst/>
          </a:prstGeom>
          <a:noFill/>
        </p:spPr>
        <p:txBody>
          <a:bodyPr wrap="none" rtlCol="0">
            <a:spAutoFit/>
          </a:bodyPr>
          <a:lstStyle/>
          <a:p>
            <a:r>
              <a:rPr lang="en-US" sz="2400" dirty="0"/>
              <a:t>Operational Amplifier as a circuit component</a:t>
            </a:r>
            <a:endParaRPr lang="ro-RO" sz="2400" dirty="0"/>
          </a:p>
        </p:txBody>
      </p:sp>
      <p:sp>
        <p:nvSpPr>
          <p:cNvPr id="12" name="CasetăText 23">
            <a:extLst>
              <a:ext uri="{FF2B5EF4-FFF2-40B4-BE49-F238E27FC236}">
                <a16:creationId xmlns:a16="http://schemas.microsoft.com/office/drawing/2014/main" id="{89CFDC98-4FF7-4416-A692-DCEDB52B7A9C}"/>
              </a:ext>
            </a:extLst>
          </p:cNvPr>
          <p:cNvSpPr txBox="1"/>
          <p:nvPr/>
        </p:nvSpPr>
        <p:spPr>
          <a:xfrm>
            <a:off x="400050" y="930295"/>
            <a:ext cx="11348604" cy="923330"/>
          </a:xfrm>
          <a:prstGeom prst="rect">
            <a:avLst/>
          </a:prstGeom>
          <a:noFill/>
        </p:spPr>
        <p:txBody>
          <a:bodyPr wrap="square" rtlCol="0">
            <a:spAutoFit/>
          </a:bodyPr>
          <a:lstStyle/>
          <a:p>
            <a:pPr marL="285750" indent="-285750">
              <a:buFont typeface="Arial" panose="020B0604020202020204" pitchFamily="34" charset="0"/>
              <a:buChar char="•"/>
            </a:pPr>
            <a:r>
              <a:rPr lang="en-US" dirty="0"/>
              <a:t>Most circuits are supplied between a positive supply, V</a:t>
            </a:r>
            <a:r>
              <a:rPr lang="en-US" baseline="-25000" dirty="0"/>
              <a:t>dd</a:t>
            </a:r>
            <a:r>
              <a:rPr lang="en-US" dirty="0"/>
              <a:t>, and ground.</a:t>
            </a:r>
          </a:p>
          <a:p>
            <a:pPr marL="285750" indent="-285750">
              <a:buFont typeface="Arial" panose="020B0604020202020204" pitchFamily="34" charset="0"/>
              <a:buChar char="•"/>
            </a:pPr>
            <a:r>
              <a:rPr lang="en-US" dirty="0"/>
              <a:t>So it makes sense to see how the OpAmp model and characteristic look like for this case.</a:t>
            </a:r>
          </a:p>
          <a:p>
            <a:pPr marL="285750" indent="-285750">
              <a:buFont typeface="Arial" panose="020B0604020202020204" pitchFamily="34" charset="0"/>
              <a:buChar char="•"/>
            </a:pPr>
            <a:r>
              <a:rPr lang="en-US" dirty="0"/>
              <a:t>From the ideal OpAmp equation, V</a:t>
            </a:r>
            <a:r>
              <a:rPr lang="en-US" baseline="-25000" dirty="0"/>
              <a:t>O</a:t>
            </a:r>
            <a:r>
              <a:rPr lang="en-US" dirty="0"/>
              <a:t>=A</a:t>
            </a:r>
            <a:r>
              <a:rPr lang="en-US" baseline="-25000" dirty="0"/>
              <a:t>0</a:t>
            </a:r>
            <a:r>
              <a:rPr lang="en-US" dirty="0"/>
              <a:t>(V</a:t>
            </a:r>
            <a:r>
              <a:rPr lang="en-US" baseline="-25000" dirty="0"/>
              <a:t>inp</a:t>
            </a:r>
            <a:r>
              <a:rPr lang="en-US" dirty="0"/>
              <a:t>–V</a:t>
            </a:r>
            <a:r>
              <a:rPr lang="en-US" baseline="-25000" dirty="0"/>
              <a:t>inm</a:t>
            </a:r>
            <a:r>
              <a:rPr lang="en-US" dirty="0"/>
              <a:t>), we have</a:t>
            </a:r>
          </a:p>
        </p:txBody>
      </p:sp>
      <mc:AlternateContent xmlns:mc="http://schemas.openxmlformats.org/markup-compatibility/2006" xmlns:a14="http://schemas.microsoft.com/office/drawing/2010/main">
        <mc:Choice Requires="a14">
          <p:sp>
            <p:nvSpPr>
              <p:cNvPr id="17" name="Dreptunghi 4">
                <a:extLst>
                  <a:ext uri="{FF2B5EF4-FFF2-40B4-BE49-F238E27FC236}">
                    <a16:creationId xmlns:a16="http://schemas.microsoft.com/office/drawing/2014/main" id="{DA9308C9-D72D-435B-B1A8-279AE7605455}"/>
                  </a:ext>
                </a:extLst>
              </p:cNvPr>
              <p:cNvSpPr/>
              <p:nvPr/>
            </p:nvSpPr>
            <p:spPr>
              <a:xfrm>
                <a:off x="735770" y="1864622"/>
                <a:ext cx="2320172" cy="39074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𝑖𝑛𝑝</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𝑖𝑛𝑚</m:t>
                          </m:r>
                        </m:sub>
                      </m:sSub>
                    </m:oMath>
                  </m:oMathPara>
                </a14:m>
                <a:endParaRPr lang="en-US" dirty="0"/>
              </a:p>
            </p:txBody>
          </p:sp>
        </mc:Choice>
        <mc:Fallback xmlns="">
          <p:sp>
            <p:nvSpPr>
              <p:cNvPr id="17" name="Dreptunghi 4">
                <a:extLst>
                  <a:ext uri="{FF2B5EF4-FFF2-40B4-BE49-F238E27FC236}">
                    <a16:creationId xmlns:a16="http://schemas.microsoft.com/office/drawing/2014/main" id="{DA9308C9-D72D-435B-B1A8-279AE7605455}"/>
                  </a:ext>
                </a:extLst>
              </p:cNvPr>
              <p:cNvSpPr>
                <a:spLocks noRot="1" noChangeAspect="1" noMove="1" noResize="1" noEditPoints="1" noAdjustHandles="1" noChangeArrowheads="1" noChangeShapeType="1" noTextEdit="1"/>
              </p:cNvSpPr>
              <p:nvPr/>
            </p:nvSpPr>
            <p:spPr>
              <a:xfrm>
                <a:off x="735770" y="1864622"/>
                <a:ext cx="2320172" cy="390748"/>
              </a:xfrm>
              <a:prstGeom prst="rect">
                <a:avLst/>
              </a:prstGeom>
              <a:blipFill>
                <a:blip r:embed="rId2"/>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Dreptunghi 4">
                <a:extLst>
                  <a:ext uri="{FF2B5EF4-FFF2-40B4-BE49-F238E27FC236}">
                    <a16:creationId xmlns:a16="http://schemas.microsoft.com/office/drawing/2014/main" id="{4CB8D77A-F44F-4146-98B5-0A4C695289E9}"/>
                  </a:ext>
                </a:extLst>
              </p:cNvPr>
              <p:cNvSpPr/>
              <p:nvPr/>
            </p:nvSpPr>
            <p:spPr>
              <a:xfrm>
                <a:off x="2613059" y="1875330"/>
                <a:ext cx="88576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=0</m:t>
                      </m:r>
                    </m:oMath>
                  </m:oMathPara>
                </a14:m>
                <a:endParaRPr lang="en-US" dirty="0"/>
              </a:p>
            </p:txBody>
          </p:sp>
        </mc:Choice>
        <mc:Fallback xmlns="">
          <p:sp>
            <p:nvSpPr>
              <p:cNvPr id="18" name="Dreptunghi 4">
                <a:extLst>
                  <a:ext uri="{FF2B5EF4-FFF2-40B4-BE49-F238E27FC236}">
                    <a16:creationId xmlns:a16="http://schemas.microsoft.com/office/drawing/2014/main" id="{4CB8D77A-F44F-4146-98B5-0A4C695289E9}"/>
                  </a:ext>
                </a:extLst>
              </p:cNvPr>
              <p:cNvSpPr>
                <a:spLocks noRot="1" noChangeAspect="1" noMove="1" noResize="1" noEditPoints="1" noAdjustHandles="1" noChangeArrowheads="1" noChangeShapeType="1" noTextEdit="1"/>
              </p:cNvSpPr>
              <p:nvPr/>
            </p:nvSpPr>
            <p:spPr>
              <a:xfrm>
                <a:off x="2613059" y="1875330"/>
                <a:ext cx="885766" cy="369332"/>
              </a:xfrm>
              <a:prstGeom prst="rect">
                <a:avLst/>
              </a:prstGeom>
              <a:blipFill>
                <a:blip r:embed="rId3"/>
                <a:stretch>
                  <a:fillRect/>
                </a:stretch>
              </a:blipFill>
            </p:spPr>
            <p:txBody>
              <a:bodyPr/>
              <a:lstStyle/>
              <a:p>
                <a:r>
                  <a:rPr lang="en-US">
                    <a:noFill/>
                  </a:rPr>
                  <a:t> </a:t>
                </a:r>
              </a:p>
            </p:txBody>
          </p:sp>
        </mc:Fallback>
      </mc:AlternateContent>
      <p:sp>
        <p:nvSpPr>
          <p:cNvPr id="19" name="Arrow: Right 32">
            <a:extLst>
              <a:ext uri="{FF2B5EF4-FFF2-40B4-BE49-F238E27FC236}">
                <a16:creationId xmlns:a16="http://schemas.microsoft.com/office/drawing/2014/main" id="{B60D9F06-4EDA-4ABC-9FF6-04450FF38FA2}"/>
              </a:ext>
            </a:extLst>
          </p:cNvPr>
          <p:cNvSpPr/>
          <p:nvPr/>
        </p:nvSpPr>
        <p:spPr>
          <a:xfrm>
            <a:off x="2256575" y="1936646"/>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asetăText 23">
            <a:extLst>
              <a:ext uri="{FF2B5EF4-FFF2-40B4-BE49-F238E27FC236}">
                <a16:creationId xmlns:a16="http://schemas.microsoft.com/office/drawing/2014/main" id="{6240A3DE-B04C-4C11-92A3-FCC893BF0C34}"/>
              </a:ext>
            </a:extLst>
          </p:cNvPr>
          <p:cNvSpPr txBox="1"/>
          <p:nvPr/>
        </p:nvSpPr>
        <p:spPr>
          <a:xfrm>
            <a:off x="400050" y="2288936"/>
            <a:ext cx="11348604" cy="923330"/>
          </a:xfrm>
          <a:prstGeom prst="rect">
            <a:avLst/>
          </a:prstGeom>
          <a:noFill/>
        </p:spPr>
        <p:txBody>
          <a:bodyPr wrap="square" rtlCol="0">
            <a:spAutoFit/>
          </a:bodyPr>
          <a:lstStyle/>
          <a:p>
            <a:pPr marL="285750" indent="-285750">
              <a:buFont typeface="Arial" panose="020B0604020202020204" pitchFamily="34" charset="0"/>
              <a:buChar char="•"/>
            </a:pPr>
            <a:r>
              <a:rPr lang="en-US" dirty="0"/>
              <a:t>But this does not make much sense for an OpAmp supplied between V</a:t>
            </a:r>
            <a:r>
              <a:rPr lang="en-US" baseline="-25000" dirty="0"/>
              <a:t>dd</a:t>
            </a:r>
            <a:r>
              <a:rPr lang="en-US" dirty="0"/>
              <a:t> and ground. V</a:t>
            </a:r>
            <a:r>
              <a:rPr lang="en-US" baseline="-25000" dirty="0"/>
              <a:t>O</a:t>
            </a:r>
            <a:r>
              <a:rPr lang="en-US" dirty="0"/>
              <a:t>=0 corresponds to a totally unbalanced OpAmp (as zero is the negative supply in this case).</a:t>
            </a:r>
          </a:p>
          <a:p>
            <a:pPr marL="285750" indent="-285750">
              <a:buFont typeface="Arial" panose="020B0604020202020204" pitchFamily="34" charset="0"/>
              <a:buChar char="•"/>
            </a:pPr>
            <a:r>
              <a:rPr lang="en-US" dirty="0"/>
              <a:t>A much better choice is</a:t>
            </a:r>
          </a:p>
        </p:txBody>
      </p:sp>
      <mc:AlternateContent xmlns:mc="http://schemas.openxmlformats.org/markup-compatibility/2006" xmlns:a14="http://schemas.microsoft.com/office/drawing/2010/main">
        <mc:Choice Requires="a14">
          <p:sp>
            <p:nvSpPr>
              <p:cNvPr id="22" name="Dreptunghi 4">
                <a:extLst>
                  <a:ext uri="{FF2B5EF4-FFF2-40B4-BE49-F238E27FC236}">
                    <a16:creationId xmlns:a16="http://schemas.microsoft.com/office/drawing/2014/main" id="{AE74A6D8-FE78-4F3B-8E9C-7FC77BC6F29E}"/>
                  </a:ext>
                </a:extLst>
              </p:cNvPr>
              <p:cNvSpPr/>
              <p:nvPr/>
            </p:nvSpPr>
            <p:spPr>
              <a:xfrm>
                <a:off x="735770" y="3281015"/>
                <a:ext cx="1351237" cy="39074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𝑖𝑛𝑝</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𝑖𝑛𝑚</m:t>
                          </m:r>
                        </m:sub>
                      </m:sSub>
                    </m:oMath>
                  </m:oMathPara>
                </a14:m>
                <a:endParaRPr lang="en-US" dirty="0"/>
              </a:p>
            </p:txBody>
          </p:sp>
        </mc:Choice>
        <mc:Fallback xmlns="">
          <p:sp>
            <p:nvSpPr>
              <p:cNvPr id="22" name="Dreptunghi 4">
                <a:extLst>
                  <a:ext uri="{FF2B5EF4-FFF2-40B4-BE49-F238E27FC236}">
                    <a16:creationId xmlns:a16="http://schemas.microsoft.com/office/drawing/2014/main" id="{AE74A6D8-FE78-4F3B-8E9C-7FC77BC6F29E}"/>
                  </a:ext>
                </a:extLst>
              </p:cNvPr>
              <p:cNvSpPr>
                <a:spLocks noRot="1" noChangeAspect="1" noMove="1" noResize="1" noEditPoints="1" noAdjustHandles="1" noChangeArrowheads="1" noChangeShapeType="1" noTextEdit="1"/>
              </p:cNvSpPr>
              <p:nvPr/>
            </p:nvSpPr>
            <p:spPr>
              <a:xfrm>
                <a:off x="735770" y="3281015"/>
                <a:ext cx="1351237" cy="390748"/>
              </a:xfrm>
              <a:prstGeom prst="rect">
                <a:avLst/>
              </a:prstGeom>
              <a:blipFill>
                <a:blip r:embed="rId4"/>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Dreptunghi 4">
                <a:extLst>
                  <a:ext uri="{FF2B5EF4-FFF2-40B4-BE49-F238E27FC236}">
                    <a16:creationId xmlns:a16="http://schemas.microsoft.com/office/drawing/2014/main" id="{6358C606-F664-40D2-A8DE-A0E45977E084}"/>
                  </a:ext>
                </a:extLst>
              </p:cNvPr>
              <p:cNvSpPr/>
              <p:nvPr/>
            </p:nvSpPr>
            <p:spPr>
              <a:xfrm>
                <a:off x="2564290" y="3162369"/>
                <a:ext cx="1715101" cy="60907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num>
                        <m:den>
                          <m:r>
                            <a:rPr lang="en-US" b="0" i="1" smtClean="0">
                              <a:latin typeface="Cambria Math" panose="02040503050406030204" pitchFamily="18" charset="0"/>
                            </a:rPr>
                            <m:t>2</m:t>
                          </m:r>
                        </m:den>
                      </m:f>
                    </m:oMath>
                  </m:oMathPara>
                </a14:m>
                <a:endParaRPr lang="en-US" dirty="0"/>
              </a:p>
            </p:txBody>
          </p:sp>
        </mc:Choice>
        <mc:Fallback xmlns="">
          <p:sp>
            <p:nvSpPr>
              <p:cNvPr id="23" name="Dreptunghi 4">
                <a:extLst>
                  <a:ext uri="{FF2B5EF4-FFF2-40B4-BE49-F238E27FC236}">
                    <a16:creationId xmlns:a16="http://schemas.microsoft.com/office/drawing/2014/main" id="{6358C606-F664-40D2-A8DE-A0E45977E084}"/>
                  </a:ext>
                </a:extLst>
              </p:cNvPr>
              <p:cNvSpPr>
                <a:spLocks noRot="1" noChangeAspect="1" noMove="1" noResize="1" noEditPoints="1" noAdjustHandles="1" noChangeArrowheads="1" noChangeShapeType="1" noTextEdit="1"/>
              </p:cNvSpPr>
              <p:nvPr/>
            </p:nvSpPr>
            <p:spPr>
              <a:xfrm>
                <a:off x="2564290" y="3162369"/>
                <a:ext cx="1715101" cy="609077"/>
              </a:xfrm>
              <a:prstGeom prst="rect">
                <a:avLst/>
              </a:prstGeom>
              <a:blipFill>
                <a:blip r:embed="rId5"/>
                <a:stretch>
                  <a:fillRect/>
                </a:stretch>
              </a:blipFill>
            </p:spPr>
            <p:txBody>
              <a:bodyPr/>
              <a:lstStyle/>
              <a:p>
                <a:r>
                  <a:rPr lang="en-US">
                    <a:noFill/>
                  </a:rPr>
                  <a:t> </a:t>
                </a:r>
              </a:p>
            </p:txBody>
          </p:sp>
        </mc:Fallback>
      </mc:AlternateContent>
      <p:sp>
        <p:nvSpPr>
          <p:cNvPr id="24" name="Arrow: Right 32">
            <a:extLst>
              <a:ext uri="{FF2B5EF4-FFF2-40B4-BE49-F238E27FC236}">
                <a16:creationId xmlns:a16="http://schemas.microsoft.com/office/drawing/2014/main" id="{1D8AE653-8126-4F44-8DEF-8AB58F0DEBF6}"/>
              </a:ext>
            </a:extLst>
          </p:cNvPr>
          <p:cNvSpPr/>
          <p:nvPr/>
        </p:nvSpPr>
        <p:spPr>
          <a:xfrm>
            <a:off x="2256575" y="3401838"/>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5">
            <a:extLst>
              <a:ext uri="{FF2B5EF4-FFF2-40B4-BE49-F238E27FC236}">
                <a16:creationId xmlns:a16="http://schemas.microsoft.com/office/drawing/2014/main" id="{CA33BCD7-0EFF-4B3E-996E-2E32351572E6}"/>
              </a:ext>
            </a:extLst>
          </p:cNvPr>
          <p:cNvSpPr/>
          <p:nvPr/>
        </p:nvSpPr>
        <p:spPr>
          <a:xfrm>
            <a:off x="735770" y="3162370"/>
            <a:ext cx="3068972" cy="628038"/>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asetăText 23">
            <a:extLst>
              <a:ext uri="{FF2B5EF4-FFF2-40B4-BE49-F238E27FC236}">
                <a16:creationId xmlns:a16="http://schemas.microsoft.com/office/drawing/2014/main" id="{F76BE4FF-D311-485F-9938-602B629826E2}"/>
              </a:ext>
            </a:extLst>
          </p:cNvPr>
          <p:cNvSpPr txBox="1"/>
          <p:nvPr/>
        </p:nvSpPr>
        <p:spPr>
          <a:xfrm>
            <a:off x="400050" y="3859157"/>
            <a:ext cx="11348604"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This is also what the OpAmp schematics discussed so far provide (in case they are perfectly balanced)</a:t>
            </a:r>
          </a:p>
          <a:p>
            <a:pPr marL="285750" indent="-285750">
              <a:buFont typeface="Arial" panose="020B0604020202020204" pitchFamily="34" charset="0"/>
              <a:buChar char="•"/>
            </a:pPr>
            <a:r>
              <a:rPr lang="en-US" dirty="0"/>
              <a:t>So the actual OpAmp equation, for the asymmetric supply case, is</a:t>
            </a:r>
          </a:p>
        </p:txBody>
      </p:sp>
      <mc:AlternateContent xmlns:mc="http://schemas.openxmlformats.org/markup-compatibility/2006" xmlns:a14="http://schemas.microsoft.com/office/drawing/2010/main">
        <mc:Choice Requires="a14">
          <p:sp>
            <p:nvSpPr>
              <p:cNvPr id="16" name="Dreptunghi 4">
                <a:extLst>
                  <a:ext uri="{FF2B5EF4-FFF2-40B4-BE49-F238E27FC236}">
                    <a16:creationId xmlns:a16="http://schemas.microsoft.com/office/drawing/2014/main" id="{AC8FE551-8E54-4B26-A75B-274D25622593}"/>
                  </a:ext>
                </a:extLst>
              </p:cNvPr>
              <p:cNvSpPr/>
              <p:nvPr/>
            </p:nvSpPr>
            <p:spPr>
              <a:xfrm>
                <a:off x="740858" y="4505488"/>
                <a:ext cx="3063884" cy="60907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𝑖𝑛𝑚</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num>
                        <m:den>
                          <m:r>
                            <a:rPr lang="en-US" b="0" i="1" smtClean="0">
                              <a:latin typeface="Cambria Math" panose="02040503050406030204" pitchFamily="18" charset="0"/>
                            </a:rPr>
                            <m:t>2</m:t>
                          </m:r>
                        </m:den>
                      </m:f>
                    </m:oMath>
                  </m:oMathPara>
                </a14:m>
                <a:endParaRPr lang="en-US" dirty="0"/>
              </a:p>
            </p:txBody>
          </p:sp>
        </mc:Choice>
        <mc:Fallback xmlns="">
          <p:sp>
            <p:nvSpPr>
              <p:cNvPr id="16" name="Dreptunghi 4">
                <a:extLst>
                  <a:ext uri="{FF2B5EF4-FFF2-40B4-BE49-F238E27FC236}">
                    <a16:creationId xmlns:a16="http://schemas.microsoft.com/office/drawing/2014/main" id="{AC8FE551-8E54-4B26-A75B-274D25622593}"/>
                  </a:ext>
                </a:extLst>
              </p:cNvPr>
              <p:cNvSpPr>
                <a:spLocks noRot="1" noChangeAspect="1" noMove="1" noResize="1" noEditPoints="1" noAdjustHandles="1" noChangeArrowheads="1" noChangeShapeType="1" noTextEdit="1"/>
              </p:cNvSpPr>
              <p:nvPr/>
            </p:nvSpPr>
            <p:spPr>
              <a:xfrm>
                <a:off x="740858" y="4505488"/>
                <a:ext cx="3063884" cy="60907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4043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780878" cy="461665"/>
          </a:xfrm>
          <a:prstGeom prst="rect">
            <a:avLst/>
          </a:prstGeom>
          <a:noFill/>
        </p:spPr>
        <p:txBody>
          <a:bodyPr wrap="none" rtlCol="0">
            <a:spAutoFit/>
          </a:bodyPr>
          <a:lstStyle/>
          <a:p>
            <a:r>
              <a:rPr lang="en-US" sz="2400" dirty="0"/>
              <a:t>Operational Amplifier as a circuit component</a:t>
            </a:r>
            <a:endParaRPr lang="ro-RO" sz="2400" dirty="0"/>
          </a:p>
        </p:txBody>
      </p:sp>
      <p:sp>
        <p:nvSpPr>
          <p:cNvPr id="12" name="CasetăText 23">
            <a:extLst>
              <a:ext uri="{FF2B5EF4-FFF2-40B4-BE49-F238E27FC236}">
                <a16:creationId xmlns:a16="http://schemas.microsoft.com/office/drawing/2014/main" id="{89CFDC98-4FF7-4416-A692-DCEDB52B7A9C}"/>
              </a:ext>
            </a:extLst>
          </p:cNvPr>
          <p:cNvSpPr txBox="1"/>
          <p:nvPr/>
        </p:nvSpPr>
        <p:spPr>
          <a:xfrm>
            <a:off x="400050" y="930295"/>
            <a:ext cx="11348604" cy="369332"/>
          </a:xfrm>
          <a:prstGeom prst="rect">
            <a:avLst/>
          </a:prstGeom>
          <a:noFill/>
        </p:spPr>
        <p:txBody>
          <a:bodyPr wrap="square" rtlCol="0">
            <a:spAutoFit/>
          </a:bodyPr>
          <a:lstStyle/>
          <a:p>
            <a:pPr marL="285750" indent="-285750">
              <a:buFont typeface="Arial" panose="020B0604020202020204" pitchFamily="34" charset="0"/>
              <a:buChar char="•"/>
            </a:pPr>
            <a:r>
              <a:rPr lang="en-US" dirty="0"/>
              <a:t>The output voltage cannot exceed V</a:t>
            </a:r>
            <a:r>
              <a:rPr lang="en-US" baseline="-25000" dirty="0"/>
              <a:t>dd</a:t>
            </a:r>
            <a:r>
              <a:rPr lang="en-US" dirty="0"/>
              <a:t> or go below ground.</a:t>
            </a:r>
          </a:p>
        </p:txBody>
      </p:sp>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3C8690A2-1A4E-47CE-B33E-195CBA13F24D}"/>
                  </a:ext>
                </a:extLst>
              </p:cNvPr>
              <p:cNvSpPr/>
              <p:nvPr/>
            </p:nvSpPr>
            <p:spPr>
              <a:xfrm>
                <a:off x="633938" y="2996100"/>
                <a:ext cx="6587372" cy="179395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1" smtClean="0">
                                  <a:latin typeface="Cambria Math" panose="02040503050406030204" pitchFamily="18" charset="0"/>
                                </a:rPr>
                                <m:t>𝑓𝑜𝑟</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𝑖𝑛𝑚</m:t>
                                  </m:r>
                                </m:sub>
                              </m:sSub>
                              <m:r>
                                <a:rPr lang="en-US" b="0" i="1" smtClean="0">
                                  <a:latin typeface="Cambria Math" panose="02040503050406030204" pitchFamily="18" charset="0"/>
                                </a:rPr>
                                <m:t>&lt;−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𝑑𝑑</m:t>
                                      </m:r>
                                    </m:sub>
                                  </m:sSub>
                                </m:num>
                                <m:den>
                                  <m:r>
                                    <a:rPr lang="en-US" b="0" i="1" smtClean="0">
                                      <a:latin typeface="Cambria Math" panose="02040503050406030204" pitchFamily="18" charset="0"/>
                                    </a:rPr>
                                    <m:t>2</m:t>
                                  </m:r>
                                  <m:r>
                                    <a:rPr lang="en-US" i="1">
                                      <a:latin typeface="Cambria Math" panose="02040503050406030204" pitchFamily="18" charset="0"/>
                                    </a:rPr>
                                    <m:t>𝐴</m:t>
                                  </m:r>
                                </m:den>
                              </m:f>
                              <m:r>
                                <a:rPr lang="en-US" b="0" i="1" smtClean="0">
                                  <a:latin typeface="Cambria Math" panose="02040503050406030204" pitchFamily="18" charset="0"/>
                                </a:rPr>
                                <m:t>            </m:t>
                              </m:r>
                            </m:e>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𝑖𝑛𝑚</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num>
                                <m:den>
                                  <m:r>
                                    <a:rPr lang="en-US" b="0" i="1" smtClean="0">
                                      <a:latin typeface="Cambria Math" panose="02040503050406030204" pitchFamily="18" charset="0"/>
                                    </a:rPr>
                                    <m:t>2</m:t>
                                  </m:r>
                                  <m:r>
                                    <a:rPr lang="en-US" b="0" i="1" smtClean="0">
                                      <a:latin typeface="Cambria Math" panose="02040503050406030204" pitchFamily="18" charset="0"/>
                                    </a:rPr>
                                    <m:t>𝐴</m:t>
                                  </m:r>
                                </m:den>
                              </m:f>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𝑖𝑛𝑚</m:t>
                                  </m:r>
                                </m:sub>
                              </m:sSub>
                              <m:r>
                                <a:rPr lang="en-US" b="0" i="1" smtClean="0">
                                  <a:latin typeface="Cambria Math" panose="02040503050406030204" pitchFamily="18" charset="0"/>
                                </a:rPr>
                                <m:t>&lt;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𝑑𝑑</m:t>
                                      </m:r>
                                    </m:sub>
                                  </m:sSub>
                                </m:num>
                                <m:den>
                                  <m:r>
                                    <a:rPr lang="en-US" b="0" i="1" smtClean="0">
                                      <a:latin typeface="Cambria Math" panose="02040503050406030204" pitchFamily="18" charset="0"/>
                                    </a:rPr>
                                    <m:t>2</m:t>
                                  </m:r>
                                  <m:r>
                                    <a:rPr lang="en-US" i="1">
                                      <a:latin typeface="Cambria Math" panose="02040503050406030204" pitchFamily="18" charset="0"/>
                                    </a:rPr>
                                    <m:t>𝐴</m:t>
                                  </m:r>
                                </m:den>
                              </m:f>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𝑑𝑑</m:t>
                                  </m:r>
                                </m:sub>
                              </m:sSub>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𝑑𝑑</m:t>
                                      </m:r>
                                    </m:sub>
                                  </m:sSub>
                                </m:num>
                                <m:den>
                                  <m:r>
                                    <a:rPr lang="en-US" b="0" i="1" smtClean="0">
                                      <a:latin typeface="Cambria Math" panose="02040503050406030204" pitchFamily="18" charset="0"/>
                                    </a:rPr>
                                    <m:t>2</m:t>
                                  </m:r>
                                  <m:r>
                                    <a:rPr lang="en-US" i="1">
                                      <a:latin typeface="Cambria Math" panose="02040503050406030204" pitchFamily="18" charset="0"/>
                                    </a:rPr>
                                    <m:t>𝐴</m:t>
                                  </m:r>
                                </m:den>
                              </m:f>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𝑖𝑛𝑚</m:t>
                                  </m:r>
                                </m:sub>
                              </m:sSub>
                              <m:r>
                                <a:rPr lang="en-US" b="0" i="1" smtClean="0">
                                  <a:latin typeface="Cambria Math" panose="02040503050406030204" pitchFamily="18" charset="0"/>
                                </a:rPr>
                                <m:t>                 </m:t>
                              </m:r>
                            </m:e>
                          </m:eqArr>
                        </m:e>
                      </m:d>
                    </m:oMath>
                  </m:oMathPara>
                </a14:m>
                <a:endParaRPr lang="en-US" dirty="0"/>
              </a:p>
            </p:txBody>
          </p:sp>
        </mc:Choice>
        <mc:Fallback xmlns="">
          <p:sp>
            <p:nvSpPr>
              <p:cNvPr id="15" name="Dreptunghi 4">
                <a:extLst>
                  <a:ext uri="{FF2B5EF4-FFF2-40B4-BE49-F238E27FC236}">
                    <a16:creationId xmlns:a16="http://schemas.microsoft.com/office/drawing/2014/main" id="{3C8690A2-1A4E-47CE-B33E-195CBA13F24D}"/>
                  </a:ext>
                </a:extLst>
              </p:cNvPr>
              <p:cNvSpPr>
                <a:spLocks noRot="1" noChangeAspect="1" noMove="1" noResize="1" noEditPoints="1" noAdjustHandles="1" noChangeArrowheads="1" noChangeShapeType="1" noTextEdit="1"/>
              </p:cNvSpPr>
              <p:nvPr/>
            </p:nvSpPr>
            <p:spPr>
              <a:xfrm>
                <a:off x="633938" y="2996100"/>
                <a:ext cx="6587372" cy="1793953"/>
              </a:xfrm>
              <a:prstGeom prst="rect">
                <a:avLst/>
              </a:prstGeom>
              <a:blipFill>
                <a:blip r:embed="rId2"/>
                <a:stretch>
                  <a:fillRect/>
                </a:stretch>
              </a:blipFill>
            </p:spPr>
            <p:txBody>
              <a:bodyPr/>
              <a:lstStyle/>
              <a:p>
                <a:r>
                  <a:rPr lang="en-US">
                    <a:noFill/>
                  </a:rPr>
                  <a:t> </a:t>
                </a:r>
              </a:p>
            </p:txBody>
          </p:sp>
        </mc:Fallback>
      </mc:AlternateContent>
      <p:sp>
        <p:nvSpPr>
          <p:cNvPr id="21" name="CasetăText 23">
            <a:extLst>
              <a:ext uri="{FF2B5EF4-FFF2-40B4-BE49-F238E27FC236}">
                <a16:creationId xmlns:a16="http://schemas.microsoft.com/office/drawing/2014/main" id="{6240A3DE-B04C-4C11-92A3-FCC893BF0C34}"/>
              </a:ext>
            </a:extLst>
          </p:cNvPr>
          <p:cNvSpPr txBox="1"/>
          <p:nvPr/>
        </p:nvSpPr>
        <p:spPr>
          <a:xfrm>
            <a:off x="400050" y="2614705"/>
            <a:ext cx="11348604" cy="369332"/>
          </a:xfrm>
          <a:prstGeom prst="rect">
            <a:avLst/>
          </a:prstGeom>
          <a:noFill/>
        </p:spPr>
        <p:txBody>
          <a:bodyPr wrap="square" rtlCol="0">
            <a:spAutoFit/>
          </a:bodyPr>
          <a:lstStyle/>
          <a:p>
            <a:pPr marL="285750" indent="-285750">
              <a:buFont typeface="Arial" panose="020B0604020202020204" pitchFamily="34" charset="0"/>
              <a:buChar char="•"/>
            </a:pPr>
            <a:r>
              <a:rPr lang="en-US" dirty="0"/>
              <a:t>Sour our model results</a:t>
            </a:r>
          </a:p>
        </p:txBody>
      </p:sp>
      <mc:AlternateContent xmlns:mc="http://schemas.openxmlformats.org/markup-compatibility/2006" xmlns:a14="http://schemas.microsoft.com/office/drawing/2010/main">
        <mc:Choice Requires="a14">
          <p:sp>
            <p:nvSpPr>
              <p:cNvPr id="27" name="Dreptunghi 4">
                <a:extLst>
                  <a:ext uri="{FF2B5EF4-FFF2-40B4-BE49-F238E27FC236}">
                    <a16:creationId xmlns:a16="http://schemas.microsoft.com/office/drawing/2014/main" id="{49775B0B-56E1-49C7-9E4E-C334E757ADF2}"/>
                  </a:ext>
                </a:extLst>
              </p:cNvPr>
              <p:cNvSpPr/>
              <p:nvPr/>
            </p:nvSpPr>
            <p:spPr>
              <a:xfrm>
                <a:off x="748852" y="1436556"/>
                <a:ext cx="1195772"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=0</m:t>
                      </m:r>
                    </m:oMath>
                  </m:oMathPara>
                </a14:m>
                <a:endParaRPr lang="en-US" dirty="0"/>
              </a:p>
            </p:txBody>
          </p:sp>
        </mc:Choice>
        <mc:Fallback xmlns="">
          <p:sp>
            <p:nvSpPr>
              <p:cNvPr id="27" name="Dreptunghi 4">
                <a:extLst>
                  <a:ext uri="{FF2B5EF4-FFF2-40B4-BE49-F238E27FC236}">
                    <a16:creationId xmlns:a16="http://schemas.microsoft.com/office/drawing/2014/main" id="{49775B0B-56E1-49C7-9E4E-C334E757ADF2}"/>
                  </a:ext>
                </a:extLst>
              </p:cNvPr>
              <p:cNvSpPr>
                <a:spLocks noRot="1" noChangeAspect="1" noMove="1" noResize="1" noEditPoints="1" noAdjustHandles="1" noChangeArrowheads="1" noChangeShapeType="1" noTextEdit="1"/>
              </p:cNvSpPr>
              <p:nvPr/>
            </p:nvSpPr>
            <p:spPr>
              <a:xfrm>
                <a:off x="748852" y="1436556"/>
                <a:ext cx="1195772" cy="369332"/>
              </a:xfrm>
              <a:prstGeom prst="rect">
                <a:avLst/>
              </a:prstGeom>
              <a:blipFill>
                <a:blip r:embed="rId3"/>
                <a:stretch>
                  <a:fillRect/>
                </a:stretch>
              </a:blipFill>
            </p:spPr>
            <p:txBody>
              <a:bodyPr/>
              <a:lstStyle/>
              <a:p>
                <a:r>
                  <a:rPr lang="en-US">
                    <a:noFill/>
                  </a:rPr>
                  <a:t> </a:t>
                </a:r>
              </a:p>
            </p:txBody>
          </p:sp>
        </mc:Fallback>
      </mc:AlternateContent>
      <p:sp>
        <p:nvSpPr>
          <p:cNvPr id="28" name="Arrow: Right 32">
            <a:extLst>
              <a:ext uri="{FF2B5EF4-FFF2-40B4-BE49-F238E27FC236}">
                <a16:creationId xmlns:a16="http://schemas.microsoft.com/office/drawing/2014/main" id="{5326EFE7-64FA-4136-9C57-1A56969B0910}"/>
              </a:ext>
            </a:extLst>
          </p:cNvPr>
          <p:cNvSpPr/>
          <p:nvPr/>
        </p:nvSpPr>
        <p:spPr>
          <a:xfrm>
            <a:off x="2000543" y="1521723"/>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9" name="Dreptunghi 4">
                <a:extLst>
                  <a:ext uri="{FF2B5EF4-FFF2-40B4-BE49-F238E27FC236}">
                    <a16:creationId xmlns:a16="http://schemas.microsoft.com/office/drawing/2014/main" id="{6EB995AE-CBB1-425B-AEA3-170C85712F0B}"/>
                  </a:ext>
                </a:extLst>
              </p:cNvPr>
              <p:cNvSpPr/>
              <p:nvPr/>
            </p:nvSpPr>
            <p:spPr>
              <a:xfrm>
                <a:off x="2407854" y="1261057"/>
                <a:ext cx="2616305" cy="65793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𝑖𝑛𝑚</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num>
                        <m:den>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den>
                      </m:f>
                    </m:oMath>
                  </m:oMathPara>
                </a14:m>
                <a:endParaRPr lang="en-US" dirty="0"/>
              </a:p>
            </p:txBody>
          </p:sp>
        </mc:Choice>
        <mc:Fallback xmlns="">
          <p:sp>
            <p:nvSpPr>
              <p:cNvPr id="29" name="Dreptunghi 4">
                <a:extLst>
                  <a:ext uri="{FF2B5EF4-FFF2-40B4-BE49-F238E27FC236}">
                    <a16:creationId xmlns:a16="http://schemas.microsoft.com/office/drawing/2014/main" id="{6EB995AE-CBB1-425B-AEA3-170C85712F0B}"/>
                  </a:ext>
                </a:extLst>
              </p:cNvPr>
              <p:cNvSpPr>
                <a:spLocks noRot="1" noChangeAspect="1" noMove="1" noResize="1" noEditPoints="1" noAdjustHandles="1" noChangeArrowheads="1" noChangeShapeType="1" noTextEdit="1"/>
              </p:cNvSpPr>
              <p:nvPr/>
            </p:nvSpPr>
            <p:spPr>
              <a:xfrm>
                <a:off x="2407854" y="1261057"/>
                <a:ext cx="2616305" cy="65793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Dreptunghi 4">
                <a:extLst>
                  <a:ext uri="{FF2B5EF4-FFF2-40B4-BE49-F238E27FC236}">
                    <a16:creationId xmlns:a16="http://schemas.microsoft.com/office/drawing/2014/main" id="{AC48D395-4BE8-4BF6-AB75-4D0405584E02}"/>
                  </a:ext>
                </a:extLst>
              </p:cNvPr>
              <p:cNvSpPr/>
              <p:nvPr/>
            </p:nvSpPr>
            <p:spPr>
              <a:xfrm>
                <a:off x="748852" y="2159775"/>
                <a:ext cx="1195772"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oMath>
                  </m:oMathPara>
                </a14:m>
                <a:endParaRPr lang="en-US" dirty="0"/>
              </a:p>
            </p:txBody>
          </p:sp>
        </mc:Choice>
        <mc:Fallback xmlns="">
          <p:sp>
            <p:nvSpPr>
              <p:cNvPr id="30" name="Dreptunghi 4">
                <a:extLst>
                  <a:ext uri="{FF2B5EF4-FFF2-40B4-BE49-F238E27FC236}">
                    <a16:creationId xmlns:a16="http://schemas.microsoft.com/office/drawing/2014/main" id="{AC48D395-4BE8-4BF6-AB75-4D0405584E02}"/>
                  </a:ext>
                </a:extLst>
              </p:cNvPr>
              <p:cNvSpPr>
                <a:spLocks noRot="1" noChangeAspect="1" noMove="1" noResize="1" noEditPoints="1" noAdjustHandles="1" noChangeArrowheads="1" noChangeShapeType="1" noTextEdit="1"/>
              </p:cNvSpPr>
              <p:nvPr/>
            </p:nvSpPr>
            <p:spPr>
              <a:xfrm>
                <a:off x="748852" y="2159775"/>
                <a:ext cx="1195772" cy="369332"/>
              </a:xfrm>
              <a:prstGeom prst="rect">
                <a:avLst/>
              </a:prstGeom>
              <a:blipFill>
                <a:blip r:embed="rId5"/>
                <a:stretch>
                  <a:fillRect/>
                </a:stretch>
              </a:blipFill>
            </p:spPr>
            <p:txBody>
              <a:bodyPr/>
              <a:lstStyle/>
              <a:p>
                <a:r>
                  <a:rPr lang="en-US">
                    <a:noFill/>
                  </a:rPr>
                  <a:t> </a:t>
                </a:r>
              </a:p>
            </p:txBody>
          </p:sp>
        </mc:Fallback>
      </mc:AlternateContent>
      <p:sp>
        <p:nvSpPr>
          <p:cNvPr id="31" name="Arrow: Right 32">
            <a:extLst>
              <a:ext uri="{FF2B5EF4-FFF2-40B4-BE49-F238E27FC236}">
                <a16:creationId xmlns:a16="http://schemas.microsoft.com/office/drawing/2014/main" id="{9C618783-6FC6-4BA1-9B38-4E3CC85B9753}"/>
              </a:ext>
            </a:extLst>
          </p:cNvPr>
          <p:cNvSpPr/>
          <p:nvPr/>
        </p:nvSpPr>
        <p:spPr>
          <a:xfrm>
            <a:off x="2000543" y="2244942"/>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2" name="Dreptunghi 4">
                <a:extLst>
                  <a:ext uri="{FF2B5EF4-FFF2-40B4-BE49-F238E27FC236}">
                    <a16:creationId xmlns:a16="http://schemas.microsoft.com/office/drawing/2014/main" id="{498D83D5-9736-4044-A208-1A6C88161AE4}"/>
                  </a:ext>
                </a:extLst>
              </p:cNvPr>
              <p:cNvSpPr/>
              <p:nvPr/>
            </p:nvSpPr>
            <p:spPr>
              <a:xfrm>
                <a:off x="2407854" y="1984276"/>
                <a:ext cx="2616305" cy="65793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𝑖𝑛𝑚</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num>
                        <m:den>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den>
                      </m:f>
                    </m:oMath>
                  </m:oMathPara>
                </a14:m>
                <a:endParaRPr lang="en-US" dirty="0"/>
              </a:p>
            </p:txBody>
          </p:sp>
        </mc:Choice>
        <mc:Fallback xmlns="">
          <p:sp>
            <p:nvSpPr>
              <p:cNvPr id="32" name="Dreptunghi 4">
                <a:extLst>
                  <a:ext uri="{FF2B5EF4-FFF2-40B4-BE49-F238E27FC236}">
                    <a16:creationId xmlns:a16="http://schemas.microsoft.com/office/drawing/2014/main" id="{498D83D5-9736-4044-A208-1A6C88161AE4}"/>
                  </a:ext>
                </a:extLst>
              </p:cNvPr>
              <p:cNvSpPr>
                <a:spLocks noRot="1" noChangeAspect="1" noMove="1" noResize="1" noEditPoints="1" noAdjustHandles="1" noChangeArrowheads="1" noChangeShapeType="1" noTextEdit="1"/>
              </p:cNvSpPr>
              <p:nvPr/>
            </p:nvSpPr>
            <p:spPr>
              <a:xfrm>
                <a:off x="2407854" y="1984276"/>
                <a:ext cx="2616305" cy="65793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160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944080" cy="461665"/>
          </a:xfrm>
          <a:prstGeom prst="rect">
            <a:avLst/>
          </a:prstGeom>
          <a:noFill/>
        </p:spPr>
        <p:txBody>
          <a:bodyPr wrap="none" rtlCol="0">
            <a:spAutoFit/>
          </a:bodyPr>
          <a:lstStyle/>
          <a:p>
            <a:r>
              <a:rPr lang="en-US" sz="2400" dirty="0"/>
              <a:t>2 Stage Operational Amplifier – Common Mode Range</a:t>
            </a:r>
            <a:endParaRPr lang="ro-RO" sz="2400" dirty="0"/>
          </a:p>
        </p:txBody>
      </p:sp>
      <p:sp>
        <p:nvSpPr>
          <p:cNvPr id="18" name="CasetăText 23">
            <a:extLst>
              <a:ext uri="{FF2B5EF4-FFF2-40B4-BE49-F238E27FC236}">
                <a16:creationId xmlns:a16="http://schemas.microsoft.com/office/drawing/2014/main" id="{BE75AAEA-0A80-4800-977A-339B335E16BF}"/>
              </a:ext>
            </a:extLst>
          </p:cNvPr>
          <p:cNvSpPr txBox="1"/>
          <p:nvPr/>
        </p:nvSpPr>
        <p:spPr>
          <a:xfrm>
            <a:off x="400049" y="893892"/>
            <a:ext cx="4849911" cy="2862322"/>
          </a:xfrm>
          <a:prstGeom prst="rect">
            <a:avLst/>
          </a:prstGeom>
          <a:noFill/>
        </p:spPr>
        <p:txBody>
          <a:bodyPr wrap="square" rtlCol="0">
            <a:spAutoFit/>
          </a:bodyPr>
          <a:lstStyle/>
          <a:p>
            <a:r>
              <a:rPr lang="en-US" dirty="0"/>
              <a:t>Input common Mode Range</a:t>
            </a:r>
          </a:p>
          <a:p>
            <a:pPr marL="285750" indent="-285750">
              <a:buFont typeface="Arial" panose="020B0604020202020204" pitchFamily="34" charset="0"/>
              <a:buChar char="•"/>
            </a:pPr>
            <a:r>
              <a:rPr lang="en-US" dirty="0"/>
              <a:t>Considered case:</a:t>
            </a:r>
          </a:p>
          <a:p>
            <a:pPr marL="742950" lvl="1" indent="-285750">
              <a:buFont typeface="Wingdings" panose="05000000000000000000" pitchFamily="2" charset="2"/>
              <a:buChar char="§"/>
            </a:pPr>
            <a:r>
              <a:rPr lang="en-US" dirty="0"/>
              <a:t>PMOS input</a:t>
            </a:r>
          </a:p>
          <a:p>
            <a:pPr marL="742950" lvl="1" indent="-285750">
              <a:buFont typeface="Wingdings" panose="05000000000000000000" pitchFamily="2" charset="2"/>
              <a:buChar char="§"/>
            </a:pPr>
            <a:r>
              <a:rPr lang="en-US" dirty="0"/>
              <a:t>Maximum V</a:t>
            </a:r>
            <a:r>
              <a:rPr lang="en-US" baseline="-25000" dirty="0"/>
              <a:t>CM</a:t>
            </a:r>
            <a:r>
              <a:rPr lang="en-US" dirty="0"/>
              <a:t> voltage</a:t>
            </a:r>
          </a:p>
          <a:p>
            <a:pPr marL="285750" indent="-285750">
              <a:buFont typeface="Arial" panose="020B0604020202020204" pitchFamily="34" charset="0"/>
              <a:buChar char="•"/>
            </a:pPr>
            <a:r>
              <a:rPr lang="en-US" dirty="0"/>
              <a:t>Above V</a:t>
            </a:r>
            <a:r>
              <a:rPr lang="en-US" baseline="-25000" dirty="0"/>
              <a:t>CM</a:t>
            </a:r>
            <a:r>
              <a:rPr lang="en-US" dirty="0"/>
              <a:t>, we need one V</a:t>
            </a:r>
            <a:r>
              <a:rPr lang="en-US" baseline="-25000" dirty="0"/>
              <a:t>gs</a:t>
            </a:r>
            <a:r>
              <a:rPr lang="en-US" dirty="0"/>
              <a:t> for MP1. The rest of the voltage up to V</a:t>
            </a:r>
            <a:r>
              <a:rPr lang="en-US" baseline="-25000" dirty="0"/>
              <a:t>dd</a:t>
            </a:r>
            <a:r>
              <a:rPr lang="en-US" dirty="0"/>
              <a:t> drops on MP6 as drain – source voltage.</a:t>
            </a:r>
          </a:p>
          <a:p>
            <a:pPr marL="285750" indent="-285750">
              <a:buFont typeface="Arial" panose="020B0604020202020204" pitchFamily="34" charset="0"/>
              <a:buChar char="•"/>
            </a:pPr>
            <a:r>
              <a:rPr lang="en-US" dirty="0"/>
              <a:t>This voltage must be large enough so that MN6 is in saturation.</a:t>
            </a:r>
          </a:p>
          <a:p>
            <a:pPr marL="285750" indent="-285750">
              <a:buFont typeface="Arial" panose="020B0604020202020204" pitchFamily="34" charset="0"/>
              <a:buChar char="•"/>
            </a:pPr>
            <a:r>
              <a:rPr lang="en-US" dirty="0"/>
              <a:t>The maximum common mode voltage results:</a:t>
            </a:r>
          </a:p>
        </p:txBody>
      </p:sp>
      <p:pic>
        <p:nvPicPr>
          <p:cNvPr id="6" name="Picture 5">
            <a:extLst>
              <a:ext uri="{FF2B5EF4-FFF2-40B4-BE49-F238E27FC236}">
                <a16:creationId xmlns:a16="http://schemas.microsoft.com/office/drawing/2014/main" id="{14596EF0-DB5D-4BFF-BEEA-089FC55F3957}"/>
              </a:ext>
            </a:extLst>
          </p:cNvPr>
          <p:cNvPicPr>
            <a:picLocks noChangeAspect="1"/>
          </p:cNvPicPr>
          <p:nvPr/>
        </p:nvPicPr>
        <p:blipFill>
          <a:blip r:embed="rId2"/>
          <a:stretch>
            <a:fillRect/>
          </a:stretch>
        </p:blipFill>
        <p:spPr>
          <a:xfrm>
            <a:off x="5303520" y="1828800"/>
            <a:ext cx="6663988" cy="3736847"/>
          </a:xfrm>
          <a:prstGeom prst="rect">
            <a:avLst/>
          </a:prstGeom>
        </p:spPr>
      </p:pic>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2326D340-8469-4080-B35C-8229902083D4}"/>
                  </a:ext>
                </a:extLst>
              </p:cNvPr>
              <p:cNvSpPr/>
              <p:nvPr/>
            </p:nvSpPr>
            <p:spPr>
              <a:xfrm>
                <a:off x="794884" y="3738866"/>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𝑃𝑚𝑎𝑥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6</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1</m:t>
                          </m:r>
                        </m:sub>
                      </m:sSub>
                    </m:oMath>
                  </m:oMathPara>
                </a14:m>
                <a:endParaRPr lang="en-US" dirty="0"/>
              </a:p>
            </p:txBody>
          </p:sp>
        </mc:Choice>
        <mc:Fallback xmlns="">
          <p:sp>
            <p:nvSpPr>
              <p:cNvPr id="9" name="Dreptunghi 4">
                <a:extLst>
                  <a:ext uri="{FF2B5EF4-FFF2-40B4-BE49-F238E27FC236}">
                    <a16:creationId xmlns:a16="http://schemas.microsoft.com/office/drawing/2014/main" id="{2326D340-8469-4080-B35C-8229902083D4}"/>
                  </a:ext>
                </a:extLst>
              </p:cNvPr>
              <p:cNvSpPr>
                <a:spLocks noRot="1" noChangeAspect="1" noMove="1" noResize="1" noEditPoints="1" noAdjustHandles="1" noChangeArrowheads="1" noChangeShapeType="1" noTextEdit="1"/>
              </p:cNvSpPr>
              <p:nvPr/>
            </p:nvSpPr>
            <p:spPr>
              <a:xfrm>
                <a:off x="794884" y="3738866"/>
                <a:ext cx="4246508" cy="391902"/>
              </a:xfrm>
              <a:prstGeom prst="rect">
                <a:avLst/>
              </a:prstGeom>
              <a:blipFill>
                <a:blip r:embed="rId3"/>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EDBEE5E7-4FC0-4830-8B17-FC8311CA39E8}"/>
                  </a:ext>
                </a:extLst>
              </p:cNvPr>
              <p:cNvSpPr/>
              <p:nvPr/>
            </p:nvSpPr>
            <p:spPr>
              <a:xfrm>
                <a:off x="794884" y="4183580"/>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𝑃𝑚𝑎𝑥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6</m:t>
                          </m:r>
                        </m:sub>
                      </m:sSub>
                    </m:oMath>
                  </m:oMathPara>
                </a14:m>
                <a:endParaRPr lang="en-US" dirty="0"/>
              </a:p>
            </p:txBody>
          </p:sp>
        </mc:Choice>
        <mc:Fallback xmlns="">
          <p:sp>
            <p:nvSpPr>
              <p:cNvPr id="10" name="Dreptunghi 4">
                <a:extLst>
                  <a:ext uri="{FF2B5EF4-FFF2-40B4-BE49-F238E27FC236}">
                    <a16:creationId xmlns:a16="http://schemas.microsoft.com/office/drawing/2014/main" id="{EDBEE5E7-4FC0-4830-8B17-FC8311CA39E8}"/>
                  </a:ext>
                </a:extLst>
              </p:cNvPr>
              <p:cNvSpPr>
                <a:spLocks noRot="1" noChangeAspect="1" noMove="1" noResize="1" noEditPoints="1" noAdjustHandles="1" noChangeArrowheads="1" noChangeShapeType="1" noTextEdit="1"/>
              </p:cNvSpPr>
              <p:nvPr/>
            </p:nvSpPr>
            <p:spPr>
              <a:xfrm>
                <a:off x="794884" y="4183580"/>
                <a:ext cx="4246508" cy="391902"/>
              </a:xfrm>
              <a:prstGeom prst="rect">
                <a:avLst/>
              </a:prstGeom>
              <a:blipFill>
                <a:blip r:embed="rId4"/>
                <a:stretch>
                  <a:fillRect b="-6154"/>
                </a:stretch>
              </a:blipFill>
            </p:spPr>
            <p:txBody>
              <a:bodyPr/>
              <a:lstStyle/>
              <a:p>
                <a:r>
                  <a:rPr lang="en-US">
                    <a:noFill/>
                  </a:rPr>
                  <a:t> </a:t>
                </a:r>
              </a:p>
            </p:txBody>
          </p:sp>
        </mc:Fallback>
      </mc:AlternateContent>
      <p:sp>
        <p:nvSpPr>
          <p:cNvPr id="11" name="CasetăText 23">
            <a:extLst>
              <a:ext uri="{FF2B5EF4-FFF2-40B4-BE49-F238E27FC236}">
                <a16:creationId xmlns:a16="http://schemas.microsoft.com/office/drawing/2014/main" id="{699AE9C4-81A8-40F5-B45E-AA97BB0AAEFA}"/>
              </a:ext>
            </a:extLst>
          </p:cNvPr>
          <p:cNvSpPr txBox="1"/>
          <p:nvPr/>
        </p:nvSpPr>
        <p:spPr>
          <a:xfrm>
            <a:off x="400049" y="4628294"/>
            <a:ext cx="4849911" cy="923330"/>
          </a:xfrm>
          <a:prstGeom prst="rect">
            <a:avLst/>
          </a:prstGeom>
          <a:noFill/>
        </p:spPr>
        <p:txBody>
          <a:bodyPr wrap="square" rtlCol="0">
            <a:spAutoFit/>
          </a:bodyPr>
          <a:lstStyle/>
          <a:p>
            <a:pPr marL="285750" indent="-285750">
              <a:buFont typeface="Arial" panose="020B0604020202020204" pitchFamily="34" charset="0"/>
              <a:buChar char="•"/>
            </a:pPr>
            <a:r>
              <a:rPr lang="en-US" dirty="0"/>
              <a:t>To see the order of magnitude, we consider all threshold voltages to be equal to V</a:t>
            </a:r>
            <a:r>
              <a:rPr lang="en-US" baseline="-25000" dirty="0"/>
              <a:t>T</a:t>
            </a:r>
            <a:r>
              <a:rPr lang="en-US" dirty="0"/>
              <a:t> and all overdrive voltages to be equal to V</a:t>
            </a:r>
            <a:r>
              <a:rPr lang="en-US" baseline="-25000" dirty="0"/>
              <a:t>ov</a:t>
            </a:r>
            <a:r>
              <a:rPr lang="en-US" dirty="0"/>
              <a:t>.</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545DE9F2-F2C5-4573-A58A-E6D631A1C248}"/>
                  </a:ext>
                </a:extLst>
              </p:cNvPr>
              <p:cNvSpPr/>
              <p:nvPr/>
            </p:nvSpPr>
            <p:spPr>
              <a:xfrm>
                <a:off x="794884" y="5628136"/>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𝑃𝑚𝑎𝑥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oMath>
                  </m:oMathPara>
                </a14:m>
                <a:endParaRPr lang="en-US" dirty="0"/>
              </a:p>
            </p:txBody>
          </p:sp>
        </mc:Choice>
        <mc:Fallback xmlns="">
          <p:sp>
            <p:nvSpPr>
              <p:cNvPr id="12" name="Dreptunghi 4">
                <a:extLst>
                  <a:ext uri="{FF2B5EF4-FFF2-40B4-BE49-F238E27FC236}">
                    <a16:creationId xmlns:a16="http://schemas.microsoft.com/office/drawing/2014/main" id="{545DE9F2-F2C5-4573-A58A-E6D631A1C248}"/>
                  </a:ext>
                </a:extLst>
              </p:cNvPr>
              <p:cNvSpPr>
                <a:spLocks noRot="1" noChangeAspect="1" noMove="1" noResize="1" noEditPoints="1" noAdjustHandles="1" noChangeArrowheads="1" noChangeShapeType="1" noTextEdit="1"/>
              </p:cNvSpPr>
              <p:nvPr/>
            </p:nvSpPr>
            <p:spPr>
              <a:xfrm>
                <a:off x="794884" y="5628136"/>
                <a:ext cx="4246508" cy="391902"/>
              </a:xfrm>
              <a:prstGeom prst="rect">
                <a:avLst/>
              </a:prstGeom>
              <a:blipFill>
                <a:blip r:embed="rId5"/>
                <a:stretch>
                  <a:fillRect/>
                </a:stretch>
              </a:blipFill>
            </p:spPr>
            <p:txBody>
              <a:bodyPr/>
              <a:lstStyle/>
              <a:p>
                <a:r>
                  <a:rPr lang="en-US">
                    <a:noFill/>
                  </a:rPr>
                  <a:t> </a:t>
                </a:r>
              </a:p>
            </p:txBody>
          </p:sp>
        </mc:Fallback>
      </mc:AlternateContent>
      <p:sp>
        <p:nvSpPr>
          <p:cNvPr id="13" name="Rectangle: Rounded Corners 5">
            <a:extLst>
              <a:ext uri="{FF2B5EF4-FFF2-40B4-BE49-F238E27FC236}">
                <a16:creationId xmlns:a16="http://schemas.microsoft.com/office/drawing/2014/main" id="{0E80A725-7F2B-4563-920C-700E5B698AD7}"/>
              </a:ext>
            </a:extLst>
          </p:cNvPr>
          <p:cNvSpPr/>
          <p:nvPr/>
        </p:nvSpPr>
        <p:spPr>
          <a:xfrm>
            <a:off x="794884" y="4184796"/>
            <a:ext cx="3694614" cy="389469"/>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5">
            <a:extLst>
              <a:ext uri="{FF2B5EF4-FFF2-40B4-BE49-F238E27FC236}">
                <a16:creationId xmlns:a16="http://schemas.microsoft.com/office/drawing/2014/main" id="{06A3C445-8572-43EC-95EC-5C9F13AF9E53}"/>
              </a:ext>
            </a:extLst>
          </p:cNvPr>
          <p:cNvSpPr/>
          <p:nvPr/>
        </p:nvSpPr>
        <p:spPr>
          <a:xfrm>
            <a:off x="794884" y="5629352"/>
            <a:ext cx="2931468" cy="389469"/>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938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780878" cy="461665"/>
          </a:xfrm>
          <a:prstGeom prst="rect">
            <a:avLst/>
          </a:prstGeom>
          <a:noFill/>
        </p:spPr>
        <p:txBody>
          <a:bodyPr wrap="none" rtlCol="0">
            <a:spAutoFit/>
          </a:bodyPr>
          <a:lstStyle/>
          <a:p>
            <a:r>
              <a:rPr lang="en-US" sz="2400" dirty="0"/>
              <a:t>Operational Amplifier as a circuit component</a:t>
            </a:r>
            <a:endParaRPr lang="ro-RO" sz="2400" dirty="0"/>
          </a:p>
        </p:txBody>
      </p:sp>
      <p:pic>
        <p:nvPicPr>
          <p:cNvPr id="7" name="Picture 6">
            <a:extLst>
              <a:ext uri="{FF2B5EF4-FFF2-40B4-BE49-F238E27FC236}">
                <a16:creationId xmlns:a16="http://schemas.microsoft.com/office/drawing/2014/main" id="{8EDC964A-E43E-40F4-BE7F-74A5B211D7F1}"/>
              </a:ext>
            </a:extLst>
          </p:cNvPr>
          <p:cNvPicPr>
            <a:picLocks noChangeAspect="1"/>
          </p:cNvPicPr>
          <p:nvPr/>
        </p:nvPicPr>
        <p:blipFill>
          <a:blip r:embed="rId2"/>
          <a:stretch>
            <a:fillRect/>
          </a:stretch>
        </p:blipFill>
        <p:spPr>
          <a:xfrm>
            <a:off x="1592317" y="1222805"/>
            <a:ext cx="8094228" cy="4690319"/>
          </a:xfrm>
          <a:prstGeom prst="rect">
            <a:avLst/>
          </a:prstGeom>
        </p:spPr>
      </p:pic>
    </p:spTree>
    <p:extLst>
      <p:ext uri="{BB962C8B-B14F-4D97-AF65-F5344CB8AC3E}">
        <p14:creationId xmlns:p14="http://schemas.microsoft.com/office/powerpoint/2010/main" val="372609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780878" cy="461665"/>
          </a:xfrm>
          <a:prstGeom prst="rect">
            <a:avLst/>
          </a:prstGeom>
          <a:noFill/>
        </p:spPr>
        <p:txBody>
          <a:bodyPr wrap="none" rtlCol="0">
            <a:spAutoFit/>
          </a:bodyPr>
          <a:lstStyle/>
          <a:p>
            <a:r>
              <a:rPr lang="en-US" sz="2400" dirty="0"/>
              <a:t>Operational Amplifier as a circuit component</a:t>
            </a:r>
            <a:endParaRPr lang="ro-RO" sz="2400" dirty="0"/>
          </a:p>
        </p:txBody>
      </p:sp>
      <p:sp>
        <p:nvSpPr>
          <p:cNvPr id="12" name="CasetăText 23">
            <a:extLst>
              <a:ext uri="{FF2B5EF4-FFF2-40B4-BE49-F238E27FC236}">
                <a16:creationId xmlns:a16="http://schemas.microsoft.com/office/drawing/2014/main" id="{89CFDC98-4FF7-4416-A692-DCEDB52B7A9C}"/>
              </a:ext>
            </a:extLst>
          </p:cNvPr>
          <p:cNvSpPr txBox="1"/>
          <p:nvPr/>
        </p:nvSpPr>
        <p:spPr>
          <a:xfrm>
            <a:off x="400050" y="930295"/>
            <a:ext cx="11348604" cy="369332"/>
          </a:xfrm>
          <a:prstGeom prst="rect">
            <a:avLst/>
          </a:prstGeom>
          <a:noFill/>
        </p:spPr>
        <p:txBody>
          <a:bodyPr wrap="square" rtlCol="0">
            <a:spAutoFit/>
          </a:bodyPr>
          <a:lstStyle/>
          <a:p>
            <a:pPr marL="285750" indent="-285750">
              <a:buFont typeface="Arial" panose="020B0604020202020204" pitchFamily="34" charset="0"/>
              <a:buChar char="•"/>
            </a:pPr>
            <a:r>
              <a:rPr lang="en-US" dirty="0"/>
              <a:t>The next thing we do is to notice that</a:t>
            </a:r>
          </a:p>
        </p:txBody>
      </p:sp>
      <p:sp>
        <p:nvSpPr>
          <p:cNvPr id="21" name="CasetăText 23">
            <a:extLst>
              <a:ext uri="{FF2B5EF4-FFF2-40B4-BE49-F238E27FC236}">
                <a16:creationId xmlns:a16="http://schemas.microsoft.com/office/drawing/2014/main" id="{6240A3DE-B04C-4C11-92A3-FCC893BF0C34}"/>
              </a:ext>
            </a:extLst>
          </p:cNvPr>
          <p:cNvSpPr txBox="1"/>
          <p:nvPr/>
        </p:nvSpPr>
        <p:spPr>
          <a:xfrm>
            <a:off x="400050" y="1908833"/>
            <a:ext cx="1134860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In other words, if the OpAmp gain is high enough, the differential input voltage range for which the output is not saturated (to eider </a:t>
            </a:r>
            <a:r>
              <a:rPr lang="en-US" dirty="0" err="1"/>
              <a:t>V</a:t>
            </a:r>
            <a:r>
              <a:rPr lang="en-US" baseline="-25000" dirty="0" err="1"/>
              <a:t>dd</a:t>
            </a:r>
            <a:r>
              <a:rPr lang="en-US" dirty="0"/>
              <a:t> or ground) is very narrow.</a:t>
            </a:r>
          </a:p>
          <a:p>
            <a:pPr marL="285750" indent="-285750">
              <a:buFont typeface="Arial" panose="020B0604020202020204" pitchFamily="34" charset="0"/>
              <a:buChar char="•"/>
            </a:pPr>
            <a:r>
              <a:rPr lang="en-US" dirty="0"/>
              <a:t>We have two operation modes:</a:t>
            </a:r>
          </a:p>
          <a:p>
            <a:pPr marL="742950" lvl="1" indent="-285750">
              <a:buFont typeface="Wingdings" panose="05000000000000000000" pitchFamily="2" charset="2"/>
              <a:buChar char="§"/>
            </a:pPr>
            <a:r>
              <a:rPr lang="en-US" dirty="0"/>
              <a:t>Open loop – if the </a:t>
            </a:r>
            <a:r>
              <a:rPr lang="en-US" dirty="0" err="1"/>
              <a:t>opamp</a:t>
            </a:r>
            <a:r>
              <a:rPr lang="en-US" dirty="0"/>
              <a:t> inputs are both controlled externally, independent one to the other, it is very unlikely they will be equal. So the </a:t>
            </a:r>
            <a:r>
              <a:rPr lang="en-US" dirty="0" err="1"/>
              <a:t>opamp</a:t>
            </a:r>
            <a:r>
              <a:rPr lang="en-US" dirty="0"/>
              <a:t> input will mostly be either stuck at </a:t>
            </a:r>
            <a:r>
              <a:rPr lang="en-US" dirty="0" err="1"/>
              <a:t>Vdd</a:t>
            </a:r>
            <a:r>
              <a:rPr lang="en-US" dirty="0"/>
              <a:t> (if V</a:t>
            </a:r>
            <a:r>
              <a:rPr lang="en-US" baseline="-25000" dirty="0"/>
              <a:t>inp</a:t>
            </a:r>
            <a:r>
              <a:rPr lang="en-US" dirty="0"/>
              <a:t>&gt;V</a:t>
            </a:r>
            <a:r>
              <a:rPr lang="en-US" baseline="-25000" dirty="0"/>
              <a:t>inm</a:t>
            </a:r>
            <a:r>
              <a:rPr lang="en-US" dirty="0"/>
              <a:t>) or at ground (if V</a:t>
            </a:r>
            <a:r>
              <a:rPr lang="en-US" baseline="-25000" dirty="0"/>
              <a:t>inp</a:t>
            </a:r>
            <a:r>
              <a:rPr lang="en-US" dirty="0"/>
              <a:t>&lt;V</a:t>
            </a:r>
            <a:r>
              <a:rPr lang="en-US" baseline="-25000" dirty="0"/>
              <a:t>inm</a:t>
            </a:r>
            <a:r>
              <a:rPr lang="en-US" dirty="0"/>
              <a:t>)</a:t>
            </a:r>
          </a:p>
          <a:p>
            <a:pPr marL="742950" lvl="1" indent="-285750">
              <a:buFont typeface="Wingdings" panose="05000000000000000000" pitchFamily="2" charset="2"/>
              <a:buChar char="§"/>
            </a:pPr>
            <a:r>
              <a:rPr lang="en-US" dirty="0"/>
              <a:t>Closed loop – if a negative feedback loop is used to control the output voltage, than the input voltages will be practically equal.</a:t>
            </a:r>
          </a:p>
        </p:txBody>
      </p:sp>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F00AA465-903A-4F46-90E0-D58EA5E85887}"/>
                  </a:ext>
                </a:extLst>
              </p:cNvPr>
              <p:cNvSpPr/>
              <p:nvPr/>
            </p:nvSpPr>
            <p:spPr>
              <a:xfrm>
                <a:off x="706180" y="1299627"/>
                <a:ext cx="3176972" cy="60920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lim>
                          </m:limLow>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𝑑𝑑</m:t>
                                  </m:r>
                                </m:sub>
                              </m:sSub>
                            </m:num>
                            <m:den>
                              <m:r>
                                <a:rPr lang="en-US" i="1">
                                  <a:latin typeface="Cambria Math" panose="02040503050406030204" pitchFamily="18" charset="0"/>
                                </a:rPr>
                                <m:t>2 </m:t>
                              </m:r>
                              <m:r>
                                <a:rPr lang="en-US" i="1">
                                  <a:latin typeface="Cambria Math" panose="02040503050406030204" pitchFamily="18" charset="0"/>
                                </a:rPr>
                                <m:t>𝐴</m:t>
                              </m:r>
                            </m:den>
                          </m:f>
                        </m:e>
                      </m:func>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𝐴</m:t>
                              </m:r>
                              <m:r>
                                <a:rPr lang="en-US" i="1">
                                  <a:latin typeface="Cambria Math" panose="02040503050406030204" pitchFamily="18" charset="0"/>
                                  <a:ea typeface="Cambria Math" panose="02040503050406030204" pitchFamily="18" charset="0"/>
                                </a:rPr>
                                <m:t>→∞</m:t>
                              </m:r>
                            </m:lim>
                          </m:limLow>
                        </m:fName>
                        <m:e>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𝑑𝑑</m:t>
                                  </m:r>
                                </m:sub>
                              </m:sSub>
                            </m:num>
                            <m:den>
                              <m:r>
                                <a:rPr lang="en-US" i="1">
                                  <a:latin typeface="Cambria Math" panose="02040503050406030204" pitchFamily="18" charset="0"/>
                                </a:rPr>
                                <m:t>2 </m:t>
                              </m:r>
                              <m:r>
                                <a:rPr lang="en-US" i="1">
                                  <a:latin typeface="Cambria Math" panose="02040503050406030204" pitchFamily="18" charset="0"/>
                                </a:rPr>
                                <m:t>𝐴</m:t>
                              </m:r>
                            </m:den>
                          </m:f>
                          <m:r>
                            <a:rPr lang="en-US" b="0" i="1" smtClean="0">
                              <a:latin typeface="Cambria Math" panose="02040503050406030204" pitchFamily="18" charset="0"/>
                            </a:rPr>
                            <m:t>=0</m:t>
                          </m:r>
                        </m:e>
                      </m:func>
                    </m:oMath>
                  </m:oMathPara>
                </a14:m>
                <a:endParaRPr lang="en-US" dirty="0"/>
              </a:p>
            </p:txBody>
          </p:sp>
        </mc:Choice>
        <mc:Fallback xmlns="">
          <p:sp>
            <p:nvSpPr>
              <p:cNvPr id="13" name="Dreptunghi 4">
                <a:extLst>
                  <a:ext uri="{FF2B5EF4-FFF2-40B4-BE49-F238E27FC236}">
                    <a16:creationId xmlns:a16="http://schemas.microsoft.com/office/drawing/2014/main" id="{F00AA465-903A-4F46-90E0-D58EA5E85887}"/>
                  </a:ext>
                </a:extLst>
              </p:cNvPr>
              <p:cNvSpPr>
                <a:spLocks noRot="1" noChangeAspect="1" noMove="1" noResize="1" noEditPoints="1" noAdjustHandles="1" noChangeArrowheads="1" noChangeShapeType="1" noTextEdit="1"/>
              </p:cNvSpPr>
              <p:nvPr/>
            </p:nvSpPr>
            <p:spPr>
              <a:xfrm>
                <a:off x="706180" y="1299627"/>
                <a:ext cx="3176972" cy="609206"/>
              </a:xfrm>
              <a:prstGeom prst="rect">
                <a:avLst/>
              </a:prstGeom>
              <a:blipFill>
                <a:blip r:embed="rId2"/>
                <a:stretch>
                  <a:fillRect/>
                </a:stretch>
              </a:blipFill>
            </p:spPr>
            <p:txBody>
              <a:bodyPr/>
              <a:lstStyle/>
              <a:p>
                <a:r>
                  <a:rPr lang="en-US">
                    <a:noFill/>
                  </a:rPr>
                  <a:t> </a:t>
                </a:r>
              </a:p>
            </p:txBody>
          </p:sp>
        </mc:Fallback>
      </mc:AlternateContent>
      <p:sp>
        <p:nvSpPr>
          <p:cNvPr id="7" name="CasetăText 23">
            <a:extLst>
              <a:ext uri="{FF2B5EF4-FFF2-40B4-BE49-F238E27FC236}">
                <a16:creationId xmlns:a16="http://schemas.microsoft.com/office/drawing/2014/main" id="{9183C859-9E9D-4204-80E3-2A72DF970740}"/>
              </a:ext>
            </a:extLst>
          </p:cNvPr>
          <p:cNvSpPr txBox="1"/>
          <p:nvPr/>
        </p:nvSpPr>
        <p:spPr>
          <a:xfrm>
            <a:off x="400050" y="4100215"/>
            <a:ext cx="11348604" cy="923330"/>
          </a:xfrm>
          <a:prstGeom prst="rect">
            <a:avLst/>
          </a:prstGeom>
          <a:noFill/>
        </p:spPr>
        <p:txBody>
          <a:bodyPr wrap="square" rtlCol="0">
            <a:spAutoFit/>
          </a:bodyPr>
          <a:lstStyle/>
          <a:p>
            <a:r>
              <a:rPr lang="en-US" dirty="0"/>
              <a:t>Numerical Example:</a:t>
            </a:r>
          </a:p>
          <a:p>
            <a:pPr marL="285750" indent="-285750">
              <a:buFont typeface="Arial" panose="020B0604020202020204" pitchFamily="34" charset="0"/>
              <a:buChar char="•"/>
            </a:pPr>
            <a:r>
              <a:rPr lang="en-US" dirty="0"/>
              <a:t>To make this more obvious, let us use some numbers.</a:t>
            </a:r>
          </a:p>
          <a:p>
            <a:pPr marL="285750" indent="-285750">
              <a:buFont typeface="Arial" panose="020B0604020202020204" pitchFamily="34" charset="0"/>
              <a:buChar char="•"/>
            </a:pPr>
            <a:r>
              <a:rPr lang="en-US" dirty="0"/>
              <a:t>As an example, we take </a:t>
            </a:r>
            <a:r>
              <a:rPr lang="en-US" dirty="0" err="1"/>
              <a:t>V</a:t>
            </a:r>
            <a:r>
              <a:rPr lang="en-US" baseline="-25000" dirty="0" err="1"/>
              <a:t>dd</a:t>
            </a:r>
            <a:r>
              <a:rPr lang="en-US" dirty="0"/>
              <a:t>=5V and A=10</a:t>
            </a:r>
            <a:r>
              <a:rPr lang="en-US" baseline="30000" dirty="0"/>
              <a:t>5</a:t>
            </a:r>
            <a:r>
              <a:rPr lang="en-US" dirty="0"/>
              <a:t>.</a:t>
            </a:r>
          </a:p>
        </p:txBody>
      </p:sp>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CDAA65B9-B396-4548-9DE8-455B4EB68559}"/>
                  </a:ext>
                </a:extLst>
              </p:cNvPr>
              <p:cNvSpPr/>
              <p:nvPr/>
            </p:nvSpPr>
            <p:spPr>
              <a:xfrm>
                <a:off x="663508" y="5023545"/>
                <a:ext cx="3176972" cy="61831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𝑑𝑑</m:t>
                              </m:r>
                            </m:sub>
                          </m:sSub>
                        </m:num>
                        <m:den>
                          <m:r>
                            <a:rPr lang="en-US" i="1">
                              <a:latin typeface="Cambria Math" panose="02040503050406030204" pitchFamily="18" charset="0"/>
                            </a:rPr>
                            <m:t>2 </m:t>
                          </m:r>
                          <m:r>
                            <a:rPr lang="en-US" i="1">
                              <a:latin typeface="Cambria Math" panose="02040503050406030204" pitchFamily="18" charset="0"/>
                            </a:rPr>
                            <m:t>𝐴</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5 </m:t>
                          </m:r>
                          <m:r>
                            <a:rPr lang="en-US" b="0" i="1" smtClean="0">
                              <a:latin typeface="Cambria Math" panose="02040503050406030204" pitchFamily="18" charset="0"/>
                            </a:rPr>
                            <m:t>𝑉</m:t>
                          </m:r>
                        </m:num>
                        <m:den>
                          <m:r>
                            <a:rPr lang="en-US" b="0" i="1" smtClean="0">
                              <a:latin typeface="Cambria Math" panose="02040503050406030204" pitchFamily="18" charset="0"/>
                            </a:rPr>
                            <m:t>2 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den>
                      </m:f>
                      <m:r>
                        <a:rPr lang="en-US" b="0" i="0" smtClean="0">
                          <a:latin typeface="Cambria Math" panose="02040503050406030204" pitchFamily="18" charset="0"/>
                        </a:rPr>
                        <m:t>=25 </m:t>
                      </m:r>
                      <m:r>
                        <m:rPr>
                          <m:sty m:val="p"/>
                        </m:rPr>
                        <a:rPr lang="el-GR" b="0" i="1" smtClean="0">
                          <a:latin typeface="Cambria Math" panose="02040503050406030204" pitchFamily="18" charset="0"/>
                          <a:ea typeface="Cambria Math" panose="02040503050406030204" pitchFamily="18" charset="0"/>
                        </a:rPr>
                        <m:t>μ</m:t>
                      </m:r>
                      <m:r>
                        <a:rPr lang="en-US" b="0" i="1" smtClean="0">
                          <a:latin typeface="Cambria Math" panose="02040503050406030204" pitchFamily="18" charset="0"/>
                          <a:ea typeface="Cambria Math" panose="02040503050406030204" pitchFamily="18" charset="0"/>
                        </a:rPr>
                        <m:t>𝑉</m:t>
                      </m:r>
                    </m:oMath>
                  </m:oMathPara>
                </a14:m>
                <a:endParaRPr lang="en-US" dirty="0"/>
              </a:p>
            </p:txBody>
          </p:sp>
        </mc:Choice>
        <mc:Fallback xmlns="">
          <p:sp>
            <p:nvSpPr>
              <p:cNvPr id="8" name="Dreptunghi 4">
                <a:extLst>
                  <a:ext uri="{FF2B5EF4-FFF2-40B4-BE49-F238E27FC236}">
                    <a16:creationId xmlns:a16="http://schemas.microsoft.com/office/drawing/2014/main" id="{CDAA65B9-B396-4548-9DE8-455B4EB68559}"/>
                  </a:ext>
                </a:extLst>
              </p:cNvPr>
              <p:cNvSpPr>
                <a:spLocks noRot="1" noChangeAspect="1" noMove="1" noResize="1" noEditPoints="1" noAdjustHandles="1" noChangeArrowheads="1" noChangeShapeType="1" noTextEdit="1"/>
              </p:cNvSpPr>
              <p:nvPr/>
            </p:nvSpPr>
            <p:spPr>
              <a:xfrm>
                <a:off x="663508" y="5023545"/>
                <a:ext cx="3176972" cy="61831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16358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1679306" cy="461665"/>
          </a:xfrm>
          <a:prstGeom prst="rect">
            <a:avLst/>
          </a:prstGeom>
          <a:noFill/>
        </p:spPr>
        <p:txBody>
          <a:bodyPr wrap="none" rtlCol="0">
            <a:spAutoFit/>
          </a:bodyPr>
          <a:lstStyle/>
          <a:p>
            <a:r>
              <a:rPr lang="en-US" sz="2400" dirty="0"/>
              <a:t>Comparator</a:t>
            </a:r>
            <a:endParaRPr lang="ro-RO" sz="2400" dirty="0"/>
          </a:p>
        </p:txBody>
      </p:sp>
      <p:sp>
        <p:nvSpPr>
          <p:cNvPr id="12" name="CasetăText 23">
            <a:extLst>
              <a:ext uri="{FF2B5EF4-FFF2-40B4-BE49-F238E27FC236}">
                <a16:creationId xmlns:a16="http://schemas.microsoft.com/office/drawing/2014/main" id="{89CFDC98-4FF7-4416-A692-DCEDB52B7A9C}"/>
              </a:ext>
            </a:extLst>
          </p:cNvPr>
          <p:cNvSpPr txBox="1"/>
          <p:nvPr/>
        </p:nvSpPr>
        <p:spPr>
          <a:xfrm>
            <a:off x="400050" y="930295"/>
            <a:ext cx="1134860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An OpAmp connected in an open loop configuration beaves as a comparator:</a:t>
            </a:r>
          </a:p>
          <a:p>
            <a:pPr marL="742950" lvl="1" indent="-285750">
              <a:buFont typeface="Wingdings" panose="05000000000000000000" pitchFamily="2" charset="2"/>
              <a:buChar char="§"/>
            </a:pPr>
            <a:r>
              <a:rPr lang="en-US" dirty="0">
                <a:solidFill>
                  <a:srgbClr val="FF0000"/>
                </a:solidFill>
              </a:rPr>
              <a:t>(1)</a:t>
            </a:r>
            <a:r>
              <a:rPr lang="en-US" dirty="0"/>
              <a:t> If V</a:t>
            </a:r>
            <a:r>
              <a:rPr lang="en-US" baseline="-25000" dirty="0"/>
              <a:t>inp</a:t>
            </a:r>
            <a:r>
              <a:rPr lang="en-US" dirty="0"/>
              <a:t>&gt;V</a:t>
            </a:r>
            <a:r>
              <a:rPr lang="en-US" baseline="-25000" dirty="0"/>
              <a:t>inm</a:t>
            </a:r>
            <a:r>
              <a:rPr lang="en-US" dirty="0"/>
              <a:t> (with at least </a:t>
            </a:r>
            <a:r>
              <a:rPr lang="en-US" dirty="0" err="1"/>
              <a:t>V</a:t>
            </a:r>
            <a:r>
              <a:rPr lang="en-US" baseline="-25000" dirty="0" err="1"/>
              <a:t>dd</a:t>
            </a:r>
            <a:r>
              <a:rPr lang="en-US" dirty="0"/>
              <a:t>/2A) then the output voltage will be at </a:t>
            </a:r>
            <a:r>
              <a:rPr lang="en-US" dirty="0" err="1"/>
              <a:t>V</a:t>
            </a:r>
            <a:r>
              <a:rPr lang="en-US" baseline="-25000" dirty="0" err="1"/>
              <a:t>dd</a:t>
            </a:r>
            <a:r>
              <a:rPr lang="en-US" dirty="0"/>
              <a:t> (logic “1”).</a:t>
            </a:r>
          </a:p>
          <a:p>
            <a:pPr marL="742950" lvl="1" indent="-285750">
              <a:buFont typeface="Wingdings" panose="05000000000000000000" pitchFamily="2" charset="2"/>
              <a:buChar char="§"/>
            </a:pPr>
            <a:r>
              <a:rPr lang="en-US" dirty="0">
                <a:solidFill>
                  <a:schemeClr val="accent6">
                    <a:lumMod val="75000"/>
                  </a:schemeClr>
                </a:solidFill>
              </a:rPr>
              <a:t>(0) </a:t>
            </a:r>
            <a:r>
              <a:rPr lang="en-US" dirty="0"/>
              <a:t>If V</a:t>
            </a:r>
            <a:r>
              <a:rPr lang="en-US" baseline="-25000" dirty="0"/>
              <a:t>inp</a:t>
            </a:r>
            <a:r>
              <a:rPr lang="en-US" dirty="0"/>
              <a:t>&lt;V</a:t>
            </a:r>
            <a:r>
              <a:rPr lang="en-US" baseline="-25000" dirty="0"/>
              <a:t>inm</a:t>
            </a:r>
            <a:r>
              <a:rPr lang="en-US" dirty="0"/>
              <a:t> (with at least </a:t>
            </a:r>
            <a:r>
              <a:rPr lang="en-US" dirty="0" err="1"/>
              <a:t>V</a:t>
            </a:r>
            <a:r>
              <a:rPr lang="en-US" baseline="-25000" dirty="0" err="1"/>
              <a:t>dd</a:t>
            </a:r>
            <a:r>
              <a:rPr lang="en-US" dirty="0"/>
              <a:t>/2A) then the output voltage will be at ground (logic “0”).</a:t>
            </a:r>
          </a:p>
          <a:p>
            <a:pPr marL="742950" lvl="1" indent="-285750">
              <a:buFont typeface="Wingdings" panose="05000000000000000000" pitchFamily="2" charset="2"/>
              <a:buChar char="§"/>
            </a:pPr>
            <a:r>
              <a:rPr lang="en-US" dirty="0">
                <a:solidFill>
                  <a:srgbClr val="7030A0"/>
                </a:solidFill>
              </a:rPr>
              <a:t>(X) </a:t>
            </a:r>
            <a:r>
              <a:rPr lang="en-US" dirty="0"/>
              <a:t>There is a small undecided range (between –</a:t>
            </a:r>
            <a:r>
              <a:rPr lang="en-US" dirty="0" err="1"/>
              <a:t>V</a:t>
            </a:r>
            <a:r>
              <a:rPr lang="en-US" baseline="-25000" dirty="0" err="1"/>
              <a:t>dd</a:t>
            </a:r>
            <a:r>
              <a:rPr lang="en-US" dirty="0"/>
              <a:t>/2A and </a:t>
            </a:r>
            <a:r>
              <a:rPr lang="en-US" dirty="0" err="1"/>
              <a:t>V</a:t>
            </a:r>
            <a:r>
              <a:rPr lang="en-US" baseline="-25000" dirty="0" err="1"/>
              <a:t>dd</a:t>
            </a:r>
            <a:r>
              <a:rPr lang="en-US" dirty="0"/>
              <a:t>/2A) where the output voltage is in between supplied and ground (comparator output is not a digital signal).</a:t>
            </a:r>
          </a:p>
        </p:txBody>
      </p:sp>
      <p:pic>
        <p:nvPicPr>
          <p:cNvPr id="8" name="Picture 7">
            <a:extLst>
              <a:ext uri="{FF2B5EF4-FFF2-40B4-BE49-F238E27FC236}">
                <a16:creationId xmlns:a16="http://schemas.microsoft.com/office/drawing/2014/main" id="{A1BD6FDD-F3F8-48ED-91F6-43035F1A02C2}"/>
              </a:ext>
            </a:extLst>
          </p:cNvPr>
          <p:cNvPicPr>
            <a:picLocks noChangeAspect="1"/>
          </p:cNvPicPr>
          <p:nvPr/>
        </p:nvPicPr>
        <p:blipFill>
          <a:blip r:embed="rId2"/>
          <a:stretch>
            <a:fillRect/>
          </a:stretch>
        </p:blipFill>
        <p:spPr>
          <a:xfrm>
            <a:off x="589026" y="2962678"/>
            <a:ext cx="5666316" cy="3283429"/>
          </a:xfrm>
          <a:prstGeom prst="rect">
            <a:avLst/>
          </a:prstGeom>
        </p:spPr>
      </p:pic>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3157CC2A-7A06-4C4D-B61D-54261DAA893D}"/>
                  </a:ext>
                </a:extLst>
              </p:cNvPr>
              <p:cNvSpPr/>
              <p:nvPr/>
            </p:nvSpPr>
            <p:spPr>
              <a:xfrm>
                <a:off x="6441318" y="3896570"/>
                <a:ext cx="5239975" cy="141564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𝑉</m:t>
                          </m:r>
                        </m:e>
                        <m:sub>
                          <m:r>
                            <a:rPr lang="en-US" sz="1400" b="0" i="1" smtClean="0">
                              <a:latin typeface="Cambria Math" panose="02040503050406030204" pitchFamily="18" charset="0"/>
                            </a:rPr>
                            <m:t>𝑂</m:t>
                          </m:r>
                        </m:sub>
                      </m:sSub>
                      <m:r>
                        <a:rPr lang="en-US" sz="1400" b="0" i="1" smtClean="0">
                          <a:latin typeface="Cambria Math" panose="02040503050406030204" pitchFamily="18" charset="0"/>
                        </a:rPr>
                        <m:t>=</m:t>
                      </m:r>
                      <m:d>
                        <m:dPr>
                          <m:begChr m:val="{"/>
                          <m:endChr m:val=""/>
                          <m:ctrlPr>
                            <a:rPr lang="en-US" sz="1400" b="0" i="1" smtClean="0">
                              <a:latin typeface="Cambria Math" panose="02040503050406030204" pitchFamily="18" charset="0"/>
                            </a:rPr>
                          </m:ctrlPr>
                        </m:dPr>
                        <m:e>
                          <m:eqArr>
                            <m:eqArrPr>
                              <m:ctrlPr>
                                <a:rPr lang="en-US" sz="1400" b="0" i="1" smtClean="0">
                                  <a:latin typeface="Cambria Math" panose="02040503050406030204" pitchFamily="18" charset="0"/>
                                </a:rPr>
                              </m:ctrlPr>
                            </m:eqArrPr>
                            <m:e>
                              <m:r>
                                <a:rPr lang="en-US" sz="1400" b="0" i="1" smtClean="0">
                                  <a:latin typeface="Cambria Math" panose="02040503050406030204" pitchFamily="18" charset="0"/>
                                </a:rPr>
                                <m:t>0                                                </m:t>
                              </m:r>
                              <m:r>
                                <a:rPr lang="en-US" sz="1400" b="0" i="1" smtClean="0">
                                  <a:latin typeface="Cambria Math" panose="02040503050406030204" pitchFamily="18" charset="0"/>
                                </a:rPr>
                                <m:t>𝑓𝑜𝑟</m:t>
                              </m:r>
                              <m:r>
                                <a:rPr lang="en-US" sz="1400" b="0" i="1" smtClean="0">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𝑖𝑛𝑝</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𝑖𝑛𝑚</m:t>
                                  </m:r>
                                </m:sub>
                              </m:sSub>
                              <m:r>
                                <a:rPr lang="en-US" sz="1400" b="0" i="1" smtClean="0">
                                  <a:latin typeface="Cambria Math" panose="02040503050406030204" pitchFamily="18" charset="0"/>
                                </a:rPr>
                                <m:t>&lt;−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b="0" i="1" smtClean="0">
                                          <a:latin typeface="Cambria Math" panose="02040503050406030204" pitchFamily="18" charset="0"/>
                                        </a:rPr>
                                        <m:t>𝑑𝑑</m:t>
                                      </m:r>
                                    </m:sub>
                                  </m:sSub>
                                </m:num>
                                <m:den>
                                  <m:r>
                                    <a:rPr lang="en-US" sz="1400" b="0" i="1" smtClean="0">
                                      <a:latin typeface="Cambria Math" panose="02040503050406030204" pitchFamily="18" charset="0"/>
                                    </a:rPr>
                                    <m:t>2</m:t>
                                  </m:r>
                                  <m:r>
                                    <a:rPr lang="en-US" sz="1400" i="1">
                                      <a:latin typeface="Cambria Math" panose="02040503050406030204" pitchFamily="18" charset="0"/>
                                    </a:rPr>
                                    <m:t>𝐴</m:t>
                                  </m:r>
                                </m:den>
                              </m:f>
                              <m:r>
                                <a:rPr lang="en-US" sz="1400" b="0" i="1" smtClean="0">
                                  <a:latin typeface="Cambria Math" panose="02040503050406030204" pitchFamily="18" charset="0"/>
                                </a:rPr>
                                <m:t>            </m:t>
                              </m:r>
                            </m:e>
                            <m:e>
                              <m:sSub>
                                <m:sSubPr>
                                  <m:ctrlPr>
                                    <a:rPr lang="en-US" sz="1400" i="1">
                                      <a:latin typeface="Cambria Math" panose="02040503050406030204" pitchFamily="18" charset="0"/>
                                    </a:rPr>
                                  </m:ctrlPr>
                                </m:sSubPr>
                                <m:e>
                                  <m:r>
                                    <a:rPr lang="en-US" sz="1400" i="1">
                                      <a:latin typeface="Cambria Math" panose="02040503050406030204" pitchFamily="18" charset="0"/>
                                    </a:rPr>
                                    <m:t>𝐴</m:t>
                                  </m:r>
                                </m:e>
                                <m:sub>
                                  <m:r>
                                    <a:rPr lang="en-US" sz="1400" i="1">
                                      <a:latin typeface="Cambria Math" panose="02040503050406030204" pitchFamily="18" charset="0"/>
                                    </a:rPr>
                                    <m:t>0</m:t>
                                  </m:r>
                                </m:sub>
                              </m:sSub>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𝑖𝑛𝑝</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𝑖𝑛𝑚</m:t>
                                      </m:r>
                                    </m:sub>
                                  </m:sSub>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𝑑𝑑</m:t>
                                      </m:r>
                                    </m:sub>
                                  </m:sSub>
                                </m:num>
                                <m:den>
                                  <m:r>
                                    <a:rPr lang="en-US" sz="1400" b="0" i="1" smtClean="0">
                                      <a:latin typeface="Cambria Math" panose="02040503050406030204" pitchFamily="18" charset="0"/>
                                    </a:rPr>
                                    <m:t>2</m:t>
                                  </m:r>
                                </m:den>
                              </m:f>
                              <m:r>
                                <a:rPr lang="en-US" sz="1400" b="0" i="1" smtClean="0">
                                  <a:latin typeface="Cambria Math" panose="02040503050406030204" pitchFamily="18" charset="0"/>
                                </a:rPr>
                                <m:t>      </m:t>
                              </m:r>
                              <m:r>
                                <a:rPr lang="en-US" sz="1400" b="0" i="1" smtClean="0">
                                  <a:latin typeface="Cambria Math" panose="02040503050406030204" pitchFamily="18" charset="0"/>
                                </a:rPr>
                                <m:t>𝑓𝑜𝑟</m:t>
                              </m:r>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𝑑𝑑</m:t>
                                      </m:r>
                                    </m:sub>
                                  </m:sSub>
                                </m:num>
                                <m:den>
                                  <m:r>
                                    <a:rPr lang="en-US" sz="1400" b="0" i="1" smtClean="0">
                                      <a:latin typeface="Cambria Math" panose="02040503050406030204" pitchFamily="18" charset="0"/>
                                    </a:rPr>
                                    <m:t>2</m:t>
                                  </m:r>
                                  <m:r>
                                    <a:rPr lang="en-US" sz="1400" b="0" i="1" smtClean="0">
                                      <a:latin typeface="Cambria Math" panose="02040503050406030204" pitchFamily="18" charset="0"/>
                                    </a:rPr>
                                    <m:t>𝐴</m:t>
                                  </m:r>
                                </m:den>
                              </m:f>
                              <m:r>
                                <a:rPr lang="en-US" sz="1400" b="0" i="1" smtClean="0">
                                  <a:latin typeface="Cambria Math" panose="02040503050406030204" pitchFamily="18" charset="0"/>
                                </a:rPr>
                                <m:t>&lt;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𝑖𝑛𝑝</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𝑖𝑛𝑚</m:t>
                                  </m:r>
                                </m:sub>
                              </m:sSub>
                              <m:r>
                                <a:rPr lang="en-US" sz="1400" b="0" i="1" smtClean="0">
                                  <a:latin typeface="Cambria Math" panose="02040503050406030204" pitchFamily="18" charset="0"/>
                                </a:rPr>
                                <m:t>&lt;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b="0" i="1" smtClean="0">
                                          <a:latin typeface="Cambria Math" panose="02040503050406030204" pitchFamily="18" charset="0"/>
                                        </a:rPr>
                                        <m:t>𝑑𝑑</m:t>
                                      </m:r>
                                    </m:sub>
                                  </m:sSub>
                                </m:num>
                                <m:den>
                                  <m:r>
                                    <a:rPr lang="en-US" sz="1400" b="0" i="1" smtClean="0">
                                      <a:latin typeface="Cambria Math" panose="02040503050406030204" pitchFamily="18" charset="0"/>
                                    </a:rPr>
                                    <m:t>2</m:t>
                                  </m:r>
                                  <m:r>
                                    <a:rPr lang="en-US" sz="1400" i="1">
                                      <a:latin typeface="Cambria Math" panose="02040503050406030204" pitchFamily="18" charset="0"/>
                                    </a:rPr>
                                    <m:t>𝐴</m:t>
                                  </m:r>
                                </m:den>
                              </m:f>
                            </m:e>
                            <m:e>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b="0" i="1" smtClean="0">
                                      <a:latin typeface="Cambria Math" panose="02040503050406030204" pitchFamily="18" charset="0"/>
                                    </a:rPr>
                                    <m:t>𝑑𝑑</m:t>
                                  </m:r>
                                </m:sub>
                              </m:sSub>
                              <m:r>
                                <a:rPr lang="en-US" sz="1400" i="1">
                                  <a:latin typeface="Cambria Math" panose="02040503050406030204" pitchFamily="18" charset="0"/>
                                </a:rPr>
                                <m:t>                      </m:t>
                              </m:r>
                              <m:r>
                                <a:rPr lang="en-US" sz="1400" b="0" i="1" smtClean="0">
                                  <a:latin typeface="Cambria Math" panose="02040503050406030204" pitchFamily="18" charset="0"/>
                                </a:rPr>
                                <m:t>       </m:t>
                              </m:r>
                              <m:r>
                                <a:rPr lang="en-US" sz="1400" i="1">
                                  <a:latin typeface="Cambria Math" panose="02040503050406030204" pitchFamily="18" charset="0"/>
                                </a:rPr>
                                <m:t>     </m:t>
                              </m:r>
                              <m:r>
                                <a:rPr lang="en-US" sz="1400" b="0" i="1" smtClean="0">
                                  <a:latin typeface="Cambria Math" panose="02040503050406030204" pitchFamily="18" charset="0"/>
                                </a:rPr>
                                <m:t> </m:t>
                              </m:r>
                              <m:r>
                                <a:rPr lang="en-US" sz="1400" i="1">
                                  <a:latin typeface="Cambria Math" panose="02040503050406030204" pitchFamily="18" charset="0"/>
                                </a:rPr>
                                <m:t>       </m:t>
                              </m:r>
                              <m:r>
                                <a:rPr lang="en-US" sz="1400" i="1">
                                  <a:latin typeface="Cambria Math" panose="02040503050406030204" pitchFamily="18" charset="0"/>
                                </a:rPr>
                                <m:t>𝑓𝑜𝑟</m:t>
                              </m:r>
                              <m:r>
                                <a:rPr lang="en-US" sz="1400" i="1">
                                  <a:latin typeface="Cambria Math" panose="02040503050406030204" pitchFamily="18" charset="0"/>
                                </a:rPr>
                                <m:t>  </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b="0" i="1" smtClean="0">
                                          <a:latin typeface="Cambria Math" panose="02040503050406030204" pitchFamily="18" charset="0"/>
                                        </a:rPr>
                                        <m:t>𝑑𝑑</m:t>
                                      </m:r>
                                    </m:sub>
                                  </m:sSub>
                                </m:num>
                                <m:den>
                                  <m:r>
                                    <a:rPr lang="en-US" sz="1400" b="0" i="1" smtClean="0">
                                      <a:latin typeface="Cambria Math" panose="02040503050406030204" pitchFamily="18" charset="0"/>
                                    </a:rPr>
                                    <m:t>2</m:t>
                                  </m:r>
                                  <m:r>
                                    <a:rPr lang="en-US" sz="1400" i="1">
                                      <a:latin typeface="Cambria Math" panose="02040503050406030204" pitchFamily="18" charset="0"/>
                                    </a:rPr>
                                    <m:t>𝐴</m:t>
                                  </m:r>
                                </m:den>
                              </m:f>
                              <m:r>
                                <a:rPr lang="en-US" sz="1400" b="0" i="1" smtClean="0">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𝑖𝑛𝑝</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𝑖𝑛𝑚</m:t>
                                  </m:r>
                                </m:sub>
                              </m:sSub>
                              <m:r>
                                <a:rPr lang="en-US" sz="1400" b="0" i="1" smtClean="0">
                                  <a:latin typeface="Cambria Math" panose="02040503050406030204" pitchFamily="18" charset="0"/>
                                </a:rPr>
                                <m:t>                 </m:t>
                              </m:r>
                            </m:e>
                          </m:eqArr>
                        </m:e>
                      </m:d>
                    </m:oMath>
                  </m:oMathPara>
                </a14:m>
                <a:endParaRPr lang="en-US" sz="1400" dirty="0"/>
              </a:p>
            </p:txBody>
          </p:sp>
        </mc:Choice>
        <mc:Fallback xmlns="">
          <p:sp>
            <p:nvSpPr>
              <p:cNvPr id="9" name="Dreptunghi 4">
                <a:extLst>
                  <a:ext uri="{FF2B5EF4-FFF2-40B4-BE49-F238E27FC236}">
                    <a16:creationId xmlns:a16="http://schemas.microsoft.com/office/drawing/2014/main" id="{3157CC2A-7A06-4C4D-B61D-54261DAA893D}"/>
                  </a:ext>
                </a:extLst>
              </p:cNvPr>
              <p:cNvSpPr>
                <a:spLocks noRot="1" noChangeAspect="1" noMove="1" noResize="1" noEditPoints="1" noAdjustHandles="1" noChangeArrowheads="1" noChangeShapeType="1" noTextEdit="1"/>
              </p:cNvSpPr>
              <p:nvPr/>
            </p:nvSpPr>
            <p:spPr>
              <a:xfrm>
                <a:off x="6441318" y="3896570"/>
                <a:ext cx="5239975" cy="1415644"/>
              </a:xfrm>
              <a:prstGeom prst="rect">
                <a:avLst/>
              </a:prstGeom>
              <a:blipFill>
                <a:blip r:embed="rId3"/>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12F062A-2045-4DDE-B555-EDC6BB398206}"/>
              </a:ext>
            </a:extLst>
          </p:cNvPr>
          <p:cNvSpPr/>
          <p:nvPr/>
        </p:nvSpPr>
        <p:spPr>
          <a:xfrm>
            <a:off x="3451344" y="3429000"/>
            <a:ext cx="2736325" cy="240803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1A6C122-1301-415F-B0EB-4A5FD1BAC0C8}"/>
              </a:ext>
            </a:extLst>
          </p:cNvPr>
          <p:cNvSpPr txBox="1"/>
          <p:nvPr/>
        </p:nvSpPr>
        <p:spPr>
          <a:xfrm>
            <a:off x="4523874" y="3627643"/>
            <a:ext cx="442750" cy="369332"/>
          </a:xfrm>
          <a:prstGeom prst="rect">
            <a:avLst/>
          </a:prstGeom>
          <a:noFill/>
        </p:spPr>
        <p:txBody>
          <a:bodyPr wrap="none" rtlCol="0">
            <a:spAutoFit/>
          </a:bodyPr>
          <a:lstStyle/>
          <a:p>
            <a:r>
              <a:rPr lang="en-US" dirty="0">
                <a:solidFill>
                  <a:srgbClr val="FF0000"/>
                </a:solidFill>
              </a:rPr>
              <a:t>(1)</a:t>
            </a:r>
          </a:p>
        </p:txBody>
      </p:sp>
      <p:sp>
        <p:nvSpPr>
          <p:cNvPr id="14" name="Rectangle 13">
            <a:extLst>
              <a:ext uri="{FF2B5EF4-FFF2-40B4-BE49-F238E27FC236}">
                <a16:creationId xmlns:a16="http://schemas.microsoft.com/office/drawing/2014/main" id="{98665EE1-CD06-43DA-8240-DC62CEBD8AB1}"/>
              </a:ext>
            </a:extLst>
          </p:cNvPr>
          <p:cNvSpPr/>
          <p:nvPr/>
        </p:nvSpPr>
        <p:spPr>
          <a:xfrm>
            <a:off x="589026" y="3429000"/>
            <a:ext cx="2499079" cy="2408035"/>
          </a:xfrm>
          <a:prstGeom prst="rect">
            <a:avLst/>
          </a:prstGeom>
          <a:noFill/>
          <a:ln w="190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1F5AC79-3DC6-46BA-B772-E64F13D2281D}"/>
              </a:ext>
            </a:extLst>
          </p:cNvPr>
          <p:cNvSpPr txBox="1"/>
          <p:nvPr/>
        </p:nvSpPr>
        <p:spPr>
          <a:xfrm>
            <a:off x="1617190" y="5312214"/>
            <a:ext cx="442750" cy="369332"/>
          </a:xfrm>
          <a:prstGeom prst="rect">
            <a:avLst/>
          </a:prstGeom>
          <a:noFill/>
        </p:spPr>
        <p:txBody>
          <a:bodyPr wrap="none" rtlCol="0">
            <a:spAutoFit/>
          </a:bodyPr>
          <a:lstStyle/>
          <a:p>
            <a:r>
              <a:rPr lang="en-US" dirty="0">
                <a:solidFill>
                  <a:schemeClr val="accent6">
                    <a:lumMod val="75000"/>
                  </a:schemeClr>
                </a:solidFill>
              </a:rPr>
              <a:t>(0)</a:t>
            </a:r>
          </a:p>
        </p:txBody>
      </p:sp>
      <p:sp>
        <p:nvSpPr>
          <p:cNvPr id="16" name="Rectangle 15">
            <a:extLst>
              <a:ext uri="{FF2B5EF4-FFF2-40B4-BE49-F238E27FC236}">
                <a16:creationId xmlns:a16="http://schemas.microsoft.com/office/drawing/2014/main" id="{568C5F51-1728-45E3-9C0B-23F9DE6B7465}"/>
              </a:ext>
            </a:extLst>
          </p:cNvPr>
          <p:cNvSpPr/>
          <p:nvPr/>
        </p:nvSpPr>
        <p:spPr>
          <a:xfrm>
            <a:off x="3126720" y="3429000"/>
            <a:ext cx="256952" cy="2408035"/>
          </a:xfrm>
          <a:prstGeom prst="rect">
            <a:avLst/>
          </a:prstGeom>
          <a:no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C9C5D1D-81A7-47C3-A8FD-39D875015D4A}"/>
              </a:ext>
            </a:extLst>
          </p:cNvPr>
          <p:cNvSpPr txBox="1"/>
          <p:nvPr/>
        </p:nvSpPr>
        <p:spPr>
          <a:xfrm>
            <a:off x="2905345" y="3059668"/>
            <a:ext cx="442750" cy="369332"/>
          </a:xfrm>
          <a:prstGeom prst="rect">
            <a:avLst/>
          </a:prstGeom>
          <a:noFill/>
        </p:spPr>
        <p:txBody>
          <a:bodyPr wrap="none" rtlCol="0">
            <a:spAutoFit/>
          </a:bodyPr>
          <a:lstStyle/>
          <a:p>
            <a:r>
              <a:rPr lang="en-US" dirty="0">
                <a:solidFill>
                  <a:srgbClr val="7030A0"/>
                </a:solidFill>
              </a:rPr>
              <a:t>(X)</a:t>
            </a:r>
          </a:p>
        </p:txBody>
      </p:sp>
      <p:sp>
        <p:nvSpPr>
          <p:cNvPr id="18" name="TextBox 17">
            <a:extLst>
              <a:ext uri="{FF2B5EF4-FFF2-40B4-BE49-F238E27FC236}">
                <a16:creationId xmlns:a16="http://schemas.microsoft.com/office/drawing/2014/main" id="{19CFA130-40F8-4E8D-8910-0D69D9454F2F}"/>
              </a:ext>
            </a:extLst>
          </p:cNvPr>
          <p:cNvSpPr txBox="1"/>
          <p:nvPr/>
        </p:nvSpPr>
        <p:spPr>
          <a:xfrm>
            <a:off x="11602974" y="4866323"/>
            <a:ext cx="442750" cy="369332"/>
          </a:xfrm>
          <a:prstGeom prst="rect">
            <a:avLst/>
          </a:prstGeom>
          <a:noFill/>
        </p:spPr>
        <p:txBody>
          <a:bodyPr wrap="none" rtlCol="0">
            <a:spAutoFit/>
          </a:bodyPr>
          <a:lstStyle/>
          <a:p>
            <a:r>
              <a:rPr lang="en-US" dirty="0">
                <a:solidFill>
                  <a:srgbClr val="FF0000"/>
                </a:solidFill>
              </a:rPr>
              <a:t>(1)</a:t>
            </a:r>
          </a:p>
        </p:txBody>
      </p:sp>
      <p:sp>
        <p:nvSpPr>
          <p:cNvPr id="19" name="TextBox 18">
            <a:extLst>
              <a:ext uri="{FF2B5EF4-FFF2-40B4-BE49-F238E27FC236}">
                <a16:creationId xmlns:a16="http://schemas.microsoft.com/office/drawing/2014/main" id="{670FC89F-7DEA-4243-902C-D002129CE065}"/>
              </a:ext>
            </a:extLst>
          </p:cNvPr>
          <p:cNvSpPr txBox="1"/>
          <p:nvPr/>
        </p:nvSpPr>
        <p:spPr>
          <a:xfrm>
            <a:off x="11602974" y="4419726"/>
            <a:ext cx="442750" cy="369332"/>
          </a:xfrm>
          <a:prstGeom prst="rect">
            <a:avLst/>
          </a:prstGeom>
          <a:noFill/>
        </p:spPr>
        <p:txBody>
          <a:bodyPr wrap="none" rtlCol="0">
            <a:spAutoFit/>
          </a:bodyPr>
          <a:lstStyle/>
          <a:p>
            <a:r>
              <a:rPr lang="en-US" dirty="0">
                <a:solidFill>
                  <a:srgbClr val="7030A0"/>
                </a:solidFill>
              </a:rPr>
              <a:t>(X)</a:t>
            </a:r>
          </a:p>
        </p:txBody>
      </p:sp>
      <p:sp>
        <p:nvSpPr>
          <p:cNvPr id="20" name="TextBox 19">
            <a:extLst>
              <a:ext uri="{FF2B5EF4-FFF2-40B4-BE49-F238E27FC236}">
                <a16:creationId xmlns:a16="http://schemas.microsoft.com/office/drawing/2014/main" id="{10D99876-2152-47A5-A191-AC5BC5E4AF07}"/>
              </a:ext>
            </a:extLst>
          </p:cNvPr>
          <p:cNvSpPr txBox="1"/>
          <p:nvPr/>
        </p:nvSpPr>
        <p:spPr>
          <a:xfrm>
            <a:off x="11602974" y="3973129"/>
            <a:ext cx="442750" cy="369332"/>
          </a:xfrm>
          <a:prstGeom prst="rect">
            <a:avLst/>
          </a:prstGeom>
          <a:noFill/>
        </p:spPr>
        <p:txBody>
          <a:bodyPr wrap="none" rtlCol="0">
            <a:spAutoFit/>
          </a:bodyPr>
          <a:lstStyle/>
          <a:p>
            <a:r>
              <a:rPr lang="en-US" dirty="0">
                <a:solidFill>
                  <a:schemeClr val="accent6">
                    <a:lumMod val="75000"/>
                  </a:schemeClr>
                </a:solidFill>
              </a:rPr>
              <a:t>(0)</a:t>
            </a:r>
          </a:p>
        </p:txBody>
      </p:sp>
    </p:spTree>
    <p:extLst>
      <p:ext uri="{BB962C8B-B14F-4D97-AF65-F5344CB8AC3E}">
        <p14:creationId xmlns:p14="http://schemas.microsoft.com/office/powerpoint/2010/main" val="504970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1679306" cy="461665"/>
          </a:xfrm>
          <a:prstGeom prst="rect">
            <a:avLst/>
          </a:prstGeom>
          <a:noFill/>
        </p:spPr>
        <p:txBody>
          <a:bodyPr wrap="none" rtlCol="0">
            <a:spAutoFit/>
          </a:bodyPr>
          <a:lstStyle/>
          <a:p>
            <a:r>
              <a:rPr lang="en-US" sz="2400" dirty="0"/>
              <a:t>Comparator</a:t>
            </a:r>
            <a:endParaRPr lang="ro-RO" sz="2400" dirty="0"/>
          </a:p>
        </p:txBody>
      </p:sp>
      <p:sp>
        <p:nvSpPr>
          <p:cNvPr id="12" name="CasetăText 23">
            <a:extLst>
              <a:ext uri="{FF2B5EF4-FFF2-40B4-BE49-F238E27FC236}">
                <a16:creationId xmlns:a16="http://schemas.microsoft.com/office/drawing/2014/main" id="{89CFDC98-4FF7-4416-A692-DCEDB52B7A9C}"/>
              </a:ext>
            </a:extLst>
          </p:cNvPr>
          <p:cNvSpPr txBox="1"/>
          <p:nvPr/>
        </p:nvSpPr>
        <p:spPr>
          <a:xfrm>
            <a:off x="400049" y="930295"/>
            <a:ext cx="6841999" cy="5078313"/>
          </a:xfrm>
          <a:prstGeom prst="rect">
            <a:avLst/>
          </a:prstGeom>
          <a:noFill/>
        </p:spPr>
        <p:txBody>
          <a:bodyPr wrap="square" rtlCol="0">
            <a:spAutoFit/>
          </a:bodyPr>
          <a:lstStyle/>
          <a:p>
            <a:pPr marL="285750" indent="-285750">
              <a:buFont typeface="Arial" panose="020B0604020202020204" pitchFamily="34" charset="0"/>
              <a:buChar char="•"/>
            </a:pPr>
            <a:r>
              <a:rPr lang="en-US" dirty="0"/>
              <a:t>As we have seen in the previous slide, an OpAmp connected in an open loop configuration beaves as a comparator.</a:t>
            </a:r>
          </a:p>
          <a:p>
            <a:pPr marL="285750" indent="-285750">
              <a:buFont typeface="Arial" panose="020B0604020202020204" pitchFamily="34" charset="0"/>
              <a:buChar char="•"/>
            </a:pPr>
            <a:r>
              <a:rPr lang="en-US" dirty="0"/>
              <a:t>But it is not a very good comparator!</a:t>
            </a:r>
          </a:p>
          <a:p>
            <a:pPr marL="285750" indent="-285750">
              <a:buFont typeface="Arial" panose="020B0604020202020204" pitchFamily="34" charset="0"/>
              <a:buChar char="•"/>
            </a:pPr>
            <a:r>
              <a:rPr lang="en-US" dirty="0"/>
              <a:t>An OpAmp is designed to be stable in a closed loop configuration. This means that (for a two stage </a:t>
            </a:r>
            <a:r>
              <a:rPr lang="en-US" dirty="0" err="1"/>
              <a:t>OpAmp</a:t>
            </a:r>
            <a:r>
              <a:rPr lang="en-US" dirty="0"/>
              <a:t>):</a:t>
            </a:r>
          </a:p>
          <a:p>
            <a:pPr marL="742950" lvl="1" indent="-285750">
              <a:buFont typeface="Wingdings" panose="05000000000000000000" pitchFamily="2" charset="2"/>
              <a:buChar char="§"/>
            </a:pPr>
            <a:r>
              <a:rPr lang="en-US" dirty="0"/>
              <a:t>It has a Miller capacitor intended to crate a relatively low frequency dominant pole</a:t>
            </a:r>
          </a:p>
          <a:p>
            <a:pPr marL="742950" lvl="1" indent="-285750">
              <a:buFont typeface="Wingdings" panose="05000000000000000000" pitchFamily="2" charset="2"/>
              <a:buChar char="§"/>
            </a:pPr>
            <a:r>
              <a:rPr lang="en-US" dirty="0"/>
              <a:t>It’s gain is kept low enough so that the unit frequency is below the second pole. This generally means that no more than 2 gain stages are used.</a:t>
            </a:r>
          </a:p>
          <a:p>
            <a:pPr marL="342900" indent="-342900">
              <a:buFont typeface="Arial" panose="020B0604020202020204" pitchFamily="34" charset="0"/>
              <a:buChar char="•"/>
            </a:pPr>
            <a:r>
              <a:rPr lang="en-US" dirty="0"/>
              <a:t>This two restrictions are very important for an OpAmp (meant to be stable in close loop conditions) but mean nothing to a comparator.</a:t>
            </a:r>
          </a:p>
          <a:p>
            <a:pPr marL="342900" indent="-342900">
              <a:buFont typeface="Arial" panose="020B0604020202020204" pitchFamily="34" charset="0"/>
              <a:buChar char="•"/>
            </a:pPr>
            <a:r>
              <a:rPr lang="en-US" dirty="0"/>
              <a:t>For a comparator:</a:t>
            </a:r>
          </a:p>
          <a:p>
            <a:pPr marL="800100" lvl="1" indent="-342900">
              <a:buFont typeface="Wingdings" panose="05000000000000000000" pitchFamily="2" charset="2"/>
              <a:buChar char="§"/>
            </a:pPr>
            <a:r>
              <a:rPr lang="en-US" dirty="0"/>
              <a:t>The compensation capacitor only slows it down without any benefit (no stability problems in open loop).</a:t>
            </a:r>
          </a:p>
          <a:p>
            <a:pPr marL="800100" lvl="1" indent="-342900">
              <a:buFont typeface="Wingdings" panose="05000000000000000000" pitchFamily="2" charset="2"/>
              <a:buChar char="§"/>
            </a:pPr>
            <a:r>
              <a:rPr lang="en-US" dirty="0"/>
              <a:t>Having a higher gain drastically reduces the “undecided range” with practically no drawback. (small delay introduced by additional gain stages).</a:t>
            </a:r>
          </a:p>
        </p:txBody>
      </p:sp>
      <p:pic>
        <p:nvPicPr>
          <p:cNvPr id="21" name="Picture 20">
            <a:extLst>
              <a:ext uri="{FF2B5EF4-FFF2-40B4-BE49-F238E27FC236}">
                <a16:creationId xmlns:a16="http://schemas.microsoft.com/office/drawing/2014/main" id="{6D32372E-34CE-4C89-80D3-205F1ED6F8D6}"/>
              </a:ext>
            </a:extLst>
          </p:cNvPr>
          <p:cNvPicPr>
            <a:picLocks noChangeAspect="1"/>
          </p:cNvPicPr>
          <p:nvPr/>
        </p:nvPicPr>
        <p:blipFill>
          <a:blip r:embed="rId2"/>
          <a:stretch>
            <a:fillRect/>
          </a:stretch>
        </p:blipFill>
        <p:spPr>
          <a:xfrm>
            <a:off x="7122694" y="930295"/>
            <a:ext cx="4908255" cy="5352307"/>
          </a:xfrm>
          <a:prstGeom prst="rect">
            <a:avLst/>
          </a:prstGeom>
        </p:spPr>
      </p:pic>
    </p:spTree>
    <p:extLst>
      <p:ext uri="{BB962C8B-B14F-4D97-AF65-F5344CB8AC3E}">
        <p14:creationId xmlns:p14="http://schemas.microsoft.com/office/powerpoint/2010/main" val="52988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1679306" cy="461665"/>
          </a:xfrm>
          <a:prstGeom prst="rect">
            <a:avLst/>
          </a:prstGeom>
          <a:noFill/>
        </p:spPr>
        <p:txBody>
          <a:bodyPr wrap="none" rtlCol="0">
            <a:spAutoFit/>
          </a:bodyPr>
          <a:lstStyle/>
          <a:p>
            <a:r>
              <a:rPr lang="en-US" sz="2400" dirty="0"/>
              <a:t>Comparator</a:t>
            </a:r>
            <a:endParaRPr lang="ro-RO" sz="2400" dirty="0"/>
          </a:p>
        </p:txBody>
      </p:sp>
      <p:sp>
        <p:nvSpPr>
          <p:cNvPr id="12" name="CasetăText 23">
            <a:extLst>
              <a:ext uri="{FF2B5EF4-FFF2-40B4-BE49-F238E27FC236}">
                <a16:creationId xmlns:a16="http://schemas.microsoft.com/office/drawing/2014/main" id="{89CFDC98-4FF7-4416-A692-DCEDB52B7A9C}"/>
              </a:ext>
            </a:extLst>
          </p:cNvPr>
          <p:cNvSpPr txBox="1"/>
          <p:nvPr/>
        </p:nvSpPr>
        <p:spPr>
          <a:xfrm>
            <a:off x="400049" y="930295"/>
            <a:ext cx="11348604" cy="923330"/>
          </a:xfrm>
          <a:prstGeom prst="rect">
            <a:avLst/>
          </a:prstGeom>
          <a:noFill/>
        </p:spPr>
        <p:txBody>
          <a:bodyPr wrap="square" rtlCol="0">
            <a:spAutoFit/>
          </a:bodyPr>
          <a:lstStyle/>
          <a:p>
            <a:pPr marL="285750" indent="-285750">
              <a:buFont typeface="Arial" panose="020B0604020202020204" pitchFamily="34" charset="0"/>
              <a:buChar char="•"/>
            </a:pPr>
            <a:r>
              <a:rPr lang="en-US" dirty="0"/>
              <a:t>A typical comparator based on the 2 Stage OpAmp removes the compensation network and adds 1 ore more inverters to the output to boost the gain. (In the example below, two inverters were used to keep the same positive and negative inputs as for the OpAmp. If an odd number of invertor is used, V</a:t>
            </a:r>
            <a:r>
              <a:rPr lang="en-US" baseline="-25000" dirty="0"/>
              <a:t>inp</a:t>
            </a:r>
            <a:r>
              <a:rPr lang="en-US" dirty="0"/>
              <a:t> and V</a:t>
            </a:r>
            <a:r>
              <a:rPr lang="en-US" baseline="-25000" dirty="0"/>
              <a:t>inm</a:t>
            </a:r>
            <a:r>
              <a:rPr lang="en-US" dirty="0"/>
              <a:t> must be swapped.)</a:t>
            </a:r>
          </a:p>
        </p:txBody>
      </p:sp>
      <p:pic>
        <p:nvPicPr>
          <p:cNvPr id="5" name="Picture 4">
            <a:extLst>
              <a:ext uri="{FF2B5EF4-FFF2-40B4-BE49-F238E27FC236}">
                <a16:creationId xmlns:a16="http://schemas.microsoft.com/office/drawing/2014/main" id="{35AAC396-6DB1-4F38-AE35-A70DE5CD9438}"/>
              </a:ext>
            </a:extLst>
          </p:cNvPr>
          <p:cNvPicPr>
            <a:picLocks noChangeAspect="1"/>
          </p:cNvPicPr>
          <p:nvPr/>
        </p:nvPicPr>
        <p:blipFill>
          <a:blip r:embed="rId2"/>
          <a:stretch>
            <a:fillRect/>
          </a:stretch>
        </p:blipFill>
        <p:spPr>
          <a:xfrm>
            <a:off x="756270" y="2087928"/>
            <a:ext cx="10285281" cy="4206219"/>
          </a:xfrm>
          <a:prstGeom prst="rect">
            <a:avLst/>
          </a:prstGeom>
        </p:spPr>
      </p:pic>
    </p:spTree>
    <p:extLst>
      <p:ext uri="{BB962C8B-B14F-4D97-AF65-F5344CB8AC3E}">
        <p14:creationId xmlns:p14="http://schemas.microsoft.com/office/powerpoint/2010/main" val="74611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944080" cy="461665"/>
          </a:xfrm>
          <a:prstGeom prst="rect">
            <a:avLst/>
          </a:prstGeom>
          <a:noFill/>
        </p:spPr>
        <p:txBody>
          <a:bodyPr wrap="none" rtlCol="0">
            <a:spAutoFit/>
          </a:bodyPr>
          <a:lstStyle/>
          <a:p>
            <a:r>
              <a:rPr lang="en-US" sz="2400" dirty="0"/>
              <a:t>2 Stage Operational Amplifier – Common Mode Range</a:t>
            </a:r>
            <a:endParaRPr lang="ro-RO" sz="2400" dirty="0"/>
          </a:p>
        </p:txBody>
      </p:sp>
      <p:sp>
        <p:nvSpPr>
          <p:cNvPr id="18" name="CasetăText 23">
            <a:extLst>
              <a:ext uri="{FF2B5EF4-FFF2-40B4-BE49-F238E27FC236}">
                <a16:creationId xmlns:a16="http://schemas.microsoft.com/office/drawing/2014/main" id="{BE75AAEA-0A80-4800-977A-339B335E16BF}"/>
              </a:ext>
            </a:extLst>
          </p:cNvPr>
          <p:cNvSpPr txBox="1"/>
          <p:nvPr/>
        </p:nvSpPr>
        <p:spPr>
          <a:xfrm>
            <a:off x="400049" y="893892"/>
            <a:ext cx="4849911" cy="2862322"/>
          </a:xfrm>
          <a:prstGeom prst="rect">
            <a:avLst/>
          </a:prstGeom>
          <a:noFill/>
        </p:spPr>
        <p:txBody>
          <a:bodyPr wrap="square" rtlCol="0">
            <a:spAutoFit/>
          </a:bodyPr>
          <a:lstStyle/>
          <a:p>
            <a:r>
              <a:rPr lang="en-US" dirty="0"/>
              <a:t>Input common Mode Range</a:t>
            </a:r>
          </a:p>
          <a:p>
            <a:pPr marL="285750" indent="-285750">
              <a:buFont typeface="Arial" panose="020B0604020202020204" pitchFamily="34" charset="0"/>
              <a:buChar char="•"/>
            </a:pPr>
            <a:r>
              <a:rPr lang="en-US" dirty="0"/>
              <a:t>Considered case:</a:t>
            </a:r>
          </a:p>
          <a:p>
            <a:pPr marL="742950" lvl="1" indent="-285750">
              <a:buFont typeface="Wingdings" panose="05000000000000000000" pitchFamily="2" charset="2"/>
              <a:buChar char="§"/>
            </a:pPr>
            <a:r>
              <a:rPr lang="en-US" dirty="0"/>
              <a:t>PMOS input</a:t>
            </a:r>
          </a:p>
          <a:p>
            <a:pPr marL="742950" lvl="1" indent="-285750">
              <a:buFont typeface="Wingdings" panose="05000000000000000000" pitchFamily="2" charset="2"/>
              <a:buChar char="§"/>
            </a:pPr>
            <a:r>
              <a:rPr lang="en-US" dirty="0"/>
              <a:t>Minimum V</a:t>
            </a:r>
            <a:r>
              <a:rPr lang="en-US" baseline="-25000" dirty="0"/>
              <a:t>CM</a:t>
            </a:r>
            <a:r>
              <a:rPr lang="en-US" dirty="0"/>
              <a:t> voltage</a:t>
            </a:r>
          </a:p>
          <a:p>
            <a:pPr marL="285750" indent="-285750">
              <a:buFont typeface="Arial" panose="020B0604020202020204" pitchFamily="34" charset="0"/>
              <a:buChar char="•"/>
            </a:pPr>
            <a:r>
              <a:rPr lang="en-US" dirty="0"/>
              <a:t>MP1 drain must be above ground with MN3 gate – source voltage.</a:t>
            </a:r>
          </a:p>
          <a:p>
            <a:pPr marL="285750" indent="-285750">
              <a:buFont typeface="Arial" panose="020B0604020202020204" pitchFamily="34" charset="0"/>
              <a:buChar char="•"/>
            </a:pPr>
            <a:r>
              <a:rPr lang="en-US" dirty="0"/>
              <a:t>V</a:t>
            </a:r>
            <a:r>
              <a:rPr lang="en-US" baseline="-25000" dirty="0"/>
              <a:t>CM</a:t>
            </a:r>
            <a:r>
              <a:rPr lang="en-US" dirty="0"/>
              <a:t> can actually be one threshold voltage below MP1 drain so that MP1 is still in saturation.</a:t>
            </a:r>
          </a:p>
          <a:p>
            <a:pPr marL="285750" indent="-285750">
              <a:buFont typeface="Arial" panose="020B0604020202020204" pitchFamily="34" charset="0"/>
              <a:buChar char="•"/>
            </a:pPr>
            <a:r>
              <a:rPr lang="en-US" dirty="0"/>
              <a:t>The minimum common mode voltage results:</a:t>
            </a:r>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2326D340-8469-4080-B35C-8229902083D4}"/>
                  </a:ext>
                </a:extLst>
              </p:cNvPr>
              <p:cNvSpPr/>
              <p:nvPr/>
            </p:nvSpPr>
            <p:spPr>
              <a:xfrm>
                <a:off x="794884" y="3717324"/>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𝑃𝑚𝑖𝑛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𝑇𝑝</m:t>
                          </m:r>
                        </m:sub>
                      </m:sSub>
                    </m:oMath>
                  </m:oMathPara>
                </a14:m>
                <a:endParaRPr lang="en-US" dirty="0"/>
              </a:p>
            </p:txBody>
          </p:sp>
        </mc:Choice>
        <mc:Fallback xmlns="">
          <p:sp>
            <p:nvSpPr>
              <p:cNvPr id="9" name="Dreptunghi 4">
                <a:extLst>
                  <a:ext uri="{FF2B5EF4-FFF2-40B4-BE49-F238E27FC236}">
                    <a16:creationId xmlns:a16="http://schemas.microsoft.com/office/drawing/2014/main" id="{2326D340-8469-4080-B35C-8229902083D4}"/>
                  </a:ext>
                </a:extLst>
              </p:cNvPr>
              <p:cNvSpPr>
                <a:spLocks noRot="1" noChangeAspect="1" noMove="1" noResize="1" noEditPoints="1" noAdjustHandles="1" noChangeArrowheads="1" noChangeShapeType="1" noTextEdit="1"/>
              </p:cNvSpPr>
              <p:nvPr/>
            </p:nvSpPr>
            <p:spPr>
              <a:xfrm>
                <a:off x="794884" y="3717324"/>
                <a:ext cx="4246508" cy="391902"/>
              </a:xfrm>
              <a:prstGeom prst="rect">
                <a:avLst/>
              </a:prstGeom>
              <a:blipFill>
                <a:blip r:embed="rId2"/>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EDBEE5E7-4FC0-4830-8B17-FC8311CA39E8}"/>
                  </a:ext>
                </a:extLst>
              </p:cNvPr>
              <p:cNvSpPr/>
              <p:nvPr/>
            </p:nvSpPr>
            <p:spPr>
              <a:xfrm>
                <a:off x="794884" y="4103113"/>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𝑃𝑚𝑖𝑛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𝑜𝑣</m:t>
                          </m:r>
                          <m:r>
                            <a:rPr lang="en-US" i="1">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𝑇𝑝</m:t>
                          </m:r>
                        </m:sub>
                      </m:sSub>
                    </m:oMath>
                  </m:oMathPara>
                </a14:m>
                <a:endParaRPr lang="en-US" dirty="0"/>
              </a:p>
            </p:txBody>
          </p:sp>
        </mc:Choice>
        <mc:Fallback xmlns="">
          <p:sp>
            <p:nvSpPr>
              <p:cNvPr id="10" name="Dreptunghi 4">
                <a:extLst>
                  <a:ext uri="{FF2B5EF4-FFF2-40B4-BE49-F238E27FC236}">
                    <a16:creationId xmlns:a16="http://schemas.microsoft.com/office/drawing/2014/main" id="{EDBEE5E7-4FC0-4830-8B17-FC8311CA39E8}"/>
                  </a:ext>
                </a:extLst>
              </p:cNvPr>
              <p:cNvSpPr>
                <a:spLocks noRot="1" noChangeAspect="1" noMove="1" noResize="1" noEditPoints="1" noAdjustHandles="1" noChangeArrowheads="1" noChangeShapeType="1" noTextEdit="1"/>
              </p:cNvSpPr>
              <p:nvPr/>
            </p:nvSpPr>
            <p:spPr>
              <a:xfrm>
                <a:off x="794884" y="4103113"/>
                <a:ext cx="4246508" cy="391902"/>
              </a:xfrm>
              <a:prstGeom prst="rect">
                <a:avLst/>
              </a:prstGeom>
              <a:blipFill>
                <a:blip r:embed="rId3"/>
                <a:stretch>
                  <a:fillRect b="-7813"/>
                </a:stretch>
              </a:blipFill>
            </p:spPr>
            <p:txBody>
              <a:bodyPr/>
              <a:lstStyle/>
              <a:p>
                <a:r>
                  <a:rPr lang="en-US">
                    <a:noFill/>
                  </a:rPr>
                  <a:t> </a:t>
                </a:r>
              </a:p>
            </p:txBody>
          </p:sp>
        </mc:Fallback>
      </mc:AlternateContent>
      <p:sp>
        <p:nvSpPr>
          <p:cNvPr id="11" name="CasetăText 23">
            <a:extLst>
              <a:ext uri="{FF2B5EF4-FFF2-40B4-BE49-F238E27FC236}">
                <a16:creationId xmlns:a16="http://schemas.microsoft.com/office/drawing/2014/main" id="{699AE9C4-81A8-40F5-B45E-AA97BB0AAEFA}"/>
              </a:ext>
            </a:extLst>
          </p:cNvPr>
          <p:cNvSpPr txBox="1"/>
          <p:nvPr/>
        </p:nvSpPr>
        <p:spPr>
          <a:xfrm>
            <a:off x="400049" y="4628294"/>
            <a:ext cx="4849911" cy="923330"/>
          </a:xfrm>
          <a:prstGeom prst="rect">
            <a:avLst/>
          </a:prstGeom>
          <a:noFill/>
        </p:spPr>
        <p:txBody>
          <a:bodyPr wrap="square" rtlCol="0">
            <a:spAutoFit/>
          </a:bodyPr>
          <a:lstStyle/>
          <a:p>
            <a:pPr marL="285750" indent="-285750">
              <a:buFont typeface="Arial" panose="020B0604020202020204" pitchFamily="34" charset="0"/>
              <a:buChar char="•"/>
            </a:pPr>
            <a:r>
              <a:rPr lang="en-US" dirty="0"/>
              <a:t>To see the order of magnitude, we consider all threshold voltages to be equal to V</a:t>
            </a:r>
            <a:r>
              <a:rPr lang="en-US" baseline="-25000" dirty="0"/>
              <a:t>T</a:t>
            </a:r>
            <a:r>
              <a:rPr lang="en-US" dirty="0"/>
              <a:t> and all overdrive voltages to be equal to V</a:t>
            </a:r>
            <a:r>
              <a:rPr lang="en-US" baseline="-25000" dirty="0"/>
              <a:t>ov</a:t>
            </a:r>
            <a:r>
              <a:rPr lang="en-US" dirty="0"/>
              <a:t>.</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545DE9F2-F2C5-4573-A58A-E6D631A1C248}"/>
                  </a:ext>
                </a:extLst>
              </p:cNvPr>
              <p:cNvSpPr/>
              <p:nvPr/>
            </p:nvSpPr>
            <p:spPr>
              <a:xfrm>
                <a:off x="794884" y="5628136"/>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𝑃𝑚𝑖𝑛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oMath>
                  </m:oMathPara>
                </a14:m>
                <a:endParaRPr lang="en-US" dirty="0"/>
              </a:p>
            </p:txBody>
          </p:sp>
        </mc:Choice>
        <mc:Fallback xmlns="">
          <p:sp>
            <p:nvSpPr>
              <p:cNvPr id="12" name="Dreptunghi 4">
                <a:extLst>
                  <a:ext uri="{FF2B5EF4-FFF2-40B4-BE49-F238E27FC236}">
                    <a16:creationId xmlns:a16="http://schemas.microsoft.com/office/drawing/2014/main" id="{545DE9F2-F2C5-4573-A58A-E6D631A1C248}"/>
                  </a:ext>
                </a:extLst>
              </p:cNvPr>
              <p:cNvSpPr>
                <a:spLocks noRot="1" noChangeAspect="1" noMove="1" noResize="1" noEditPoints="1" noAdjustHandles="1" noChangeArrowheads="1" noChangeShapeType="1" noTextEdit="1"/>
              </p:cNvSpPr>
              <p:nvPr/>
            </p:nvSpPr>
            <p:spPr>
              <a:xfrm>
                <a:off x="794884" y="5628136"/>
                <a:ext cx="4246508" cy="391902"/>
              </a:xfrm>
              <a:prstGeom prst="rect">
                <a:avLst/>
              </a:prstGeom>
              <a:blipFill>
                <a:blip r:embed="rId4"/>
                <a:stretch>
                  <a:fillRect/>
                </a:stretch>
              </a:blipFill>
            </p:spPr>
            <p:txBody>
              <a:bodyPr/>
              <a:lstStyle/>
              <a:p>
                <a:r>
                  <a:rPr lang="en-US">
                    <a:noFill/>
                  </a:rPr>
                  <a:t> </a:t>
                </a:r>
              </a:p>
            </p:txBody>
          </p:sp>
        </mc:Fallback>
      </mc:AlternateContent>
      <p:sp>
        <p:nvSpPr>
          <p:cNvPr id="13" name="Rectangle: Rounded Corners 5">
            <a:extLst>
              <a:ext uri="{FF2B5EF4-FFF2-40B4-BE49-F238E27FC236}">
                <a16:creationId xmlns:a16="http://schemas.microsoft.com/office/drawing/2014/main" id="{0E80A725-7F2B-4563-920C-700E5B698AD7}"/>
              </a:ext>
            </a:extLst>
          </p:cNvPr>
          <p:cNvSpPr/>
          <p:nvPr/>
        </p:nvSpPr>
        <p:spPr>
          <a:xfrm>
            <a:off x="794883" y="4104329"/>
            <a:ext cx="2993345" cy="389469"/>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5">
            <a:extLst>
              <a:ext uri="{FF2B5EF4-FFF2-40B4-BE49-F238E27FC236}">
                <a16:creationId xmlns:a16="http://schemas.microsoft.com/office/drawing/2014/main" id="{06A3C445-8572-43EC-95EC-5C9F13AF9E53}"/>
              </a:ext>
            </a:extLst>
          </p:cNvPr>
          <p:cNvSpPr/>
          <p:nvPr/>
        </p:nvSpPr>
        <p:spPr>
          <a:xfrm>
            <a:off x="794883" y="5629352"/>
            <a:ext cx="1638934" cy="389469"/>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B5A35A7-D538-4F71-8667-D10F071E7F87}"/>
              </a:ext>
            </a:extLst>
          </p:cNvPr>
          <p:cNvPicPr>
            <a:picLocks noChangeAspect="1"/>
          </p:cNvPicPr>
          <p:nvPr/>
        </p:nvPicPr>
        <p:blipFill>
          <a:blip r:embed="rId5"/>
          <a:stretch>
            <a:fillRect/>
          </a:stretch>
        </p:blipFill>
        <p:spPr>
          <a:xfrm>
            <a:off x="5303520" y="1828800"/>
            <a:ext cx="6701201" cy="3757715"/>
          </a:xfrm>
          <a:prstGeom prst="rect">
            <a:avLst/>
          </a:prstGeom>
        </p:spPr>
      </p:pic>
    </p:spTree>
    <p:extLst>
      <p:ext uri="{BB962C8B-B14F-4D97-AF65-F5344CB8AC3E}">
        <p14:creationId xmlns:p14="http://schemas.microsoft.com/office/powerpoint/2010/main" val="261173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944080" cy="461665"/>
          </a:xfrm>
          <a:prstGeom prst="rect">
            <a:avLst/>
          </a:prstGeom>
          <a:noFill/>
        </p:spPr>
        <p:txBody>
          <a:bodyPr wrap="none" rtlCol="0">
            <a:spAutoFit/>
          </a:bodyPr>
          <a:lstStyle/>
          <a:p>
            <a:r>
              <a:rPr lang="en-US" sz="2400" dirty="0"/>
              <a:t>2 Stage Operational Amplifier – Common Mode Range</a:t>
            </a:r>
            <a:endParaRPr lang="ro-RO" sz="2400" dirty="0"/>
          </a:p>
        </p:txBody>
      </p:sp>
      <p:sp>
        <p:nvSpPr>
          <p:cNvPr id="18" name="CasetăText 23">
            <a:extLst>
              <a:ext uri="{FF2B5EF4-FFF2-40B4-BE49-F238E27FC236}">
                <a16:creationId xmlns:a16="http://schemas.microsoft.com/office/drawing/2014/main" id="{BE75AAEA-0A80-4800-977A-339B335E16BF}"/>
              </a:ext>
            </a:extLst>
          </p:cNvPr>
          <p:cNvSpPr txBox="1"/>
          <p:nvPr/>
        </p:nvSpPr>
        <p:spPr>
          <a:xfrm>
            <a:off x="400049" y="893892"/>
            <a:ext cx="11348604" cy="646331"/>
          </a:xfrm>
          <a:prstGeom prst="rect">
            <a:avLst/>
          </a:prstGeom>
          <a:noFill/>
        </p:spPr>
        <p:txBody>
          <a:bodyPr wrap="square" rtlCol="0">
            <a:spAutoFit/>
          </a:bodyPr>
          <a:lstStyle/>
          <a:p>
            <a:r>
              <a:rPr lang="en-US" dirty="0"/>
              <a:t>PMOS OpAmp common mode range</a:t>
            </a:r>
          </a:p>
          <a:p>
            <a:pPr marL="285750" indent="-285750">
              <a:buFont typeface="Arial" panose="020B0604020202020204" pitchFamily="34" charset="0"/>
              <a:buChar char="•"/>
            </a:pPr>
            <a:r>
              <a:rPr lang="en-US" dirty="0"/>
              <a:t>We have the following limits for the PMOS OpAmp common mode range:</a:t>
            </a:r>
          </a:p>
        </p:txBody>
      </p:sp>
      <p:sp>
        <p:nvSpPr>
          <p:cNvPr id="11" name="CasetăText 23">
            <a:extLst>
              <a:ext uri="{FF2B5EF4-FFF2-40B4-BE49-F238E27FC236}">
                <a16:creationId xmlns:a16="http://schemas.microsoft.com/office/drawing/2014/main" id="{699AE9C4-81A8-40F5-B45E-AA97BB0AAEFA}"/>
              </a:ext>
            </a:extLst>
          </p:cNvPr>
          <p:cNvSpPr txBox="1"/>
          <p:nvPr/>
        </p:nvSpPr>
        <p:spPr>
          <a:xfrm>
            <a:off x="400049" y="4030153"/>
            <a:ext cx="11348604"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PMOS OpAmp can work pretty close to ground (one overdrive voltage) but needs a significantly larger voltage distance to the supply (one threshold voltage and two overdrive voltages).</a:t>
            </a:r>
          </a:p>
          <a:p>
            <a:pPr marL="285750" indent="-285750">
              <a:buFont typeface="Arial" panose="020B0604020202020204" pitchFamily="34" charset="0"/>
              <a:buChar char="•"/>
            </a:pPr>
            <a:r>
              <a:rPr lang="en-US" dirty="0"/>
              <a:t>In conclusion, the PMOS OpAmp is well suited for low common mode voltage operation.</a:t>
            </a:r>
          </a:p>
        </p:txBody>
      </p:sp>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72477046-2467-403F-B88F-B01172B61D34}"/>
                  </a:ext>
                </a:extLst>
              </p:cNvPr>
              <p:cNvSpPr/>
              <p:nvPr/>
            </p:nvSpPr>
            <p:spPr>
              <a:xfrm>
                <a:off x="701750" y="1540223"/>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𝑃𝑚𝑎𝑥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oMath>
                  </m:oMathPara>
                </a14:m>
                <a:endParaRPr lang="en-US" dirty="0"/>
              </a:p>
            </p:txBody>
          </p:sp>
        </mc:Choice>
        <mc:Fallback xmlns="">
          <p:sp>
            <p:nvSpPr>
              <p:cNvPr id="15" name="Dreptunghi 4">
                <a:extLst>
                  <a:ext uri="{FF2B5EF4-FFF2-40B4-BE49-F238E27FC236}">
                    <a16:creationId xmlns:a16="http://schemas.microsoft.com/office/drawing/2014/main" id="{72477046-2467-403F-B88F-B01172B61D34}"/>
                  </a:ext>
                </a:extLst>
              </p:cNvPr>
              <p:cNvSpPr>
                <a:spLocks noRot="1" noChangeAspect="1" noMove="1" noResize="1" noEditPoints="1" noAdjustHandles="1" noChangeArrowheads="1" noChangeShapeType="1" noTextEdit="1"/>
              </p:cNvSpPr>
              <p:nvPr/>
            </p:nvSpPr>
            <p:spPr>
              <a:xfrm>
                <a:off x="701750" y="1540223"/>
                <a:ext cx="4246508" cy="39190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Dreptunghi 4">
                <a:extLst>
                  <a:ext uri="{FF2B5EF4-FFF2-40B4-BE49-F238E27FC236}">
                    <a16:creationId xmlns:a16="http://schemas.microsoft.com/office/drawing/2014/main" id="{AFBE7E13-2620-4C84-AD84-CDFA350C1B82}"/>
                  </a:ext>
                </a:extLst>
              </p:cNvPr>
              <p:cNvSpPr/>
              <p:nvPr/>
            </p:nvSpPr>
            <p:spPr>
              <a:xfrm>
                <a:off x="701750" y="1942166"/>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𝑃𝑚𝑖𝑛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oMath>
                  </m:oMathPara>
                </a14:m>
                <a:endParaRPr lang="en-US" dirty="0"/>
              </a:p>
            </p:txBody>
          </p:sp>
        </mc:Choice>
        <mc:Fallback xmlns="">
          <p:sp>
            <p:nvSpPr>
              <p:cNvPr id="17" name="Dreptunghi 4">
                <a:extLst>
                  <a:ext uri="{FF2B5EF4-FFF2-40B4-BE49-F238E27FC236}">
                    <a16:creationId xmlns:a16="http://schemas.microsoft.com/office/drawing/2014/main" id="{AFBE7E13-2620-4C84-AD84-CDFA350C1B82}"/>
                  </a:ext>
                </a:extLst>
              </p:cNvPr>
              <p:cNvSpPr>
                <a:spLocks noRot="1" noChangeAspect="1" noMove="1" noResize="1" noEditPoints="1" noAdjustHandles="1" noChangeArrowheads="1" noChangeShapeType="1" noTextEdit="1"/>
              </p:cNvSpPr>
              <p:nvPr/>
            </p:nvSpPr>
            <p:spPr>
              <a:xfrm>
                <a:off x="701750" y="1942166"/>
                <a:ext cx="4246508" cy="391902"/>
              </a:xfrm>
              <a:prstGeom prst="rect">
                <a:avLst/>
              </a:prstGeom>
              <a:blipFill>
                <a:blip r:embed="rId3"/>
                <a:stretch>
                  <a:fillRect/>
                </a:stretch>
              </a:blipFill>
            </p:spPr>
            <p:txBody>
              <a:bodyPr/>
              <a:lstStyle/>
              <a:p>
                <a:r>
                  <a:rPr lang="en-US">
                    <a:noFill/>
                  </a:rPr>
                  <a:t> </a:t>
                </a:r>
              </a:p>
            </p:txBody>
          </p:sp>
        </mc:Fallback>
      </mc:AlternateContent>
      <p:sp>
        <p:nvSpPr>
          <p:cNvPr id="19" name="CasetăText 23">
            <a:extLst>
              <a:ext uri="{FF2B5EF4-FFF2-40B4-BE49-F238E27FC236}">
                <a16:creationId xmlns:a16="http://schemas.microsoft.com/office/drawing/2014/main" id="{BDC4A033-B5FA-4D6E-B1A5-AAB7564FF8D1}"/>
              </a:ext>
            </a:extLst>
          </p:cNvPr>
          <p:cNvSpPr txBox="1"/>
          <p:nvPr/>
        </p:nvSpPr>
        <p:spPr>
          <a:xfrm>
            <a:off x="400049" y="2255290"/>
            <a:ext cx="11348604"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As a numerical example</a:t>
            </a:r>
            <a:r>
              <a:rPr lang="en-US" dirty="0"/>
              <a:t>, we shall consider V</a:t>
            </a:r>
            <a:r>
              <a:rPr lang="en-US" baseline="-25000" dirty="0"/>
              <a:t>T</a:t>
            </a:r>
            <a:r>
              <a:rPr lang="en-US" dirty="0"/>
              <a:t>=0.8V and V</a:t>
            </a:r>
            <a:r>
              <a:rPr lang="en-US" baseline="-25000" dirty="0"/>
              <a:t>ov</a:t>
            </a:r>
            <a:r>
              <a:rPr lang="en-US" dirty="0"/>
              <a:t>=0.2V.</a:t>
            </a:r>
          </a:p>
          <a:p>
            <a:pPr marL="285750" indent="-285750">
              <a:buFont typeface="Arial" panose="020B0604020202020204" pitchFamily="34" charset="0"/>
              <a:buChar char="•"/>
            </a:pPr>
            <a:r>
              <a:rPr lang="en-US" dirty="0"/>
              <a:t>We are not interested that much in the absolute V</a:t>
            </a:r>
            <a:r>
              <a:rPr lang="en-US" baseline="-25000" dirty="0"/>
              <a:t>CM,Pmax</a:t>
            </a:r>
            <a:r>
              <a:rPr lang="en-US" dirty="0"/>
              <a:t> vale, but rather in how close the common mode voltage can get the supply rail, V</a:t>
            </a:r>
            <a:r>
              <a:rPr lang="en-US" baseline="-25000" dirty="0"/>
              <a:t>dd</a:t>
            </a:r>
            <a:r>
              <a:rPr lang="en-US" dirty="0"/>
              <a:t>–V</a:t>
            </a:r>
            <a:r>
              <a:rPr lang="en-US" baseline="-25000" dirty="0"/>
              <a:t>CM,Pmax</a:t>
            </a:r>
            <a:r>
              <a:rPr lang="en-US" dirty="0"/>
              <a:t>. We get:</a:t>
            </a:r>
          </a:p>
        </p:txBody>
      </p:sp>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C8A57AB5-57F4-4967-B4C7-248C1BCA2833}"/>
                  </a:ext>
                </a:extLst>
              </p:cNvPr>
              <p:cNvSpPr/>
              <p:nvPr/>
            </p:nvSpPr>
            <p:spPr>
              <a:xfrm>
                <a:off x="701750" y="3185848"/>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𝑑𝑑</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𝑃𝑚𝑎𝑥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r>
                        <a:rPr lang="en-US" b="0" i="1" smtClean="0">
                          <a:latin typeface="Cambria Math" panose="02040503050406030204" pitchFamily="18" charset="0"/>
                        </a:rPr>
                        <m:t>=1.2 </m:t>
                      </m:r>
                      <m:r>
                        <a:rPr lang="en-US" b="0" i="1" smtClean="0">
                          <a:latin typeface="Cambria Math" panose="02040503050406030204" pitchFamily="18" charset="0"/>
                        </a:rPr>
                        <m:t>𝑉</m:t>
                      </m:r>
                    </m:oMath>
                  </m:oMathPara>
                </a14:m>
                <a:endParaRPr lang="en-US" dirty="0"/>
              </a:p>
            </p:txBody>
          </p:sp>
        </mc:Choice>
        <mc:Fallback xmlns="">
          <p:sp>
            <p:nvSpPr>
              <p:cNvPr id="20" name="Dreptunghi 4">
                <a:extLst>
                  <a:ext uri="{FF2B5EF4-FFF2-40B4-BE49-F238E27FC236}">
                    <a16:creationId xmlns:a16="http://schemas.microsoft.com/office/drawing/2014/main" id="{C8A57AB5-57F4-4967-B4C7-248C1BCA2833}"/>
                  </a:ext>
                </a:extLst>
              </p:cNvPr>
              <p:cNvSpPr>
                <a:spLocks noRot="1" noChangeAspect="1" noMove="1" noResize="1" noEditPoints="1" noAdjustHandles="1" noChangeArrowheads="1" noChangeShapeType="1" noTextEdit="1"/>
              </p:cNvSpPr>
              <p:nvPr/>
            </p:nvSpPr>
            <p:spPr>
              <a:xfrm>
                <a:off x="701750" y="3185848"/>
                <a:ext cx="4246508" cy="3919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Dreptunghi 4">
                <a:extLst>
                  <a:ext uri="{FF2B5EF4-FFF2-40B4-BE49-F238E27FC236}">
                    <a16:creationId xmlns:a16="http://schemas.microsoft.com/office/drawing/2014/main" id="{8532B904-3D0B-4C48-8ADE-BF5288DF8198}"/>
                  </a:ext>
                </a:extLst>
              </p:cNvPr>
              <p:cNvSpPr/>
              <p:nvPr/>
            </p:nvSpPr>
            <p:spPr>
              <a:xfrm>
                <a:off x="701750" y="3577750"/>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𝑃𝑚𝑖𝑛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r>
                        <a:rPr lang="en-US" b="0" i="1" smtClean="0">
                          <a:latin typeface="Cambria Math" panose="02040503050406030204" pitchFamily="18" charset="0"/>
                        </a:rPr>
                        <m:t>=0.2 </m:t>
                      </m:r>
                      <m:r>
                        <a:rPr lang="en-US" b="0" i="1" smtClean="0">
                          <a:latin typeface="Cambria Math" panose="02040503050406030204" pitchFamily="18" charset="0"/>
                        </a:rPr>
                        <m:t>𝑉</m:t>
                      </m:r>
                    </m:oMath>
                  </m:oMathPara>
                </a14:m>
                <a:endParaRPr lang="en-US" dirty="0"/>
              </a:p>
            </p:txBody>
          </p:sp>
        </mc:Choice>
        <mc:Fallback xmlns="">
          <p:sp>
            <p:nvSpPr>
              <p:cNvPr id="21" name="Dreptunghi 4">
                <a:extLst>
                  <a:ext uri="{FF2B5EF4-FFF2-40B4-BE49-F238E27FC236}">
                    <a16:creationId xmlns:a16="http://schemas.microsoft.com/office/drawing/2014/main" id="{8532B904-3D0B-4C48-8ADE-BF5288DF8198}"/>
                  </a:ext>
                </a:extLst>
              </p:cNvPr>
              <p:cNvSpPr>
                <a:spLocks noRot="1" noChangeAspect="1" noMove="1" noResize="1" noEditPoints="1" noAdjustHandles="1" noChangeArrowheads="1" noChangeShapeType="1" noTextEdit="1"/>
              </p:cNvSpPr>
              <p:nvPr/>
            </p:nvSpPr>
            <p:spPr>
              <a:xfrm>
                <a:off x="701750" y="3577750"/>
                <a:ext cx="4246508" cy="39190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282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944080" cy="461665"/>
          </a:xfrm>
          <a:prstGeom prst="rect">
            <a:avLst/>
          </a:prstGeom>
          <a:noFill/>
        </p:spPr>
        <p:txBody>
          <a:bodyPr wrap="none" rtlCol="0">
            <a:spAutoFit/>
          </a:bodyPr>
          <a:lstStyle/>
          <a:p>
            <a:r>
              <a:rPr lang="en-US" sz="2400" dirty="0"/>
              <a:t>2 Stage Operational Amplifier – Common Mode Range</a:t>
            </a:r>
            <a:endParaRPr lang="ro-RO" sz="2400" dirty="0"/>
          </a:p>
        </p:txBody>
      </p:sp>
      <p:sp>
        <p:nvSpPr>
          <p:cNvPr id="18" name="CasetăText 23">
            <a:extLst>
              <a:ext uri="{FF2B5EF4-FFF2-40B4-BE49-F238E27FC236}">
                <a16:creationId xmlns:a16="http://schemas.microsoft.com/office/drawing/2014/main" id="{BE75AAEA-0A80-4800-977A-339B335E16BF}"/>
              </a:ext>
            </a:extLst>
          </p:cNvPr>
          <p:cNvSpPr txBox="1"/>
          <p:nvPr/>
        </p:nvSpPr>
        <p:spPr>
          <a:xfrm>
            <a:off x="400049" y="893892"/>
            <a:ext cx="4849911" cy="2585323"/>
          </a:xfrm>
          <a:prstGeom prst="rect">
            <a:avLst/>
          </a:prstGeom>
          <a:noFill/>
        </p:spPr>
        <p:txBody>
          <a:bodyPr wrap="square" rtlCol="0">
            <a:spAutoFit/>
          </a:bodyPr>
          <a:lstStyle/>
          <a:p>
            <a:r>
              <a:rPr lang="en-US" dirty="0"/>
              <a:t>Input common Mode Range</a:t>
            </a:r>
          </a:p>
          <a:p>
            <a:pPr marL="285750" indent="-285750">
              <a:buFont typeface="Arial" panose="020B0604020202020204" pitchFamily="34" charset="0"/>
              <a:buChar char="•"/>
            </a:pPr>
            <a:r>
              <a:rPr lang="en-US" dirty="0"/>
              <a:t>Considered case:</a:t>
            </a:r>
          </a:p>
          <a:p>
            <a:pPr marL="742950" lvl="1" indent="-285750">
              <a:buFont typeface="Wingdings" panose="05000000000000000000" pitchFamily="2" charset="2"/>
              <a:buChar char="§"/>
            </a:pPr>
            <a:r>
              <a:rPr lang="en-US" dirty="0"/>
              <a:t>NMOS input</a:t>
            </a:r>
          </a:p>
          <a:p>
            <a:pPr marL="742950" lvl="1" indent="-285750">
              <a:buFont typeface="Wingdings" panose="05000000000000000000" pitchFamily="2" charset="2"/>
              <a:buChar char="§"/>
            </a:pPr>
            <a:r>
              <a:rPr lang="en-US" dirty="0"/>
              <a:t>Maximum V</a:t>
            </a:r>
            <a:r>
              <a:rPr lang="en-US" baseline="-25000" dirty="0"/>
              <a:t>CM</a:t>
            </a:r>
            <a:r>
              <a:rPr lang="en-US" dirty="0"/>
              <a:t> voltage</a:t>
            </a:r>
          </a:p>
          <a:p>
            <a:pPr marL="285750" indent="-285750">
              <a:buFont typeface="Arial" panose="020B0604020202020204" pitchFamily="34" charset="0"/>
              <a:buChar char="•"/>
            </a:pPr>
            <a:r>
              <a:rPr lang="en-US" dirty="0"/>
              <a:t>The maximum common mode voltage for the NMOS configuration is very similar to the minimum V</a:t>
            </a:r>
            <a:r>
              <a:rPr lang="en-US" baseline="-25000" dirty="0"/>
              <a:t>CM</a:t>
            </a:r>
            <a:r>
              <a:rPr lang="en-US" dirty="0"/>
              <a:t> calculation for the PMOS configuration.</a:t>
            </a:r>
          </a:p>
          <a:p>
            <a:pPr marL="285750" indent="-285750">
              <a:buFont typeface="Arial" panose="020B0604020202020204" pitchFamily="34" charset="0"/>
              <a:buChar char="•"/>
            </a:pPr>
            <a:r>
              <a:rPr lang="en-US" dirty="0"/>
              <a:t>The maximum common mode voltage results:</a:t>
            </a:r>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2326D340-8469-4080-B35C-8229902083D4}"/>
                  </a:ext>
                </a:extLst>
              </p:cNvPr>
              <p:cNvSpPr/>
              <p:nvPr/>
            </p:nvSpPr>
            <p:spPr>
              <a:xfrm>
                <a:off x="794884" y="3479215"/>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𝑁𝑚𝑎𝑥</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𝑇𝑛</m:t>
                          </m:r>
                        </m:sub>
                      </m:sSub>
                    </m:oMath>
                  </m:oMathPara>
                </a14:m>
                <a:endParaRPr lang="en-US" dirty="0"/>
              </a:p>
            </p:txBody>
          </p:sp>
        </mc:Choice>
        <mc:Fallback xmlns="">
          <p:sp>
            <p:nvSpPr>
              <p:cNvPr id="9" name="Dreptunghi 4">
                <a:extLst>
                  <a:ext uri="{FF2B5EF4-FFF2-40B4-BE49-F238E27FC236}">
                    <a16:creationId xmlns:a16="http://schemas.microsoft.com/office/drawing/2014/main" id="{2326D340-8469-4080-B35C-8229902083D4}"/>
                  </a:ext>
                </a:extLst>
              </p:cNvPr>
              <p:cNvSpPr>
                <a:spLocks noRot="1" noChangeAspect="1" noMove="1" noResize="1" noEditPoints="1" noAdjustHandles="1" noChangeArrowheads="1" noChangeShapeType="1" noTextEdit="1"/>
              </p:cNvSpPr>
              <p:nvPr/>
            </p:nvSpPr>
            <p:spPr>
              <a:xfrm>
                <a:off x="794884" y="3479215"/>
                <a:ext cx="4246508" cy="391902"/>
              </a:xfrm>
              <a:prstGeom prst="rect">
                <a:avLst/>
              </a:prstGeom>
              <a:blipFill>
                <a:blip r:embed="rId2"/>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EDBEE5E7-4FC0-4830-8B17-FC8311CA39E8}"/>
                  </a:ext>
                </a:extLst>
              </p:cNvPr>
              <p:cNvSpPr/>
              <p:nvPr/>
            </p:nvSpPr>
            <p:spPr>
              <a:xfrm>
                <a:off x="794884" y="3865004"/>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𝑁𝑚𝑎𝑥</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𝑜𝑣</m:t>
                          </m:r>
                          <m:r>
                            <a:rPr lang="en-US" i="1">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𝑇𝑝</m:t>
                          </m:r>
                        </m:sub>
                      </m:sSub>
                    </m:oMath>
                  </m:oMathPara>
                </a14:m>
                <a:endParaRPr lang="en-US" dirty="0"/>
              </a:p>
            </p:txBody>
          </p:sp>
        </mc:Choice>
        <mc:Fallback xmlns="">
          <p:sp>
            <p:nvSpPr>
              <p:cNvPr id="10" name="Dreptunghi 4">
                <a:extLst>
                  <a:ext uri="{FF2B5EF4-FFF2-40B4-BE49-F238E27FC236}">
                    <a16:creationId xmlns:a16="http://schemas.microsoft.com/office/drawing/2014/main" id="{EDBEE5E7-4FC0-4830-8B17-FC8311CA39E8}"/>
                  </a:ext>
                </a:extLst>
              </p:cNvPr>
              <p:cNvSpPr>
                <a:spLocks noRot="1" noChangeAspect="1" noMove="1" noResize="1" noEditPoints="1" noAdjustHandles="1" noChangeArrowheads="1" noChangeShapeType="1" noTextEdit="1"/>
              </p:cNvSpPr>
              <p:nvPr/>
            </p:nvSpPr>
            <p:spPr>
              <a:xfrm>
                <a:off x="794884" y="3865004"/>
                <a:ext cx="4246508" cy="391902"/>
              </a:xfrm>
              <a:prstGeom prst="rect">
                <a:avLst/>
              </a:prstGeom>
              <a:blipFill>
                <a:blip r:embed="rId3"/>
                <a:stretch>
                  <a:fillRect b="-7813"/>
                </a:stretch>
              </a:blipFill>
            </p:spPr>
            <p:txBody>
              <a:bodyPr/>
              <a:lstStyle/>
              <a:p>
                <a:r>
                  <a:rPr lang="en-US">
                    <a:noFill/>
                  </a:rPr>
                  <a:t> </a:t>
                </a:r>
              </a:p>
            </p:txBody>
          </p:sp>
        </mc:Fallback>
      </mc:AlternateContent>
      <p:sp>
        <p:nvSpPr>
          <p:cNvPr id="11" name="CasetăText 23">
            <a:extLst>
              <a:ext uri="{FF2B5EF4-FFF2-40B4-BE49-F238E27FC236}">
                <a16:creationId xmlns:a16="http://schemas.microsoft.com/office/drawing/2014/main" id="{699AE9C4-81A8-40F5-B45E-AA97BB0AAEFA}"/>
              </a:ext>
            </a:extLst>
          </p:cNvPr>
          <p:cNvSpPr txBox="1"/>
          <p:nvPr/>
        </p:nvSpPr>
        <p:spPr>
          <a:xfrm>
            <a:off x="400049" y="4370232"/>
            <a:ext cx="4849911" cy="923330"/>
          </a:xfrm>
          <a:prstGeom prst="rect">
            <a:avLst/>
          </a:prstGeom>
          <a:noFill/>
        </p:spPr>
        <p:txBody>
          <a:bodyPr wrap="square" rtlCol="0">
            <a:spAutoFit/>
          </a:bodyPr>
          <a:lstStyle/>
          <a:p>
            <a:pPr marL="285750" indent="-285750">
              <a:buFont typeface="Arial" panose="020B0604020202020204" pitchFamily="34" charset="0"/>
              <a:buChar char="•"/>
            </a:pPr>
            <a:r>
              <a:rPr lang="en-US" dirty="0"/>
              <a:t>To see the order of magnitude, we consider all threshold voltages to be equal to V</a:t>
            </a:r>
            <a:r>
              <a:rPr lang="en-US" baseline="-25000" dirty="0"/>
              <a:t>T</a:t>
            </a:r>
            <a:r>
              <a:rPr lang="en-US" dirty="0"/>
              <a:t> and all overdrive voltages to be equal to V</a:t>
            </a:r>
            <a:r>
              <a:rPr lang="en-US" baseline="-25000" dirty="0"/>
              <a:t>ov</a:t>
            </a:r>
            <a:r>
              <a:rPr lang="en-US" dirty="0"/>
              <a:t>.</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545DE9F2-F2C5-4573-A58A-E6D631A1C248}"/>
                  </a:ext>
                </a:extLst>
              </p:cNvPr>
              <p:cNvSpPr/>
              <p:nvPr/>
            </p:nvSpPr>
            <p:spPr>
              <a:xfrm>
                <a:off x="794884" y="5370074"/>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𝑁𝑚𝑎𝑥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𝑑𝑑</m:t>
                              </m:r>
                            </m:sub>
                          </m:sSub>
                          <m:r>
                            <a:rPr lang="en-US" i="1">
                              <a:latin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oMath>
                  </m:oMathPara>
                </a14:m>
                <a:endParaRPr lang="en-US" dirty="0"/>
              </a:p>
            </p:txBody>
          </p:sp>
        </mc:Choice>
        <mc:Fallback xmlns="">
          <p:sp>
            <p:nvSpPr>
              <p:cNvPr id="12" name="Dreptunghi 4">
                <a:extLst>
                  <a:ext uri="{FF2B5EF4-FFF2-40B4-BE49-F238E27FC236}">
                    <a16:creationId xmlns:a16="http://schemas.microsoft.com/office/drawing/2014/main" id="{545DE9F2-F2C5-4573-A58A-E6D631A1C248}"/>
                  </a:ext>
                </a:extLst>
              </p:cNvPr>
              <p:cNvSpPr>
                <a:spLocks noRot="1" noChangeAspect="1" noMove="1" noResize="1" noEditPoints="1" noAdjustHandles="1" noChangeArrowheads="1" noChangeShapeType="1" noTextEdit="1"/>
              </p:cNvSpPr>
              <p:nvPr/>
            </p:nvSpPr>
            <p:spPr>
              <a:xfrm>
                <a:off x="794884" y="5370074"/>
                <a:ext cx="4246508" cy="391902"/>
              </a:xfrm>
              <a:prstGeom prst="rect">
                <a:avLst/>
              </a:prstGeom>
              <a:blipFill>
                <a:blip r:embed="rId4"/>
                <a:stretch>
                  <a:fillRect/>
                </a:stretch>
              </a:blipFill>
            </p:spPr>
            <p:txBody>
              <a:bodyPr/>
              <a:lstStyle/>
              <a:p>
                <a:r>
                  <a:rPr lang="en-US">
                    <a:noFill/>
                  </a:rPr>
                  <a:t> </a:t>
                </a:r>
              </a:p>
            </p:txBody>
          </p:sp>
        </mc:Fallback>
      </mc:AlternateContent>
      <p:sp>
        <p:nvSpPr>
          <p:cNvPr id="13" name="Rectangle: Rounded Corners 5">
            <a:extLst>
              <a:ext uri="{FF2B5EF4-FFF2-40B4-BE49-F238E27FC236}">
                <a16:creationId xmlns:a16="http://schemas.microsoft.com/office/drawing/2014/main" id="{0E80A725-7F2B-4563-920C-700E5B698AD7}"/>
              </a:ext>
            </a:extLst>
          </p:cNvPr>
          <p:cNvSpPr/>
          <p:nvPr/>
        </p:nvSpPr>
        <p:spPr>
          <a:xfrm>
            <a:off x="794883" y="3866220"/>
            <a:ext cx="3667114" cy="389469"/>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5">
            <a:extLst>
              <a:ext uri="{FF2B5EF4-FFF2-40B4-BE49-F238E27FC236}">
                <a16:creationId xmlns:a16="http://schemas.microsoft.com/office/drawing/2014/main" id="{06A3C445-8572-43EC-95EC-5C9F13AF9E53}"/>
              </a:ext>
            </a:extLst>
          </p:cNvPr>
          <p:cNvSpPr/>
          <p:nvPr/>
        </p:nvSpPr>
        <p:spPr>
          <a:xfrm>
            <a:off x="794884" y="5371290"/>
            <a:ext cx="2298952" cy="389469"/>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98DC673-6B83-48DC-899A-30AE47D255DC}"/>
              </a:ext>
            </a:extLst>
          </p:cNvPr>
          <p:cNvPicPr>
            <a:picLocks noChangeAspect="1"/>
          </p:cNvPicPr>
          <p:nvPr/>
        </p:nvPicPr>
        <p:blipFill>
          <a:blip r:embed="rId5"/>
          <a:stretch>
            <a:fillRect/>
          </a:stretch>
        </p:blipFill>
        <p:spPr>
          <a:xfrm>
            <a:off x="5303521" y="1828800"/>
            <a:ext cx="6639852" cy="3464762"/>
          </a:xfrm>
          <a:prstGeom prst="rect">
            <a:avLst/>
          </a:prstGeom>
        </p:spPr>
      </p:pic>
    </p:spTree>
    <p:extLst>
      <p:ext uri="{BB962C8B-B14F-4D97-AF65-F5344CB8AC3E}">
        <p14:creationId xmlns:p14="http://schemas.microsoft.com/office/powerpoint/2010/main" val="141284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944080" cy="461665"/>
          </a:xfrm>
          <a:prstGeom prst="rect">
            <a:avLst/>
          </a:prstGeom>
          <a:noFill/>
        </p:spPr>
        <p:txBody>
          <a:bodyPr wrap="none" rtlCol="0">
            <a:spAutoFit/>
          </a:bodyPr>
          <a:lstStyle/>
          <a:p>
            <a:r>
              <a:rPr lang="en-US" sz="2400" dirty="0"/>
              <a:t>2 Stage Operational Amplifier – Common Mode Range</a:t>
            </a:r>
            <a:endParaRPr lang="ro-RO" sz="2400" dirty="0"/>
          </a:p>
        </p:txBody>
      </p:sp>
      <p:sp>
        <p:nvSpPr>
          <p:cNvPr id="18" name="CasetăText 23">
            <a:extLst>
              <a:ext uri="{FF2B5EF4-FFF2-40B4-BE49-F238E27FC236}">
                <a16:creationId xmlns:a16="http://schemas.microsoft.com/office/drawing/2014/main" id="{BE75AAEA-0A80-4800-977A-339B335E16BF}"/>
              </a:ext>
            </a:extLst>
          </p:cNvPr>
          <p:cNvSpPr txBox="1"/>
          <p:nvPr/>
        </p:nvSpPr>
        <p:spPr>
          <a:xfrm>
            <a:off x="400049" y="893892"/>
            <a:ext cx="4849911" cy="2585323"/>
          </a:xfrm>
          <a:prstGeom prst="rect">
            <a:avLst/>
          </a:prstGeom>
          <a:noFill/>
        </p:spPr>
        <p:txBody>
          <a:bodyPr wrap="square" rtlCol="0">
            <a:spAutoFit/>
          </a:bodyPr>
          <a:lstStyle/>
          <a:p>
            <a:r>
              <a:rPr lang="en-US" dirty="0"/>
              <a:t>Input common Mode Range</a:t>
            </a:r>
          </a:p>
          <a:p>
            <a:pPr marL="285750" indent="-285750">
              <a:buFont typeface="Arial" panose="020B0604020202020204" pitchFamily="34" charset="0"/>
              <a:buChar char="•"/>
            </a:pPr>
            <a:r>
              <a:rPr lang="en-US" dirty="0"/>
              <a:t>Considered case:</a:t>
            </a:r>
          </a:p>
          <a:p>
            <a:pPr marL="742950" lvl="1" indent="-285750">
              <a:buFont typeface="Wingdings" panose="05000000000000000000" pitchFamily="2" charset="2"/>
              <a:buChar char="§"/>
            </a:pPr>
            <a:r>
              <a:rPr lang="en-US" dirty="0"/>
              <a:t>NMOS input</a:t>
            </a:r>
          </a:p>
          <a:p>
            <a:pPr marL="742950" lvl="1" indent="-285750">
              <a:buFont typeface="Wingdings" panose="05000000000000000000" pitchFamily="2" charset="2"/>
              <a:buChar char="§"/>
            </a:pPr>
            <a:r>
              <a:rPr lang="en-US" dirty="0"/>
              <a:t>Minimum V</a:t>
            </a:r>
            <a:r>
              <a:rPr lang="en-US" baseline="-25000" dirty="0"/>
              <a:t>CM</a:t>
            </a:r>
            <a:r>
              <a:rPr lang="en-US" dirty="0"/>
              <a:t> voltage</a:t>
            </a:r>
          </a:p>
          <a:p>
            <a:pPr marL="285750" indent="-285750">
              <a:buFont typeface="Arial" panose="020B0604020202020204" pitchFamily="34" charset="0"/>
              <a:buChar char="•"/>
            </a:pPr>
            <a:r>
              <a:rPr lang="en-US" dirty="0"/>
              <a:t>The minimum common mode voltage for the NMOS configuration is very similar to the maximum V</a:t>
            </a:r>
            <a:r>
              <a:rPr lang="en-US" baseline="-25000" dirty="0"/>
              <a:t>CM</a:t>
            </a:r>
            <a:r>
              <a:rPr lang="en-US" dirty="0"/>
              <a:t> calculation for the PMOS configuration.</a:t>
            </a:r>
          </a:p>
          <a:p>
            <a:pPr marL="285750" indent="-285750">
              <a:buFont typeface="Arial" panose="020B0604020202020204" pitchFamily="34" charset="0"/>
              <a:buChar char="•"/>
            </a:pPr>
            <a:r>
              <a:rPr lang="en-US" dirty="0"/>
              <a:t>The maximum common mode voltage results:</a:t>
            </a:r>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2326D340-8469-4080-B35C-8229902083D4}"/>
                  </a:ext>
                </a:extLst>
              </p:cNvPr>
              <p:cNvSpPr/>
              <p:nvPr/>
            </p:nvSpPr>
            <p:spPr>
              <a:xfrm>
                <a:off x="794884" y="3429000"/>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𝑁𝑚𝑖𝑛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6</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1</m:t>
                          </m:r>
                        </m:sub>
                      </m:sSub>
                    </m:oMath>
                  </m:oMathPara>
                </a14:m>
                <a:endParaRPr lang="en-US" dirty="0"/>
              </a:p>
            </p:txBody>
          </p:sp>
        </mc:Choice>
        <mc:Fallback xmlns="">
          <p:sp>
            <p:nvSpPr>
              <p:cNvPr id="9" name="Dreptunghi 4">
                <a:extLst>
                  <a:ext uri="{FF2B5EF4-FFF2-40B4-BE49-F238E27FC236}">
                    <a16:creationId xmlns:a16="http://schemas.microsoft.com/office/drawing/2014/main" id="{2326D340-8469-4080-B35C-8229902083D4}"/>
                  </a:ext>
                </a:extLst>
              </p:cNvPr>
              <p:cNvSpPr>
                <a:spLocks noRot="1" noChangeAspect="1" noMove="1" noResize="1" noEditPoints="1" noAdjustHandles="1" noChangeArrowheads="1" noChangeShapeType="1" noTextEdit="1"/>
              </p:cNvSpPr>
              <p:nvPr/>
            </p:nvSpPr>
            <p:spPr>
              <a:xfrm>
                <a:off x="794884" y="3429000"/>
                <a:ext cx="4246508" cy="391902"/>
              </a:xfrm>
              <a:prstGeom prst="rect">
                <a:avLst/>
              </a:prstGeom>
              <a:blipFill>
                <a:blip r:embed="rId2"/>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EDBEE5E7-4FC0-4830-8B17-FC8311CA39E8}"/>
                  </a:ext>
                </a:extLst>
              </p:cNvPr>
              <p:cNvSpPr/>
              <p:nvPr/>
            </p:nvSpPr>
            <p:spPr>
              <a:xfrm>
                <a:off x="794884" y="3814789"/>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𝑁𝑚𝑖𝑛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6</m:t>
                          </m:r>
                        </m:sub>
                      </m:sSub>
                    </m:oMath>
                  </m:oMathPara>
                </a14:m>
                <a:endParaRPr lang="en-US" dirty="0"/>
              </a:p>
            </p:txBody>
          </p:sp>
        </mc:Choice>
        <mc:Fallback xmlns="">
          <p:sp>
            <p:nvSpPr>
              <p:cNvPr id="10" name="Dreptunghi 4">
                <a:extLst>
                  <a:ext uri="{FF2B5EF4-FFF2-40B4-BE49-F238E27FC236}">
                    <a16:creationId xmlns:a16="http://schemas.microsoft.com/office/drawing/2014/main" id="{EDBEE5E7-4FC0-4830-8B17-FC8311CA39E8}"/>
                  </a:ext>
                </a:extLst>
              </p:cNvPr>
              <p:cNvSpPr>
                <a:spLocks noRot="1" noChangeAspect="1" noMove="1" noResize="1" noEditPoints="1" noAdjustHandles="1" noChangeArrowheads="1" noChangeShapeType="1" noTextEdit="1"/>
              </p:cNvSpPr>
              <p:nvPr/>
            </p:nvSpPr>
            <p:spPr>
              <a:xfrm>
                <a:off x="794884" y="3814789"/>
                <a:ext cx="4246508" cy="391902"/>
              </a:xfrm>
              <a:prstGeom prst="rect">
                <a:avLst/>
              </a:prstGeom>
              <a:blipFill>
                <a:blip r:embed="rId3"/>
                <a:stretch>
                  <a:fillRect/>
                </a:stretch>
              </a:blipFill>
            </p:spPr>
            <p:txBody>
              <a:bodyPr/>
              <a:lstStyle/>
              <a:p>
                <a:r>
                  <a:rPr lang="en-US">
                    <a:noFill/>
                  </a:rPr>
                  <a:t> </a:t>
                </a:r>
              </a:p>
            </p:txBody>
          </p:sp>
        </mc:Fallback>
      </mc:AlternateContent>
      <p:sp>
        <p:nvSpPr>
          <p:cNvPr id="11" name="CasetăText 23">
            <a:extLst>
              <a:ext uri="{FF2B5EF4-FFF2-40B4-BE49-F238E27FC236}">
                <a16:creationId xmlns:a16="http://schemas.microsoft.com/office/drawing/2014/main" id="{699AE9C4-81A8-40F5-B45E-AA97BB0AAEFA}"/>
              </a:ext>
            </a:extLst>
          </p:cNvPr>
          <p:cNvSpPr txBox="1"/>
          <p:nvPr/>
        </p:nvSpPr>
        <p:spPr>
          <a:xfrm>
            <a:off x="400049" y="4270784"/>
            <a:ext cx="4849911" cy="923330"/>
          </a:xfrm>
          <a:prstGeom prst="rect">
            <a:avLst/>
          </a:prstGeom>
          <a:noFill/>
        </p:spPr>
        <p:txBody>
          <a:bodyPr wrap="square" rtlCol="0">
            <a:spAutoFit/>
          </a:bodyPr>
          <a:lstStyle/>
          <a:p>
            <a:pPr marL="285750" indent="-285750">
              <a:buFont typeface="Arial" panose="020B0604020202020204" pitchFamily="34" charset="0"/>
              <a:buChar char="•"/>
            </a:pPr>
            <a:r>
              <a:rPr lang="en-US" dirty="0"/>
              <a:t>To see the order of magnitude, we consider all threshold voltages to be equal to V</a:t>
            </a:r>
            <a:r>
              <a:rPr lang="en-US" baseline="-25000" dirty="0"/>
              <a:t>T</a:t>
            </a:r>
            <a:r>
              <a:rPr lang="en-US" dirty="0"/>
              <a:t> and all overdrive voltages to be equal to V</a:t>
            </a:r>
            <a:r>
              <a:rPr lang="en-US" baseline="-25000" dirty="0"/>
              <a:t>ov</a:t>
            </a:r>
            <a:r>
              <a:rPr lang="en-US" dirty="0"/>
              <a:t>.</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545DE9F2-F2C5-4573-A58A-E6D631A1C248}"/>
                  </a:ext>
                </a:extLst>
              </p:cNvPr>
              <p:cNvSpPr/>
              <p:nvPr/>
            </p:nvSpPr>
            <p:spPr>
              <a:xfrm>
                <a:off x="794884" y="5270626"/>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𝑁𝑚𝑖𝑛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oMath>
                  </m:oMathPara>
                </a14:m>
                <a:endParaRPr lang="en-US" dirty="0"/>
              </a:p>
            </p:txBody>
          </p:sp>
        </mc:Choice>
        <mc:Fallback xmlns="">
          <p:sp>
            <p:nvSpPr>
              <p:cNvPr id="12" name="Dreptunghi 4">
                <a:extLst>
                  <a:ext uri="{FF2B5EF4-FFF2-40B4-BE49-F238E27FC236}">
                    <a16:creationId xmlns:a16="http://schemas.microsoft.com/office/drawing/2014/main" id="{545DE9F2-F2C5-4573-A58A-E6D631A1C248}"/>
                  </a:ext>
                </a:extLst>
              </p:cNvPr>
              <p:cNvSpPr>
                <a:spLocks noRot="1" noChangeAspect="1" noMove="1" noResize="1" noEditPoints="1" noAdjustHandles="1" noChangeArrowheads="1" noChangeShapeType="1" noTextEdit="1"/>
              </p:cNvSpPr>
              <p:nvPr/>
            </p:nvSpPr>
            <p:spPr>
              <a:xfrm>
                <a:off x="794884" y="5270626"/>
                <a:ext cx="4246508" cy="391902"/>
              </a:xfrm>
              <a:prstGeom prst="rect">
                <a:avLst/>
              </a:prstGeom>
              <a:blipFill>
                <a:blip r:embed="rId4"/>
                <a:stretch>
                  <a:fillRect/>
                </a:stretch>
              </a:blipFill>
            </p:spPr>
            <p:txBody>
              <a:bodyPr/>
              <a:lstStyle/>
              <a:p>
                <a:r>
                  <a:rPr lang="en-US">
                    <a:noFill/>
                  </a:rPr>
                  <a:t> </a:t>
                </a:r>
              </a:p>
            </p:txBody>
          </p:sp>
        </mc:Fallback>
      </mc:AlternateContent>
      <p:sp>
        <p:nvSpPr>
          <p:cNvPr id="13" name="Rectangle: Rounded Corners 5">
            <a:extLst>
              <a:ext uri="{FF2B5EF4-FFF2-40B4-BE49-F238E27FC236}">
                <a16:creationId xmlns:a16="http://schemas.microsoft.com/office/drawing/2014/main" id="{0E80A725-7F2B-4563-920C-700E5B698AD7}"/>
              </a:ext>
            </a:extLst>
          </p:cNvPr>
          <p:cNvSpPr/>
          <p:nvPr/>
        </p:nvSpPr>
        <p:spPr>
          <a:xfrm>
            <a:off x="794884" y="3816005"/>
            <a:ext cx="3068972" cy="389469"/>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5">
            <a:extLst>
              <a:ext uri="{FF2B5EF4-FFF2-40B4-BE49-F238E27FC236}">
                <a16:creationId xmlns:a16="http://schemas.microsoft.com/office/drawing/2014/main" id="{06A3C445-8572-43EC-95EC-5C9F13AF9E53}"/>
              </a:ext>
            </a:extLst>
          </p:cNvPr>
          <p:cNvSpPr/>
          <p:nvPr/>
        </p:nvSpPr>
        <p:spPr>
          <a:xfrm>
            <a:off x="794884" y="5271842"/>
            <a:ext cx="2340202" cy="389469"/>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A7E3265-703B-4526-94F4-B1753331986C}"/>
              </a:ext>
            </a:extLst>
          </p:cNvPr>
          <p:cNvPicPr>
            <a:picLocks noChangeAspect="1"/>
          </p:cNvPicPr>
          <p:nvPr/>
        </p:nvPicPr>
        <p:blipFill>
          <a:blip r:embed="rId5"/>
          <a:stretch>
            <a:fillRect/>
          </a:stretch>
        </p:blipFill>
        <p:spPr>
          <a:xfrm>
            <a:off x="5303520" y="1828800"/>
            <a:ext cx="6639852" cy="3464762"/>
          </a:xfrm>
          <a:prstGeom prst="rect">
            <a:avLst/>
          </a:prstGeom>
        </p:spPr>
      </p:pic>
    </p:spTree>
    <p:extLst>
      <p:ext uri="{BB962C8B-B14F-4D97-AF65-F5344CB8AC3E}">
        <p14:creationId xmlns:p14="http://schemas.microsoft.com/office/powerpoint/2010/main" val="52127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944080" cy="461665"/>
          </a:xfrm>
          <a:prstGeom prst="rect">
            <a:avLst/>
          </a:prstGeom>
          <a:noFill/>
        </p:spPr>
        <p:txBody>
          <a:bodyPr wrap="none" rtlCol="0">
            <a:spAutoFit/>
          </a:bodyPr>
          <a:lstStyle/>
          <a:p>
            <a:r>
              <a:rPr lang="en-US" sz="2400" dirty="0"/>
              <a:t>2 Stage Operational Amplifier – Common Mode Range</a:t>
            </a:r>
            <a:endParaRPr lang="ro-RO" sz="2400" dirty="0"/>
          </a:p>
        </p:txBody>
      </p:sp>
      <p:sp>
        <p:nvSpPr>
          <p:cNvPr id="18" name="CasetăText 23">
            <a:extLst>
              <a:ext uri="{FF2B5EF4-FFF2-40B4-BE49-F238E27FC236}">
                <a16:creationId xmlns:a16="http://schemas.microsoft.com/office/drawing/2014/main" id="{BE75AAEA-0A80-4800-977A-339B335E16BF}"/>
              </a:ext>
            </a:extLst>
          </p:cNvPr>
          <p:cNvSpPr txBox="1"/>
          <p:nvPr/>
        </p:nvSpPr>
        <p:spPr>
          <a:xfrm>
            <a:off x="400049" y="893892"/>
            <a:ext cx="11348604" cy="646331"/>
          </a:xfrm>
          <a:prstGeom prst="rect">
            <a:avLst/>
          </a:prstGeom>
          <a:noFill/>
        </p:spPr>
        <p:txBody>
          <a:bodyPr wrap="square" rtlCol="0">
            <a:spAutoFit/>
          </a:bodyPr>
          <a:lstStyle/>
          <a:p>
            <a:r>
              <a:rPr lang="en-US" dirty="0"/>
              <a:t>NMOS OpAmp common mode range</a:t>
            </a:r>
          </a:p>
          <a:p>
            <a:pPr marL="285750" indent="-285750">
              <a:buFont typeface="Arial" panose="020B0604020202020204" pitchFamily="34" charset="0"/>
              <a:buChar char="•"/>
            </a:pPr>
            <a:r>
              <a:rPr lang="en-US" dirty="0"/>
              <a:t>We have the following limits for the NMOS OpAmp common mode range:</a:t>
            </a:r>
          </a:p>
        </p:txBody>
      </p:sp>
      <p:sp>
        <p:nvSpPr>
          <p:cNvPr id="11" name="CasetăText 23">
            <a:extLst>
              <a:ext uri="{FF2B5EF4-FFF2-40B4-BE49-F238E27FC236}">
                <a16:creationId xmlns:a16="http://schemas.microsoft.com/office/drawing/2014/main" id="{699AE9C4-81A8-40F5-B45E-AA97BB0AAEFA}"/>
              </a:ext>
            </a:extLst>
          </p:cNvPr>
          <p:cNvSpPr txBox="1"/>
          <p:nvPr/>
        </p:nvSpPr>
        <p:spPr>
          <a:xfrm>
            <a:off x="400049" y="4030153"/>
            <a:ext cx="11348604"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NMOS OpAmp can work pretty close to the supply (one overdrive voltage) but needs a significantly larger voltage distance to ground (one threshold voltage and two overdrive voltages).</a:t>
            </a:r>
          </a:p>
          <a:p>
            <a:pPr marL="285750" indent="-285750">
              <a:buFont typeface="Arial" panose="020B0604020202020204" pitchFamily="34" charset="0"/>
              <a:buChar char="•"/>
            </a:pPr>
            <a:r>
              <a:rPr lang="en-US" dirty="0"/>
              <a:t>In conclusion, the NMOS OpAmp is well suited for high common mode voltage operation.</a:t>
            </a:r>
          </a:p>
        </p:txBody>
      </p:sp>
      <p:sp>
        <p:nvSpPr>
          <p:cNvPr id="19" name="CasetăText 23">
            <a:extLst>
              <a:ext uri="{FF2B5EF4-FFF2-40B4-BE49-F238E27FC236}">
                <a16:creationId xmlns:a16="http://schemas.microsoft.com/office/drawing/2014/main" id="{BDC4A033-B5FA-4D6E-B1A5-AAB7564FF8D1}"/>
              </a:ext>
            </a:extLst>
          </p:cNvPr>
          <p:cNvSpPr txBox="1"/>
          <p:nvPr/>
        </p:nvSpPr>
        <p:spPr>
          <a:xfrm>
            <a:off x="400049" y="2255290"/>
            <a:ext cx="11348604" cy="923330"/>
          </a:xfrm>
          <a:prstGeom prst="rect">
            <a:avLst/>
          </a:prstGeom>
          <a:noFill/>
        </p:spPr>
        <p:txBody>
          <a:bodyPr wrap="square" rtlCol="0">
            <a:spAutoFit/>
          </a:bodyPr>
          <a:lstStyle/>
          <a:p>
            <a:pPr marL="285750" indent="-285750">
              <a:buFont typeface="Arial" panose="020B0604020202020204" pitchFamily="34" charset="0"/>
              <a:buChar char="•"/>
            </a:pPr>
            <a:r>
              <a:rPr lang="en-US" dirty="0"/>
              <a:t>As an example, we shall consider V</a:t>
            </a:r>
            <a:r>
              <a:rPr lang="en-US" baseline="-25000" dirty="0"/>
              <a:t>T</a:t>
            </a:r>
            <a:r>
              <a:rPr lang="en-US" dirty="0"/>
              <a:t>=0.8V and V</a:t>
            </a:r>
            <a:r>
              <a:rPr lang="en-US" baseline="-25000" dirty="0"/>
              <a:t>ov</a:t>
            </a:r>
            <a:r>
              <a:rPr lang="en-US" dirty="0"/>
              <a:t>=0.2V.</a:t>
            </a:r>
          </a:p>
          <a:p>
            <a:pPr marL="285750" indent="-285750">
              <a:buFont typeface="Arial" panose="020B0604020202020204" pitchFamily="34" charset="0"/>
              <a:buChar char="•"/>
            </a:pPr>
            <a:r>
              <a:rPr lang="en-US" dirty="0"/>
              <a:t>We are not interested that much in the absolute V</a:t>
            </a:r>
            <a:r>
              <a:rPr lang="en-US" baseline="-25000" dirty="0"/>
              <a:t>CM,Nmax</a:t>
            </a:r>
            <a:r>
              <a:rPr lang="en-US" dirty="0"/>
              <a:t> vale, but rather in how close the common mode voltage can get the supply rail, V</a:t>
            </a:r>
            <a:r>
              <a:rPr lang="en-US" baseline="-25000" dirty="0"/>
              <a:t>dd</a:t>
            </a:r>
            <a:r>
              <a:rPr lang="en-US" dirty="0"/>
              <a:t>–V</a:t>
            </a:r>
            <a:r>
              <a:rPr lang="en-US" baseline="-25000" dirty="0"/>
              <a:t>CM,Nmax</a:t>
            </a:r>
            <a:r>
              <a:rPr lang="en-US" dirty="0"/>
              <a:t>. We get:</a:t>
            </a:r>
          </a:p>
        </p:txBody>
      </p:sp>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C8A57AB5-57F4-4967-B4C7-248C1BCA2833}"/>
                  </a:ext>
                </a:extLst>
              </p:cNvPr>
              <p:cNvSpPr/>
              <p:nvPr/>
            </p:nvSpPr>
            <p:spPr>
              <a:xfrm>
                <a:off x="701750" y="3185848"/>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𝑑𝑑</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𝑁𝑚𝑎𝑥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r>
                        <a:rPr lang="en-US" b="0" i="1" smtClean="0">
                          <a:latin typeface="Cambria Math" panose="02040503050406030204" pitchFamily="18" charset="0"/>
                        </a:rPr>
                        <m:t>=0.2 </m:t>
                      </m:r>
                      <m:r>
                        <a:rPr lang="en-US" b="0" i="1" smtClean="0">
                          <a:latin typeface="Cambria Math" panose="02040503050406030204" pitchFamily="18" charset="0"/>
                        </a:rPr>
                        <m:t>𝑉</m:t>
                      </m:r>
                    </m:oMath>
                  </m:oMathPara>
                </a14:m>
                <a:endParaRPr lang="en-US" dirty="0"/>
              </a:p>
            </p:txBody>
          </p:sp>
        </mc:Choice>
        <mc:Fallback xmlns="">
          <p:sp>
            <p:nvSpPr>
              <p:cNvPr id="20" name="Dreptunghi 4">
                <a:extLst>
                  <a:ext uri="{FF2B5EF4-FFF2-40B4-BE49-F238E27FC236}">
                    <a16:creationId xmlns:a16="http://schemas.microsoft.com/office/drawing/2014/main" id="{C8A57AB5-57F4-4967-B4C7-248C1BCA2833}"/>
                  </a:ext>
                </a:extLst>
              </p:cNvPr>
              <p:cNvSpPr>
                <a:spLocks noRot="1" noChangeAspect="1" noMove="1" noResize="1" noEditPoints="1" noAdjustHandles="1" noChangeArrowheads="1" noChangeShapeType="1" noTextEdit="1"/>
              </p:cNvSpPr>
              <p:nvPr/>
            </p:nvSpPr>
            <p:spPr>
              <a:xfrm>
                <a:off x="701750" y="3185848"/>
                <a:ext cx="4246508" cy="39190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Dreptunghi 4">
                <a:extLst>
                  <a:ext uri="{FF2B5EF4-FFF2-40B4-BE49-F238E27FC236}">
                    <a16:creationId xmlns:a16="http://schemas.microsoft.com/office/drawing/2014/main" id="{8532B904-3D0B-4C48-8ADE-BF5288DF8198}"/>
                  </a:ext>
                </a:extLst>
              </p:cNvPr>
              <p:cNvSpPr/>
              <p:nvPr/>
            </p:nvSpPr>
            <p:spPr>
              <a:xfrm>
                <a:off x="701750" y="3577750"/>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𝑁𝑚𝑖𝑛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𝑜𝑣</m:t>
                          </m:r>
                        </m:sub>
                      </m:sSub>
                      <m:r>
                        <a:rPr lang="en-US" b="0" i="1" smtClean="0">
                          <a:latin typeface="Cambria Math" panose="02040503050406030204" pitchFamily="18" charset="0"/>
                        </a:rPr>
                        <m:t>=1.2 </m:t>
                      </m:r>
                      <m:r>
                        <a:rPr lang="en-US" b="0" i="1" smtClean="0">
                          <a:latin typeface="Cambria Math" panose="02040503050406030204" pitchFamily="18" charset="0"/>
                        </a:rPr>
                        <m:t>𝑉</m:t>
                      </m:r>
                    </m:oMath>
                  </m:oMathPara>
                </a14:m>
                <a:endParaRPr lang="en-US" dirty="0"/>
              </a:p>
            </p:txBody>
          </p:sp>
        </mc:Choice>
        <mc:Fallback xmlns="">
          <p:sp>
            <p:nvSpPr>
              <p:cNvPr id="21" name="Dreptunghi 4">
                <a:extLst>
                  <a:ext uri="{FF2B5EF4-FFF2-40B4-BE49-F238E27FC236}">
                    <a16:creationId xmlns:a16="http://schemas.microsoft.com/office/drawing/2014/main" id="{8532B904-3D0B-4C48-8ADE-BF5288DF8198}"/>
                  </a:ext>
                </a:extLst>
              </p:cNvPr>
              <p:cNvSpPr>
                <a:spLocks noRot="1" noChangeAspect="1" noMove="1" noResize="1" noEditPoints="1" noAdjustHandles="1" noChangeArrowheads="1" noChangeShapeType="1" noTextEdit="1"/>
              </p:cNvSpPr>
              <p:nvPr/>
            </p:nvSpPr>
            <p:spPr>
              <a:xfrm>
                <a:off x="701750" y="3577750"/>
                <a:ext cx="4246508" cy="3919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91CCB07A-4634-4E7D-8C4F-DB4C5B866A91}"/>
                  </a:ext>
                </a:extLst>
              </p:cNvPr>
              <p:cNvSpPr/>
              <p:nvPr/>
            </p:nvSpPr>
            <p:spPr>
              <a:xfrm>
                <a:off x="701750" y="1493544"/>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𝑁𝑚𝑎𝑥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𝑑𝑑</m:t>
                              </m:r>
                            </m:sub>
                          </m:sSub>
                          <m:r>
                            <a:rPr lang="en-US" i="1">
                              <a:latin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oMath>
                  </m:oMathPara>
                </a14:m>
                <a:endParaRPr lang="en-US" dirty="0"/>
              </a:p>
            </p:txBody>
          </p:sp>
        </mc:Choice>
        <mc:Fallback xmlns="">
          <p:sp>
            <p:nvSpPr>
              <p:cNvPr id="12" name="Dreptunghi 4">
                <a:extLst>
                  <a:ext uri="{FF2B5EF4-FFF2-40B4-BE49-F238E27FC236}">
                    <a16:creationId xmlns:a16="http://schemas.microsoft.com/office/drawing/2014/main" id="{91CCB07A-4634-4E7D-8C4F-DB4C5B866A91}"/>
                  </a:ext>
                </a:extLst>
              </p:cNvPr>
              <p:cNvSpPr>
                <a:spLocks noRot="1" noChangeAspect="1" noMove="1" noResize="1" noEditPoints="1" noAdjustHandles="1" noChangeArrowheads="1" noChangeShapeType="1" noTextEdit="1"/>
              </p:cNvSpPr>
              <p:nvPr/>
            </p:nvSpPr>
            <p:spPr>
              <a:xfrm>
                <a:off x="701750" y="1493544"/>
                <a:ext cx="4246508" cy="3919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6D7D4D22-48F4-4534-83BC-9FF079DEEAB4}"/>
                  </a:ext>
                </a:extLst>
              </p:cNvPr>
              <p:cNvSpPr/>
              <p:nvPr/>
            </p:nvSpPr>
            <p:spPr>
              <a:xfrm>
                <a:off x="701750" y="1885446"/>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𝑁𝑚𝑖𝑛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oMath>
                  </m:oMathPara>
                </a14:m>
                <a:endParaRPr lang="en-US" dirty="0"/>
              </a:p>
            </p:txBody>
          </p:sp>
        </mc:Choice>
        <mc:Fallback xmlns="">
          <p:sp>
            <p:nvSpPr>
              <p:cNvPr id="13" name="Dreptunghi 4">
                <a:extLst>
                  <a:ext uri="{FF2B5EF4-FFF2-40B4-BE49-F238E27FC236}">
                    <a16:creationId xmlns:a16="http://schemas.microsoft.com/office/drawing/2014/main" id="{6D7D4D22-48F4-4534-83BC-9FF079DEEAB4}"/>
                  </a:ext>
                </a:extLst>
              </p:cNvPr>
              <p:cNvSpPr>
                <a:spLocks noRot="1" noChangeAspect="1" noMove="1" noResize="1" noEditPoints="1" noAdjustHandles="1" noChangeArrowheads="1" noChangeShapeType="1" noTextEdit="1"/>
              </p:cNvSpPr>
              <p:nvPr/>
            </p:nvSpPr>
            <p:spPr>
              <a:xfrm>
                <a:off x="701750" y="1885446"/>
                <a:ext cx="4246508" cy="39190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5171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944080" cy="461665"/>
          </a:xfrm>
          <a:prstGeom prst="rect">
            <a:avLst/>
          </a:prstGeom>
          <a:noFill/>
        </p:spPr>
        <p:txBody>
          <a:bodyPr wrap="none" rtlCol="0">
            <a:spAutoFit/>
          </a:bodyPr>
          <a:lstStyle/>
          <a:p>
            <a:r>
              <a:rPr lang="en-US" sz="2400" dirty="0"/>
              <a:t>2 Stage Operational Amplifier – Common Mode Range</a:t>
            </a:r>
            <a:endParaRPr lang="ro-RO" sz="2400" dirty="0"/>
          </a:p>
        </p:txBody>
      </p:sp>
      <p:pic>
        <p:nvPicPr>
          <p:cNvPr id="5" name="Picture 4">
            <a:extLst>
              <a:ext uri="{FF2B5EF4-FFF2-40B4-BE49-F238E27FC236}">
                <a16:creationId xmlns:a16="http://schemas.microsoft.com/office/drawing/2014/main" id="{FB326B99-4064-4898-A289-6A1CB51336A1}"/>
              </a:ext>
            </a:extLst>
          </p:cNvPr>
          <p:cNvPicPr>
            <a:picLocks noChangeAspect="1"/>
          </p:cNvPicPr>
          <p:nvPr/>
        </p:nvPicPr>
        <p:blipFill>
          <a:blip r:embed="rId2"/>
          <a:stretch>
            <a:fillRect/>
          </a:stretch>
        </p:blipFill>
        <p:spPr>
          <a:xfrm>
            <a:off x="1480177" y="907577"/>
            <a:ext cx="4197291" cy="5739587"/>
          </a:xfrm>
          <a:prstGeom prst="rect">
            <a:avLst/>
          </a:prstGeom>
        </p:spPr>
      </p:pic>
      <p:pic>
        <p:nvPicPr>
          <p:cNvPr id="7" name="Picture 6">
            <a:extLst>
              <a:ext uri="{FF2B5EF4-FFF2-40B4-BE49-F238E27FC236}">
                <a16:creationId xmlns:a16="http://schemas.microsoft.com/office/drawing/2014/main" id="{98F1485A-73D4-465D-BFD6-1EF683E7ADD9}"/>
              </a:ext>
            </a:extLst>
          </p:cNvPr>
          <p:cNvPicPr>
            <a:picLocks noChangeAspect="1"/>
          </p:cNvPicPr>
          <p:nvPr/>
        </p:nvPicPr>
        <p:blipFill>
          <a:blip r:embed="rId3"/>
          <a:stretch>
            <a:fillRect/>
          </a:stretch>
        </p:blipFill>
        <p:spPr>
          <a:xfrm>
            <a:off x="6763757" y="907576"/>
            <a:ext cx="3785961" cy="5741543"/>
          </a:xfrm>
          <a:prstGeom prst="rect">
            <a:avLst/>
          </a:prstGeom>
        </p:spPr>
      </p:pic>
      <p:sp>
        <p:nvSpPr>
          <p:cNvPr id="15" name="Rectangle: Rounded Corners 5">
            <a:extLst>
              <a:ext uri="{FF2B5EF4-FFF2-40B4-BE49-F238E27FC236}">
                <a16:creationId xmlns:a16="http://schemas.microsoft.com/office/drawing/2014/main" id="{6EB562AC-7AC2-4FA2-B5FC-95CBB0AEE40B}"/>
              </a:ext>
            </a:extLst>
          </p:cNvPr>
          <p:cNvSpPr/>
          <p:nvPr/>
        </p:nvSpPr>
        <p:spPr>
          <a:xfrm>
            <a:off x="3578822" y="3691724"/>
            <a:ext cx="683696" cy="202202"/>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5">
            <a:extLst>
              <a:ext uri="{FF2B5EF4-FFF2-40B4-BE49-F238E27FC236}">
                <a16:creationId xmlns:a16="http://schemas.microsoft.com/office/drawing/2014/main" id="{8B198B29-303B-469B-B208-FCDAF24348E3}"/>
              </a:ext>
            </a:extLst>
          </p:cNvPr>
          <p:cNvSpPr/>
          <p:nvPr/>
        </p:nvSpPr>
        <p:spPr>
          <a:xfrm>
            <a:off x="8815013" y="2554410"/>
            <a:ext cx="683696" cy="202202"/>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500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926448" cy="461665"/>
          </a:xfrm>
          <a:prstGeom prst="rect">
            <a:avLst/>
          </a:prstGeom>
          <a:noFill/>
        </p:spPr>
        <p:txBody>
          <a:bodyPr wrap="none" rtlCol="0">
            <a:spAutoFit/>
          </a:bodyPr>
          <a:lstStyle/>
          <a:p>
            <a:r>
              <a:rPr lang="en-US" sz="2400" dirty="0"/>
              <a:t>2 Stage Operational Amplifier – Common Mode Range</a:t>
            </a:r>
            <a:endParaRPr lang="ro-RO" sz="2400" dirty="0"/>
          </a:p>
        </p:txBody>
      </p:sp>
      <p:pic>
        <p:nvPicPr>
          <p:cNvPr id="6" name="Picture 5">
            <a:extLst>
              <a:ext uri="{FF2B5EF4-FFF2-40B4-BE49-F238E27FC236}">
                <a16:creationId xmlns:a16="http://schemas.microsoft.com/office/drawing/2014/main" id="{7B6A3B11-350A-4A0D-8D5E-0F5FCAA221CD}"/>
              </a:ext>
            </a:extLst>
          </p:cNvPr>
          <p:cNvPicPr>
            <a:picLocks noChangeAspect="1"/>
          </p:cNvPicPr>
          <p:nvPr/>
        </p:nvPicPr>
        <p:blipFill>
          <a:blip r:embed="rId2"/>
          <a:stretch>
            <a:fillRect/>
          </a:stretch>
        </p:blipFill>
        <p:spPr>
          <a:xfrm>
            <a:off x="7192010" y="1023282"/>
            <a:ext cx="4556644" cy="2457569"/>
          </a:xfrm>
          <a:prstGeom prst="rect">
            <a:avLst/>
          </a:prstGeom>
        </p:spPr>
      </p:pic>
      <p:pic>
        <p:nvPicPr>
          <p:cNvPr id="9" name="Picture 8">
            <a:extLst>
              <a:ext uri="{FF2B5EF4-FFF2-40B4-BE49-F238E27FC236}">
                <a16:creationId xmlns:a16="http://schemas.microsoft.com/office/drawing/2014/main" id="{EB0A6D62-555D-49CB-B5F0-1DC5D90CD91D}"/>
              </a:ext>
            </a:extLst>
          </p:cNvPr>
          <p:cNvPicPr>
            <a:picLocks noChangeAspect="1"/>
          </p:cNvPicPr>
          <p:nvPr/>
        </p:nvPicPr>
        <p:blipFill>
          <a:blip r:embed="rId3"/>
          <a:stretch>
            <a:fillRect/>
          </a:stretch>
        </p:blipFill>
        <p:spPr>
          <a:xfrm>
            <a:off x="7443216" y="4226216"/>
            <a:ext cx="4367668" cy="2313532"/>
          </a:xfrm>
          <a:prstGeom prst="rect">
            <a:avLst/>
          </a:prstGeom>
        </p:spPr>
      </p:pic>
      <p:sp>
        <p:nvSpPr>
          <p:cNvPr id="12" name="CasetăText 23">
            <a:extLst>
              <a:ext uri="{FF2B5EF4-FFF2-40B4-BE49-F238E27FC236}">
                <a16:creationId xmlns:a16="http://schemas.microsoft.com/office/drawing/2014/main" id="{89CFDC98-4FF7-4416-A692-DCEDB52B7A9C}"/>
              </a:ext>
            </a:extLst>
          </p:cNvPr>
          <p:cNvSpPr txBox="1"/>
          <p:nvPr/>
        </p:nvSpPr>
        <p:spPr>
          <a:xfrm>
            <a:off x="400050" y="1023281"/>
            <a:ext cx="597636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common mode range can be shifted by using the substrate effect.</a:t>
            </a:r>
          </a:p>
          <a:p>
            <a:pPr marL="285750" indent="-285750">
              <a:buFont typeface="Arial" panose="020B0604020202020204" pitchFamily="34" charset="0"/>
              <a:buChar char="•"/>
            </a:pPr>
            <a:r>
              <a:rPr lang="en-US" dirty="0"/>
              <a:t>Let us use the PMOS differential pair OpAmp as example.</a:t>
            </a:r>
          </a:p>
          <a:p>
            <a:pPr marL="285750" indent="-285750">
              <a:buFont typeface="Arial" panose="020B0604020202020204" pitchFamily="34" charset="0"/>
              <a:buChar char="•"/>
            </a:pPr>
            <a:r>
              <a:rPr lang="en-US" dirty="0"/>
              <a:t>In this case, we can connect the differential pair transistors substrate to supply. This will introduce a substrate effect that will increase the differential pair threshold voltage.</a:t>
            </a:r>
          </a:p>
        </p:txBody>
      </p:sp>
      <p:sp>
        <p:nvSpPr>
          <p:cNvPr id="13" name="Arrow: Right 32">
            <a:extLst>
              <a:ext uri="{FF2B5EF4-FFF2-40B4-BE49-F238E27FC236}">
                <a16:creationId xmlns:a16="http://schemas.microsoft.com/office/drawing/2014/main" id="{715BA2E3-7B6D-40FA-8404-265C0640B582}"/>
              </a:ext>
            </a:extLst>
          </p:cNvPr>
          <p:cNvSpPr/>
          <p:nvPr/>
        </p:nvSpPr>
        <p:spPr>
          <a:xfrm rot="5400000">
            <a:off x="9657475" y="3754035"/>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B2AA5A4E-2533-494A-B318-2418115A1FCD}"/>
                  </a:ext>
                </a:extLst>
              </p:cNvPr>
              <p:cNvSpPr/>
              <p:nvPr/>
            </p:nvSpPr>
            <p:spPr>
              <a:xfrm>
                <a:off x="691252" y="2777607"/>
                <a:ext cx="424650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𝐶𝑀</m:t>
                          </m:r>
                          <m:r>
                            <a:rPr lang="en-US" b="0" i="1" smtClean="0">
                              <a:latin typeface="Cambria Math" panose="02040503050406030204" pitchFamily="18" charset="0"/>
                            </a:rPr>
                            <m:t>,</m:t>
                          </m:r>
                          <m:r>
                            <a:rPr lang="en-US" b="0" i="1" smtClean="0">
                              <a:latin typeface="Cambria Math" panose="02040503050406030204" pitchFamily="18" charset="0"/>
                            </a:rPr>
                            <m:t>𝑃𝑚𝑖𝑛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𝑜𝑣</m:t>
                          </m:r>
                          <m:r>
                            <a:rPr lang="en-US" i="1">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𝑇𝑝</m:t>
                          </m:r>
                        </m:sub>
                      </m:sSub>
                    </m:oMath>
                  </m:oMathPara>
                </a14:m>
                <a:endParaRPr lang="en-US" dirty="0"/>
              </a:p>
            </p:txBody>
          </p:sp>
        </mc:Choice>
        <mc:Fallback xmlns="">
          <p:sp>
            <p:nvSpPr>
              <p:cNvPr id="14" name="Dreptunghi 4">
                <a:extLst>
                  <a:ext uri="{FF2B5EF4-FFF2-40B4-BE49-F238E27FC236}">
                    <a16:creationId xmlns:a16="http://schemas.microsoft.com/office/drawing/2014/main" id="{B2AA5A4E-2533-494A-B318-2418115A1FCD}"/>
                  </a:ext>
                </a:extLst>
              </p:cNvPr>
              <p:cNvSpPr>
                <a:spLocks noRot="1" noChangeAspect="1" noMove="1" noResize="1" noEditPoints="1" noAdjustHandles="1" noChangeArrowheads="1" noChangeShapeType="1" noTextEdit="1"/>
              </p:cNvSpPr>
              <p:nvPr/>
            </p:nvSpPr>
            <p:spPr>
              <a:xfrm>
                <a:off x="691252" y="2777607"/>
                <a:ext cx="4246508" cy="391902"/>
              </a:xfrm>
              <a:prstGeom prst="rect">
                <a:avLst/>
              </a:prstGeom>
              <a:blipFill>
                <a:blip r:embed="rId4"/>
                <a:stretch>
                  <a:fillRect b="-6250"/>
                </a:stretch>
              </a:blipFill>
            </p:spPr>
            <p:txBody>
              <a:bodyPr/>
              <a:lstStyle/>
              <a:p>
                <a:r>
                  <a:rPr lang="en-US">
                    <a:noFill/>
                  </a:rPr>
                  <a:t> </a:t>
                </a:r>
              </a:p>
            </p:txBody>
          </p:sp>
        </mc:Fallback>
      </mc:AlternateContent>
      <p:sp>
        <p:nvSpPr>
          <p:cNvPr id="17" name="CasetăText 23">
            <a:extLst>
              <a:ext uri="{FF2B5EF4-FFF2-40B4-BE49-F238E27FC236}">
                <a16:creationId xmlns:a16="http://schemas.microsoft.com/office/drawing/2014/main" id="{E4C7F252-FFB0-47D9-A154-E3DA0170EFA8}"/>
              </a:ext>
            </a:extLst>
          </p:cNvPr>
          <p:cNvSpPr txBox="1"/>
          <p:nvPr/>
        </p:nvSpPr>
        <p:spPr>
          <a:xfrm>
            <a:off x="400050" y="3169509"/>
            <a:ext cx="597636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Now V</a:t>
            </a:r>
            <a:r>
              <a:rPr lang="en-US" baseline="-25000" dirty="0"/>
              <a:t>Tp</a:t>
            </a:r>
            <a:r>
              <a:rPr lang="en-US" dirty="0"/>
              <a:t> is definitely larger than V</a:t>
            </a:r>
            <a:r>
              <a:rPr lang="en-US" baseline="-25000" dirty="0"/>
              <a:t>Tn</a:t>
            </a:r>
            <a:r>
              <a:rPr lang="en-US" dirty="0"/>
              <a:t> (due to the substrate effect) so the minimum common mode voltage is reduced.</a:t>
            </a:r>
          </a:p>
          <a:p>
            <a:pPr marL="285750" indent="-285750">
              <a:buFont typeface="Arial" panose="020B0604020202020204" pitchFamily="34" charset="0"/>
              <a:buChar char="•"/>
            </a:pPr>
            <a:r>
              <a:rPr lang="en-US" dirty="0"/>
              <a:t>This allows the PMOS differential pair common mode voltage range to even go below ground.</a:t>
            </a:r>
          </a:p>
          <a:p>
            <a:pPr marL="285750" indent="-285750">
              <a:buFont typeface="Arial" panose="020B0604020202020204" pitchFamily="34" charset="0"/>
              <a:buChar char="•"/>
            </a:pPr>
            <a:r>
              <a:rPr lang="en-US" dirty="0"/>
              <a:t>This technique can be used with the NMOS differential pair to increase the maximum common mode voltage to above supply.</a:t>
            </a:r>
          </a:p>
        </p:txBody>
      </p:sp>
    </p:spTree>
    <p:extLst>
      <p:ext uri="{BB962C8B-B14F-4D97-AF65-F5344CB8AC3E}">
        <p14:creationId xmlns:p14="http://schemas.microsoft.com/office/powerpoint/2010/main" val="2723395508"/>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69534C7506104E85644C48DE41CDB0" ma:contentTypeVersion="5" ma:contentTypeDescription="Create a new document." ma:contentTypeScope="" ma:versionID="88afe80edbd941d8be7bfd0a281f7d50">
  <xsd:schema xmlns:xsd="http://www.w3.org/2001/XMLSchema" xmlns:xs="http://www.w3.org/2001/XMLSchema" xmlns:p="http://schemas.microsoft.com/office/2006/metadata/properties" xmlns:ns2="cc73e858-f3e6-494a-8d82-a008f11df119" targetNamespace="http://schemas.microsoft.com/office/2006/metadata/properties" ma:root="true" ma:fieldsID="8ad0845317dc6a598cc4d165831bfbdb" ns2:_="">
    <xsd:import namespace="cc73e858-f3e6-494a-8d82-a008f11df1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3e858-f3e6-494a-8d82-a008f11df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BE1B22-F68A-4F48-BEEA-AE1A7325C6B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CA27759-91BD-44F0-94BF-894DB1F5C6C7}">
  <ds:schemaRefs>
    <ds:schemaRef ds:uri="http://schemas.microsoft.com/sharepoint/v3/contenttype/forms"/>
  </ds:schemaRefs>
</ds:datastoreItem>
</file>

<file path=customXml/itemProps3.xml><?xml version="1.0" encoding="utf-8"?>
<ds:datastoreItem xmlns:ds="http://schemas.openxmlformats.org/officeDocument/2006/customXml" ds:itemID="{7F2F0AFB-298A-4D58-92F9-E6E85EB21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3e858-f3e6-494a-8d82-a008f11df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8678</TotalTime>
  <Words>1951</Words>
  <Application>Microsoft Office PowerPoint</Application>
  <PresentationFormat>Widescreen</PresentationFormat>
  <Paragraphs>178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Temă Office</vt:lpstr>
      <vt:lpstr>Operational Amplifier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Oscilatoare de Relaxare</dc:title>
  <dc:creator>Games</dc:creator>
  <cp:lastModifiedBy>Andrei Danchiv</cp:lastModifiedBy>
  <cp:revision>639</cp:revision>
  <dcterms:created xsi:type="dcterms:W3CDTF">2020-03-21T10:43:24Z</dcterms:created>
  <dcterms:modified xsi:type="dcterms:W3CDTF">2023-01-25T09:20:13Z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0x010100E769534C7506104E85644C48DE41CDB0</vt:lpwstr>
  </property>
</Properties>
</file>