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343" r:id="rId6"/>
    <p:sldId id="345" r:id="rId7"/>
    <p:sldId id="344"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4" r:id="rId23"/>
    <p:sldId id="365" r:id="rId24"/>
    <p:sldId id="360" r:id="rId25"/>
    <p:sldId id="361" r:id="rId26"/>
    <p:sldId id="363" r:id="rId27"/>
    <p:sldId id="366" r:id="rId28"/>
    <p:sldId id="362" r:id="rId29"/>
    <p:sldId id="3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i Danchiv" initials="AD" lastIdx="1" clrIdx="0">
    <p:extLst>
      <p:ext uri="{19B8F6BF-5375-455C-9EA6-DF929625EA0E}">
        <p15:presenceInfo xmlns:p15="http://schemas.microsoft.com/office/powerpoint/2012/main" userId="3bb504dc966361b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287BFD-F9BE-4111-9DB2-DB42920204DA}" v="1" dt="2022-12-22T09:56:29.971"/>
    <p1510:client id="{79849CBA-4E88-4929-A8A3-FEC71AF2572D}" v="2" dt="2023-01-06T12:12:52.352"/>
  </p1510:revLst>
</p1510:revInfo>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3939" autoAdjust="0"/>
  </p:normalViewPr>
  <p:slideViewPr>
    <p:cSldViewPr snapToGrid="0">
      <p:cViewPr varScale="1">
        <p:scale>
          <a:sx n="157" d="100"/>
          <a:sy n="157" d="100"/>
        </p:scale>
        <p:origin x="156" y="27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6D6E0-5EE1-4AC3-8171-D77E3A954E13}" type="datetimeFigureOut">
              <a:rPr lang="en-US" smtClean="0"/>
              <a:t>1/25/2023</a:t>
            </a:fld>
            <a:endParaRPr lang="en-US" dirty="0"/>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A394A-C513-4071-97ED-8B3BA9BFD7BA}" type="slidenum">
              <a:rPr lang="en-US" smtClean="0"/>
              <a:t>‹#›</a:t>
            </a:fld>
            <a:endParaRPr lang="en-US" dirty="0"/>
          </a:p>
        </p:txBody>
      </p:sp>
    </p:spTree>
    <p:extLst>
      <p:ext uri="{BB962C8B-B14F-4D97-AF65-F5344CB8AC3E}">
        <p14:creationId xmlns:p14="http://schemas.microsoft.com/office/powerpoint/2010/main" val="215812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143DB69-0195-4831-A582-9AD13782C359}"/>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0A6B548C-2BE0-4964-8950-55C605B36A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5BC39020-7A4F-4F19-A275-A73ACB2298BA}"/>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0CF1D3BC-2171-47E4-8439-6037B92FE24C}"/>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4A349EE6-60DC-43E1-B0D6-4BAE49DD7409}"/>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88941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022A818-2D62-4B42-AD90-99FBB5246D85}"/>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769697B0-74FF-436F-BF0D-128CD9EB5BDD}"/>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BBAEFD4F-4368-456F-A3B0-AD38B1E61E6B}"/>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BC24CFF1-BB8B-4549-8BCE-04B86779DAEF}"/>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2EAEC0F0-E171-47D0-95D3-C7A31037E7F7}"/>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197168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F00631C3-5209-4F81-8F5E-65910B1A9782}"/>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5FDC74BB-D3C1-491B-BAE3-38214F3C1F5E}"/>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C7DC3B9E-6759-4795-A5CF-6961284E55E4}"/>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21F54FA8-0918-4097-B72C-4DE226F4432A}"/>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3A71C8B1-A103-497F-9635-EDF59DDD8157}"/>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92621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83FB4CC-2DCA-4097-B2FD-A99F6CB9071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28C56B81-FC98-4D4F-A9C5-A7F45C355869}"/>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39D7E3FA-9C60-4EAF-9384-C5E186835113}"/>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14697EC7-9BE6-4F0D-9484-EE564BCEBC8E}"/>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799F25C3-F47C-41BC-BBF9-4DE317883C2C}"/>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53447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5937025-62AE-4E00-BEC9-AC388CE18270}"/>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36ED24DB-11DE-409F-93A5-C826BE0A12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0A53FDEF-B1E3-4E01-8E94-2CFB748D2F95}"/>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41EE3618-C552-4D2B-A756-1FC2B6B2973C}"/>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EF86B1D6-A3FF-4AE6-81FE-6D2CF881F237}"/>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14917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25F3A6B-A78F-440C-8035-6ABF025C4D97}"/>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47580DC3-0244-44B4-86EC-765DECFBF763}"/>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3690D545-2208-47DC-8D4D-6852FB4E2E18}"/>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81E8A37C-E137-401C-838D-15BC687D5821}"/>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6" name="Substituent subsol 5">
            <a:extLst>
              <a:ext uri="{FF2B5EF4-FFF2-40B4-BE49-F238E27FC236}">
                <a16:creationId xmlns:a16="http://schemas.microsoft.com/office/drawing/2014/main" id="{DE4206A5-2EC1-44A5-81B1-9F9C89FD1F1A}"/>
              </a:ext>
            </a:extLst>
          </p:cNvPr>
          <p:cNvSpPr>
            <a:spLocks noGrp="1"/>
          </p:cNvSpPr>
          <p:nvPr>
            <p:ph type="ftr" sz="quarter" idx="11"/>
          </p:nvPr>
        </p:nvSpPr>
        <p:spPr/>
        <p:txBody>
          <a:bodyPr/>
          <a:lstStyle/>
          <a:p>
            <a:endParaRPr lang="en-US" dirty="0"/>
          </a:p>
        </p:txBody>
      </p:sp>
      <p:sp>
        <p:nvSpPr>
          <p:cNvPr id="7" name="Substituent număr diapozitiv 6">
            <a:extLst>
              <a:ext uri="{FF2B5EF4-FFF2-40B4-BE49-F238E27FC236}">
                <a16:creationId xmlns:a16="http://schemas.microsoft.com/office/drawing/2014/main" id="{4FC35172-1E64-4943-9149-F71A4C41716F}"/>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1296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1CC2801-C0CF-4630-A315-D06BC5E9EC51}"/>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9E1F4350-074B-4DA7-9605-878958AD0F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6A9A1EA3-0C05-4882-A16D-CF70DD23AD36}"/>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92ACCA1E-1700-488C-8CA8-65AE2BDEA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41A3847C-40D2-458B-B8CF-A8C82045E225}"/>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22BA0380-F23D-4799-86A0-D020024A7C47}"/>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8" name="Substituent subsol 7">
            <a:extLst>
              <a:ext uri="{FF2B5EF4-FFF2-40B4-BE49-F238E27FC236}">
                <a16:creationId xmlns:a16="http://schemas.microsoft.com/office/drawing/2014/main" id="{76339661-6BA5-49E4-A28D-E828B1544C69}"/>
              </a:ext>
            </a:extLst>
          </p:cNvPr>
          <p:cNvSpPr>
            <a:spLocks noGrp="1"/>
          </p:cNvSpPr>
          <p:nvPr>
            <p:ph type="ftr" sz="quarter" idx="11"/>
          </p:nvPr>
        </p:nvSpPr>
        <p:spPr/>
        <p:txBody>
          <a:bodyPr/>
          <a:lstStyle/>
          <a:p>
            <a:endParaRPr lang="en-US" dirty="0"/>
          </a:p>
        </p:txBody>
      </p:sp>
      <p:sp>
        <p:nvSpPr>
          <p:cNvPr id="9" name="Substituent număr diapozitiv 8">
            <a:extLst>
              <a:ext uri="{FF2B5EF4-FFF2-40B4-BE49-F238E27FC236}">
                <a16:creationId xmlns:a16="http://schemas.microsoft.com/office/drawing/2014/main" id="{3656B748-1305-4258-BF8B-027934BB2A5B}"/>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96659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D7B60F5-1C3C-4446-9912-2A8726DF5631}"/>
              </a:ext>
            </a:extLst>
          </p:cNvPr>
          <p:cNvSpPr>
            <a:spLocks noGrp="1"/>
          </p:cNvSpPr>
          <p:nvPr>
            <p:ph type="title"/>
          </p:nvPr>
        </p:nvSpPr>
        <p:spPr>
          <a:xfrm>
            <a:off x="838200" y="365126"/>
            <a:ext cx="10515600" cy="486522"/>
          </a:xfrm>
        </p:spPr>
        <p:txBody>
          <a:bodyPr>
            <a:normAutofit/>
          </a:bodyPr>
          <a:lstStyle>
            <a:lvl1pPr>
              <a:defRPr sz="2400"/>
            </a:lvl1pPr>
          </a:lstStyle>
          <a:p>
            <a:endParaRPr lang="en-US" dirty="0"/>
          </a:p>
        </p:txBody>
      </p:sp>
      <p:sp>
        <p:nvSpPr>
          <p:cNvPr id="3" name="Substituent dată 2">
            <a:extLst>
              <a:ext uri="{FF2B5EF4-FFF2-40B4-BE49-F238E27FC236}">
                <a16:creationId xmlns:a16="http://schemas.microsoft.com/office/drawing/2014/main" id="{E06F795F-8BED-4A39-BFE4-D0AE390AB777}"/>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4" name="Substituent subsol 3">
            <a:extLst>
              <a:ext uri="{FF2B5EF4-FFF2-40B4-BE49-F238E27FC236}">
                <a16:creationId xmlns:a16="http://schemas.microsoft.com/office/drawing/2014/main" id="{1988FFFF-E256-48FF-B680-D64874BC80FE}"/>
              </a:ext>
            </a:extLst>
          </p:cNvPr>
          <p:cNvSpPr>
            <a:spLocks noGrp="1"/>
          </p:cNvSpPr>
          <p:nvPr>
            <p:ph type="ftr" sz="quarter" idx="11"/>
          </p:nvPr>
        </p:nvSpPr>
        <p:spPr/>
        <p:txBody>
          <a:bodyPr/>
          <a:lstStyle/>
          <a:p>
            <a:endParaRPr lang="en-US" dirty="0"/>
          </a:p>
        </p:txBody>
      </p:sp>
      <p:sp>
        <p:nvSpPr>
          <p:cNvPr id="5" name="Substituent număr diapozitiv 4">
            <a:extLst>
              <a:ext uri="{FF2B5EF4-FFF2-40B4-BE49-F238E27FC236}">
                <a16:creationId xmlns:a16="http://schemas.microsoft.com/office/drawing/2014/main" id="{3CBF156E-BBE9-4E50-B4DE-FE0A494EA324}"/>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125628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E0904599-4DC1-4E20-A915-5B71A5316DBD}"/>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3" name="Substituent subsol 2">
            <a:extLst>
              <a:ext uri="{FF2B5EF4-FFF2-40B4-BE49-F238E27FC236}">
                <a16:creationId xmlns:a16="http://schemas.microsoft.com/office/drawing/2014/main" id="{DD74B14D-3274-4C1D-A4ED-28E5DF046440}"/>
              </a:ext>
            </a:extLst>
          </p:cNvPr>
          <p:cNvSpPr>
            <a:spLocks noGrp="1"/>
          </p:cNvSpPr>
          <p:nvPr>
            <p:ph type="ftr" sz="quarter" idx="11"/>
          </p:nvPr>
        </p:nvSpPr>
        <p:spPr/>
        <p:txBody>
          <a:bodyPr/>
          <a:lstStyle/>
          <a:p>
            <a:endParaRPr lang="en-US" dirty="0"/>
          </a:p>
        </p:txBody>
      </p:sp>
      <p:sp>
        <p:nvSpPr>
          <p:cNvPr id="4" name="Substituent număr diapozitiv 3">
            <a:extLst>
              <a:ext uri="{FF2B5EF4-FFF2-40B4-BE49-F238E27FC236}">
                <a16:creationId xmlns:a16="http://schemas.microsoft.com/office/drawing/2014/main" id="{CE8AC9C1-569E-4538-9F64-6D5194FB6FD2}"/>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7446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7DA779-827A-4ED1-BF13-7857F0F6F416}"/>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3EF5E6FB-4440-4237-BA30-5B71EE8FA1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ABA87B6D-5FC5-4A9C-B158-43FB8D466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8C354B77-10F6-43B0-8875-15576B5F58E1}"/>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6" name="Substituent subsol 5">
            <a:extLst>
              <a:ext uri="{FF2B5EF4-FFF2-40B4-BE49-F238E27FC236}">
                <a16:creationId xmlns:a16="http://schemas.microsoft.com/office/drawing/2014/main" id="{9BDC24CB-79E5-4DCE-9B1D-46D2A3B32449}"/>
              </a:ext>
            </a:extLst>
          </p:cNvPr>
          <p:cNvSpPr>
            <a:spLocks noGrp="1"/>
          </p:cNvSpPr>
          <p:nvPr>
            <p:ph type="ftr" sz="quarter" idx="11"/>
          </p:nvPr>
        </p:nvSpPr>
        <p:spPr/>
        <p:txBody>
          <a:bodyPr/>
          <a:lstStyle/>
          <a:p>
            <a:endParaRPr lang="en-US" dirty="0"/>
          </a:p>
        </p:txBody>
      </p:sp>
      <p:sp>
        <p:nvSpPr>
          <p:cNvPr id="7" name="Substituent număr diapozitiv 6">
            <a:extLst>
              <a:ext uri="{FF2B5EF4-FFF2-40B4-BE49-F238E27FC236}">
                <a16:creationId xmlns:a16="http://schemas.microsoft.com/office/drawing/2014/main" id="{BF2A311E-84C7-443B-A1CC-1F30DCFBAE2F}"/>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75488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836E169-BCEC-4B85-8ACB-4DF49ECFA80D}"/>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7FD4554A-BF63-4FE4-BA25-C508E22B11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Substituent text 3">
            <a:extLst>
              <a:ext uri="{FF2B5EF4-FFF2-40B4-BE49-F238E27FC236}">
                <a16:creationId xmlns:a16="http://schemas.microsoft.com/office/drawing/2014/main" id="{5FCA3B45-A134-4EAA-95C4-1A9568F2A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4E13E766-9C96-4BFE-BD4A-C2F386A8B8D7}"/>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6" name="Substituent subsol 5">
            <a:extLst>
              <a:ext uri="{FF2B5EF4-FFF2-40B4-BE49-F238E27FC236}">
                <a16:creationId xmlns:a16="http://schemas.microsoft.com/office/drawing/2014/main" id="{F0CE9668-E569-4E0E-ABAF-A89B0BBE6E7C}"/>
              </a:ext>
            </a:extLst>
          </p:cNvPr>
          <p:cNvSpPr>
            <a:spLocks noGrp="1"/>
          </p:cNvSpPr>
          <p:nvPr>
            <p:ph type="ftr" sz="quarter" idx="11"/>
          </p:nvPr>
        </p:nvSpPr>
        <p:spPr/>
        <p:txBody>
          <a:bodyPr/>
          <a:lstStyle/>
          <a:p>
            <a:endParaRPr lang="en-US" dirty="0"/>
          </a:p>
        </p:txBody>
      </p:sp>
      <p:sp>
        <p:nvSpPr>
          <p:cNvPr id="7" name="Substituent număr diapozitiv 6">
            <a:extLst>
              <a:ext uri="{FF2B5EF4-FFF2-40B4-BE49-F238E27FC236}">
                <a16:creationId xmlns:a16="http://schemas.microsoft.com/office/drawing/2014/main" id="{A4F73716-0894-4928-8914-5123C9674023}"/>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119087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885F5603-B11B-4F41-97F1-BAFB417F20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A36596C4-C825-4C2E-98F0-E37116956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DDA9DBB5-E60A-4857-B0F8-78E92C5454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38DC197A-6848-4639-BF3D-F29FB3587E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ubstituent număr diapozitiv 5">
            <a:extLst>
              <a:ext uri="{FF2B5EF4-FFF2-40B4-BE49-F238E27FC236}">
                <a16:creationId xmlns:a16="http://schemas.microsoft.com/office/drawing/2014/main" id="{46DA4D73-616F-47AF-ABCF-867B442205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28317-3275-45B1-A8CF-2231CB39B59B}" type="slidenum">
              <a:rPr lang="en-US" smtClean="0"/>
              <a:t>‹#›</a:t>
            </a:fld>
            <a:endParaRPr lang="en-US" dirty="0"/>
          </a:p>
        </p:txBody>
      </p:sp>
    </p:spTree>
    <p:extLst>
      <p:ext uri="{BB962C8B-B14F-4D97-AF65-F5344CB8AC3E}">
        <p14:creationId xmlns:p14="http://schemas.microsoft.com/office/powerpoint/2010/main" val="2471299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image" Target="../media/image560.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D4CA370-25E1-4CF6-A679-9D0EA0F10587}"/>
              </a:ext>
            </a:extLst>
          </p:cNvPr>
          <p:cNvSpPr>
            <a:spLocks noGrp="1"/>
          </p:cNvSpPr>
          <p:nvPr>
            <p:ph type="ctrTitle"/>
          </p:nvPr>
        </p:nvSpPr>
        <p:spPr>
          <a:xfrm>
            <a:off x="1524000" y="1122363"/>
            <a:ext cx="9144000" cy="1020473"/>
          </a:xfrm>
        </p:spPr>
        <p:txBody>
          <a:bodyPr>
            <a:normAutofit/>
          </a:bodyPr>
          <a:lstStyle/>
          <a:p>
            <a:r>
              <a:rPr lang="en-US" sz="4000" dirty="0"/>
              <a:t>Operational Amplifier</a:t>
            </a:r>
          </a:p>
        </p:txBody>
      </p:sp>
      <p:sp>
        <p:nvSpPr>
          <p:cNvPr id="3" name="Subtitlu 2">
            <a:extLst>
              <a:ext uri="{FF2B5EF4-FFF2-40B4-BE49-F238E27FC236}">
                <a16:creationId xmlns:a16="http://schemas.microsoft.com/office/drawing/2014/main" id="{76728051-7EAE-4865-B651-A3C9F2A3D82A}"/>
              </a:ext>
            </a:extLst>
          </p:cNvPr>
          <p:cNvSpPr>
            <a:spLocks noGrp="1"/>
          </p:cNvSpPr>
          <p:nvPr>
            <p:ph type="subTitle" idx="1"/>
          </p:nvPr>
        </p:nvSpPr>
        <p:spPr>
          <a:xfrm>
            <a:off x="1524000" y="2336800"/>
            <a:ext cx="9144000" cy="2921000"/>
          </a:xfrm>
        </p:spPr>
        <p:txBody>
          <a:bodyPr/>
          <a:lstStyle/>
          <a:p>
            <a:r>
              <a:rPr lang="en-US" dirty="0"/>
              <a:t>FILS – Integrated Circuits</a:t>
            </a:r>
          </a:p>
        </p:txBody>
      </p:sp>
    </p:spTree>
    <p:extLst>
      <p:ext uri="{BB962C8B-B14F-4D97-AF65-F5344CB8AC3E}">
        <p14:creationId xmlns:p14="http://schemas.microsoft.com/office/powerpoint/2010/main" val="112392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391301" cy="461665"/>
          </a:xfrm>
          <a:prstGeom prst="rect">
            <a:avLst/>
          </a:prstGeom>
          <a:noFill/>
        </p:spPr>
        <p:txBody>
          <a:bodyPr wrap="none" rtlCol="0">
            <a:spAutoFit/>
          </a:bodyPr>
          <a:lstStyle/>
          <a:p>
            <a:r>
              <a:rPr lang="en-US" sz="2400" dirty="0"/>
              <a:t>2 Stage Operational Amplifier  – Transfer Function</a:t>
            </a:r>
            <a:endParaRPr lang="ro-RO" sz="2400" dirty="0"/>
          </a:p>
        </p:txBody>
      </p:sp>
      <p:sp>
        <p:nvSpPr>
          <p:cNvPr id="6" name="CasetăText 23">
            <a:extLst>
              <a:ext uri="{FF2B5EF4-FFF2-40B4-BE49-F238E27FC236}">
                <a16:creationId xmlns:a16="http://schemas.microsoft.com/office/drawing/2014/main" id="{4731F144-024F-46DB-AE3E-2E138B1731B1}"/>
              </a:ext>
            </a:extLst>
          </p:cNvPr>
          <p:cNvSpPr txBox="1"/>
          <p:nvPr/>
        </p:nvSpPr>
        <p:spPr>
          <a:xfrm>
            <a:off x="400049" y="893892"/>
            <a:ext cx="11348604" cy="1200329"/>
          </a:xfrm>
          <a:prstGeom prst="rect">
            <a:avLst/>
          </a:prstGeom>
          <a:noFill/>
        </p:spPr>
        <p:txBody>
          <a:bodyPr wrap="square" rtlCol="0">
            <a:spAutoFit/>
          </a:bodyPr>
          <a:lstStyle/>
          <a:p>
            <a:r>
              <a:rPr lang="en-US" dirty="0"/>
              <a:t>OpAmp Differential Gain</a:t>
            </a:r>
          </a:p>
          <a:p>
            <a:pPr marL="342900" indent="-342900">
              <a:buFont typeface="Arial" panose="020B0604020202020204" pitchFamily="34" charset="0"/>
              <a:buChar char="•"/>
            </a:pPr>
            <a:r>
              <a:rPr lang="en-US" dirty="0"/>
              <a:t>The operational amplifier is composed from a differential pair stage and a common source stage.</a:t>
            </a:r>
          </a:p>
          <a:p>
            <a:pPr marL="342900" indent="-342900">
              <a:buFont typeface="Arial" panose="020B0604020202020204" pitchFamily="34" charset="0"/>
              <a:buChar char="•"/>
            </a:pPr>
            <a:r>
              <a:rPr lang="en-US" dirty="0"/>
              <a:t>We know the differential pair (differential) gain: (note that V</a:t>
            </a:r>
            <a:r>
              <a:rPr lang="en-US" baseline="-25000" dirty="0"/>
              <a:t>gs5</a:t>
            </a:r>
            <a:r>
              <a:rPr lang="en-US" dirty="0"/>
              <a:t> is the output of the first stage, we use A1 notation to denote the gain for the first stage)</a:t>
            </a:r>
          </a:p>
        </p:txBody>
      </p:sp>
      <mc:AlternateContent xmlns:mc="http://schemas.openxmlformats.org/markup-compatibility/2006" xmlns:a14="http://schemas.microsoft.com/office/drawing/2010/main">
        <mc:Choice Requires="a14">
          <p:sp>
            <p:nvSpPr>
              <p:cNvPr id="5" name="Dreptunghi 4">
                <a:extLst>
                  <a:ext uri="{FF2B5EF4-FFF2-40B4-BE49-F238E27FC236}">
                    <a16:creationId xmlns:a16="http://schemas.microsoft.com/office/drawing/2014/main" id="{BBEBC425-DB43-4AC2-957D-B7A55D860029}"/>
                  </a:ext>
                </a:extLst>
              </p:cNvPr>
              <p:cNvSpPr/>
              <p:nvPr/>
            </p:nvSpPr>
            <p:spPr>
              <a:xfrm>
                <a:off x="740020" y="2048870"/>
                <a:ext cx="3167516" cy="66588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5</m:t>
                              </m:r>
                            </m:sub>
                          </m:sSub>
                        </m:num>
                        <m:den>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m:t>
                              </m:r>
                            </m:sub>
                          </m:sSub>
                        </m:den>
                      </m:f>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4</m:t>
                              </m:r>
                            </m:sub>
                          </m:sSub>
                        </m:e>
                      </m:d>
                    </m:oMath>
                  </m:oMathPara>
                </a14:m>
                <a:endParaRPr lang="en-US" dirty="0"/>
              </a:p>
            </p:txBody>
          </p:sp>
        </mc:Choice>
        <mc:Fallback xmlns="">
          <p:sp>
            <p:nvSpPr>
              <p:cNvPr id="5" name="Dreptunghi 4">
                <a:extLst>
                  <a:ext uri="{FF2B5EF4-FFF2-40B4-BE49-F238E27FC236}">
                    <a16:creationId xmlns:a16="http://schemas.microsoft.com/office/drawing/2014/main" id="{BBEBC425-DB43-4AC2-957D-B7A55D860029}"/>
                  </a:ext>
                </a:extLst>
              </p:cNvPr>
              <p:cNvSpPr>
                <a:spLocks noRot="1" noChangeAspect="1" noMove="1" noResize="1" noEditPoints="1" noAdjustHandles="1" noChangeArrowheads="1" noChangeShapeType="1" noTextEdit="1"/>
              </p:cNvSpPr>
              <p:nvPr/>
            </p:nvSpPr>
            <p:spPr>
              <a:xfrm>
                <a:off x="740020" y="2048870"/>
                <a:ext cx="3167516" cy="665888"/>
              </a:xfrm>
              <a:prstGeom prst="rect">
                <a:avLst/>
              </a:prstGeom>
              <a:blipFill>
                <a:blip r:embed="rId2"/>
                <a:stretch>
                  <a:fillRect/>
                </a:stretch>
              </a:blipFill>
            </p:spPr>
            <p:txBody>
              <a:bodyPr/>
              <a:lstStyle/>
              <a:p>
                <a:r>
                  <a:rPr lang="en-US">
                    <a:noFill/>
                  </a:rPr>
                  <a:t> </a:t>
                </a:r>
              </a:p>
            </p:txBody>
          </p:sp>
        </mc:Fallback>
      </mc:AlternateContent>
      <p:sp>
        <p:nvSpPr>
          <p:cNvPr id="7" name="CasetăText 23">
            <a:extLst>
              <a:ext uri="{FF2B5EF4-FFF2-40B4-BE49-F238E27FC236}">
                <a16:creationId xmlns:a16="http://schemas.microsoft.com/office/drawing/2014/main" id="{D31BEF29-3BFD-439B-A87F-64ADAC1783B0}"/>
              </a:ext>
            </a:extLst>
          </p:cNvPr>
          <p:cNvSpPr txBox="1"/>
          <p:nvPr/>
        </p:nvSpPr>
        <p:spPr>
          <a:xfrm>
            <a:off x="400049" y="2637348"/>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t>We know the common source stage gain</a:t>
            </a:r>
          </a:p>
        </p:txBody>
      </p:sp>
      <mc:AlternateContent xmlns:mc="http://schemas.openxmlformats.org/markup-compatibility/2006" xmlns:a14="http://schemas.microsoft.com/office/drawing/2010/main">
        <mc:Choice Requires="a14">
          <p:sp>
            <p:nvSpPr>
              <p:cNvPr id="8" name="Dreptunghi 4">
                <a:extLst>
                  <a:ext uri="{FF2B5EF4-FFF2-40B4-BE49-F238E27FC236}">
                    <a16:creationId xmlns:a16="http://schemas.microsoft.com/office/drawing/2014/main" id="{0BB9CECD-6B4A-4F8F-9C73-0464582DAECF}"/>
                  </a:ext>
                </a:extLst>
              </p:cNvPr>
              <p:cNvSpPr/>
              <p:nvPr/>
            </p:nvSpPr>
            <p:spPr>
              <a:xfrm>
                <a:off x="740019" y="2924941"/>
                <a:ext cx="3423549" cy="68929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5</m:t>
                              </m:r>
                            </m:sub>
                          </m:sSub>
                        </m:den>
                      </m:f>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𝑔</m:t>
                          </m:r>
                        </m:e>
                        <m:sub>
                          <m:r>
                            <a:rPr lang="en-US" i="1">
                              <a:latin typeface="Cambria Math" panose="02040503050406030204" pitchFamily="18" charset="0"/>
                            </a:rPr>
                            <m:t>𝑚</m:t>
                          </m:r>
                          <m:r>
                            <a:rPr lang="en-US" b="0" i="1" smtClean="0">
                              <a:latin typeface="Cambria Math" panose="02040503050406030204" pitchFamily="18" charset="0"/>
                            </a:rPr>
                            <m:t>5</m:t>
                          </m:r>
                        </m:sub>
                      </m:sSub>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b="0" i="1" smtClean="0">
                                      <a:latin typeface="Cambria Math" panose="02040503050406030204" pitchFamily="18" charset="0"/>
                                    </a:rPr>
                                    <m:t>5</m:t>
                                  </m:r>
                                </m:sub>
                              </m:sSub>
                              <m:r>
                                <a:rPr lang="en-US" i="1">
                                  <a:latin typeface="Cambria Math" panose="02040503050406030204" pitchFamily="18" charset="0"/>
                                </a:rPr>
                                <m:t>||</m:t>
                              </m:r>
                              <m:r>
                                <a:rPr lang="en-US" i="1">
                                  <a:latin typeface="Cambria Math" panose="02040503050406030204" pitchFamily="18" charset="0"/>
                                </a:rPr>
                                <m:t>𝑟</m:t>
                              </m:r>
                            </m:e>
                            <m:sub>
                              <m:r>
                                <a:rPr lang="en-US" i="1">
                                  <a:latin typeface="Cambria Math" panose="02040503050406030204" pitchFamily="18" charset="0"/>
                                </a:rPr>
                                <m:t>𝑜</m:t>
                              </m:r>
                              <m:r>
                                <a:rPr lang="en-US" b="0" i="1" smtClean="0">
                                  <a:latin typeface="Cambria Math" panose="02040503050406030204" pitchFamily="18" charset="0"/>
                                </a:rPr>
                                <m:t>7</m:t>
                              </m:r>
                            </m:sub>
                          </m:sSub>
                        </m:e>
                      </m:d>
                    </m:oMath>
                  </m:oMathPara>
                </a14:m>
                <a:endParaRPr lang="en-US" dirty="0"/>
              </a:p>
            </p:txBody>
          </p:sp>
        </mc:Choice>
        <mc:Fallback xmlns="">
          <p:sp>
            <p:nvSpPr>
              <p:cNvPr id="8" name="Dreptunghi 4">
                <a:extLst>
                  <a:ext uri="{FF2B5EF4-FFF2-40B4-BE49-F238E27FC236}">
                    <a16:creationId xmlns:a16="http://schemas.microsoft.com/office/drawing/2014/main" id="{0BB9CECD-6B4A-4F8F-9C73-0464582DAECF}"/>
                  </a:ext>
                </a:extLst>
              </p:cNvPr>
              <p:cNvSpPr>
                <a:spLocks noRot="1" noChangeAspect="1" noMove="1" noResize="1" noEditPoints="1" noAdjustHandles="1" noChangeArrowheads="1" noChangeShapeType="1" noTextEdit="1"/>
              </p:cNvSpPr>
              <p:nvPr/>
            </p:nvSpPr>
            <p:spPr>
              <a:xfrm>
                <a:off x="740019" y="2924941"/>
                <a:ext cx="3423549" cy="689291"/>
              </a:xfrm>
              <a:prstGeom prst="rect">
                <a:avLst/>
              </a:prstGeom>
              <a:blipFill>
                <a:blip r:embed="rId3"/>
                <a:stretch>
                  <a:fillRect/>
                </a:stretch>
              </a:blipFill>
            </p:spPr>
            <p:txBody>
              <a:bodyPr/>
              <a:lstStyle/>
              <a:p>
                <a:r>
                  <a:rPr lang="en-US">
                    <a:noFill/>
                  </a:rPr>
                  <a:t> </a:t>
                </a:r>
              </a:p>
            </p:txBody>
          </p:sp>
        </mc:Fallback>
      </mc:AlternateContent>
      <p:sp>
        <p:nvSpPr>
          <p:cNvPr id="9" name="CasetăText 23">
            <a:extLst>
              <a:ext uri="{FF2B5EF4-FFF2-40B4-BE49-F238E27FC236}">
                <a16:creationId xmlns:a16="http://schemas.microsoft.com/office/drawing/2014/main" id="{183769E9-A70D-4687-83E8-7546CF99D904}"/>
              </a:ext>
            </a:extLst>
          </p:cNvPr>
          <p:cNvSpPr txBox="1"/>
          <p:nvPr/>
        </p:nvSpPr>
        <p:spPr>
          <a:xfrm>
            <a:off x="400049" y="3614232"/>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t>So the total OpAmp gain results:</a:t>
            </a:r>
          </a:p>
        </p:txBody>
      </p:sp>
      <p:sp>
        <p:nvSpPr>
          <p:cNvPr id="11" name="CasetăText 23">
            <a:extLst>
              <a:ext uri="{FF2B5EF4-FFF2-40B4-BE49-F238E27FC236}">
                <a16:creationId xmlns:a16="http://schemas.microsoft.com/office/drawing/2014/main" id="{78BB3951-322A-43D8-847B-C2F78DBE0719}"/>
              </a:ext>
            </a:extLst>
          </p:cNvPr>
          <p:cNvSpPr txBox="1"/>
          <p:nvPr/>
        </p:nvSpPr>
        <p:spPr>
          <a:xfrm>
            <a:off x="400049" y="4460394"/>
            <a:ext cx="5354575" cy="646331"/>
          </a:xfrm>
          <a:prstGeom prst="rect">
            <a:avLst/>
          </a:prstGeom>
          <a:noFill/>
        </p:spPr>
        <p:txBody>
          <a:bodyPr wrap="square" rtlCol="0">
            <a:spAutoFit/>
          </a:bodyPr>
          <a:lstStyle/>
          <a:p>
            <a:pPr marL="342900" indent="-342900">
              <a:buFont typeface="Arial" panose="020B0604020202020204" pitchFamily="34" charset="0"/>
              <a:buChar char="•"/>
            </a:pPr>
            <a:r>
              <a:rPr lang="en-US" dirty="0"/>
              <a:t>We introduce the R</a:t>
            </a:r>
            <a:r>
              <a:rPr lang="en-US" baseline="-25000" dirty="0"/>
              <a:t>o1</a:t>
            </a:r>
            <a:r>
              <a:rPr lang="en-US" dirty="0"/>
              <a:t> and R</a:t>
            </a:r>
            <a:r>
              <a:rPr lang="en-US" baseline="-25000" dirty="0"/>
              <a:t>o2</a:t>
            </a:r>
            <a:r>
              <a:rPr lang="en-US" dirty="0"/>
              <a:t> notations for the first and second stages output resistances</a:t>
            </a:r>
          </a:p>
        </p:txBody>
      </p:sp>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D99E5D30-800F-4B8F-9A6C-0D3DD873B9C9}"/>
                  </a:ext>
                </a:extLst>
              </p:cNvPr>
              <p:cNvSpPr/>
              <p:nvPr/>
            </p:nvSpPr>
            <p:spPr>
              <a:xfrm>
                <a:off x="740018" y="4983923"/>
                <a:ext cx="1692286"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𝑜</m:t>
                          </m:r>
                          <m:r>
                            <a:rPr lang="en-US" b="0" i="1" smtClean="0">
                              <a:latin typeface="Cambria Math" panose="02040503050406030204" pitchFamily="18" charset="0"/>
                            </a:rPr>
                            <m:t>1</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4</m:t>
                          </m:r>
                        </m:sub>
                      </m:sSub>
                    </m:oMath>
                  </m:oMathPara>
                </a14:m>
                <a:endParaRPr lang="en-US" dirty="0"/>
              </a:p>
            </p:txBody>
          </p:sp>
        </mc:Choice>
        <mc:Fallback xmlns="">
          <p:sp>
            <p:nvSpPr>
              <p:cNvPr id="12" name="Dreptunghi 4">
                <a:extLst>
                  <a:ext uri="{FF2B5EF4-FFF2-40B4-BE49-F238E27FC236}">
                    <a16:creationId xmlns:a16="http://schemas.microsoft.com/office/drawing/2014/main" id="{D99E5D30-800F-4B8F-9A6C-0D3DD873B9C9}"/>
                  </a:ext>
                </a:extLst>
              </p:cNvPr>
              <p:cNvSpPr>
                <a:spLocks noRot="1" noChangeAspect="1" noMove="1" noResize="1" noEditPoints="1" noAdjustHandles="1" noChangeArrowheads="1" noChangeShapeType="1" noTextEdit="1"/>
              </p:cNvSpPr>
              <p:nvPr/>
            </p:nvSpPr>
            <p:spPr>
              <a:xfrm>
                <a:off x="740018" y="4983923"/>
                <a:ext cx="1692286"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Dreptunghi 4">
                <a:extLst>
                  <a:ext uri="{FF2B5EF4-FFF2-40B4-BE49-F238E27FC236}">
                    <a16:creationId xmlns:a16="http://schemas.microsoft.com/office/drawing/2014/main" id="{062ACBAD-C000-4818-AE09-D284C2F66344}"/>
                  </a:ext>
                </a:extLst>
              </p:cNvPr>
              <p:cNvSpPr/>
              <p:nvPr/>
            </p:nvSpPr>
            <p:spPr>
              <a:xfrm>
                <a:off x="740018" y="5353255"/>
                <a:ext cx="1753246"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𝑜</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5</m:t>
                              </m:r>
                            </m:sub>
                          </m:sSub>
                          <m:r>
                            <a:rPr lang="en-US" i="1">
                              <a:latin typeface="Cambria Math" panose="02040503050406030204" pitchFamily="18" charset="0"/>
                            </a:rPr>
                            <m:t>||</m:t>
                          </m:r>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7</m:t>
                          </m:r>
                        </m:sub>
                      </m:sSub>
                    </m:oMath>
                  </m:oMathPara>
                </a14:m>
                <a:endParaRPr lang="en-US" dirty="0"/>
              </a:p>
            </p:txBody>
          </p:sp>
        </mc:Choice>
        <mc:Fallback xmlns="">
          <p:sp>
            <p:nvSpPr>
              <p:cNvPr id="13" name="Dreptunghi 4">
                <a:extLst>
                  <a:ext uri="{FF2B5EF4-FFF2-40B4-BE49-F238E27FC236}">
                    <a16:creationId xmlns:a16="http://schemas.microsoft.com/office/drawing/2014/main" id="{062ACBAD-C000-4818-AE09-D284C2F66344}"/>
                  </a:ext>
                </a:extLst>
              </p:cNvPr>
              <p:cNvSpPr>
                <a:spLocks noRot="1" noChangeAspect="1" noMove="1" noResize="1" noEditPoints="1" noAdjustHandles="1" noChangeArrowheads="1" noChangeShapeType="1" noTextEdit="1"/>
              </p:cNvSpPr>
              <p:nvPr/>
            </p:nvSpPr>
            <p:spPr>
              <a:xfrm>
                <a:off x="740018" y="5353255"/>
                <a:ext cx="1753246" cy="369332"/>
              </a:xfrm>
              <a:prstGeom prst="rect">
                <a:avLst/>
              </a:prstGeom>
              <a:blipFill>
                <a:blip r:embed="rId5"/>
                <a:stretch>
                  <a:fillRect b="-13115"/>
                </a:stretch>
              </a:blipFill>
            </p:spPr>
            <p:txBody>
              <a:bodyPr/>
              <a:lstStyle/>
              <a:p>
                <a:r>
                  <a:rPr lang="en-US">
                    <a:noFill/>
                  </a:rPr>
                  <a:t> </a:t>
                </a:r>
              </a:p>
            </p:txBody>
          </p:sp>
        </mc:Fallback>
      </mc:AlternateContent>
      <p:sp>
        <p:nvSpPr>
          <p:cNvPr id="14" name="CasetăText 23">
            <a:extLst>
              <a:ext uri="{FF2B5EF4-FFF2-40B4-BE49-F238E27FC236}">
                <a16:creationId xmlns:a16="http://schemas.microsoft.com/office/drawing/2014/main" id="{571A9870-AFFF-4326-9E39-D33EAA450A47}"/>
              </a:ext>
            </a:extLst>
          </p:cNvPr>
          <p:cNvSpPr txBox="1"/>
          <p:nvPr/>
        </p:nvSpPr>
        <p:spPr>
          <a:xfrm>
            <a:off x="400049" y="5659080"/>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t>With this, we get:</a:t>
            </a:r>
          </a:p>
        </p:txBody>
      </p:sp>
      <mc:AlternateContent xmlns:mc="http://schemas.openxmlformats.org/markup-compatibility/2006" xmlns:a14="http://schemas.microsoft.com/office/drawing/2010/main">
        <mc:Choice Requires="a14">
          <p:sp>
            <p:nvSpPr>
              <p:cNvPr id="15" name="Dreptunghi 4">
                <a:extLst>
                  <a:ext uri="{FF2B5EF4-FFF2-40B4-BE49-F238E27FC236}">
                    <a16:creationId xmlns:a16="http://schemas.microsoft.com/office/drawing/2014/main" id="{8CB95421-F5F3-4EB4-88E0-B0CEA61E6786}"/>
                  </a:ext>
                </a:extLst>
              </p:cNvPr>
              <p:cNvSpPr/>
              <p:nvPr/>
            </p:nvSpPr>
            <p:spPr>
              <a:xfrm>
                <a:off x="740018" y="6050387"/>
                <a:ext cx="2399422" cy="369332"/>
              </a:xfrm>
              <a:prstGeom prst="rect">
                <a:avLst/>
              </a:prstGeom>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5</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2</m:t>
                        </m:r>
                      </m:sub>
                    </m:sSub>
                  </m:oMath>
                </a14:m>
                <a:endParaRPr lang="en-US" dirty="0"/>
              </a:p>
            </p:txBody>
          </p:sp>
        </mc:Choice>
        <mc:Fallback xmlns="">
          <p:sp>
            <p:nvSpPr>
              <p:cNvPr id="15" name="Dreptunghi 4">
                <a:extLst>
                  <a:ext uri="{FF2B5EF4-FFF2-40B4-BE49-F238E27FC236}">
                    <a16:creationId xmlns:a16="http://schemas.microsoft.com/office/drawing/2014/main" id="{8CB95421-F5F3-4EB4-88E0-B0CEA61E6786}"/>
                  </a:ext>
                </a:extLst>
              </p:cNvPr>
              <p:cNvSpPr>
                <a:spLocks noRot="1" noChangeAspect="1" noMove="1" noResize="1" noEditPoints="1" noAdjustHandles="1" noChangeArrowheads="1" noChangeShapeType="1" noTextEdit="1"/>
              </p:cNvSpPr>
              <p:nvPr/>
            </p:nvSpPr>
            <p:spPr>
              <a:xfrm>
                <a:off x="740018" y="6050387"/>
                <a:ext cx="2399422" cy="369332"/>
              </a:xfrm>
              <a:prstGeom prst="rect">
                <a:avLst/>
              </a:prstGeom>
              <a:blipFill>
                <a:blip r:embed="rId6"/>
                <a:stretch>
                  <a:fillRect b="-6667"/>
                </a:stretch>
              </a:blipFill>
            </p:spPr>
            <p:txBody>
              <a:bodyPr/>
              <a:lstStyle/>
              <a:p>
                <a:r>
                  <a:rPr lang="en-US">
                    <a:noFill/>
                  </a:rPr>
                  <a:t> </a:t>
                </a:r>
              </a:p>
            </p:txBody>
          </p:sp>
        </mc:Fallback>
      </mc:AlternateContent>
      <p:sp>
        <p:nvSpPr>
          <p:cNvPr id="16" name="Rectangle: Rounded Corners 5">
            <a:extLst>
              <a:ext uri="{FF2B5EF4-FFF2-40B4-BE49-F238E27FC236}">
                <a16:creationId xmlns:a16="http://schemas.microsoft.com/office/drawing/2014/main" id="{313A319D-AA02-4634-9CC5-E626D83A46C5}"/>
              </a:ext>
            </a:extLst>
          </p:cNvPr>
          <p:cNvSpPr/>
          <p:nvPr/>
        </p:nvSpPr>
        <p:spPr>
          <a:xfrm>
            <a:off x="740018" y="6050387"/>
            <a:ext cx="2301886" cy="431316"/>
          </a:xfrm>
          <a:prstGeom prst="round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052148F9-C5EB-4522-B6DF-4DFD1830F7D1}"/>
              </a:ext>
            </a:extLst>
          </p:cNvPr>
          <p:cNvPicPr>
            <a:picLocks noChangeAspect="1"/>
          </p:cNvPicPr>
          <p:nvPr/>
        </p:nvPicPr>
        <p:blipFill>
          <a:blip r:embed="rId7"/>
          <a:stretch>
            <a:fillRect/>
          </a:stretch>
        </p:blipFill>
        <p:spPr>
          <a:xfrm>
            <a:off x="5600253" y="1893726"/>
            <a:ext cx="6240644" cy="3499455"/>
          </a:xfrm>
          <a:prstGeom prst="rect">
            <a:avLst/>
          </a:prstGeom>
        </p:spPr>
      </p:pic>
      <mc:AlternateContent xmlns:mc="http://schemas.openxmlformats.org/markup-compatibility/2006" xmlns:a14="http://schemas.microsoft.com/office/drawing/2010/main">
        <mc:Choice Requires="a14">
          <p:sp>
            <p:nvSpPr>
              <p:cNvPr id="10" name="Dreptunghi 4">
                <a:extLst>
                  <a:ext uri="{FF2B5EF4-FFF2-40B4-BE49-F238E27FC236}">
                    <a16:creationId xmlns:a16="http://schemas.microsoft.com/office/drawing/2014/main" id="{DE921A8A-F3CF-420A-B2BB-32D794334302}"/>
                  </a:ext>
                </a:extLst>
              </p:cNvPr>
              <p:cNvSpPr/>
              <p:nvPr/>
            </p:nvSpPr>
            <p:spPr>
              <a:xfrm>
                <a:off x="740018" y="3901825"/>
                <a:ext cx="6441070" cy="565604"/>
              </a:xfrm>
              <a:prstGeom prst="rect">
                <a:avLst/>
              </a:prstGeom>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num>
                      <m:den>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𝑂</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r>
                              <a:rPr lang="en-US" i="1">
                                <a:latin typeface="Cambria Math" panose="02040503050406030204" pitchFamily="18" charset="0"/>
                              </a:rPr>
                              <m:t>5</m:t>
                            </m:r>
                          </m:sub>
                        </m:sSub>
                      </m:den>
                    </m:f>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r>
                              <a:rPr lang="en-US" i="1">
                                <a:latin typeface="Cambria Math" panose="02040503050406030204" pitchFamily="18" charset="0"/>
                              </a:rPr>
                              <m:t>5</m:t>
                            </m:r>
                          </m:sub>
                        </m:sSub>
                      </m:num>
                      <m:den>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m:t>
                            </m:r>
                          </m:sub>
                        </m:sSub>
                      </m:den>
                    </m:f>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4</m:t>
                            </m:r>
                          </m:sub>
                        </m:sSub>
                      </m:e>
                    </m:d>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5</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5</m:t>
                                </m:r>
                              </m:sub>
                            </m:sSub>
                            <m:r>
                              <a:rPr lang="en-US" i="1">
                                <a:latin typeface="Cambria Math" panose="02040503050406030204" pitchFamily="18" charset="0"/>
                              </a:rPr>
                              <m:t>||</m:t>
                            </m:r>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7</m:t>
                            </m:r>
                          </m:sub>
                        </m:sSub>
                      </m:e>
                    </m:d>
                  </m:oMath>
                </a14:m>
                <a:endParaRPr lang="en-US" dirty="0"/>
              </a:p>
            </p:txBody>
          </p:sp>
        </mc:Choice>
        <mc:Fallback xmlns="">
          <p:sp>
            <p:nvSpPr>
              <p:cNvPr id="10" name="Dreptunghi 4">
                <a:extLst>
                  <a:ext uri="{FF2B5EF4-FFF2-40B4-BE49-F238E27FC236}">
                    <a16:creationId xmlns:a16="http://schemas.microsoft.com/office/drawing/2014/main" id="{DE921A8A-F3CF-420A-B2BB-32D794334302}"/>
                  </a:ext>
                </a:extLst>
              </p:cNvPr>
              <p:cNvSpPr>
                <a:spLocks noRot="1" noChangeAspect="1" noMove="1" noResize="1" noEditPoints="1" noAdjustHandles="1" noChangeArrowheads="1" noChangeShapeType="1" noTextEdit="1"/>
              </p:cNvSpPr>
              <p:nvPr/>
            </p:nvSpPr>
            <p:spPr>
              <a:xfrm>
                <a:off x="740018" y="3901825"/>
                <a:ext cx="6441070" cy="565604"/>
              </a:xfrm>
              <a:prstGeom prst="rect">
                <a:avLst/>
              </a:prstGeom>
              <a:blipFill>
                <a:blip r:embed="rId8"/>
                <a:stretch>
                  <a:fillRect b="-3226"/>
                </a:stretch>
              </a:blipFill>
            </p:spPr>
            <p:txBody>
              <a:bodyPr/>
              <a:lstStyle/>
              <a:p>
                <a:r>
                  <a:rPr lang="en-US">
                    <a:noFill/>
                  </a:rPr>
                  <a:t> </a:t>
                </a:r>
              </a:p>
            </p:txBody>
          </p:sp>
        </mc:Fallback>
      </mc:AlternateContent>
    </p:spTree>
    <p:extLst>
      <p:ext uri="{BB962C8B-B14F-4D97-AF65-F5344CB8AC3E}">
        <p14:creationId xmlns:p14="http://schemas.microsoft.com/office/powerpoint/2010/main" val="3543368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391301" cy="461665"/>
          </a:xfrm>
          <a:prstGeom prst="rect">
            <a:avLst/>
          </a:prstGeom>
          <a:noFill/>
        </p:spPr>
        <p:txBody>
          <a:bodyPr wrap="none" rtlCol="0">
            <a:spAutoFit/>
          </a:bodyPr>
          <a:lstStyle/>
          <a:p>
            <a:r>
              <a:rPr lang="en-US" sz="2400" dirty="0"/>
              <a:t>2 Stage Operational Amplifier  – Transfer Function</a:t>
            </a:r>
            <a:endParaRPr lang="ro-RO" sz="2400" dirty="0"/>
          </a:p>
        </p:txBody>
      </p:sp>
      <p:sp>
        <p:nvSpPr>
          <p:cNvPr id="6" name="CasetăText 23">
            <a:extLst>
              <a:ext uri="{FF2B5EF4-FFF2-40B4-BE49-F238E27FC236}">
                <a16:creationId xmlns:a16="http://schemas.microsoft.com/office/drawing/2014/main" id="{4731F144-024F-46DB-AE3E-2E138B1731B1}"/>
              </a:ext>
            </a:extLst>
          </p:cNvPr>
          <p:cNvSpPr txBox="1"/>
          <p:nvPr/>
        </p:nvSpPr>
        <p:spPr>
          <a:xfrm>
            <a:off x="400049" y="893892"/>
            <a:ext cx="11348604" cy="923330"/>
          </a:xfrm>
          <a:prstGeom prst="rect">
            <a:avLst/>
          </a:prstGeom>
          <a:noFill/>
        </p:spPr>
        <p:txBody>
          <a:bodyPr wrap="square" rtlCol="0">
            <a:spAutoFit/>
          </a:bodyPr>
          <a:lstStyle/>
          <a:p>
            <a:pPr marL="342900" indent="-342900">
              <a:buFont typeface="Arial" panose="020B0604020202020204" pitchFamily="34" charset="0"/>
              <a:buChar char="•"/>
            </a:pPr>
            <a:r>
              <a:rPr lang="en-US" dirty="0"/>
              <a:t>Getting the transfer function is a little more difficult. First, let us build a (simplified) small signal equivalent circuit.</a:t>
            </a:r>
          </a:p>
          <a:p>
            <a:pPr marL="342900" indent="-342900">
              <a:buFont typeface="Arial" panose="020B0604020202020204" pitchFamily="34" charset="0"/>
              <a:buChar char="•"/>
            </a:pPr>
            <a:r>
              <a:rPr lang="en-US" dirty="0"/>
              <a:t>For this, we take the simplified differential pair and common source equivalent circuit (from previous lectures)</a:t>
            </a:r>
          </a:p>
          <a:p>
            <a:pPr marL="342900" indent="-342900">
              <a:buFont typeface="Arial" panose="020B0604020202020204" pitchFamily="34" charset="0"/>
              <a:buChar char="•"/>
            </a:pPr>
            <a:r>
              <a:rPr lang="en-US" dirty="0"/>
              <a:t>For the differential pair, we are only interested in the output node. We have already solved for V</a:t>
            </a:r>
            <a:r>
              <a:rPr lang="en-US" baseline="-25000" dirty="0"/>
              <a:t>gs4</a:t>
            </a:r>
          </a:p>
        </p:txBody>
      </p:sp>
      <p:pic>
        <p:nvPicPr>
          <p:cNvPr id="17" name="Picture 16">
            <a:extLst>
              <a:ext uri="{FF2B5EF4-FFF2-40B4-BE49-F238E27FC236}">
                <a16:creationId xmlns:a16="http://schemas.microsoft.com/office/drawing/2014/main" id="{49717419-AAB4-413C-8F81-7609D46FAA0A}"/>
              </a:ext>
            </a:extLst>
          </p:cNvPr>
          <p:cNvPicPr>
            <a:picLocks noChangeAspect="1"/>
          </p:cNvPicPr>
          <p:nvPr/>
        </p:nvPicPr>
        <p:blipFill>
          <a:blip r:embed="rId2"/>
          <a:stretch>
            <a:fillRect/>
          </a:stretch>
        </p:blipFill>
        <p:spPr>
          <a:xfrm>
            <a:off x="350013" y="4029967"/>
            <a:ext cx="5831331" cy="2572504"/>
          </a:xfrm>
          <a:prstGeom prst="rect">
            <a:avLst/>
          </a:prstGeom>
        </p:spPr>
      </p:pic>
      <p:sp>
        <p:nvSpPr>
          <p:cNvPr id="19" name="CasetăText 23">
            <a:extLst>
              <a:ext uri="{FF2B5EF4-FFF2-40B4-BE49-F238E27FC236}">
                <a16:creationId xmlns:a16="http://schemas.microsoft.com/office/drawing/2014/main" id="{B6AD7979-3F09-4320-961E-D9367CC07D33}"/>
              </a:ext>
            </a:extLst>
          </p:cNvPr>
          <p:cNvSpPr txBox="1"/>
          <p:nvPr/>
        </p:nvSpPr>
        <p:spPr>
          <a:xfrm>
            <a:off x="785477" y="3671613"/>
            <a:ext cx="4576441" cy="369332"/>
          </a:xfrm>
          <a:prstGeom prst="rect">
            <a:avLst/>
          </a:prstGeom>
          <a:noFill/>
        </p:spPr>
        <p:txBody>
          <a:bodyPr wrap="square" rtlCol="0">
            <a:spAutoFit/>
          </a:bodyPr>
          <a:lstStyle/>
          <a:p>
            <a:r>
              <a:rPr lang="en-US" dirty="0"/>
              <a:t>Differential Pair Small Signal Equivalent Circuit</a:t>
            </a:r>
          </a:p>
        </p:txBody>
      </p:sp>
      <p:sp>
        <p:nvSpPr>
          <p:cNvPr id="20" name="CasetăText 23">
            <a:extLst>
              <a:ext uri="{FF2B5EF4-FFF2-40B4-BE49-F238E27FC236}">
                <a16:creationId xmlns:a16="http://schemas.microsoft.com/office/drawing/2014/main" id="{B92EC99B-7A8E-4DB9-9DDC-BB258899BB80}"/>
              </a:ext>
            </a:extLst>
          </p:cNvPr>
          <p:cNvSpPr txBox="1"/>
          <p:nvPr/>
        </p:nvSpPr>
        <p:spPr>
          <a:xfrm>
            <a:off x="7192394" y="3671613"/>
            <a:ext cx="4576441" cy="369332"/>
          </a:xfrm>
          <a:prstGeom prst="rect">
            <a:avLst/>
          </a:prstGeom>
          <a:noFill/>
        </p:spPr>
        <p:txBody>
          <a:bodyPr wrap="square" rtlCol="0">
            <a:spAutoFit/>
          </a:bodyPr>
          <a:lstStyle/>
          <a:p>
            <a:r>
              <a:rPr lang="en-US" dirty="0"/>
              <a:t>Common Source Small Signal Equivalent Circuit</a:t>
            </a:r>
          </a:p>
        </p:txBody>
      </p:sp>
      <mc:AlternateContent xmlns:mc="http://schemas.openxmlformats.org/markup-compatibility/2006" xmlns:a14="http://schemas.microsoft.com/office/drawing/2010/main">
        <mc:Choice Requires="a14">
          <p:sp>
            <p:nvSpPr>
              <p:cNvPr id="21" name="Dreptunghi 4">
                <a:extLst>
                  <a:ext uri="{FF2B5EF4-FFF2-40B4-BE49-F238E27FC236}">
                    <a16:creationId xmlns:a16="http://schemas.microsoft.com/office/drawing/2014/main" id="{7287E128-7796-46F1-BDA0-588201B46E23}"/>
                  </a:ext>
                </a:extLst>
              </p:cNvPr>
              <p:cNvSpPr/>
              <p:nvPr/>
            </p:nvSpPr>
            <p:spPr>
              <a:xfrm>
                <a:off x="722030" y="1761951"/>
                <a:ext cx="1897691" cy="6152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r>
                            <a:rPr lang="en-US" b="0" i="1" smtClean="0">
                              <a:latin typeface="Cambria Math" panose="02040503050406030204" pitchFamily="18" charset="0"/>
                            </a:rPr>
                            <m:t>4</m:t>
                          </m:r>
                        </m:sub>
                      </m:sSub>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b="0" i="1" smtClean="0">
                                  <a:latin typeface="Cambria Math" panose="02040503050406030204" pitchFamily="18" charset="0"/>
                                </a:rPr>
                                <m:t>3</m:t>
                              </m:r>
                            </m:sub>
                          </m:sSub>
                        </m:den>
                      </m:f>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m:t>
                          </m:r>
                        </m:sub>
                      </m:sSub>
                    </m:oMath>
                  </m:oMathPara>
                </a14:m>
                <a:endParaRPr lang="en-US" dirty="0"/>
              </a:p>
            </p:txBody>
          </p:sp>
        </mc:Choice>
        <mc:Fallback xmlns="">
          <p:sp>
            <p:nvSpPr>
              <p:cNvPr id="21" name="Dreptunghi 4">
                <a:extLst>
                  <a:ext uri="{FF2B5EF4-FFF2-40B4-BE49-F238E27FC236}">
                    <a16:creationId xmlns:a16="http://schemas.microsoft.com/office/drawing/2014/main" id="{7287E128-7796-46F1-BDA0-588201B46E23}"/>
                  </a:ext>
                </a:extLst>
              </p:cNvPr>
              <p:cNvSpPr>
                <a:spLocks noRot="1" noChangeAspect="1" noMove="1" noResize="1" noEditPoints="1" noAdjustHandles="1" noChangeArrowheads="1" noChangeShapeType="1" noTextEdit="1"/>
              </p:cNvSpPr>
              <p:nvPr/>
            </p:nvSpPr>
            <p:spPr>
              <a:xfrm>
                <a:off x="722030" y="1761951"/>
                <a:ext cx="1897691" cy="615297"/>
              </a:xfrm>
              <a:prstGeom prst="rect">
                <a:avLst/>
              </a:prstGeom>
              <a:blipFill>
                <a:blip r:embed="rId4"/>
                <a:stretch>
                  <a:fillRect/>
                </a:stretch>
              </a:blipFill>
            </p:spPr>
            <p:txBody>
              <a:bodyPr/>
              <a:lstStyle/>
              <a:p>
                <a:r>
                  <a:rPr lang="en-US">
                    <a:noFill/>
                  </a:rPr>
                  <a:t> </a:t>
                </a:r>
              </a:p>
            </p:txBody>
          </p:sp>
        </mc:Fallback>
      </mc:AlternateContent>
      <p:sp>
        <p:nvSpPr>
          <p:cNvPr id="22" name="Arrow: Right 32">
            <a:extLst>
              <a:ext uri="{FF2B5EF4-FFF2-40B4-BE49-F238E27FC236}">
                <a16:creationId xmlns:a16="http://schemas.microsoft.com/office/drawing/2014/main" id="{B9314295-ABEE-49A8-9C05-92D96042DEDA}"/>
              </a:ext>
            </a:extLst>
          </p:cNvPr>
          <p:cNvSpPr/>
          <p:nvPr/>
        </p:nvSpPr>
        <p:spPr>
          <a:xfrm>
            <a:off x="2972127" y="1970100"/>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3" name="Dreptunghi 4">
                <a:extLst>
                  <a:ext uri="{FF2B5EF4-FFF2-40B4-BE49-F238E27FC236}">
                    <a16:creationId xmlns:a16="http://schemas.microsoft.com/office/drawing/2014/main" id="{63E45F30-52B3-4F4A-AEC5-C07575644BCC}"/>
                  </a:ext>
                </a:extLst>
              </p:cNvPr>
              <p:cNvSpPr/>
              <p:nvPr/>
            </p:nvSpPr>
            <p:spPr>
              <a:xfrm>
                <a:off x="3679507" y="1761951"/>
                <a:ext cx="4220084" cy="6152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b="0" i="1" smtClean="0">
                                  <a:latin typeface="Cambria Math" panose="02040503050406030204" pitchFamily="18" charset="0"/>
                                </a:rPr>
                                <m:t>4</m:t>
                              </m:r>
                            </m:sub>
                          </m:sSub>
                          <m:r>
                            <a:rPr lang="en-US" i="1">
                              <a:latin typeface="Cambria Math" panose="02040503050406030204" pitchFamily="18" charset="0"/>
                            </a:rPr>
                            <m:t>𝑉</m:t>
                          </m:r>
                        </m:e>
                        <m:sub>
                          <m:r>
                            <a:rPr lang="en-US" i="1">
                              <a:latin typeface="Cambria Math" panose="02040503050406030204" pitchFamily="18" charset="0"/>
                            </a:rPr>
                            <m:t>𝑔𝑠</m:t>
                          </m:r>
                          <m:r>
                            <a:rPr lang="en-US" b="0" i="1" smtClean="0">
                              <a:latin typeface="Cambria Math" panose="02040503050406030204" pitchFamily="18" charset="0"/>
                            </a:rPr>
                            <m:t>4</m:t>
                          </m:r>
                        </m:sub>
                      </m:sSub>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4</m:t>
                          </m:r>
                        </m:sub>
                      </m:sSub>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3</m:t>
                              </m:r>
                            </m:sub>
                          </m:sSub>
                        </m:den>
                      </m:f>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b="0" i="1" smtClean="0">
                                  <a:latin typeface="Cambria Math" panose="02040503050406030204" pitchFamily="18" charset="0"/>
                                </a:rPr>
                                <m:t>1</m:t>
                              </m:r>
                            </m:sub>
                          </m:sSub>
                          <m:r>
                            <a:rPr lang="en-US" i="1">
                              <a:latin typeface="Cambria Math" panose="02040503050406030204" pitchFamily="18" charset="0"/>
                            </a:rPr>
                            <m:t>𝑉</m:t>
                          </m:r>
                        </m:e>
                        <m:sub>
                          <m:r>
                            <a:rPr lang="en-US" b="0" i="1" smtClean="0">
                              <a:latin typeface="Cambria Math" panose="02040503050406030204" pitchFamily="18" charset="0"/>
                            </a:rPr>
                            <m:t>𝑑</m:t>
                          </m:r>
                        </m:sub>
                      </m:sSub>
                    </m:oMath>
                  </m:oMathPara>
                </a14:m>
                <a:endParaRPr lang="en-US" dirty="0"/>
              </a:p>
            </p:txBody>
          </p:sp>
        </mc:Choice>
        <mc:Fallback xmlns="">
          <p:sp>
            <p:nvSpPr>
              <p:cNvPr id="23" name="Dreptunghi 4">
                <a:extLst>
                  <a:ext uri="{FF2B5EF4-FFF2-40B4-BE49-F238E27FC236}">
                    <a16:creationId xmlns:a16="http://schemas.microsoft.com/office/drawing/2014/main" id="{63E45F30-52B3-4F4A-AEC5-C07575644BCC}"/>
                  </a:ext>
                </a:extLst>
              </p:cNvPr>
              <p:cNvSpPr>
                <a:spLocks noRot="1" noChangeAspect="1" noMove="1" noResize="1" noEditPoints="1" noAdjustHandles="1" noChangeArrowheads="1" noChangeShapeType="1" noTextEdit="1"/>
              </p:cNvSpPr>
              <p:nvPr/>
            </p:nvSpPr>
            <p:spPr>
              <a:xfrm>
                <a:off x="3679507" y="1761951"/>
                <a:ext cx="4220084" cy="615297"/>
              </a:xfrm>
              <a:prstGeom prst="rect">
                <a:avLst/>
              </a:prstGeom>
              <a:blipFill>
                <a:blip r:embed="rId5"/>
                <a:stretch>
                  <a:fillRect/>
                </a:stretch>
              </a:blipFill>
            </p:spPr>
            <p:txBody>
              <a:bodyPr/>
              <a:lstStyle/>
              <a:p>
                <a:r>
                  <a:rPr lang="en-US">
                    <a:noFill/>
                  </a:rPr>
                  <a:t> </a:t>
                </a:r>
              </a:p>
            </p:txBody>
          </p:sp>
        </mc:Fallback>
      </mc:AlternateContent>
      <p:sp>
        <p:nvSpPr>
          <p:cNvPr id="24" name="CasetăText 23">
            <a:extLst>
              <a:ext uri="{FF2B5EF4-FFF2-40B4-BE49-F238E27FC236}">
                <a16:creationId xmlns:a16="http://schemas.microsoft.com/office/drawing/2014/main" id="{43FDA7CE-731F-4B6E-B325-516B132A24EC}"/>
              </a:ext>
            </a:extLst>
          </p:cNvPr>
          <p:cNvSpPr txBox="1"/>
          <p:nvPr/>
        </p:nvSpPr>
        <p:spPr>
          <a:xfrm>
            <a:off x="400049" y="2360868"/>
            <a:ext cx="11348604" cy="1477328"/>
          </a:xfrm>
          <a:prstGeom prst="rect">
            <a:avLst/>
          </a:prstGeom>
          <a:noFill/>
        </p:spPr>
        <p:txBody>
          <a:bodyPr wrap="square" rtlCol="0">
            <a:spAutoFit/>
          </a:bodyPr>
          <a:lstStyle/>
          <a:p>
            <a:pPr marL="342900" indent="-342900">
              <a:buFont typeface="Arial" panose="020B0604020202020204" pitchFamily="34" charset="0"/>
              <a:buChar char="•"/>
            </a:pPr>
            <a:r>
              <a:rPr lang="en-US" dirty="0"/>
              <a:t>So the two voltage controlled current sources are actually identical and can be replaced by one g</a:t>
            </a:r>
            <a:r>
              <a:rPr lang="en-US" baseline="-25000" dirty="0"/>
              <a:t>m1</a:t>
            </a:r>
            <a:r>
              <a:rPr lang="en-US" dirty="0"/>
              <a:t>2V</a:t>
            </a:r>
            <a:r>
              <a:rPr lang="en-US" baseline="-25000" dirty="0"/>
              <a:t>d</a:t>
            </a:r>
            <a:r>
              <a:rPr lang="en-US" dirty="0"/>
              <a:t> source (we also dropped the minus sign as the “+” and “–” inputs are inverted in the OpAmp compared to the differential pair).</a:t>
            </a:r>
          </a:p>
          <a:p>
            <a:pPr marL="342900" indent="-342900">
              <a:buFont typeface="Arial" panose="020B0604020202020204" pitchFamily="34" charset="0"/>
              <a:buChar char="•"/>
            </a:pPr>
            <a:r>
              <a:rPr lang="en-US" dirty="0"/>
              <a:t>Beside the compensation network, we will also take into account the capacitances from the first and second stage outputs (C</a:t>
            </a:r>
            <a:r>
              <a:rPr lang="en-US" baseline="-25000" dirty="0"/>
              <a:t>1</a:t>
            </a:r>
            <a:r>
              <a:rPr lang="en-US" dirty="0"/>
              <a:t> and C</a:t>
            </a:r>
            <a:r>
              <a:rPr lang="en-US" baseline="-25000" dirty="0"/>
              <a:t>2</a:t>
            </a:r>
            <a:r>
              <a:rPr lang="en-US" dirty="0"/>
              <a:t> respectively).</a:t>
            </a:r>
          </a:p>
          <a:p>
            <a:endParaRPr lang="en-US" dirty="0"/>
          </a:p>
        </p:txBody>
      </p:sp>
      <p:pic>
        <p:nvPicPr>
          <p:cNvPr id="5" name="Picture 4">
            <a:extLst>
              <a:ext uri="{FF2B5EF4-FFF2-40B4-BE49-F238E27FC236}">
                <a16:creationId xmlns:a16="http://schemas.microsoft.com/office/drawing/2014/main" id="{137982DD-96CE-4B3C-BBA1-89619CDBEB57}"/>
              </a:ext>
            </a:extLst>
          </p:cNvPr>
          <p:cNvPicPr>
            <a:picLocks noChangeAspect="1"/>
          </p:cNvPicPr>
          <p:nvPr/>
        </p:nvPicPr>
        <p:blipFill>
          <a:blip r:embed="rId6"/>
          <a:stretch>
            <a:fillRect/>
          </a:stretch>
        </p:blipFill>
        <p:spPr>
          <a:xfrm>
            <a:off x="6679187" y="4111945"/>
            <a:ext cx="5423036" cy="1360535"/>
          </a:xfrm>
          <a:prstGeom prst="rect">
            <a:avLst/>
          </a:prstGeom>
        </p:spPr>
      </p:pic>
    </p:spTree>
    <p:extLst>
      <p:ext uri="{BB962C8B-B14F-4D97-AF65-F5344CB8AC3E}">
        <p14:creationId xmlns:p14="http://schemas.microsoft.com/office/powerpoint/2010/main" val="4217767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95309C-0B1A-4AC3-9095-7C077E2AD179}"/>
              </a:ext>
            </a:extLst>
          </p:cNvPr>
          <p:cNvPicPr>
            <a:picLocks noChangeAspect="1"/>
          </p:cNvPicPr>
          <p:nvPr/>
        </p:nvPicPr>
        <p:blipFill>
          <a:blip r:embed="rId2"/>
          <a:stretch>
            <a:fillRect/>
          </a:stretch>
        </p:blipFill>
        <p:spPr>
          <a:xfrm>
            <a:off x="1161264" y="3190978"/>
            <a:ext cx="9989403" cy="3290725"/>
          </a:xfrm>
          <a:prstGeom prst="rect">
            <a:avLst/>
          </a:prstGeom>
        </p:spPr>
      </p:pic>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391301" cy="461665"/>
          </a:xfrm>
          <a:prstGeom prst="rect">
            <a:avLst/>
          </a:prstGeom>
          <a:noFill/>
        </p:spPr>
        <p:txBody>
          <a:bodyPr wrap="none" rtlCol="0">
            <a:spAutoFit/>
          </a:bodyPr>
          <a:lstStyle/>
          <a:p>
            <a:r>
              <a:rPr lang="en-US" sz="2400" dirty="0"/>
              <a:t>2 Stage Operational Amplifier  – Transfer Function</a:t>
            </a:r>
            <a:endParaRPr lang="ro-RO" sz="2400" dirty="0"/>
          </a:p>
        </p:txBody>
      </p:sp>
      <p:sp>
        <p:nvSpPr>
          <p:cNvPr id="6" name="CasetăText 23">
            <a:extLst>
              <a:ext uri="{FF2B5EF4-FFF2-40B4-BE49-F238E27FC236}">
                <a16:creationId xmlns:a16="http://schemas.microsoft.com/office/drawing/2014/main" id="{4731F144-024F-46DB-AE3E-2E138B1731B1}"/>
              </a:ext>
            </a:extLst>
          </p:cNvPr>
          <p:cNvSpPr txBox="1"/>
          <p:nvPr/>
        </p:nvSpPr>
        <p:spPr>
          <a:xfrm>
            <a:off x="400049" y="893892"/>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t>As usual, we write that the current going out from each node is zero.</a:t>
            </a:r>
          </a:p>
        </p:txBody>
      </p:sp>
      <p:sp>
        <p:nvSpPr>
          <p:cNvPr id="15" name="Rectangle: Rounded Corners 5">
            <a:extLst>
              <a:ext uri="{FF2B5EF4-FFF2-40B4-BE49-F238E27FC236}">
                <a16:creationId xmlns:a16="http://schemas.microsoft.com/office/drawing/2014/main" id="{DCF53AD6-7373-490D-8CC2-8B14D34B013D}"/>
              </a:ext>
            </a:extLst>
          </p:cNvPr>
          <p:cNvSpPr/>
          <p:nvPr/>
        </p:nvSpPr>
        <p:spPr>
          <a:xfrm>
            <a:off x="3203196" y="4165105"/>
            <a:ext cx="1835676" cy="2378815"/>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5">
            <a:extLst>
              <a:ext uri="{FF2B5EF4-FFF2-40B4-BE49-F238E27FC236}">
                <a16:creationId xmlns:a16="http://schemas.microsoft.com/office/drawing/2014/main" id="{0486B6C2-4DED-4844-81A6-A061B4921AAC}"/>
              </a:ext>
            </a:extLst>
          </p:cNvPr>
          <p:cNvSpPr/>
          <p:nvPr/>
        </p:nvSpPr>
        <p:spPr>
          <a:xfrm>
            <a:off x="8333232" y="4166250"/>
            <a:ext cx="1835676" cy="2378815"/>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5">
            <a:extLst>
              <a:ext uri="{FF2B5EF4-FFF2-40B4-BE49-F238E27FC236}">
                <a16:creationId xmlns:a16="http://schemas.microsoft.com/office/drawing/2014/main" id="{84BC9ABA-1F2C-4426-88C4-1E6290EE88A8}"/>
              </a:ext>
            </a:extLst>
          </p:cNvPr>
          <p:cNvSpPr/>
          <p:nvPr/>
        </p:nvSpPr>
        <p:spPr>
          <a:xfrm>
            <a:off x="5129394" y="3725094"/>
            <a:ext cx="1835676" cy="985441"/>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9" name="Dreptunghi 4">
                <a:extLst>
                  <a:ext uri="{FF2B5EF4-FFF2-40B4-BE49-F238E27FC236}">
                    <a16:creationId xmlns:a16="http://schemas.microsoft.com/office/drawing/2014/main" id="{E94474CA-2F7A-497F-8606-37A56C18C1C2}"/>
                  </a:ext>
                </a:extLst>
              </p:cNvPr>
              <p:cNvSpPr/>
              <p:nvPr/>
            </p:nvSpPr>
            <p:spPr>
              <a:xfrm>
                <a:off x="721732" y="1287804"/>
                <a:ext cx="3722252" cy="66620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2</m:t>
                          </m:r>
                          <m:r>
                            <a:rPr lang="en-US" b="0" i="1" smtClean="0">
                              <a:latin typeface="Cambria Math" panose="02040503050406030204" pitchFamily="18" charset="0"/>
                            </a:rPr>
                            <m:t>𝑉</m:t>
                          </m:r>
                        </m:e>
                        <m:sub>
                          <m:r>
                            <a:rPr lang="en-US" b="0" i="1" smtClean="0">
                              <a:latin typeface="Cambria Math" panose="02040503050406030204" pitchFamily="18" charset="0"/>
                            </a:rPr>
                            <m:t>𝑑</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5</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5</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𝐶</m:t>
                              </m:r>
                            </m:sub>
                          </m:sSub>
                        </m:den>
                      </m:f>
                      <m:r>
                        <a:rPr lang="en-US" b="0" i="1" smtClean="0">
                          <a:latin typeface="Cambria Math" panose="02040503050406030204" pitchFamily="18" charset="0"/>
                        </a:rPr>
                        <m:t>=0</m:t>
                      </m:r>
                    </m:oMath>
                  </m:oMathPara>
                </a14:m>
                <a:endParaRPr lang="en-US" dirty="0"/>
              </a:p>
            </p:txBody>
          </p:sp>
        </mc:Choice>
        <mc:Fallback xmlns="">
          <p:sp>
            <p:nvSpPr>
              <p:cNvPr id="9" name="Dreptunghi 4">
                <a:extLst>
                  <a:ext uri="{FF2B5EF4-FFF2-40B4-BE49-F238E27FC236}">
                    <a16:creationId xmlns:a16="http://schemas.microsoft.com/office/drawing/2014/main" id="{E94474CA-2F7A-497F-8606-37A56C18C1C2}"/>
                  </a:ext>
                </a:extLst>
              </p:cNvPr>
              <p:cNvSpPr>
                <a:spLocks noRot="1" noChangeAspect="1" noMove="1" noResize="1" noEditPoints="1" noAdjustHandles="1" noChangeArrowheads="1" noChangeShapeType="1" noTextEdit="1"/>
              </p:cNvSpPr>
              <p:nvPr/>
            </p:nvSpPr>
            <p:spPr>
              <a:xfrm>
                <a:off x="721732" y="1287804"/>
                <a:ext cx="3722252" cy="6662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Dreptunghi 4">
                <a:extLst>
                  <a:ext uri="{FF2B5EF4-FFF2-40B4-BE49-F238E27FC236}">
                    <a16:creationId xmlns:a16="http://schemas.microsoft.com/office/drawing/2014/main" id="{D448995E-1054-49B5-A73D-2F45B21A5537}"/>
                  </a:ext>
                </a:extLst>
              </p:cNvPr>
              <p:cNvSpPr/>
              <p:nvPr/>
            </p:nvSpPr>
            <p:spPr>
              <a:xfrm>
                <a:off x="721732" y="1954012"/>
                <a:ext cx="3722252" cy="66620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b="0" i="1" smtClean="0">
                              <a:latin typeface="Cambria Math" panose="02040503050406030204" pitchFamily="18" charset="0"/>
                            </a:rPr>
                            <m:t>5</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5</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5</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𝐶</m:t>
                              </m:r>
                            </m:sub>
                          </m:sSub>
                        </m:den>
                      </m:f>
                      <m:r>
                        <a:rPr lang="en-US" b="0" i="1" smtClean="0">
                          <a:latin typeface="Cambria Math" panose="02040503050406030204" pitchFamily="18" charset="0"/>
                        </a:rPr>
                        <m:t>=0</m:t>
                      </m:r>
                    </m:oMath>
                  </m:oMathPara>
                </a14:m>
                <a:endParaRPr lang="en-US" dirty="0"/>
              </a:p>
            </p:txBody>
          </p:sp>
        </mc:Choice>
        <mc:Fallback xmlns="">
          <p:sp>
            <p:nvSpPr>
              <p:cNvPr id="10" name="Dreptunghi 4">
                <a:extLst>
                  <a:ext uri="{FF2B5EF4-FFF2-40B4-BE49-F238E27FC236}">
                    <a16:creationId xmlns:a16="http://schemas.microsoft.com/office/drawing/2014/main" id="{D448995E-1054-49B5-A73D-2F45B21A5537}"/>
                  </a:ext>
                </a:extLst>
              </p:cNvPr>
              <p:cNvSpPr>
                <a:spLocks noRot="1" noChangeAspect="1" noMove="1" noResize="1" noEditPoints="1" noAdjustHandles="1" noChangeArrowheads="1" noChangeShapeType="1" noTextEdit="1"/>
              </p:cNvSpPr>
              <p:nvPr/>
            </p:nvSpPr>
            <p:spPr>
              <a:xfrm>
                <a:off x="721732" y="1954012"/>
                <a:ext cx="3722252" cy="666208"/>
              </a:xfrm>
              <a:prstGeom prst="rect">
                <a:avLst/>
              </a:prstGeom>
              <a:blipFill>
                <a:blip r:embed="rId4"/>
                <a:stretch>
                  <a:fillRect/>
                </a:stretch>
              </a:blipFill>
            </p:spPr>
            <p:txBody>
              <a:bodyPr/>
              <a:lstStyle/>
              <a:p>
                <a:r>
                  <a:rPr lang="en-US">
                    <a:noFill/>
                  </a:rPr>
                  <a:t> </a:t>
                </a:r>
              </a:p>
            </p:txBody>
          </p:sp>
        </mc:Fallback>
      </mc:AlternateContent>
      <p:sp>
        <p:nvSpPr>
          <p:cNvPr id="11" name="CasetăText 23">
            <a:extLst>
              <a:ext uri="{FF2B5EF4-FFF2-40B4-BE49-F238E27FC236}">
                <a16:creationId xmlns:a16="http://schemas.microsoft.com/office/drawing/2014/main" id="{796D32BF-E8A3-403B-BBB9-76AD4CC2B49C}"/>
              </a:ext>
            </a:extLst>
          </p:cNvPr>
          <p:cNvSpPr txBox="1"/>
          <p:nvPr/>
        </p:nvSpPr>
        <p:spPr>
          <a:xfrm>
            <a:off x="400049" y="2617300"/>
            <a:ext cx="11348604" cy="923330"/>
          </a:xfrm>
          <a:prstGeom prst="rect">
            <a:avLst/>
          </a:prstGeom>
          <a:noFill/>
        </p:spPr>
        <p:txBody>
          <a:bodyPr wrap="square" rtlCol="0">
            <a:spAutoFit/>
          </a:bodyPr>
          <a:lstStyle/>
          <a:p>
            <a:pPr marL="342900" indent="-342900">
              <a:buFont typeface="Arial" panose="020B0604020202020204" pitchFamily="34" charset="0"/>
              <a:buChar char="•"/>
            </a:pPr>
            <a:r>
              <a:rPr lang="en-US" dirty="0"/>
              <a:t>This may not look to complicated but the compensation network, Z</a:t>
            </a:r>
            <a:r>
              <a:rPr lang="en-US" baseline="-25000" dirty="0"/>
              <a:t>C</a:t>
            </a:r>
            <a:r>
              <a:rPr lang="en-US" dirty="0"/>
              <a:t>, creates a feedback path over the second stage. As a result, the equations are coupled. (In all previous circuits we could solve the nodes one by one. Now we need to solve the equations as a system.)</a:t>
            </a:r>
          </a:p>
        </p:txBody>
      </p:sp>
    </p:spTree>
    <p:extLst>
      <p:ext uri="{BB962C8B-B14F-4D97-AF65-F5344CB8AC3E}">
        <p14:creationId xmlns:p14="http://schemas.microsoft.com/office/powerpoint/2010/main" val="3221151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391301" cy="461665"/>
          </a:xfrm>
          <a:prstGeom prst="rect">
            <a:avLst/>
          </a:prstGeom>
          <a:noFill/>
        </p:spPr>
        <p:txBody>
          <a:bodyPr wrap="none" rtlCol="0">
            <a:spAutoFit/>
          </a:bodyPr>
          <a:lstStyle/>
          <a:p>
            <a:r>
              <a:rPr lang="en-US" sz="2400" dirty="0"/>
              <a:t>2 Stage Operational Amplifier  – Transfer Function</a:t>
            </a:r>
            <a:endParaRPr lang="ro-RO" sz="2400" dirty="0"/>
          </a:p>
        </p:txBody>
      </p:sp>
      <p:sp>
        <p:nvSpPr>
          <p:cNvPr id="6" name="CasetăText 23">
            <a:extLst>
              <a:ext uri="{FF2B5EF4-FFF2-40B4-BE49-F238E27FC236}">
                <a16:creationId xmlns:a16="http://schemas.microsoft.com/office/drawing/2014/main" id="{4731F144-024F-46DB-AE3E-2E138B1731B1}"/>
              </a:ext>
            </a:extLst>
          </p:cNvPr>
          <p:cNvSpPr txBox="1"/>
          <p:nvPr/>
        </p:nvSpPr>
        <p:spPr>
          <a:xfrm>
            <a:off x="400049" y="893892"/>
            <a:ext cx="11348604" cy="646331"/>
          </a:xfrm>
          <a:prstGeom prst="rect">
            <a:avLst/>
          </a:prstGeom>
          <a:noFill/>
        </p:spPr>
        <p:txBody>
          <a:bodyPr wrap="square" rtlCol="0">
            <a:spAutoFit/>
          </a:bodyPr>
          <a:lstStyle/>
          <a:p>
            <a:pPr marL="342900" indent="-342900">
              <a:buFont typeface="Arial" panose="020B0604020202020204" pitchFamily="34" charset="0"/>
              <a:buChar char="•"/>
            </a:pPr>
            <a:r>
              <a:rPr lang="en-US" dirty="0"/>
              <a:t>First, let us see why we need compensation in the first place. For this we remove the compensation and calculate the transfer function. As the compensation / feedback is removed, this is much easier to solve.</a:t>
            </a:r>
            <a:endParaRPr lang="en-US" baseline="-25000" dirty="0"/>
          </a:p>
        </p:txBody>
      </p:sp>
      <p:pic>
        <p:nvPicPr>
          <p:cNvPr id="5" name="Picture 4">
            <a:extLst>
              <a:ext uri="{FF2B5EF4-FFF2-40B4-BE49-F238E27FC236}">
                <a16:creationId xmlns:a16="http://schemas.microsoft.com/office/drawing/2014/main" id="{2FB29E91-E90F-4207-9E5C-DB0D22CDD682}"/>
              </a:ext>
            </a:extLst>
          </p:cNvPr>
          <p:cNvPicPr>
            <a:picLocks noChangeAspect="1"/>
          </p:cNvPicPr>
          <p:nvPr/>
        </p:nvPicPr>
        <p:blipFill>
          <a:blip r:embed="rId2"/>
          <a:stretch>
            <a:fillRect/>
          </a:stretch>
        </p:blipFill>
        <p:spPr>
          <a:xfrm>
            <a:off x="3779780" y="4061518"/>
            <a:ext cx="7680440" cy="2530103"/>
          </a:xfrm>
          <a:prstGeom prst="rect">
            <a:avLst/>
          </a:prstGeom>
        </p:spPr>
      </p:pic>
      <mc:AlternateContent xmlns:mc="http://schemas.openxmlformats.org/markup-compatibility/2006" xmlns:a14="http://schemas.microsoft.com/office/drawing/2010/main">
        <mc:Choice Requires="a14">
          <p:sp>
            <p:nvSpPr>
              <p:cNvPr id="11" name="Dreptunghi 4">
                <a:extLst>
                  <a:ext uri="{FF2B5EF4-FFF2-40B4-BE49-F238E27FC236}">
                    <a16:creationId xmlns:a16="http://schemas.microsoft.com/office/drawing/2014/main" id="{2879CBE7-53B3-404F-AA7E-B93E9F4B6AEC}"/>
                  </a:ext>
                </a:extLst>
              </p:cNvPr>
              <p:cNvSpPr/>
              <p:nvPr/>
            </p:nvSpPr>
            <p:spPr>
              <a:xfrm>
                <a:off x="776596" y="1596152"/>
                <a:ext cx="2125100" cy="66620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2</m:t>
                          </m:r>
                          <m:r>
                            <a:rPr lang="en-US" b="0" i="1" smtClean="0">
                              <a:latin typeface="Cambria Math" panose="02040503050406030204" pitchFamily="18" charset="0"/>
                            </a:rPr>
                            <m:t>𝑉</m:t>
                          </m:r>
                        </m:e>
                        <m:sub>
                          <m:r>
                            <a:rPr lang="en-US" b="0" i="1" smtClean="0">
                              <a:latin typeface="Cambria Math" panose="02040503050406030204" pitchFamily="18" charset="0"/>
                            </a:rPr>
                            <m:t>𝑑</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5</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den>
                      </m:f>
                      <m:r>
                        <a:rPr lang="en-US" b="0" i="1" smtClean="0">
                          <a:latin typeface="Cambria Math" panose="02040503050406030204" pitchFamily="18" charset="0"/>
                        </a:rPr>
                        <m:t>=0</m:t>
                      </m:r>
                    </m:oMath>
                  </m:oMathPara>
                </a14:m>
                <a:endParaRPr lang="en-US" dirty="0"/>
              </a:p>
            </p:txBody>
          </p:sp>
        </mc:Choice>
        <mc:Fallback xmlns="">
          <p:sp>
            <p:nvSpPr>
              <p:cNvPr id="11" name="Dreptunghi 4">
                <a:extLst>
                  <a:ext uri="{FF2B5EF4-FFF2-40B4-BE49-F238E27FC236}">
                    <a16:creationId xmlns:a16="http://schemas.microsoft.com/office/drawing/2014/main" id="{2879CBE7-53B3-404F-AA7E-B93E9F4B6AEC}"/>
                  </a:ext>
                </a:extLst>
              </p:cNvPr>
              <p:cNvSpPr>
                <a:spLocks noRot="1" noChangeAspect="1" noMove="1" noResize="1" noEditPoints="1" noAdjustHandles="1" noChangeArrowheads="1" noChangeShapeType="1" noTextEdit="1"/>
              </p:cNvSpPr>
              <p:nvPr/>
            </p:nvSpPr>
            <p:spPr>
              <a:xfrm>
                <a:off x="776596" y="1596152"/>
                <a:ext cx="2125100" cy="6662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5D11F05C-03B4-43B3-BF8A-0F836C0BB94D}"/>
                  </a:ext>
                </a:extLst>
              </p:cNvPr>
              <p:cNvSpPr/>
              <p:nvPr/>
            </p:nvSpPr>
            <p:spPr>
              <a:xfrm>
                <a:off x="776596" y="2262360"/>
                <a:ext cx="2125100" cy="66620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b="0" i="1" smtClean="0">
                              <a:latin typeface="Cambria Math" panose="02040503050406030204" pitchFamily="18" charset="0"/>
                            </a:rPr>
                            <m:t>5</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5</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den>
                      </m:f>
                      <m:r>
                        <a:rPr lang="en-US" b="0" i="1" smtClean="0">
                          <a:latin typeface="Cambria Math" panose="02040503050406030204" pitchFamily="18" charset="0"/>
                        </a:rPr>
                        <m:t>=0</m:t>
                      </m:r>
                    </m:oMath>
                  </m:oMathPara>
                </a14:m>
                <a:endParaRPr lang="en-US" dirty="0"/>
              </a:p>
            </p:txBody>
          </p:sp>
        </mc:Choice>
        <mc:Fallback xmlns="">
          <p:sp>
            <p:nvSpPr>
              <p:cNvPr id="12" name="Dreptunghi 4">
                <a:extLst>
                  <a:ext uri="{FF2B5EF4-FFF2-40B4-BE49-F238E27FC236}">
                    <a16:creationId xmlns:a16="http://schemas.microsoft.com/office/drawing/2014/main" id="{5D11F05C-03B4-43B3-BF8A-0F836C0BB94D}"/>
                  </a:ext>
                </a:extLst>
              </p:cNvPr>
              <p:cNvSpPr>
                <a:spLocks noRot="1" noChangeAspect="1" noMove="1" noResize="1" noEditPoints="1" noAdjustHandles="1" noChangeArrowheads="1" noChangeShapeType="1" noTextEdit="1"/>
              </p:cNvSpPr>
              <p:nvPr/>
            </p:nvSpPr>
            <p:spPr>
              <a:xfrm>
                <a:off x="776596" y="2262360"/>
                <a:ext cx="2125100" cy="666208"/>
              </a:xfrm>
              <a:prstGeom prst="rect">
                <a:avLst/>
              </a:prstGeom>
              <a:blipFill>
                <a:blip r:embed="rId4"/>
                <a:stretch>
                  <a:fillRect/>
                </a:stretch>
              </a:blipFill>
            </p:spPr>
            <p:txBody>
              <a:bodyPr/>
              <a:lstStyle/>
              <a:p>
                <a:r>
                  <a:rPr lang="en-US">
                    <a:noFill/>
                  </a:rPr>
                  <a:t> </a:t>
                </a:r>
              </a:p>
            </p:txBody>
          </p:sp>
        </mc:Fallback>
      </mc:AlternateContent>
      <p:sp>
        <p:nvSpPr>
          <p:cNvPr id="13" name="Arrow: Right 32">
            <a:extLst>
              <a:ext uri="{FF2B5EF4-FFF2-40B4-BE49-F238E27FC236}">
                <a16:creationId xmlns:a16="http://schemas.microsoft.com/office/drawing/2014/main" id="{A3F51B44-6384-4C22-9B14-1E0371DA5043}"/>
              </a:ext>
            </a:extLst>
          </p:cNvPr>
          <p:cNvSpPr/>
          <p:nvPr/>
        </p:nvSpPr>
        <p:spPr>
          <a:xfrm>
            <a:off x="3081855" y="1829758"/>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32">
            <a:extLst>
              <a:ext uri="{FF2B5EF4-FFF2-40B4-BE49-F238E27FC236}">
                <a16:creationId xmlns:a16="http://schemas.microsoft.com/office/drawing/2014/main" id="{8694B0A3-3CDE-4D02-B846-45611B2599D2}"/>
              </a:ext>
            </a:extLst>
          </p:cNvPr>
          <p:cNvSpPr/>
          <p:nvPr/>
        </p:nvSpPr>
        <p:spPr>
          <a:xfrm>
            <a:off x="3081854" y="2495965"/>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6" name="Dreptunghi 4">
                <a:extLst>
                  <a:ext uri="{FF2B5EF4-FFF2-40B4-BE49-F238E27FC236}">
                    <a16:creationId xmlns:a16="http://schemas.microsoft.com/office/drawing/2014/main" id="{85767D56-4672-4AAF-B69B-2C451FCD210B}"/>
                  </a:ext>
                </a:extLst>
              </p:cNvPr>
              <p:cNvSpPr/>
              <p:nvPr/>
            </p:nvSpPr>
            <p:spPr>
              <a:xfrm>
                <a:off x="3428356" y="1719048"/>
                <a:ext cx="2399420"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r>
                            <a:rPr lang="en-US" i="1">
                              <a:latin typeface="Cambria Math" panose="02040503050406030204" pitchFamily="18" charset="0"/>
                            </a:rPr>
                            <m:t>5</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1</m:t>
                              </m:r>
                            </m:sub>
                          </m:sSub>
                          <m:r>
                            <a:rPr lang="en-US" b="0" i="1" smtClean="0">
                              <a:latin typeface="Cambria Math" panose="02040503050406030204" pitchFamily="18" charset="0"/>
                            </a:rPr>
                            <m:t> </m:t>
                          </m:r>
                          <m:r>
                            <a:rPr lang="en-US" i="1">
                              <a:latin typeface="Cambria Math" panose="02040503050406030204" pitchFamily="18" charset="0"/>
                            </a:rPr>
                            <m:t>2</m:t>
                          </m:r>
                          <m:r>
                            <a:rPr lang="en-US" i="1">
                              <a:latin typeface="Cambria Math" panose="02040503050406030204" pitchFamily="18" charset="0"/>
                            </a:rPr>
                            <m:t>𝑉</m:t>
                          </m:r>
                        </m:e>
                        <m:sub>
                          <m:r>
                            <a:rPr lang="en-US" i="1">
                              <a:latin typeface="Cambria Math" panose="02040503050406030204" pitchFamily="18" charset="0"/>
                            </a:rPr>
                            <m:t>𝑑</m:t>
                          </m:r>
                        </m:sub>
                      </m:sSub>
                    </m:oMath>
                  </m:oMathPara>
                </a14:m>
                <a:endParaRPr lang="en-US" dirty="0"/>
              </a:p>
            </p:txBody>
          </p:sp>
        </mc:Choice>
        <mc:Fallback xmlns="">
          <p:sp>
            <p:nvSpPr>
              <p:cNvPr id="16" name="Dreptunghi 4">
                <a:extLst>
                  <a:ext uri="{FF2B5EF4-FFF2-40B4-BE49-F238E27FC236}">
                    <a16:creationId xmlns:a16="http://schemas.microsoft.com/office/drawing/2014/main" id="{85767D56-4672-4AAF-B69B-2C451FCD210B}"/>
                  </a:ext>
                </a:extLst>
              </p:cNvPr>
              <p:cNvSpPr>
                <a:spLocks noRot="1" noChangeAspect="1" noMove="1" noResize="1" noEditPoints="1" noAdjustHandles="1" noChangeArrowheads="1" noChangeShapeType="1" noTextEdit="1"/>
              </p:cNvSpPr>
              <p:nvPr/>
            </p:nvSpPr>
            <p:spPr>
              <a:xfrm>
                <a:off x="3428356" y="1719048"/>
                <a:ext cx="2399420" cy="391902"/>
              </a:xfrm>
              <a:prstGeom prst="rect">
                <a:avLst/>
              </a:prstGeom>
              <a:blipFill>
                <a:blip r:embed="rId5"/>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Dreptunghi 4">
                <a:extLst>
                  <a:ext uri="{FF2B5EF4-FFF2-40B4-BE49-F238E27FC236}">
                    <a16:creationId xmlns:a16="http://schemas.microsoft.com/office/drawing/2014/main" id="{2898C4CD-C729-46D9-8D6C-154EDF0781D3}"/>
                  </a:ext>
                </a:extLst>
              </p:cNvPr>
              <p:cNvSpPr/>
              <p:nvPr/>
            </p:nvSpPr>
            <p:spPr>
              <a:xfrm>
                <a:off x="3428356" y="2412334"/>
                <a:ext cx="2045852"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𝑂</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5</m:t>
                          </m:r>
                        </m:sub>
                      </m:sSub>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2</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r>
                            <a:rPr lang="en-US" i="1">
                              <a:latin typeface="Cambria Math" panose="02040503050406030204" pitchFamily="18" charset="0"/>
                            </a:rPr>
                            <m:t>5</m:t>
                          </m:r>
                        </m:sub>
                      </m:sSub>
                    </m:oMath>
                  </m:oMathPara>
                </a14:m>
                <a:endParaRPr lang="en-US" dirty="0"/>
              </a:p>
            </p:txBody>
          </p:sp>
        </mc:Choice>
        <mc:Fallback xmlns="">
          <p:sp>
            <p:nvSpPr>
              <p:cNvPr id="17" name="Dreptunghi 4">
                <a:extLst>
                  <a:ext uri="{FF2B5EF4-FFF2-40B4-BE49-F238E27FC236}">
                    <a16:creationId xmlns:a16="http://schemas.microsoft.com/office/drawing/2014/main" id="{2898C4CD-C729-46D9-8D6C-154EDF0781D3}"/>
                  </a:ext>
                </a:extLst>
              </p:cNvPr>
              <p:cNvSpPr>
                <a:spLocks noRot="1" noChangeAspect="1" noMove="1" noResize="1" noEditPoints="1" noAdjustHandles="1" noChangeArrowheads="1" noChangeShapeType="1" noTextEdit="1"/>
              </p:cNvSpPr>
              <p:nvPr/>
            </p:nvSpPr>
            <p:spPr>
              <a:xfrm>
                <a:off x="3428356" y="2412334"/>
                <a:ext cx="2045852" cy="391902"/>
              </a:xfrm>
              <a:prstGeom prst="rect">
                <a:avLst/>
              </a:prstGeom>
              <a:blipFill>
                <a:blip r:embed="rId6"/>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Dreptunghi 4">
                <a:extLst>
                  <a:ext uri="{FF2B5EF4-FFF2-40B4-BE49-F238E27FC236}">
                    <a16:creationId xmlns:a16="http://schemas.microsoft.com/office/drawing/2014/main" id="{B31D2401-64C0-49CE-B312-832F4536A016}"/>
                  </a:ext>
                </a:extLst>
              </p:cNvPr>
              <p:cNvSpPr/>
              <p:nvPr/>
            </p:nvSpPr>
            <p:spPr>
              <a:xfrm>
                <a:off x="776596" y="3386765"/>
                <a:ext cx="7398140" cy="88158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𝑜</m:t>
                          </m:r>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1</m:t>
                              </m:r>
                            </m:sub>
                          </m:sSub>
                        </m:num>
                        <m:den>
                          <m:r>
                            <a:rPr lang="en-US" i="1">
                              <a:latin typeface="Cambria Math" panose="02040503050406030204" pitchFamily="18" charset="0"/>
                            </a:rPr>
                            <m:t>𝑠</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den>
                      </m:f>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1</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𝑠</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den>
                          </m:f>
                        </m:den>
                      </m:f>
                      <m:r>
                        <a:rPr lang="en-US" b="0" i="0"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1</m:t>
                              </m:r>
                            </m:sub>
                          </m:sSub>
                        </m:num>
                        <m:den>
                          <m:r>
                            <a:rPr lang="en-US" i="1">
                              <a:latin typeface="Cambria Math" panose="02040503050406030204" pitchFamily="18" charset="0"/>
                            </a:rPr>
                            <m:t>𝑠</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den>
                      </m:f>
                      <m:f>
                        <m:fPr>
                          <m:ctrlPr>
                            <a:rPr lang="en-US" i="1">
                              <a:latin typeface="Cambria Math" panose="02040503050406030204" pitchFamily="18" charset="0"/>
                            </a:rPr>
                          </m:ctrlPr>
                        </m:fPr>
                        <m:num>
                          <m:r>
                            <a:rPr lang="en-US" i="1">
                              <a:latin typeface="Cambria Math" panose="02040503050406030204" pitchFamily="18" charset="0"/>
                            </a:rPr>
                            <m:t>𝑠</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num>
                        <m:den>
                          <m:r>
                            <a:rPr lang="en-US" i="1">
                              <a:latin typeface="Cambria Math" panose="02040503050406030204" pitchFamily="18" charset="0"/>
                            </a:rPr>
                            <m:t>𝑠</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1</m:t>
                                  </m:r>
                                </m:sub>
                              </m:sSub>
                              <m:r>
                                <a:rPr lang="en-US" i="1">
                                  <a:latin typeface="Cambria Math" panose="02040503050406030204" pitchFamily="18" charset="0"/>
                                </a:rPr>
                                <m:t>𝐶</m:t>
                              </m:r>
                            </m:e>
                            <m:sub>
                              <m:r>
                                <a:rPr lang="en-US" i="1">
                                  <a:latin typeface="Cambria Math" panose="02040503050406030204" pitchFamily="18" charset="0"/>
                                </a:rPr>
                                <m:t>1</m:t>
                              </m:r>
                            </m:sub>
                          </m:sSub>
                          <m:r>
                            <a:rPr lang="en-US" b="0" i="1" smtClean="0">
                              <a:latin typeface="Cambria Math" panose="02040503050406030204" pitchFamily="18" charset="0"/>
                            </a:rPr>
                            <m:t>+1</m:t>
                          </m:r>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1</m:t>
                              </m:r>
                            </m:sub>
                          </m:sSub>
                        </m:num>
                        <m:den>
                          <m:r>
                            <a:rPr lang="en-US" i="1">
                              <a:latin typeface="Cambria Math" panose="02040503050406030204" pitchFamily="18" charset="0"/>
                            </a:rPr>
                            <m:t>𝑠</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1</m:t>
                                  </m:r>
                                </m:sub>
                              </m:sSub>
                              <m:r>
                                <a:rPr lang="en-US" i="1">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+1</m:t>
                          </m:r>
                        </m:den>
                      </m:f>
                    </m:oMath>
                  </m:oMathPara>
                </a14:m>
                <a:endParaRPr lang="en-US" dirty="0"/>
              </a:p>
            </p:txBody>
          </p:sp>
        </mc:Choice>
        <mc:Fallback xmlns="">
          <p:sp>
            <p:nvSpPr>
              <p:cNvPr id="18" name="Dreptunghi 4">
                <a:extLst>
                  <a:ext uri="{FF2B5EF4-FFF2-40B4-BE49-F238E27FC236}">
                    <a16:creationId xmlns:a16="http://schemas.microsoft.com/office/drawing/2014/main" id="{B31D2401-64C0-49CE-B312-832F4536A016}"/>
                  </a:ext>
                </a:extLst>
              </p:cNvPr>
              <p:cNvSpPr>
                <a:spLocks noRot="1" noChangeAspect="1" noMove="1" noResize="1" noEditPoints="1" noAdjustHandles="1" noChangeArrowheads="1" noChangeShapeType="1" noTextEdit="1"/>
              </p:cNvSpPr>
              <p:nvPr/>
            </p:nvSpPr>
            <p:spPr>
              <a:xfrm>
                <a:off x="776596" y="3386765"/>
                <a:ext cx="7398140" cy="881588"/>
              </a:xfrm>
              <a:prstGeom prst="rect">
                <a:avLst/>
              </a:prstGeom>
              <a:blipFill>
                <a:blip r:embed="rId7"/>
                <a:stretch>
                  <a:fillRect/>
                </a:stretch>
              </a:blipFill>
            </p:spPr>
            <p:txBody>
              <a:bodyPr/>
              <a:lstStyle/>
              <a:p>
                <a:r>
                  <a:rPr lang="en-US">
                    <a:noFill/>
                  </a:rPr>
                  <a:t> </a:t>
                </a:r>
              </a:p>
            </p:txBody>
          </p:sp>
        </mc:Fallback>
      </mc:AlternateContent>
      <p:sp>
        <p:nvSpPr>
          <p:cNvPr id="19" name="CasetăText 23">
            <a:extLst>
              <a:ext uri="{FF2B5EF4-FFF2-40B4-BE49-F238E27FC236}">
                <a16:creationId xmlns:a16="http://schemas.microsoft.com/office/drawing/2014/main" id="{D7A781A4-679D-42D6-99E2-E076E501D718}"/>
              </a:ext>
            </a:extLst>
          </p:cNvPr>
          <p:cNvSpPr txBox="1"/>
          <p:nvPr/>
        </p:nvSpPr>
        <p:spPr>
          <a:xfrm>
            <a:off x="400049" y="2964552"/>
            <a:ext cx="2681805" cy="369332"/>
          </a:xfrm>
          <a:prstGeom prst="rect">
            <a:avLst/>
          </a:prstGeom>
          <a:noFill/>
        </p:spPr>
        <p:txBody>
          <a:bodyPr wrap="square" rtlCol="0">
            <a:spAutoFit/>
          </a:bodyPr>
          <a:lstStyle/>
          <a:p>
            <a:pPr marL="342900" indent="-342900">
              <a:buFont typeface="Arial" panose="020B0604020202020204" pitchFamily="34" charset="0"/>
              <a:buChar char="•"/>
            </a:pPr>
            <a:r>
              <a:rPr lang="en-US" dirty="0"/>
              <a:t>Z</a:t>
            </a:r>
            <a:r>
              <a:rPr lang="en-US" baseline="-25000" dirty="0"/>
              <a:t>1</a:t>
            </a:r>
            <a:r>
              <a:rPr lang="en-US" dirty="0"/>
              <a:t> and Z</a:t>
            </a:r>
            <a:r>
              <a:rPr lang="en-US" baseline="-25000" dirty="0"/>
              <a:t>2</a:t>
            </a:r>
            <a:r>
              <a:rPr lang="en-US" dirty="0"/>
              <a:t> are given by:</a:t>
            </a:r>
            <a:endParaRPr lang="en-US" baseline="-25000" dirty="0"/>
          </a:p>
        </p:txBody>
      </p:sp>
      <mc:AlternateContent xmlns:mc="http://schemas.openxmlformats.org/markup-compatibility/2006" xmlns:a14="http://schemas.microsoft.com/office/drawing/2010/main">
        <mc:Choice Requires="a14">
          <p:sp>
            <p:nvSpPr>
              <p:cNvPr id="20" name="Dreptunghi 4">
                <a:extLst>
                  <a:ext uri="{FF2B5EF4-FFF2-40B4-BE49-F238E27FC236}">
                    <a16:creationId xmlns:a16="http://schemas.microsoft.com/office/drawing/2014/main" id="{0AFE1169-C00F-4F5E-B4BE-4C5103BF37D1}"/>
                  </a:ext>
                </a:extLst>
              </p:cNvPr>
              <p:cNvSpPr/>
              <p:nvPr/>
            </p:nvSpPr>
            <p:spPr>
              <a:xfrm>
                <a:off x="776596" y="4153606"/>
                <a:ext cx="2204348" cy="65768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b="0" i="1" smtClean="0">
                                  <a:latin typeface="Cambria Math" panose="02040503050406030204" pitchFamily="18" charset="0"/>
                                </a:rPr>
                                <m:t>2</m:t>
                              </m:r>
                            </m:sub>
                          </m:sSub>
                        </m:num>
                        <m:den>
                          <m:r>
                            <a:rPr lang="en-US" i="1">
                              <a:latin typeface="Cambria Math" panose="02040503050406030204" pitchFamily="18" charset="0"/>
                            </a:rPr>
                            <m:t>𝑠</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b="0" i="1" smtClean="0">
                                      <a:latin typeface="Cambria Math" panose="02040503050406030204" pitchFamily="18" charset="0"/>
                                    </a:rPr>
                                    <m:t>2</m:t>
                                  </m:r>
                                </m:sub>
                              </m:sSub>
                              <m:r>
                                <a:rPr lang="en-US" i="1">
                                  <a:latin typeface="Cambria Math" panose="02040503050406030204" pitchFamily="18" charset="0"/>
                                </a:rPr>
                                <m:t>𝐶</m:t>
                              </m:r>
                            </m:e>
                            <m:sub>
                              <m:r>
                                <a:rPr lang="en-US" b="0" i="1" smtClean="0">
                                  <a:latin typeface="Cambria Math" panose="02040503050406030204" pitchFamily="18" charset="0"/>
                                </a:rPr>
                                <m:t>2</m:t>
                              </m:r>
                            </m:sub>
                          </m:sSub>
                          <m:r>
                            <a:rPr lang="en-US" i="1">
                              <a:latin typeface="Cambria Math" panose="02040503050406030204" pitchFamily="18" charset="0"/>
                            </a:rPr>
                            <m:t>+1</m:t>
                          </m:r>
                        </m:den>
                      </m:f>
                    </m:oMath>
                  </m:oMathPara>
                </a14:m>
                <a:endParaRPr lang="en-US" dirty="0"/>
              </a:p>
            </p:txBody>
          </p:sp>
        </mc:Choice>
        <mc:Fallback xmlns="">
          <p:sp>
            <p:nvSpPr>
              <p:cNvPr id="20" name="Dreptunghi 4">
                <a:extLst>
                  <a:ext uri="{FF2B5EF4-FFF2-40B4-BE49-F238E27FC236}">
                    <a16:creationId xmlns:a16="http://schemas.microsoft.com/office/drawing/2014/main" id="{0AFE1169-C00F-4F5E-B4BE-4C5103BF37D1}"/>
                  </a:ext>
                </a:extLst>
              </p:cNvPr>
              <p:cNvSpPr>
                <a:spLocks noRot="1" noChangeAspect="1" noMove="1" noResize="1" noEditPoints="1" noAdjustHandles="1" noChangeArrowheads="1" noChangeShapeType="1" noTextEdit="1"/>
              </p:cNvSpPr>
              <p:nvPr/>
            </p:nvSpPr>
            <p:spPr>
              <a:xfrm>
                <a:off x="776596" y="4153606"/>
                <a:ext cx="2204348" cy="657681"/>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84358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391301" cy="461665"/>
          </a:xfrm>
          <a:prstGeom prst="rect">
            <a:avLst/>
          </a:prstGeom>
          <a:noFill/>
        </p:spPr>
        <p:txBody>
          <a:bodyPr wrap="none" rtlCol="0">
            <a:spAutoFit/>
          </a:bodyPr>
          <a:lstStyle/>
          <a:p>
            <a:r>
              <a:rPr lang="en-US" sz="2400" dirty="0"/>
              <a:t>2 Stage Operational Amplifier  – Transfer Function</a:t>
            </a:r>
            <a:endParaRPr lang="ro-RO" sz="2400" dirty="0"/>
          </a:p>
        </p:txBody>
      </p:sp>
      <p:sp>
        <p:nvSpPr>
          <p:cNvPr id="6" name="CasetăText 23">
            <a:extLst>
              <a:ext uri="{FF2B5EF4-FFF2-40B4-BE49-F238E27FC236}">
                <a16:creationId xmlns:a16="http://schemas.microsoft.com/office/drawing/2014/main" id="{4731F144-024F-46DB-AE3E-2E138B1731B1}"/>
              </a:ext>
            </a:extLst>
          </p:cNvPr>
          <p:cNvSpPr txBox="1"/>
          <p:nvPr/>
        </p:nvSpPr>
        <p:spPr>
          <a:xfrm>
            <a:off x="400049" y="893892"/>
            <a:ext cx="4751071" cy="369332"/>
          </a:xfrm>
          <a:prstGeom prst="rect">
            <a:avLst/>
          </a:prstGeom>
          <a:noFill/>
        </p:spPr>
        <p:txBody>
          <a:bodyPr wrap="square" rtlCol="0">
            <a:spAutoFit/>
          </a:bodyPr>
          <a:lstStyle/>
          <a:p>
            <a:pPr marL="342900" indent="-342900">
              <a:buFont typeface="Arial" panose="020B0604020202020204" pitchFamily="34" charset="0"/>
              <a:buChar char="•"/>
            </a:pPr>
            <a:r>
              <a:rPr lang="en-US" dirty="0"/>
              <a:t>Combining all this, we get.</a:t>
            </a:r>
            <a:endParaRPr lang="en-US" baseline="-25000" dirty="0"/>
          </a:p>
        </p:txBody>
      </p:sp>
      <mc:AlternateContent xmlns:mc="http://schemas.openxmlformats.org/markup-compatibility/2006" xmlns:a14="http://schemas.microsoft.com/office/drawing/2010/main">
        <mc:Choice Requires="a14">
          <p:sp>
            <p:nvSpPr>
              <p:cNvPr id="15" name="Dreptunghi 4">
                <a:extLst>
                  <a:ext uri="{FF2B5EF4-FFF2-40B4-BE49-F238E27FC236}">
                    <a16:creationId xmlns:a16="http://schemas.microsoft.com/office/drawing/2014/main" id="{11A60400-B685-4A74-B5AE-CE829CC14FAE}"/>
                  </a:ext>
                </a:extLst>
              </p:cNvPr>
              <p:cNvSpPr/>
              <p:nvPr/>
            </p:nvSpPr>
            <p:spPr>
              <a:xfrm>
                <a:off x="752212" y="1263224"/>
                <a:ext cx="4350140" cy="65768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𝑂</m:t>
                              </m:r>
                            </m:sub>
                          </m:sSub>
                        </m:num>
                        <m:den>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𝑉</m:t>
                              </m:r>
                            </m:e>
                            <m:sub>
                              <m:r>
                                <a:rPr lang="en-US" i="1">
                                  <a:latin typeface="Cambria Math" panose="02040503050406030204" pitchFamily="18" charset="0"/>
                                </a:rPr>
                                <m:t>𝑑</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5</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2</m:t>
                              </m:r>
                            </m:sub>
                          </m:sSub>
                        </m:num>
                        <m:den>
                          <m:d>
                            <m:dPr>
                              <m:ctrlPr>
                                <a:rPr lang="en-US" i="1" smtClean="0">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rPr>
                                <m:t>𝑠</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1</m:t>
                                      </m:r>
                                    </m:sub>
                                  </m:sSub>
                                  <m:r>
                                    <a:rPr lang="en-US" i="1">
                                      <a:latin typeface="Cambria Math" panose="02040503050406030204" pitchFamily="18" charset="0"/>
                                    </a:rPr>
                                    <m:t>𝐶</m:t>
                                  </m:r>
                                </m:e>
                                <m:sub>
                                  <m:r>
                                    <a:rPr lang="en-US" i="1">
                                      <a:latin typeface="Cambria Math" panose="02040503050406030204" pitchFamily="18" charset="0"/>
                                    </a:rPr>
                                    <m:t>1</m:t>
                                  </m:r>
                                </m:sub>
                              </m:sSub>
                            </m:e>
                          </m:d>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𝑠</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b="0" i="1" smtClean="0">
                                          <a:latin typeface="Cambria Math" panose="02040503050406030204" pitchFamily="18" charset="0"/>
                                        </a:rPr>
                                        <m:t>2</m:t>
                                      </m:r>
                                    </m:sub>
                                  </m:sSub>
                                  <m:r>
                                    <a:rPr lang="en-US" i="1">
                                      <a:latin typeface="Cambria Math" panose="02040503050406030204" pitchFamily="18" charset="0"/>
                                    </a:rPr>
                                    <m:t>𝐶</m:t>
                                  </m:r>
                                </m:e>
                                <m:sub>
                                  <m:r>
                                    <a:rPr lang="en-US" b="0" i="1" smtClean="0">
                                      <a:latin typeface="Cambria Math" panose="02040503050406030204" pitchFamily="18" charset="0"/>
                                    </a:rPr>
                                    <m:t>2</m:t>
                                  </m:r>
                                </m:sub>
                              </m:sSub>
                            </m:e>
                          </m:d>
                        </m:den>
                      </m:f>
                    </m:oMath>
                  </m:oMathPara>
                </a14:m>
                <a:endParaRPr lang="en-US" dirty="0"/>
              </a:p>
            </p:txBody>
          </p:sp>
        </mc:Choice>
        <mc:Fallback xmlns="">
          <p:sp>
            <p:nvSpPr>
              <p:cNvPr id="15" name="Dreptunghi 4">
                <a:extLst>
                  <a:ext uri="{FF2B5EF4-FFF2-40B4-BE49-F238E27FC236}">
                    <a16:creationId xmlns:a16="http://schemas.microsoft.com/office/drawing/2014/main" id="{11A60400-B685-4A74-B5AE-CE829CC14FAE}"/>
                  </a:ext>
                </a:extLst>
              </p:cNvPr>
              <p:cNvSpPr>
                <a:spLocks noRot="1" noChangeAspect="1" noMove="1" noResize="1" noEditPoints="1" noAdjustHandles="1" noChangeArrowheads="1" noChangeShapeType="1" noTextEdit="1"/>
              </p:cNvSpPr>
              <p:nvPr/>
            </p:nvSpPr>
            <p:spPr>
              <a:xfrm>
                <a:off x="752212" y="1263224"/>
                <a:ext cx="4350140" cy="657681"/>
              </a:xfrm>
              <a:prstGeom prst="rect">
                <a:avLst/>
              </a:prstGeom>
              <a:blipFill>
                <a:blip r:embed="rId2"/>
                <a:stretch>
                  <a:fillRect/>
                </a:stretch>
              </a:blipFill>
            </p:spPr>
            <p:txBody>
              <a:bodyPr/>
              <a:lstStyle/>
              <a:p>
                <a:r>
                  <a:rPr lang="en-US">
                    <a:noFill/>
                  </a:rPr>
                  <a:t> </a:t>
                </a:r>
              </a:p>
            </p:txBody>
          </p:sp>
        </mc:Fallback>
      </mc:AlternateContent>
      <p:sp>
        <p:nvSpPr>
          <p:cNvPr id="21" name="CasetăText 23">
            <a:extLst>
              <a:ext uri="{FF2B5EF4-FFF2-40B4-BE49-F238E27FC236}">
                <a16:creationId xmlns:a16="http://schemas.microsoft.com/office/drawing/2014/main" id="{3804016A-9A22-4D51-A37C-4AB4BE8DAB24}"/>
              </a:ext>
            </a:extLst>
          </p:cNvPr>
          <p:cNvSpPr txBox="1"/>
          <p:nvPr/>
        </p:nvSpPr>
        <p:spPr>
          <a:xfrm>
            <a:off x="400049" y="1920905"/>
            <a:ext cx="4751071" cy="369332"/>
          </a:xfrm>
          <a:prstGeom prst="rect">
            <a:avLst/>
          </a:prstGeom>
          <a:noFill/>
        </p:spPr>
        <p:txBody>
          <a:bodyPr wrap="square" rtlCol="0">
            <a:spAutoFit/>
          </a:bodyPr>
          <a:lstStyle/>
          <a:p>
            <a:pPr marL="342900" indent="-342900">
              <a:buFont typeface="Arial" panose="020B0604020202020204" pitchFamily="34" charset="0"/>
              <a:buChar char="•"/>
            </a:pPr>
            <a:r>
              <a:rPr lang="en-US" dirty="0"/>
              <a:t>We have two poles (an no zero):</a:t>
            </a:r>
            <a:endParaRPr lang="en-US" baseline="-25000" dirty="0"/>
          </a:p>
        </p:txBody>
      </p:sp>
      <mc:AlternateContent xmlns:mc="http://schemas.openxmlformats.org/markup-compatibility/2006" xmlns:a14="http://schemas.microsoft.com/office/drawing/2010/main">
        <mc:Choice Requires="a14">
          <p:sp>
            <p:nvSpPr>
              <p:cNvPr id="22" name="Dreptunghi 4">
                <a:extLst>
                  <a:ext uri="{FF2B5EF4-FFF2-40B4-BE49-F238E27FC236}">
                    <a16:creationId xmlns:a16="http://schemas.microsoft.com/office/drawing/2014/main" id="{7D181B05-03E1-43AB-90D3-3FCC405817C2}"/>
                  </a:ext>
                </a:extLst>
              </p:cNvPr>
              <p:cNvSpPr/>
              <p:nvPr/>
            </p:nvSpPr>
            <p:spPr>
              <a:xfrm>
                <a:off x="752212" y="2339182"/>
                <a:ext cx="1753244" cy="65954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𝑂</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1</m:t>
                                  </m:r>
                                </m:sub>
                              </m:sSub>
                              <m:r>
                                <a:rPr lang="en-US" i="1">
                                  <a:latin typeface="Cambria Math" panose="02040503050406030204" pitchFamily="18" charset="0"/>
                                </a:rPr>
                                <m:t>𝐶</m:t>
                              </m:r>
                            </m:e>
                            <m:sub>
                              <m:r>
                                <a:rPr lang="en-US" i="1">
                                  <a:latin typeface="Cambria Math" panose="02040503050406030204" pitchFamily="18" charset="0"/>
                                </a:rPr>
                                <m:t>1</m:t>
                              </m:r>
                            </m:sub>
                          </m:sSub>
                        </m:den>
                      </m:f>
                    </m:oMath>
                  </m:oMathPara>
                </a14:m>
                <a:endParaRPr lang="en-US" dirty="0"/>
              </a:p>
            </p:txBody>
          </p:sp>
        </mc:Choice>
        <mc:Fallback xmlns="">
          <p:sp>
            <p:nvSpPr>
              <p:cNvPr id="22" name="Dreptunghi 4">
                <a:extLst>
                  <a:ext uri="{FF2B5EF4-FFF2-40B4-BE49-F238E27FC236}">
                    <a16:creationId xmlns:a16="http://schemas.microsoft.com/office/drawing/2014/main" id="{7D181B05-03E1-43AB-90D3-3FCC405817C2}"/>
                  </a:ext>
                </a:extLst>
              </p:cNvPr>
              <p:cNvSpPr>
                <a:spLocks noRot="1" noChangeAspect="1" noMove="1" noResize="1" noEditPoints="1" noAdjustHandles="1" noChangeArrowheads="1" noChangeShapeType="1" noTextEdit="1"/>
              </p:cNvSpPr>
              <p:nvPr/>
            </p:nvSpPr>
            <p:spPr>
              <a:xfrm>
                <a:off x="752212" y="2339182"/>
                <a:ext cx="1753244" cy="65954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Dreptunghi 4">
                <a:extLst>
                  <a:ext uri="{FF2B5EF4-FFF2-40B4-BE49-F238E27FC236}">
                    <a16:creationId xmlns:a16="http://schemas.microsoft.com/office/drawing/2014/main" id="{54B414C1-6F6B-4724-87CD-DEECC53193F1}"/>
                  </a:ext>
                </a:extLst>
              </p:cNvPr>
              <p:cNvSpPr/>
              <p:nvPr/>
            </p:nvSpPr>
            <p:spPr>
              <a:xfrm>
                <a:off x="752212" y="3047667"/>
                <a:ext cx="1753244" cy="65954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b="0" i="1" smtClean="0">
                                      <a:latin typeface="Cambria Math" panose="02040503050406030204" pitchFamily="18" charset="0"/>
                                    </a:rPr>
                                    <m:t>2</m:t>
                                  </m:r>
                                </m:sub>
                              </m:sSub>
                              <m:r>
                                <a:rPr lang="en-US" i="1">
                                  <a:latin typeface="Cambria Math" panose="02040503050406030204" pitchFamily="18" charset="0"/>
                                </a:rPr>
                                <m:t>𝐶</m:t>
                              </m:r>
                            </m:e>
                            <m:sub>
                              <m:r>
                                <a:rPr lang="en-US" b="0" i="1" smtClean="0">
                                  <a:latin typeface="Cambria Math" panose="02040503050406030204" pitchFamily="18" charset="0"/>
                                </a:rPr>
                                <m:t>2</m:t>
                              </m:r>
                            </m:sub>
                          </m:sSub>
                        </m:den>
                      </m:f>
                    </m:oMath>
                  </m:oMathPara>
                </a14:m>
                <a:endParaRPr lang="en-US" dirty="0"/>
              </a:p>
            </p:txBody>
          </p:sp>
        </mc:Choice>
        <mc:Fallback xmlns="">
          <p:sp>
            <p:nvSpPr>
              <p:cNvPr id="23" name="Dreptunghi 4">
                <a:extLst>
                  <a:ext uri="{FF2B5EF4-FFF2-40B4-BE49-F238E27FC236}">
                    <a16:creationId xmlns:a16="http://schemas.microsoft.com/office/drawing/2014/main" id="{54B414C1-6F6B-4724-87CD-DEECC53193F1}"/>
                  </a:ext>
                </a:extLst>
              </p:cNvPr>
              <p:cNvSpPr>
                <a:spLocks noRot="1" noChangeAspect="1" noMove="1" noResize="1" noEditPoints="1" noAdjustHandles="1" noChangeArrowheads="1" noChangeShapeType="1" noTextEdit="1"/>
              </p:cNvSpPr>
              <p:nvPr/>
            </p:nvSpPr>
            <p:spPr>
              <a:xfrm>
                <a:off x="752212" y="3047667"/>
                <a:ext cx="1753244" cy="659540"/>
              </a:xfrm>
              <a:prstGeom prst="rect">
                <a:avLst/>
              </a:prstGeom>
              <a:blipFill>
                <a:blip r:embed="rId4"/>
                <a:stretch>
                  <a:fillRect/>
                </a:stretch>
              </a:blipFill>
            </p:spPr>
            <p:txBody>
              <a:bodyPr/>
              <a:lstStyle/>
              <a:p>
                <a:r>
                  <a:rPr lang="en-US">
                    <a:noFill/>
                  </a:rPr>
                  <a:t> </a:t>
                </a:r>
              </a:p>
            </p:txBody>
          </p:sp>
        </mc:Fallback>
      </mc:AlternateContent>
      <p:sp>
        <p:nvSpPr>
          <p:cNvPr id="24" name="CasetăText 23">
            <a:extLst>
              <a:ext uri="{FF2B5EF4-FFF2-40B4-BE49-F238E27FC236}">
                <a16:creationId xmlns:a16="http://schemas.microsoft.com/office/drawing/2014/main" id="{32D26184-634F-45B6-AD79-0C7F1B224A31}"/>
              </a:ext>
            </a:extLst>
          </p:cNvPr>
          <p:cNvSpPr txBox="1"/>
          <p:nvPr/>
        </p:nvSpPr>
        <p:spPr>
          <a:xfrm>
            <a:off x="400049" y="3750721"/>
            <a:ext cx="6049519" cy="2862322"/>
          </a:xfrm>
          <a:prstGeom prst="rect">
            <a:avLst/>
          </a:prstGeom>
          <a:noFill/>
        </p:spPr>
        <p:txBody>
          <a:bodyPr wrap="square" rtlCol="0">
            <a:spAutoFit/>
          </a:bodyPr>
          <a:lstStyle/>
          <a:p>
            <a:pPr marL="342900" indent="-342900">
              <a:buFont typeface="Arial" panose="020B0604020202020204" pitchFamily="34" charset="0"/>
              <a:buChar char="•"/>
            </a:pPr>
            <a:r>
              <a:rPr lang="en-US" dirty="0"/>
              <a:t>The problem with this is that the two poles result quite close together. R</a:t>
            </a:r>
            <a:r>
              <a:rPr lang="en-US" baseline="-25000" dirty="0"/>
              <a:t>o1</a:t>
            </a:r>
            <a:r>
              <a:rPr lang="en-US" dirty="0"/>
              <a:t> and R</a:t>
            </a:r>
            <a:r>
              <a:rPr lang="en-US" baseline="-25000" dirty="0"/>
              <a:t>o2</a:t>
            </a:r>
            <a:r>
              <a:rPr lang="en-US" dirty="0"/>
              <a:t> are both the output resistances of two MOS transistors (a </a:t>
            </a:r>
            <a:r>
              <a:rPr lang="en-US" dirty="0" err="1"/>
              <a:t>nmos</a:t>
            </a:r>
            <a:r>
              <a:rPr lang="en-US" dirty="0"/>
              <a:t> and a </a:t>
            </a:r>
            <a:r>
              <a:rPr lang="en-US" dirty="0" err="1"/>
              <a:t>pmos</a:t>
            </a:r>
            <a:r>
              <a:rPr lang="en-US" dirty="0"/>
              <a:t>) in parallel. Similarly, C</a:t>
            </a:r>
            <a:r>
              <a:rPr lang="en-US" baseline="-25000" dirty="0"/>
              <a:t>1</a:t>
            </a:r>
            <a:r>
              <a:rPr lang="en-US" dirty="0"/>
              <a:t> is mostly given by MN5 gate capacitance and C</a:t>
            </a:r>
            <a:r>
              <a:rPr lang="en-US" baseline="-25000" dirty="0"/>
              <a:t>2</a:t>
            </a:r>
            <a:r>
              <a:rPr lang="en-US" dirty="0"/>
              <a:t> is mostly given by the load capacitance. Here the difference can be larger but C</a:t>
            </a:r>
            <a:r>
              <a:rPr lang="en-US" baseline="-25000" dirty="0"/>
              <a:t>2</a:t>
            </a:r>
            <a:r>
              <a:rPr lang="en-US" dirty="0"/>
              <a:t> is quite likely to be also a gate capacitance.</a:t>
            </a:r>
          </a:p>
          <a:p>
            <a:pPr marL="342900" indent="-342900">
              <a:buFont typeface="Arial" panose="020B0604020202020204" pitchFamily="34" charset="0"/>
              <a:buChar char="•"/>
            </a:pPr>
            <a:r>
              <a:rPr lang="en-US" dirty="0"/>
              <a:t>This will result in an unstable system (or at least in a very low phase margin system) as soon as we place the OpAmp in a feedback loop.</a:t>
            </a:r>
          </a:p>
        </p:txBody>
      </p:sp>
      <p:pic>
        <p:nvPicPr>
          <p:cNvPr id="7" name="Picture 6">
            <a:extLst>
              <a:ext uri="{FF2B5EF4-FFF2-40B4-BE49-F238E27FC236}">
                <a16:creationId xmlns:a16="http://schemas.microsoft.com/office/drawing/2014/main" id="{D5289C45-E8B3-4410-AE55-4EF55561F68B}"/>
              </a:ext>
            </a:extLst>
          </p:cNvPr>
          <p:cNvPicPr>
            <a:picLocks noChangeAspect="1"/>
          </p:cNvPicPr>
          <p:nvPr/>
        </p:nvPicPr>
        <p:blipFill>
          <a:blip r:embed="rId5"/>
          <a:stretch>
            <a:fillRect/>
          </a:stretch>
        </p:blipFill>
        <p:spPr>
          <a:xfrm>
            <a:off x="6381352" y="1068267"/>
            <a:ext cx="5538616" cy="5364908"/>
          </a:xfrm>
          <a:prstGeom prst="rect">
            <a:avLst/>
          </a:prstGeom>
        </p:spPr>
      </p:pic>
    </p:spTree>
    <p:extLst>
      <p:ext uri="{BB962C8B-B14F-4D97-AF65-F5344CB8AC3E}">
        <p14:creationId xmlns:p14="http://schemas.microsoft.com/office/powerpoint/2010/main" val="2527462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391301" cy="461665"/>
          </a:xfrm>
          <a:prstGeom prst="rect">
            <a:avLst/>
          </a:prstGeom>
          <a:noFill/>
        </p:spPr>
        <p:txBody>
          <a:bodyPr wrap="none" rtlCol="0">
            <a:spAutoFit/>
          </a:bodyPr>
          <a:lstStyle/>
          <a:p>
            <a:r>
              <a:rPr lang="en-US" sz="2400" dirty="0"/>
              <a:t>2 Stage Operational Amplifier  – Transfer Function</a:t>
            </a:r>
            <a:endParaRPr lang="ro-RO" sz="2400" dirty="0"/>
          </a:p>
        </p:txBody>
      </p:sp>
      <p:pic>
        <p:nvPicPr>
          <p:cNvPr id="15" name="Imagine 4">
            <a:extLst>
              <a:ext uri="{FF2B5EF4-FFF2-40B4-BE49-F238E27FC236}">
                <a16:creationId xmlns:a16="http://schemas.microsoft.com/office/drawing/2014/main" id="{0D2AABA4-06D4-4B17-B159-11808E5706E0}"/>
              </a:ext>
            </a:extLst>
          </p:cNvPr>
          <p:cNvPicPr>
            <a:picLocks noChangeAspect="1"/>
          </p:cNvPicPr>
          <p:nvPr/>
        </p:nvPicPr>
        <p:blipFill>
          <a:blip r:embed="rId2"/>
          <a:stretch>
            <a:fillRect/>
          </a:stretch>
        </p:blipFill>
        <p:spPr>
          <a:xfrm>
            <a:off x="3082210" y="2868460"/>
            <a:ext cx="8666444" cy="1882744"/>
          </a:xfrm>
          <a:prstGeom prst="rect">
            <a:avLst/>
          </a:prstGeom>
        </p:spPr>
      </p:pic>
      <mc:AlternateContent xmlns:mc="http://schemas.openxmlformats.org/markup-compatibility/2006" xmlns:a14="http://schemas.microsoft.com/office/drawing/2010/main">
        <mc:Choice Requires="a14">
          <p:sp>
            <p:nvSpPr>
              <p:cNvPr id="22" name="Dreptunghi 7">
                <a:extLst>
                  <a:ext uri="{FF2B5EF4-FFF2-40B4-BE49-F238E27FC236}">
                    <a16:creationId xmlns:a16="http://schemas.microsoft.com/office/drawing/2014/main" id="{00614375-D07C-4A58-A000-A5C1F6FD9FD0}"/>
                  </a:ext>
                </a:extLst>
              </p:cNvPr>
              <p:cNvSpPr/>
              <p:nvPr/>
            </p:nvSpPr>
            <p:spPr>
              <a:xfrm>
                <a:off x="3733476" y="4821383"/>
                <a:ext cx="18426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𝐶</m:t>
                          </m:r>
                        </m:sub>
                      </m:sSub>
                      <m:r>
                        <a:rPr lang="en-US" i="0">
                          <a:latin typeface="Cambria Math" panose="02040503050406030204" pitchFamily="18" charset="0"/>
                        </a:rPr>
                        <m:t>=(</m:t>
                      </m:r>
                      <m:r>
                        <a:rPr lang="en-US" i="1">
                          <a:latin typeface="Cambria Math" panose="02040503050406030204" pitchFamily="18" charset="0"/>
                        </a:rPr>
                        <m:t>𝐴</m:t>
                      </m:r>
                      <m:r>
                        <a:rPr lang="en-US" i="0">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oMath>
                  </m:oMathPara>
                </a14:m>
                <a:endParaRPr lang="en-US"/>
              </a:p>
            </p:txBody>
          </p:sp>
        </mc:Choice>
        <mc:Fallback xmlns="">
          <p:sp>
            <p:nvSpPr>
              <p:cNvPr id="22" name="Dreptunghi 7">
                <a:extLst>
                  <a:ext uri="{FF2B5EF4-FFF2-40B4-BE49-F238E27FC236}">
                    <a16:creationId xmlns:a16="http://schemas.microsoft.com/office/drawing/2014/main" id="{00614375-D07C-4A58-A000-A5C1F6FD9FD0}"/>
                  </a:ext>
                </a:extLst>
              </p:cNvPr>
              <p:cNvSpPr>
                <a:spLocks noRot="1" noChangeAspect="1" noMove="1" noResize="1" noEditPoints="1" noAdjustHandles="1" noChangeArrowheads="1" noChangeShapeType="1" noTextEdit="1"/>
              </p:cNvSpPr>
              <p:nvPr/>
            </p:nvSpPr>
            <p:spPr>
              <a:xfrm>
                <a:off x="3733476" y="4821383"/>
                <a:ext cx="1842620" cy="369332"/>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Dreptunghi 8">
                <a:extLst>
                  <a:ext uri="{FF2B5EF4-FFF2-40B4-BE49-F238E27FC236}">
                    <a16:creationId xmlns:a16="http://schemas.microsoft.com/office/drawing/2014/main" id="{73FF29A7-E763-4E51-9806-47448C22A50F}"/>
                  </a:ext>
                </a:extLst>
              </p:cNvPr>
              <p:cNvSpPr/>
              <p:nvPr/>
            </p:nvSpPr>
            <p:spPr>
              <a:xfrm>
                <a:off x="8637950" y="4821383"/>
                <a:ext cx="10981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𝐶</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oMath>
                  </m:oMathPara>
                </a14:m>
                <a:endParaRPr lang="en-US"/>
              </a:p>
            </p:txBody>
          </p:sp>
        </mc:Choice>
        <mc:Fallback xmlns="">
          <p:sp>
            <p:nvSpPr>
              <p:cNvPr id="23" name="Dreptunghi 8">
                <a:extLst>
                  <a:ext uri="{FF2B5EF4-FFF2-40B4-BE49-F238E27FC236}">
                    <a16:creationId xmlns:a16="http://schemas.microsoft.com/office/drawing/2014/main" id="{73FF29A7-E763-4E51-9806-47448C22A50F}"/>
                  </a:ext>
                </a:extLst>
              </p:cNvPr>
              <p:cNvSpPr>
                <a:spLocks noRot="1" noChangeAspect="1" noMove="1" noResize="1" noEditPoints="1" noAdjustHandles="1" noChangeArrowheads="1" noChangeShapeType="1" noTextEdit="1"/>
              </p:cNvSpPr>
              <p:nvPr/>
            </p:nvSpPr>
            <p:spPr>
              <a:xfrm>
                <a:off x="8637950" y="4821383"/>
                <a:ext cx="1098185" cy="369332"/>
              </a:xfrm>
              <a:prstGeom prst="rect">
                <a:avLst/>
              </a:prstGeom>
              <a:blipFill>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Dreptunghi 10">
                <a:extLst>
                  <a:ext uri="{FF2B5EF4-FFF2-40B4-BE49-F238E27FC236}">
                    <a16:creationId xmlns:a16="http://schemas.microsoft.com/office/drawing/2014/main" id="{727CADD2-92F9-4EC4-96C2-9119EF0318C4}"/>
                  </a:ext>
                </a:extLst>
              </p:cNvPr>
              <p:cNvSpPr/>
              <p:nvPr/>
            </p:nvSpPr>
            <p:spPr>
              <a:xfrm>
                <a:off x="3733476" y="5352488"/>
                <a:ext cx="26021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m:t>
                      </m:r>
                      <m:r>
                        <a:rPr lang="en-US" i="0">
                          <a:latin typeface="Cambria Math" panose="02040503050406030204" pitchFamily="18" charset="0"/>
                        </a:rPr>
                        <m:t>=</m:t>
                      </m:r>
                      <m:r>
                        <a:rPr lang="en-US" i="1">
                          <a:latin typeface="Cambria Math" panose="02040503050406030204" pitchFamily="18" charset="0"/>
                        </a:rPr>
                        <m:t>𝐶</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𝐶</m:t>
                          </m:r>
                        </m:sub>
                      </m:sSub>
                      <m:r>
                        <a:rPr lang="en-US" i="0">
                          <a:latin typeface="Cambria Math" panose="02040503050406030204" pitchFamily="18" charset="0"/>
                        </a:rPr>
                        <m:t>=(</m:t>
                      </m:r>
                      <m:r>
                        <a:rPr lang="en-US" i="1">
                          <a:latin typeface="Cambria Math" panose="02040503050406030204" pitchFamily="18" charset="0"/>
                        </a:rPr>
                        <m:t>𝐴</m:t>
                      </m:r>
                      <m:r>
                        <a:rPr lang="en-US" i="0">
                          <a:latin typeface="Cambria Math" panose="02040503050406030204" pitchFamily="18" charset="0"/>
                        </a:rPr>
                        <m:t>+1)</m:t>
                      </m:r>
                      <m:r>
                        <a:rPr lang="en-US" i="1">
                          <a:latin typeface="Cambria Math" panose="02040503050406030204" pitchFamily="18" charset="0"/>
                        </a:rPr>
                        <m:t>𝐶</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oMath>
                  </m:oMathPara>
                </a14:m>
                <a:endParaRPr lang="en-US" dirty="0"/>
              </a:p>
            </p:txBody>
          </p:sp>
        </mc:Choice>
        <mc:Fallback xmlns="">
          <p:sp>
            <p:nvSpPr>
              <p:cNvPr id="25" name="Dreptunghi 10">
                <a:extLst>
                  <a:ext uri="{FF2B5EF4-FFF2-40B4-BE49-F238E27FC236}">
                    <a16:creationId xmlns:a16="http://schemas.microsoft.com/office/drawing/2014/main" id="{727CADD2-92F9-4EC4-96C2-9119EF0318C4}"/>
                  </a:ext>
                </a:extLst>
              </p:cNvPr>
              <p:cNvSpPr>
                <a:spLocks noRot="1" noChangeAspect="1" noMove="1" noResize="1" noEditPoints="1" noAdjustHandles="1" noChangeArrowheads="1" noChangeShapeType="1" noTextEdit="1"/>
              </p:cNvSpPr>
              <p:nvPr/>
            </p:nvSpPr>
            <p:spPr>
              <a:xfrm>
                <a:off x="3733476" y="5352488"/>
                <a:ext cx="2602186" cy="369332"/>
              </a:xfrm>
              <a:prstGeom prst="rect">
                <a:avLst/>
              </a:prstGeom>
              <a:blipFill>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Dreptunghi 11">
                <a:extLst>
                  <a:ext uri="{FF2B5EF4-FFF2-40B4-BE49-F238E27FC236}">
                    <a16:creationId xmlns:a16="http://schemas.microsoft.com/office/drawing/2014/main" id="{1E5152C6-0545-4781-8B0A-FCE0051B7180}"/>
                  </a:ext>
                </a:extLst>
              </p:cNvPr>
              <p:cNvSpPr/>
              <p:nvPr/>
            </p:nvSpPr>
            <p:spPr>
              <a:xfrm>
                <a:off x="8074847" y="5331072"/>
                <a:ext cx="2224390"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m:t>
                      </m:r>
                      <m:r>
                        <a:rPr lang="en-US" i="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𝑒𝑞</m:t>
                              </m:r>
                            </m:sub>
                          </m:sSub>
                          <m:r>
                            <a:rPr lang="en-US" i="1">
                              <a:latin typeface="Cambria Math" panose="02040503050406030204" pitchFamily="18" charset="0"/>
                            </a:rPr>
                            <m:t>𝑉</m:t>
                          </m:r>
                        </m:e>
                        <m:sub>
                          <m:r>
                            <a:rPr lang="en-US" i="1">
                              <a:latin typeface="Cambria Math" panose="02040503050406030204" pitchFamily="18" charset="0"/>
                            </a:rPr>
                            <m:t>𝐶</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𝑒𝑞</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oMath>
                  </m:oMathPara>
                </a14:m>
                <a:endParaRPr lang="en-US"/>
              </a:p>
            </p:txBody>
          </p:sp>
        </mc:Choice>
        <mc:Fallback xmlns="">
          <p:sp>
            <p:nvSpPr>
              <p:cNvPr id="26" name="Dreptunghi 11">
                <a:extLst>
                  <a:ext uri="{FF2B5EF4-FFF2-40B4-BE49-F238E27FC236}">
                    <a16:creationId xmlns:a16="http://schemas.microsoft.com/office/drawing/2014/main" id="{1E5152C6-0545-4781-8B0A-FCE0051B7180}"/>
                  </a:ext>
                </a:extLst>
              </p:cNvPr>
              <p:cNvSpPr>
                <a:spLocks noRot="1" noChangeAspect="1" noMove="1" noResize="1" noEditPoints="1" noAdjustHandles="1" noChangeArrowheads="1" noChangeShapeType="1" noTextEdit="1"/>
              </p:cNvSpPr>
              <p:nvPr/>
            </p:nvSpPr>
            <p:spPr>
              <a:xfrm>
                <a:off x="8074847" y="5331072"/>
                <a:ext cx="2224390" cy="390748"/>
              </a:xfrm>
              <a:prstGeom prst="rect">
                <a:avLst/>
              </a:prstGeom>
              <a:blipFill>
                <a:blip r:embed="rId6"/>
                <a:stretch>
                  <a:fillRect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Dreptunghi 13">
                <a:extLst>
                  <a:ext uri="{FF2B5EF4-FFF2-40B4-BE49-F238E27FC236}">
                    <a16:creationId xmlns:a16="http://schemas.microsoft.com/office/drawing/2014/main" id="{D76FEB24-A30B-4643-9E3B-3C039AA0308D}"/>
                  </a:ext>
                </a:extLst>
              </p:cNvPr>
              <p:cNvSpPr/>
              <p:nvPr/>
            </p:nvSpPr>
            <p:spPr>
              <a:xfrm>
                <a:off x="6191332" y="5954511"/>
                <a:ext cx="2357890"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𝑒𝑞</m:t>
                          </m:r>
                        </m:sub>
                      </m:sSub>
                      <m:r>
                        <a:rPr lang="en-US" i="0">
                          <a:latin typeface="Cambria Math" panose="02040503050406030204" pitchFamily="18" charset="0"/>
                        </a:rPr>
                        <m:t>=(</m:t>
                      </m:r>
                      <m:r>
                        <a:rPr lang="en-US" i="1">
                          <a:latin typeface="Cambria Math" panose="02040503050406030204" pitchFamily="18" charset="0"/>
                        </a:rPr>
                        <m:t>𝐴</m:t>
                      </m:r>
                      <m:r>
                        <a:rPr lang="en-US" i="0">
                          <a:latin typeface="Cambria Math" panose="02040503050406030204" pitchFamily="18" charset="0"/>
                        </a:rPr>
                        <m:t>+1)</m:t>
                      </m:r>
                      <m:r>
                        <a:rPr lang="en-US" i="1">
                          <a:latin typeface="Cambria Math" panose="02040503050406030204" pitchFamily="18" charset="0"/>
                        </a:rPr>
                        <m:t>𝐶</m:t>
                      </m:r>
                      <m:r>
                        <a:rPr lang="en-US" i="0">
                          <a:latin typeface="Cambria Math" panose="02040503050406030204" pitchFamily="18" charset="0"/>
                        </a:rPr>
                        <m:t>≅</m:t>
                      </m:r>
                      <m:r>
                        <a:rPr lang="en-US" i="1">
                          <a:latin typeface="Cambria Math" panose="02040503050406030204" pitchFamily="18" charset="0"/>
                        </a:rPr>
                        <m:t>𝐴𝐶</m:t>
                      </m:r>
                    </m:oMath>
                  </m:oMathPara>
                </a14:m>
                <a:endParaRPr lang="en-US"/>
              </a:p>
            </p:txBody>
          </p:sp>
        </mc:Choice>
        <mc:Fallback xmlns="">
          <p:sp>
            <p:nvSpPr>
              <p:cNvPr id="28" name="Dreptunghi 13">
                <a:extLst>
                  <a:ext uri="{FF2B5EF4-FFF2-40B4-BE49-F238E27FC236}">
                    <a16:creationId xmlns:a16="http://schemas.microsoft.com/office/drawing/2014/main" id="{D76FEB24-A30B-4643-9E3B-3C039AA0308D}"/>
                  </a:ext>
                </a:extLst>
              </p:cNvPr>
              <p:cNvSpPr>
                <a:spLocks noRot="1" noChangeAspect="1" noMove="1" noResize="1" noEditPoints="1" noAdjustHandles="1" noChangeArrowheads="1" noChangeShapeType="1" noTextEdit="1"/>
              </p:cNvSpPr>
              <p:nvPr/>
            </p:nvSpPr>
            <p:spPr>
              <a:xfrm>
                <a:off x="6191332" y="5954511"/>
                <a:ext cx="2357890" cy="390748"/>
              </a:xfrm>
              <a:prstGeom prst="rect">
                <a:avLst/>
              </a:prstGeom>
              <a:blipFill>
                <a:blip r:embed="rId7"/>
                <a:stretch>
                  <a:fillRect b="-7813"/>
                </a:stretch>
              </a:blipFill>
            </p:spPr>
            <p:txBody>
              <a:bodyPr/>
              <a:lstStyle/>
              <a:p>
                <a:r>
                  <a:rPr lang="en-US">
                    <a:noFill/>
                  </a:rPr>
                  <a:t> </a:t>
                </a:r>
              </a:p>
            </p:txBody>
          </p:sp>
        </mc:Fallback>
      </mc:AlternateContent>
      <p:sp>
        <p:nvSpPr>
          <p:cNvPr id="30" name="CasetăText 23">
            <a:extLst>
              <a:ext uri="{FF2B5EF4-FFF2-40B4-BE49-F238E27FC236}">
                <a16:creationId xmlns:a16="http://schemas.microsoft.com/office/drawing/2014/main" id="{D74558F4-19AF-4AD8-9F6D-7443DB02AAF4}"/>
              </a:ext>
            </a:extLst>
          </p:cNvPr>
          <p:cNvSpPr txBox="1"/>
          <p:nvPr/>
        </p:nvSpPr>
        <p:spPr>
          <a:xfrm>
            <a:off x="400049" y="893892"/>
            <a:ext cx="11348604" cy="1477328"/>
          </a:xfrm>
          <a:prstGeom prst="rect">
            <a:avLst/>
          </a:prstGeom>
          <a:noFill/>
        </p:spPr>
        <p:txBody>
          <a:bodyPr wrap="square" rtlCol="0">
            <a:spAutoFit/>
          </a:bodyPr>
          <a:lstStyle/>
          <a:p>
            <a:r>
              <a:rPr lang="en-US" dirty="0"/>
              <a:t>Miller Effect</a:t>
            </a:r>
          </a:p>
          <a:p>
            <a:pPr marL="342900" indent="-342900">
              <a:buFont typeface="Arial" panose="020B0604020202020204" pitchFamily="34" charset="0"/>
              <a:buChar char="•"/>
            </a:pPr>
            <a:r>
              <a:rPr lang="en-US" dirty="0"/>
              <a:t>We would like to determine the input equivalent capacitance for an inverter gain stage that has a capacitor connected in parallel.</a:t>
            </a:r>
            <a:endParaRPr lang="en-US" baseline="-25000" dirty="0"/>
          </a:p>
          <a:p>
            <a:pPr marL="342900" indent="-342900">
              <a:buFont typeface="Arial" panose="020B0604020202020204" pitchFamily="34" charset="0"/>
              <a:buChar char="•"/>
            </a:pPr>
            <a:r>
              <a:rPr lang="en-US" dirty="0"/>
              <a:t>The equivalence condition is that both capacitors (the real and the equivalent one) have the same charge. This makes sense as, from outside, we evaluate the capacitance based on how much charge flows into the node.</a:t>
            </a:r>
          </a:p>
        </p:txBody>
      </p:sp>
      <p:sp>
        <p:nvSpPr>
          <p:cNvPr id="31" name="CasetăText 23">
            <a:extLst>
              <a:ext uri="{FF2B5EF4-FFF2-40B4-BE49-F238E27FC236}">
                <a16:creationId xmlns:a16="http://schemas.microsoft.com/office/drawing/2014/main" id="{145EF885-71D8-4336-B159-29D26F156649}"/>
              </a:ext>
            </a:extLst>
          </p:cNvPr>
          <p:cNvSpPr txBox="1"/>
          <p:nvPr/>
        </p:nvSpPr>
        <p:spPr>
          <a:xfrm>
            <a:off x="1077412" y="4821383"/>
            <a:ext cx="2507743" cy="369332"/>
          </a:xfrm>
          <a:prstGeom prst="rect">
            <a:avLst/>
          </a:prstGeom>
          <a:noFill/>
        </p:spPr>
        <p:txBody>
          <a:bodyPr wrap="square" rtlCol="0">
            <a:spAutoFit/>
          </a:bodyPr>
          <a:lstStyle/>
          <a:p>
            <a:r>
              <a:rPr lang="en-US" dirty="0"/>
              <a:t>Capacitor voltage:</a:t>
            </a:r>
          </a:p>
        </p:txBody>
      </p:sp>
      <p:sp>
        <p:nvSpPr>
          <p:cNvPr id="32" name="CasetăText 23">
            <a:extLst>
              <a:ext uri="{FF2B5EF4-FFF2-40B4-BE49-F238E27FC236}">
                <a16:creationId xmlns:a16="http://schemas.microsoft.com/office/drawing/2014/main" id="{8123C221-27C0-4464-AD08-999255D3D0B9}"/>
              </a:ext>
            </a:extLst>
          </p:cNvPr>
          <p:cNvSpPr txBox="1"/>
          <p:nvPr/>
        </p:nvSpPr>
        <p:spPr>
          <a:xfrm>
            <a:off x="1077411" y="5352488"/>
            <a:ext cx="2507743" cy="369332"/>
          </a:xfrm>
          <a:prstGeom prst="rect">
            <a:avLst/>
          </a:prstGeom>
          <a:noFill/>
        </p:spPr>
        <p:txBody>
          <a:bodyPr wrap="square" rtlCol="0">
            <a:spAutoFit/>
          </a:bodyPr>
          <a:lstStyle/>
          <a:p>
            <a:r>
              <a:rPr lang="en-US" dirty="0"/>
              <a:t>Capacitor charge:</a:t>
            </a:r>
          </a:p>
        </p:txBody>
      </p:sp>
      <p:sp>
        <p:nvSpPr>
          <p:cNvPr id="33" name="CasetăText 23">
            <a:extLst>
              <a:ext uri="{FF2B5EF4-FFF2-40B4-BE49-F238E27FC236}">
                <a16:creationId xmlns:a16="http://schemas.microsoft.com/office/drawing/2014/main" id="{D2DAFF85-272A-4324-85D5-1FD8954F1FBF}"/>
              </a:ext>
            </a:extLst>
          </p:cNvPr>
          <p:cNvSpPr txBox="1"/>
          <p:nvPr/>
        </p:nvSpPr>
        <p:spPr>
          <a:xfrm>
            <a:off x="1077411" y="5954511"/>
            <a:ext cx="2507743" cy="369332"/>
          </a:xfrm>
          <a:prstGeom prst="rect">
            <a:avLst/>
          </a:prstGeom>
          <a:noFill/>
        </p:spPr>
        <p:txBody>
          <a:bodyPr wrap="square" rtlCol="0">
            <a:spAutoFit/>
          </a:bodyPr>
          <a:lstStyle/>
          <a:p>
            <a:r>
              <a:rPr lang="en-US" dirty="0"/>
              <a:t>Equivalent capacitance:</a:t>
            </a:r>
          </a:p>
        </p:txBody>
      </p:sp>
      <p:sp>
        <p:nvSpPr>
          <p:cNvPr id="16" name="Rectangle: Rounded Corners 5">
            <a:extLst>
              <a:ext uri="{FF2B5EF4-FFF2-40B4-BE49-F238E27FC236}">
                <a16:creationId xmlns:a16="http://schemas.microsoft.com/office/drawing/2014/main" id="{29143158-2433-401D-AE4C-4D49DE0A80E2}"/>
              </a:ext>
            </a:extLst>
          </p:cNvPr>
          <p:cNvSpPr/>
          <p:nvPr/>
        </p:nvSpPr>
        <p:spPr>
          <a:xfrm>
            <a:off x="6227540" y="5964108"/>
            <a:ext cx="2321682" cy="389469"/>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0019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391301" cy="461665"/>
          </a:xfrm>
          <a:prstGeom prst="rect">
            <a:avLst/>
          </a:prstGeom>
          <a:noFill/>
        </p:spPr>
        <p:txBody>
          <a:bodyPr wrap="none" rtlCol="0">
            <a:spAutoFit/>
          </a:bodyPr>
          <a:lstStyle/>
          <a:p>
            <a:r>
              <a:rPr lang="en-US" sz="2400" dirty="0"/>
              <a:t>2 Stage Operational Amplifier  – Transfer Function</a:t>
            </a:r>
            <a:endParaRPr lang="ro-RO" sz="2400" dirty="0"/>
          </a:p>
        </p:txBody>
      </p:sp>
      <p:sp>
        <p:nvSpPr>
          <p:cNvPr id="6" name="CasetăText 23">
            <a:extLst>
              <a:ext uri="{FF2B5EF4-FFF2-40B4-BE49-F238E27FC236}">
                <a16:creationId xmlns:a16="http://schemas.microsoft.com/office/drawing/2014/main" id="{4731F144-024F-46DB-AE3E-2E138B1731B1}"/>
              </a:ext>
            </a:extLst>
          </p:cNvPr>
          <p:cNvSpPr txBox="1"/>
          <p:nvPr/>
        </p:nvSpPr>
        <p:spPr>
          <a:xfrm>
            <a:off x="400049" y="893892"/>
            <a:ext cx="11348604" cy="1754326"/>
          </a:xfrm>
          <a:prstGeom prst="rect">
            <a:avLst/>
          </a:prstGeom>
          <a:noFill/>
        </p:spPr>
        <p:txBody>
          <a:bodyPr wrap="square" rtlCol="0">
            <a:spAutoFit/>
          </a:bodyPr>
          <a:lstStyle/>
          <a:p>
            <a:pPr marL="342900" indent="-342900">
              <a:buFont typeface="Arial" panose="020B0604020202020204" pitchFamily="34" charset="0"/>
              <a:buChar char="•"/>
            </a:pPr>
            <a:r>
              <a:rPr lang="en-US" dirty="0"/>
              <a:t>We note that the compensation capacitor C</a:t>
            </a:r>
            <a:r>
              <a:rPr lang="en-US" baseline="-25000" dirty="0"/>
              <a:t>C</a:t>
            </a:r>
            <a:r>
              <a:rPr lang="en-US" dirty="0"/>
              <a:t> is indeed in parallel to the second gain stage, the common source.</a:t>
            </a:r>
          </a:p>
          <a:p>
            <a:pPr marL="342900" indent="-342900">
              <a:buFont typeface="Arial" panose="020B0604020202020204" pitchFamily="34" charset="0"/>
              <a:buChar char="•"/>
            </a:pPr>
            <a:r>
              <a:rPr lang="en-US" dirty="0"/>
              <a:t>This allows us to calculate the pole from first stage output, V</a:t>
            </a:r>
            <a:r>
              <a:rPr lang="en-US" baseline="-25000" dirty="0"/>
              <a:t>gs5</a:t>
            </a:r>
            <a:r>
              <a:rPr lang="en-US" dirty="0"/>
              <a:t>, by replacing C</a:t>
            </a:r>
            <a:r>
              <a:rPr lang="en-US" baseline="-25000" dirty="0"/>
              <a:t>C</a:t>
            </a:r>
            <a:r>
              <a:rPr lang="en-US" dirty="0"/>
              <a:t> with the equivalent Miller capacitance. (The big advantage is that the Miller equivalent capacitance is connected to ground so the V</a:t>
            </a:r>
            <a:r>
              <a:rPr lang="en-US" baseline="-25000" dirty="0"/>
              <a:t>gs5</a:t>
            </a:r>
            <a:r>
              <a:rPr lang="en-US" dirty="0"/>
              <a:t> node equation is decoupled from V</a:t>
            </a:r>
            <a:r>
              <a:rPr lang="en-US" baseline="-25000" dirty="0"/>
              <a:t>O</a:t>
            </a:r>
            <a:r>
              <a:rPr lang="en-US" dirty="0"/>
              <a:t> and thus easy to solve.)</a:t>
            </a:r>
          </a:p>
          <a:p>
            <a:pPr marL="342900" indent="-342900">
              <a:buFont typeface="Arial" panose="020B0604020202020204" pitchFamily="34" charset="0"/>
              <a:buChar char="•"/>
            </a:pPr>
            <a:r>
              <a:rPr lang="en-US" dirty="0"/>
              <a:t>The equivalent Miller capacitance is C</a:t>
            </a:r>
            <a:r>
              <a:rPr lang="en-US" baseline="-25000" dirty="0"/>
              <a:t>C </a:t>
            </a:r>
            <a:r>
              <a:rPr lang="en-US" dirty="0"/>
              <a:t>multiplied by the second stage gain, g</a:t>
            </a:r>
            <a:r>
              <a:rPr lang="en-US" baseline="-25000" dirty="0"/>
              <a:t>m5</a:t>
            </a:r>
            <a:r>
              <a:rPr lang="en-US" dirty="0"/>
              <a:t>R</a:t>
            </a:r>
            <a:r>
              <a:rPr lang="en-US" baseline="-25000" dirty="0"/>
              <a:t>o2</a:t>
            </a:r>
            <a:r>
              <a:rPr lang="en-US" dirty="0"/>
              <a:t>. This is in parallel to C</a:t>
            </a:r>
            <a:r>
              <a:rPr lang="en-US" baseline="-25000" dirty="0"/>
              <a:t>1</a:t>
            </a:r>
            <a:r>
              <a:rPr lang="en-US" dirty="0"/>
              <a:t> and, as it is much larger, C</a:t>
            </a:r>
            <a:r>
              <a:rPr lang="en-US" baseline="-25000" dirty="0"/>
              <a:t>1</a:t>
            </a:r>
            <a:r>
              <a:rPr lang="en-US" dirty="0"/>
              <a:t> is usually neglected.</a:t>
            </a:r>
          </a:p>
        </p:txBody>
      </p:sp>
      <p:pic>
        <p:nvPicPr>
          <p:cNvPr id="12" name="Picture 11">
            <a:extLst>
              <a:ext uri="{FF2B5EF4-FFF2-40B4-BE49-F238E27FC236}">
                <a16:creationId xmlns:a16="http://schemas.microsoft.com/office/drawing/2014/main" id="{D4EB9425-2AA1-4981-BFB6-75730538C1FC}"/>
              </a:ext>
            </a:extLst>
          </p:cNvPr>
          <p:cNvPicPr>
            <a:picLocks noChangeAspect="1"/>
          </p:cNvPicPr>
          <p:nvPr/>
        </p:nvPicPr>
        <p:blipFill>
          <a:blip r:embed="rId2"/>
          <a:stretch>
            <a:fillRect/>
          </a:stretch>
        </p:blipFill>
        <p:spPr>
          <a:xfrm>
            <a:off x="6455664" y="5162994"/>
            <a:ext cx="5574803" cy="1402908"/>
          </a:xfrm>
          <a:prstGeom prst="rect">
            <a:avLst/>
          </a:prstGeom>
        </p:spPr>
      </p:pic>
      <p:pic>
        <p:nvPicPr>
          <p:cNvPr id="5" name="Picture 4">
            <a:extLst>
              <a:ext uri="{FF2B5EF4-FFF2-40B4-BE49-F238E27FC236}">
                <a16:creationId xmlns:a16="http://schemas.microsoft.com/office/drawing/2014/main" id="{6936ECE4-EA25-4879-8D4C-0571B9A3FB9E}"/>
              </a:ext>
            </a:extLst>
          </p:cNvPr>
          <p:cNvPicPr>
            <a:picLocks noChangeAspect="1"/>
          </p:cNvPicPr>
          <p:nvPr/>
        </p:nvPicPr>
        <p:blipFill>
          <a:blip r:embed="rId3"/>
          <a:stretch>
            <a:fillRect/>
          </a:stretch>
        </p:blipFill>
        <p:spPr>
          <a:xfrm>
            <a:off x="161533" y="5137899"/>
            <a:ext cx="5276099" cy="1479823"/>
          </a:xfrm>
          <a:prstGeom prst="rect">
            <a:avLst/>
          </a:prstGeom>
        </p:spPr>
      </p:pic>
      <p:sp>
        <p:nvSpPr>
          <p:cNvPr id="16" name="Arrow: Right 32">
            <a:extLst>
              <a:ext uri="{FF2B5EF4-FFF2-40B4-BE49-F238E27FC236}">
                <a16:creationId xmlns:a16="http://schemas.microsoft.com/office/drawing/2014/main" id="{E35C4552-2690-44EB-A0DD-FD386B932796}"/>
              </a:ext>
            </a:extLst>
          </p:cNvPr>
          <p:cNvSpPr/>
          <p:nvPr/>
        </p:nvSpPr>
        <p:spPr>
          <a:xfrm>
            <a:off x="5736337" y="5821041"/>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5">
            <a:extLst>
              <a:ext uri="{FF2B5EF4-FFF2-40B4-BE49-F238E27FC236}">
                <a16:creationId xmlns:a16="http://schemas.microsoft.com/office/drawing/2014/main" id="{C146357D-52B2-488D-B9CB-D9FAC0BF1260}"/>
              </a:ext>
            </a:extLst>
          </p:cNvPr>
          <p:cNvSpPr/>
          <p:nvPr/>
        </p:nvSpPr>
        <p:spPr>
          <a:xfrm>
            <a:off x="2178930" y="5090160"/>
            <a:ext cx="1186062" cy="565554"/>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5">
            <a:extLst>
              <a:ext uri="{FF2B5EF4-FFF2-40B4-BE49-F238E27FC236}">
                <a16:creationId xmlns:a16="http://schemas.microsoft.com/office/drawing/2014/main" id="{E8C5EF31-0441-4F8C-B0DC-EB949287888B}"/>
              </a:ext>
            </a:extLst>
          </p:cNvPr>
          <p:cNvSpPr/>
          <p:nvPr/>
        </p:nvSpPr>
        <p:spPr>
          <a:xfrm>
            <a:off x="8207874" y="5361080"/>
            <a:ext cx="984894" cy="1256641"/>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9" name="Dreptunghi 4">
                <a:extLst>
                  <a:ext uri="{FF2B5EF4-FFF2-40B4-BE49-F238E27FC236}">
                    <a16:creationId xmlns:a16="http://schemas.microsoft.com/office/drawing/2014/main" id="{83D43E87-521F-43F1-A283-A9FC053833ED}"/>
                  </a:ext>
                </a:extLst>
              </p:cNvPr>
              <p:cNvSpPr/>
              <p:nvPr/>
            </p:nvSpPr>
            <p:spPr>
              <a:xfrm>
                <a:off x="788788" y="2697076"/>
                <a:ext cx="2125100" cy="66620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2</m:t>
                          </m:r>
                          <m:r>
                            <a:rPr lang="en-US" b="0" i="1" smtClean="0">
                              <a:latin typeface="Cambria Math" panose="02040503050406030204" pitchFamily="18" charset="0"/>
                            </a:rPr>
                            <m:t>𝑉</m:t>
                          </m:r>
                        </m:e>
                        <m:sub>
                          <m:r>
                            <a:rPr lang="en-US" b="0" i="1" smtClean="0">
                              <a:latin typeface="Cambria Math" panose="02040503050406030204" pitchFamily="18" charset="0"/>
                            </a:rPr>
                            <m:t>𝑑</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5</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den>
                      </m:f>
                      <m:r>
                        <a:rPr lang="en-US" b="0" i="1" smtClean="0">
                          <a:latin typeface="Cambria Math" panose="02040503050406030204" pitchFamily="18" charset="0"/>
                        </a:rPr>
                        <m:t>=0</m:t>
                      </m:r>
                    </m:oMath>
                  </m:oMathPara>
                </a14:m>
                <a:endParaRPr lang="en-US" dirty="0"/>
              </a:p>
            </p:txBody>
          </p:sp>
        </mc:Choice>
        <mc:Fallback xmlns="">
          <p:sp>
            <p:nvSpPr>
              <p:cNvPr id="19" name="Dreptunghi 4">
                <a:extLst>
                  <a:ext uri="{FF2B5EF4-FFF2-40B4-BE49-F238E27FC236}">
                    <a16:creationId xmlns:a16="http://schemas.microsoft.com/office/drawing/2014/main" id="{83D43E87-521F-43F1-A283-A9FC053833ED}"/>
                  </a:ext>
                </a:extLst>
              </p:cNvPr>
              <p:cNvSpPr>
                <a:spLocks noRot="1" noChangeAspect="1" noMove="1" noResize="1" noEditPoints="1" noAdjustHandles="1" noChangeArrowheads="1" noChangeShapeType="1" noTextEdit="1"/>
              </p:cNvSpPr>
              <p:nvPr/>
            </p:nvSpPr>
            <p:spPr>
              <a:xfrm>
                <a:off x="788788" y="2697076"/>
                <a:ext cx="2125100" cy="666208"/>
              </a:xfrm>
              <a:prstGeom prst="rect">
                <a:avLst/>
              </a:prstGeom>
              <a:blipFill>
                <a:blip r:embed="rId4"/>
                <a:stretch>
                  <a:fillRect/>
                </a:stretch>
              </a:blipFill>
            </p:spPr>
            <p:txBody>
              <a:bodyPr/>
              <a:lstStyle/>
              <a:p>
                <a:r>
                  <a:rPr lang="en-US">
                    <a:noFill/>
                  </a:rPr>
                  <a:t> </a:t>
                </a:r>
              </a:p>
            </p:txBody>
          </p:sp>
        </mc:Fallback>
      </mc:AlternateContent>
      <p:sp>
        <p:nvSpPr>
          <p:cNvPr id="20" name="Arrow: Right 32">
            <a:extLst>
              <a:ext uri="{FF2B5EF4-FFF2-40B4-BE49-F238E27FC236}">
                <a16:creationId xmlns:a16="http://schemas.microsoft.com/office/drawing/2014/main" id="{B0EAE176-6F1D-4A56-BFE1-924CD4237933}"/>
              </a:ext>
            </a:extLst>
          </p:cNvPr>
          <p:cNvSpPr/>
          <p:nvPr/>
        </p:nvSpPr>
        <p:spPr>
          <a:xfrm>
            <a:off x="3094047" y="2930682"/>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1" name="Dreptunghi 4">
                <a:extLst>
                  <a:ext uri="{FF2B5EF4-FFF2-40B4-BE49-F238E27FC236}">
                    <a16:creationId xmlns:a16="http://schemas.microsoft.com/office/drawing/2014/main" id="{4A81A940-1FDF-44A0-9E3D-F13648872C2E}"/>
                  </a:ext>
                </a:extLst>
              </p:cNvPr>
              <p:cNvSpPr/>
              <p:nvPr/>
            </p:nvSpPr>
            <p:spPr>
              <a:xfrm>
                <a:off x="3440548" y="2819972"/>
                <a:ext cx="2399420"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r>
                            <a:rPr lang="en-US" i="1">
                              <a:latin typeface="Cambria Math" panose="02040503050406030204" pitchFamily="18" charset="0"/>
                            </a:rPr>
                            <m:t>5</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1</m:t>
                              </m:r>
                            </m:sub>
                          </m:sSub>
                          <m:r>
                            <a:rPr lang="en-US" b="0" i="1" smtClean="0">
                              <a:latin typeface="Cambria Math" panose="02040503050406030204" pitchFamily="18" charset="0"/>
                            </a:rPr>
                            <m:t> </m:t>
                          </m:r>
                          <m:r>
                            <a:rPr lang="en-US" i="1">
                              <a:latin typeface="Cambria Math" panose="02040503050406030204" pitchFamily="18" charset="0"/>
                            </a:rPr>
                            <m:t>2</m:t>
                          </m:r>
                          <m:r>
                            <a:rPr lang="en-US" i="1">
                              <a:latin typeface="Cambria Math" panose="02040503050406030204" pitchFamily="18" charset="0"/>
                            </a:rPr>
                            <m:t>𝑉</m:t>
                          </m:r>
                        </m:e>
                        <m:sub>
                          <m:r>
                            <a:rPr lang="en-US" i="1">
                              <a:latin typeface="Cambria Math" panose="02040503050406030204" pitchFamily="18" charset="0"/>
                            </a:rPr>
                            <m:t>𝑑</m:t>
                          </m:r>
                        </m:sub>
                      </m:sSub>
                    </m:oMath>
                  </m:oMathPara>
                </a14:m>
                <a:endParaRPr lang="en-US" dirty="0"/>
              </a:p>
            </p:txBody>
          </p:sp>
        </mc:Choice>
        <mc:Fallback xmlns="">
          <p:sp>
            <p:nvSpPr>
              <p:cNvPr id="21" name="Dreptunghi 4">
                <a:extLst>
                  <a:ext uri="{FF2B5EF4-FFF2-40B4-BE49-F238E27FC236}">
                    <a16:creationId xmlns:a16="http://schemas.microsoft.com/office/drawing/2014/main" id="{4A81A940-1FDF-44A0-9E3D-F13648872C2E}"/>
                  </a:ext>
                </a:extLst>
              </p:cNvPr>
              <p:cNvSpPr>
                <a:spLocks noRot="1" noChangeAspect="1" noMove="1" noResize="1" noEditPoints="1" noAdjustHandles="1" noChangeArrowheads="1" noChangeShapeType="1" noTextEdit="1"/>
              </p:cNvSpPr>
              <p:nvPr/>
            </p:nvSpPr>
            <p:spPr>
              <a:xfrm>
                <a:off x="3440548" y="2819972"/>
                <a:ext cx="2399420" cy="391902"/>
              </a:xfrm>
              <a:prstGeom prst="rect">
                <a:avLst/>
              </a:prstGeom>
              <a:blipFill>
                <a:blip r:embed="rId5"/>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Dreptunghi 4">
                <a:extLst>
                  <a:ext uri="{FF2B5EF4-FFF2-40B4-BE49-F238E27FC236}">
                    <a16:creationId xmlns:a16="http://schemas.microsoft.com/office/drawing/2014/main" id="{D64E3E5E-43CC-4B76-A8EB-7FA3E5C1B432}"/>
                  </a:ext>
                </a:extLst>
              </p:cNvPr>
              <p:cNvSpPr/>
              <p:nvPr/>
            </p:nvSpPr>
            <p:spPr>
              <a:xfrm>
                <a:off x="6366628" y="2666308"/>
                <a:ext cx="4667132" cy="66133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𝑜</m:t>
                          </m:r>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5</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𝑜</m:t>
                                  </m:r>
                                  <m:r>
                                    <a:rPr lang="en-US" b="0" i="1" smtClean="0">
                                      <a:latin typeface="Cambria Math" panose="02040503050406030204" pitchFamily="18" charset="0"/>
                                    </a:rPr>
                                    <m:t>2</m:t>
                                  </m:r>
                                </m:sub>
                              </m:sSub>
                              <m:r>
                                <a:rPr lang="en-US" b="0" i="1" smtClean="0">
                                  <a:latin typeface="Cambria Math" panose="02040503050406030204" pitchFamily="18" charset="0"/>
                                </a:rPr>
                                <m:t>𝐶</m:t>
                              </m:r>
                            </m:e>
                            <m:sub>
                              <m:r>
                                <a:rPr lang="en-US" b="0" i="1" smtClean="0">
                                  <a:latin typeface="Cambria Math" panose="02040503050406030204" pitchFamily="18" charset="0"/>
                                </a:rPr>
                                <m:t>𝐶</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1</m:t>
                              </m:r>
                            </m:sub>
                          </m:sSub>
                        </m:num>
                        <m:den>
                          <m:r>
                            <a:rPr lang="en-US" b="0" i="1" smtClean="0">
                              <a:latin typeface="Cambria Math" panose="02040503050406030204" pitchFamily="18" charset="0"/>
                            </a:rPr>
                            <m:t>1+</m:t>
                          </m:r>
                          <m:r>
                            <a:rPr lang="en-US" i="1">
                              <a:latin typeface="Cambria Math" panose="02040503050406030204" pitchFamily="18" charset="0"/>
                            </a:rPr>
                            <m:t>𝑠</m:t>
                          </m:r>
                          <m:sSub>
                            <m:sSubPr>
                              <m:ctrlPr>
                                <a:rPr lang="en-US" i="1">
                                  <a:latin typeface="Cambria Math" panose="02040503050406030204" pitchFamily="18" charset="0"/>
                                </a:rPr>
                              </m:ctrlPr>
                            </m:sSubPr>
                            <m:e>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5</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b="0" i="1" smtClean="0">
                                      <a:latin typeface="Cambria Math" panose="02040503050406030204" pitchFamily="18" charset="0"/>
                                    </a:rPr>
                                    <m:t>2</m:t>
                                  </m:r>
                                </m:sub>
                              </m:sSub>
                              <m:r>
                                <a:rPr lang="en-US" i="1">
                                  <a:latin typeface="Cambria Math" panose="02040503050406030204" pitchFamily="18" charset="0"/>
                                </a:rPr>
                                <m:t>𝐶</m:t>
                              </m:r>
                            </m:e>
                            <m:sub>
                              <m:r>
                                <a:rPr lang="en-US" b="0" i="1" smtClean="0">
                                  <a:latin typeface="Cambria Math" panose="02040503050406030204" pitchFamily="18" charset="0"/>
                                </a:rPr>
                                <m:t>𝐶</m:t>
                              </m:r>
                            </m:sub>
                          </m:sSub>
                        </m:den>
                      </m:f>
                    </m:oMath>
                  </m:oMathPara>
                </a14:m>
                <a:endParaRPr lang="en-US" dirty="0"/>
              </a:p>
            </p:txBody>
          </p:sp>
        </mc:Choice>
        <mc:Fallback xmlns="">
          <p:sp>
            <p:nvSpPr>
              <p:cNvPr id="22" name="Dreptunghi 4">
                <a:extLst>
                  <a:ext uri="{FF2B5EF4-FFF2-40B4-BE49-F238E27FC236}">
                    <a16:creationId xmlns:a16="http://schemas.microsoft.com/office/drawing/2014/main" id="{D64E3E5E-43CC-4B76-A8EB-7FA3E5C1B432}"/>
                  </a:ext>
                </a:extLst>
              </p:cNvPr>
              <p:cNvSpPr>
                <a:spLocks noRot="1" noChangeAspect="1" noMove="1" noResize="1" noEditPoints="1" noAdjustHandles="1" noChangeArrowheads="1" noChangeShapeType="1" noTextEdit="1"/>
              </p:cNvSpPr>
              <p:nvPr/>
            </p:nvSpPr>
            <p:spPr>
              <a:xfrm>
                <a:off x="6366628" y="2666308"/>
                <a:ext cx="4667132" cy="661335"/>
              </a:xfrm>
              <a:prstGeom prst="rect">
                <a:avLst/>
              </a:prstGeom>
              <a:blipFill>
                <a:blip r:embed="rId6"/>
                <a:stretch>
                  <a:fillRect/>
                </a:stretch>
              </a:blipFill>
            </p:spPr>
            <p:txBody>
              <a:bodyPr/>
              <a:lstStyle/>
              <a:p>
                <a:r>
                  <a:rPr lang="en-US">
                    <a:noFill/>
                  </a:rPr>
                  <a:t> </a:t>
                </a:r>
              </a:p>
            </p:txBody>
          </p:sp>
        </mc:Fallback>
      </mc:AlternateContent>
      <p:sp>
        <p:nvSpPr>
          <p:cNvPr id="23" name="Arrow: Right 32">
            <a:extLst>
              <a:ext uri="{FF2B5EF4-FFF2-40B4-BE49-F238E27FC236}">
                <a16:creationId xmlns:a16="http://schemas.microsoft.com/office/drawing/2014/main" id="{716F74CE-9947-40EC-99D7-85E488DA60AC}"/>
              </a:ext>
            </a:extLst>
          </p:cNvPr>
          <p:cNvSpPr/>
          <p:nvPr/>
        </p:nvSpPr>
        <p:spPr>
          <a:xfrm rot="10800000">
            <a:off x="5936204" y="2929964"/>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4" name="Dreptunghi 4">
                <a:extLst>
                  <a:ext uri="{FF2B5EF4-FFF2-40B4-BE49-F238E27FC236}">
                    <a16:creationId xmlns:a16="http://schemas.microsoft.com/office/drawing/2014/main" id="{24B044D8-F1B1-4BD1-84EB-58F81436BEB0}"/>
                  </a:ext>
                </a:extLst>
              </p:cNvPr>
              <p:cNvSpPr/>
              <p:nvPr/>
            </p:nvSpPr>
            <p:spPr>
              <a:xfrm>
                <a:off x="788788" y="3693698"/>
                <a:ext cx="3393068" cy="6594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r>
                            <a:rPr lang="en-US" i="1">
                              <a:latin typeface="Cambria Math" panose="02040503050406030204" pitchFamily="18" charset="0"/>
                            </a:rPr>
                            <m:t>5</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1</m:t>
                                  </m:r>
                                </m:sub>
                              </m:sSub>
                            </m:num>
                            <m:den>
                              <m:r>
                                <a:rPr lang="en-US" i="1">
                                  <a:latin typeface="Cambria Math" panose="02040503050406030204" pitchFamily="18" charset="0"/>
                                </a:rPr>
                                <m:t>1+</m:t>
                              </m:r>
                              <m:r>
                                <a:rPr lang="en-US" i="1">
                                  <a:latin typeface="Cambria Math" panose="02040503050406030204" pitchFamily="18" charset="0"/>
                                </a:rPr>
                                <m:t>𝑠</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5</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2</m:t>
                                      </m:r>
                                    </m:sub>
                                  </m:sSub>
                                  <m:r>
                                    <a:rPr lang="en-US" i="1">
                                      <a:latin typeface="Cambria Math" panose="02040503050406030204" pitchFamily="18" charset="0"/>
                                    </a:rPr>
                                    <m:t>𝐶</m:t>
                                  </m:r>
                                </m:e>
                                <m:sub>
                                  <m:r>
                                    <a:rPr lang="en-US" b="0" i="1" smtClean="0">
                                      <a:latin typeface="Cambria Math" panose="02040503050406030204" pitchFamily="18" charset="0"/>
                                    </a:rPr>
                                    <m:t>𝐶</m:t>
                                  </m:r>
                                </m:sub>
                              </m:sSub>
                            </m:den>
                          </m:f>
                          <m:r>
                            <a:rPr lang="en-US" i="1">
                              <a:latin typeface="Cambria Math" panose="02040503050406030204" pitchFamily="18" charset="0"/>
                            </a:rPr>
                            <m:t>2</m:t>
                          </m:r>
                          <m:r>
                            <a:rPr lang="en-US" i="1">
                              <a:latin typeface="Cambria Math" panose="02040503050406030204" pitchFamily="18" charset="0"/>
                            </a:rPr>
                            <m:t>𝑉</m:t>
                          </m:r>
                        </m:e>
                        <m:sub>
                          <m:r>
                            <a:rPr lang="en-US" i="1">
                              <a:latin typeface="Cambria Math" panose="02040503050406030204" pitchFamily="18" charset="0"/>
                            </a:rPr>
                            <m:t>𝑑</m:t>
                          </m:r>
                        </m:sub>
                      </m:sSub>
                    </m:oMath>
                  </m:oMathPara>
                </a14:m>
                <a:endParaRPr lang="en-US" dirty="0"/>
              </a:p>
            </p:txBody>
          </p:sp>
        </mc:Choice>
        <mc:Fallback xmlns="">
          <p:sp>
            <p:nvSpPr>
              <p:cNvPr id="24" name="Dreptunghi 4">
                <a:extLst>
                  <a:ext uri="{FF2B5EF4-FFF2-40B4-BE49-F238E27FC236}">
                    <a16:creationId xmlns:a16="http://schemas.microsoft.com/office/drawing/2014/main" id="{24B044D8-F1B1-4BD1-84EB-58F81436BEB0}"/>
                  </a:ext>
                </a:extLst>
              </p:cNvPr>
              <p:cNvSpPr>
                <a:spLocks noRot="1" noChangeAspect="1" noMove="1" noResize="1" noEditPoints="1" noAdjustHandles="1" noChangeArrowheads="1" noChangeShapeType="1" noTextEdit="1"/>
              </p:cNvSpPr>
              <p:nvPr/>
            </p:nvSpPr>
            <p:spPr>
              <a:xfrm>
                <a:off x="788788" y="3693698"/>
                <a:ext cx="3393068" cy="659476"/>
              </a:xfrm>
              <a:prstGeom prst="rect">
                <a:avLst/>
              </a:prstGeom>
              <a:blipFill>
                <a:blip r:embed="rId7"/>
                <a:stretch>
                  <a:fillRect/>
                </a:stretch>
              </a:blipFill>
            </p:spPr>
            <p:txBody>
              <a:bodyPr/>
              <a:lstStyle/>
              <a:p>
                <a:r>
                  <a:rPr lang="en-US">
                    <a:noFill/>
                  </a:rPr>
                  <a:t> </a:t>
                </a:r>
              </a:p>
            </p:txBody>
          </p:sp>
        </mc:Fallback>
      </mc:AlternateContent>
      <p:sp>
        <p:nvSpPr>
          <p:cNvPr id="27" name="CasetăText 23">
            <a:extLst>
              <a:ext uri="{FF2B5EF4-FFF2-40B4-BE49-F238E27FC236}">
                <a16:creationId xmlns:a16="http://schemas.microsoft.com/office/drawing/2014/main" id="{F127E1E1-7929-40E8-9708-9D45198BAEB2}"/>
              </a:ext>
            </a:extLst>
          </p:cNvPr>
          <p:cNvSpPr txBox="1"/>
          <p:nvPr/>
        </p:nvSpPr>
        <p:spPr>
          <a:xfrm>
            <a:off x="421698" y="3338089"/>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t>So we get:</a:t>
            </a:r>
          </a:p>
        </p:txBody>
      </p:sp>
      <mc:AlternateContent xmlns:mc="http://schemas.openxmlformats.org/markup-compatibility/2006" xmlns:a14="http://schemas.microsoft.com/office/drawing/2010/main">
        <mc:Choice Requires="a14">
          <p:sp>
            <p:nvSpPr>
              <p:cNvPr id="28" name="Dreptunghi 4">
                <a:extLst>
                  <a:ext uri="{FF2B5EF4-FFF2-40B4-BE49-F238E27FC236}">
                    <a16:creationId xmlns:a16="http://schemas.microsoft.com/office/drawing/2014/main" id="{088F5947-81D7-43D8-BE39-DDF3D4AEA677}"/>
                  </a:ext>
                </a:extLst>
              </p:cNvPr>
              <p:cNvSpPr/>
              <p:nvPr/>
            </p:nvSpPr>
            <p:spPr>
              <a:xfrm>
                <a:off x="4896290" y="3717867"/>
                <a:ext cx="2399420" cy="66133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5</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2</m:t>
                                  </m:r>
                                </m:sub>
                              </m:sSub>
                              <m:r>
                                <a:rPr lang="en-US" i="1">
                                  <a:latin typeface="Cambria Math" panose="02040503050406030204" pitchFamily="18" charset="0"/>
                                </a:rPr>
                                <m:t>𝐶</m:t>
                              </m:r>
                            </m:e>
                            <m:sub>
                              <m:r>
                                <a:rPr lang="en-US" b="0" i="1" smtClean="0">
                                  <a:latin typeface="Cambria Math" panose="02040503050406030204" pitchFamily="18" charset="0"/>
                                </a:rPr>
                                <m:t>𝐶</m:t>
                              </m:r>
                            </m:sub>
                          </m:sSub>
                        </m:den>
                      </m:f>
                    </m:oMath>
                  </m:oMathPara>
                </a14:m>
                <a:endParaRPr lang="en-US" dirty="0"/>
              </a:p>
            </p:txBody>
          </p:sp>
        </mc:Choice>
        <mc:Fallback xmlns="">
          <p:sp>
            <p:nvSpPr>
              <p:cNvPr id="28" name="Dreptunghi 4">
                <a:extLst>
                  <a:ext uri="{FF2B5EF4-FFF2-40B4-BE49-F238E27FC236}">
                    <a16:creationId xmlns:a16="http://schemas.microsoft.com/office/drawing/2014/main" id="{088F5947-81D7-43D8-BE39-DDF3D4AEA677}"/>
                  </a:ext>
                </a:extLst>
              </p:cNvPr>
              <p:cNvSpPr>
                <a:spLocks noRot="1" noChangeAspect="1" noMove="1" noResize="1" noEditPoints="1" noAdjustHandles="1" noChangeArrowheads="1" noChangeShapeType="1" noTextEdit="1"/>
              </p:cNvSpPr>
              <p:nvPr/>
            </p:nvSpPr>
            <p:spPr>
              <a:xfrm>
                <a:off x="4896290" y="3717867"/>
                <a:ext cx="2399420" cy="661335"/>
              </a:xfrm>
              <a:prstGeom prst="rect">
                <a:avLst/>
              </a:prstGeom>
              <a:blipFill>
                <a:blip r:embed="rId8"/>
                <a:stretch>
                  <a:fillRect/>
                </a:stretch>
              </a:blipFill>
            </p:spPr>
            <p:txBody>
              <a:bodyPr/>
              <a:lstStyle/>
              <a:p>
                <a:r>
                  <a:rPr lang="en-US">
                    <a:noFill/>
                  </a:rPr>
                  <a:t> </a:t>
                </a:r>
              </a:p>
            </p:txBody>
          </p:sp>
        </mc:Fallback>
      </mc:AlternateContent>
      <p:sp>
        <p:nvSpPr>
          <p:cNvPr id="29" name="Arrow: Right 32">
            <a:extLst>
              <a:ext uri="{FF2B5EF4-FFF2-40B4-BE49-F238E27FC236}">
                <a16:creationId xmlns:a16="http://schemas.microsoft.com/office/drawing/2014/main" id="{E5419C34-0BC3-4904-AEB5-F843366BE800}"/>
              </a:ext>
            </a:extLst>
          </p:cNvPr>
          <p:cNvSpPr/>
          <p:nvPr/>
        </p:nvSpPr>
        <p:spPr>
          <a:xfrm>
            <a:off x="4263555" y="3970571"/>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Rounded Corners 5">
            <a:extLst>
              <a:ext uri="{FF2B5EF4-FFF2-40B4-BE49-F238E27FC236}">
                <a16:creationId xmlns:a16="http://schemas.microsoft.com/office/drawing/2014/main" id="{85A2241C-8327-43DE-B2E3-77F4B7A7C2F1}"/>
              </a:ext>
            </a:extLst>
          </p:cNvPr>
          <p:cNvSpPr/>
          <p:nvPr/>
        </p:nvSpPr>
        <p:spPr>
          <a:xfrm>
            <a:off x="4903842" y="3755160"/>
            <a:ext cx="2106558" cy="710957"/>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4077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391301" cy="461665"/>
          </a:xfrm>
          <a:prstGeom prst="rect">
            <a:avLst/>
          </a:prstGeom>
          <a:noFill/>
        </p:spPr>
        <p:txBody>
          <a:bodyPr wrap="none" rtlCol="0">
            <a:spAutoFit/>
          </a:bodyPr>
          <a:lstStyle/>
          <a:p>
            <a:r>
              <a:rPr lang="en-US" sz="2400" dirty="0"/>
              <a:t>2 Stage Operational Amplifier  – Transfer Function</a:t>
            </a:r>
            <a:endParaRPr lang="ro-RO" sz="2400" dirty="0"/>
          </a:p>
        </p:txBody>
      </p:sp>
      <p:sp>
        <p:nvSpPr>
          <p:cNvPr id="6" name="CasetăText 23">
            <a:extLst>
              <a:ext uri="{FF2B5EF4-FFF2-40B4-BE49-F238E27FC236}">
                <a16:creationId xmlns:a16="http://schemas.microsoft.com/office/drawing/2014/main" id="{4731F144-024F-46DB-AE3E-2E138B1731B1}"/>
              </a:ext>
            </a:extLst>
          </p:cNvPr>
          <p:cNvSpPr txBox="1"/>
          <p:nvPr/>
        </p:nvSpPr>
        <p:spPr>
          <a:xfrm>
            <a:off x="400049" y="893892"/>
            <a:ext cx="11348604" cy="2585323"/>
          </a:xfrm>
          <a:prstGeom prst="rect">
            <a:avLst/>
          </a:prstGeom>
          <a:noFill/>
        </p:spPr>
        <p:txBody>
          <a:bodyPr wrap="square" rtlCol="0">
            <a:spAutoFit/>
          </a:bodyPr>
          <a:lstStyle/>
          <a:p>
            <a:pPr marL="342900" indent="-342900">
              <a:buFont typeface="Arial" panose="020B0604020202020204" pitchFamily="34" charset="0"/>
              <a:buChar char="•"/>
            </a:pPr>
            <a:r>
              <a:rPr lang="en-US" dirty="0"/>
              <a:t>The Miller capacitance also affects the output pole, but in a different way. The compensation capacitor connects MN5 gate and drain together. At frequencies much higher than </a:t>
            </a:r>
            <a:r>
              <a:rPr lang="el-GR" dirty="0">
                <a:latin typeface="Times New Roman" panose="02020603050405020304" pitchFamily="18" charset="0"/>
                <a:cs typeface="Times New Roman" panose="02020603050405020304" pitchFamily="18" charset="0"/>
              </a:rPr>
              <a:t>ω</a:t>
            </a:r>
            <a:r>
              <a:rPr lang="en-US" baseline="-25000" dirty="0">
                <a:latin typeface="Times New Roman" panose="02020603050405020304" pitchFamily="18" charset="0"/>
                <a:cs typeface="Times New Roman" panose="02020603050405020304" pitchFamily="18" charset="0"/>
              </a:rPr>
              <a:t>0</a:t>
            </a:r>
            <a:r>
              <a:rPr lang="en-US" dirty="0"/>
              <a:t> (the first pole), C</a:t>
            </a:r>
            <a:r>
              <a:rPr lang="en-US" baseline="-25000" dirty="0"/>
              <a:t>C</a:t>
            </a:r>
            <a:r>
              <a:rPr lang="en-US" dirty="0"/>
              <a:t> can be considered a low impedance connection. Practically, we can consider MN5 having the gate and drain shorted (at high frequency only!)</a:t>
            </a:r>
          </a:p>
          <a:p>
            <a:pPr marL="342900" indent="-342900">
              <a:buFont typeface="Arial" panose="020B0604020202020204" pitchFamily="34" charset="0"/>
              <a:buChar char="•"/>
            </a:pPr>
            <a:r>
              <a:rPr lang="en-US" dirty="0"/>
              <a:t>This means MN5 appears as “diode connected” and we have seen that the equivalent output resistance of a diode connected </a:t>
            </a:r>
            <a:r>
              <a:rPr lang="en-US" dirty="0" err="1"/>
              <a:t>mos</a:t>
            </a:r>
            <a:r>
              <a:rPr lang="en-US" dirty="0"/>
              <a:t> transistor (“</a:t>
            </a:r>
            <a:r>
              <a:rPr lang="en-US" dirty="0" err="1"/>
              <a:t>mos</a:t>
            </a:r>
            <a:r>
              <a:rPr lang="en-US" dirty="0"/>
              <a:t> diode”) is 1/g</a:t>
            </a:r>
            <a:r>
              <a:rPr lang="en-US" baseline="-25000" dirty="0"/>
              <a:t>m</a:t>
            </a:r>
            <a:r>
              <a:rPr lang="en-US" dirty="0"/>
              <a:t>. So we have a 1/g</a:t>
            </a:r>
            <a:r>
              <a:rPr lang="en-US" baseline="-25000" dirty="0"/>
              <a:t>m5</a:t>
            </a:r>
            <a:r>
              <a:rPr lang="en-US" dirty="0"/>
              <a:t> resistance in parallel to R</a:t>
            </a:r>
            <a:r>
              <a:rPr lang="en-US" baseline="-25000" dirty="0"/>
              <a:t>o2</a:t>
            </a:r>
            <a:r>
              <a:rPr lang="en-US" dirty="0"/>
              <a:t>. 1/g</a:t>
            </a:r>
            <a:r>
              <a:rPr lang="en-US" baseline="-25000" dirty="0"/>
              <a:t>m5</a:t>
            </a:r>
            <a:r>
              <a:rPr lang="en-US" dirty="0"/>
              <a:t> is much smaller than R</a:t>
            </a:r>
            <a:r>
              <a:rPr lang="en-US" baseline="-25000" dirty="0"/>
              <a:t>o2</a:t>
            </a:r>
            <a:r>
              <a:rPr lang="en-US" dirty="0"/>
              <a:t> so R</a:t>
            </a:r>
            <a:r>
              <a:rPr lang="en-US" baseline="-25000" dirty="0"/>
              <a:t>o2</a:t>
            </a:r>
            <a:r>
              <a:rPr lang="en-US" dirty="0"/>
              <a:t> can be neglected.</a:t>
            </a:r>
          </a:p>
          <a:p>
            <a:pPr marL="342900" indent="-342900">
              <a:buFont typeface="Arial" panose="020B0604020202020204" pitchFamily="34" charset="0"/>
              <a:buChar char="•"/>
            </a:pPr>
            <a:r>
              <a:rPr lang="en-US" dirty="0"/>
              <a:t>A second effect is that C</a:t>
            </a:r>
            <a:r>
              <a:rPr lang="en-US" baseline="-25000" dirty="0"/>
              <a:t>1</a:t>
            </a:r>
            <a:r>
              <a:rPr lang="en-US" dirty="0"/>
              <a:t> appears also connected to the output (as V</a:t>
            </a:r>
            <a:r>
              <a:rPr lang="en-US" baseline="-25000" dirty="0"/>
              <a:t>gs5</a:t>
            </a:r>
            <a:r>
              <a:rPr lang="en-US" dirty="0"/>
              <a:t> and V</a:t>
            </a:r>
            <a:r>
              <a:rPr lang="en-US" baseline="-25000" dirty="0"/>
              <a:t>O</a:t>
            </a:r>
            <a:r>
              <a:rPr lang="en-US" dirty="0"/>
              <a:t> nodes are practically shorted at this frequency). So the total capacitance seen in the output node is C</a:t>
            </a:r>
            <a:r>
              <a:rPr lang="en-US" baseline="-25000" dirty="0"/>
              <a:t>1</a:t>
            </a:r>
            <a:r>
              <a:rPr lang="en-US" dirty="0"/>
              <a:t>+C</a:t>
            </a:r>
            <a:r>
              <a:rPr lang="en-US" baseline="-25000" dirty="0"/>
              <a:t>2</a:t>
            </a:r>
            <a:r>
              <a:rPr lang="en-US" dirty="0"/>
              <a:t>.</a:t>
            </a:r>
          </a:p>
          <a:p>
            <a:pPr marL="342900" indent="-342900">
              <a:buFont typeface="Arial" panose="020B0604020202020204" pitchFamily="34" charset="0"/>
              <a:buChar char="•"/>
            </a:pPr>
            <a:r>
              <a:rPr lang="en-US" dirty="0"/>
              <a:t>The second pole frequency results:</a:t>
            </a:r>
          </a:p>
        </p:txBody>
      </p:sp>
      <p:sp>
        <p:nvSpPr>
          <p:cNvPr id="26" name="Rectangle: Rounded Corners 5">
            <a:extLst>
              <a:ext uri="{FF2B5EF4-FFF2-40B4-BE49-F238E27FC236}">
                <a16:creationId xmlns:a16="http://schemas.microsoft.com/office/drawing/2014/main" id="{B2D6B32A-9524-4C28-AA51-34BA75B796C2}"/>
              </a:ext>
            </a:extLst>
          </p:cNvPr>
          <p:cNvSpPr/>
          <p:nvPr/>
        </p:nvSpPr>
        <p:spPr>
          <a:xfrm>
            <a:off x="837810" y="3572437"/>
            <a:ext cx="1541384" cy="710957"/>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2" name="Dreptunghi 10">
                <a:extLst>
                  <a:ext uri="{FF2B5EF4-FFF2-40B4-BE49-F238E27FC236}">
                    <a16:creationId xmlns:a16="http://schemas.microsoft.com/office/drawing/2014/main" id="{9D6DB5D5-F233-46E4-B265-F8BB660B4612}"/>
                  </a:ext>
                </a:extLst>
              </p:cNvPr>
              <p:cNvSpPr/>
              <p:nvPr/>
            </p:nvSpPr>
            <p:spPr>
              <a:xfrm>
                <a:off x="837810" y="3621901"/>
                <a:ext cx="1541384" cy="6120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1</m:t>
                          </m:r>
                        </m:sub>
                      </m:sSub>
                      <m:r>
                        <a:rPr lang="en-US" i="0">
                          <a:latin typeface="Cambria Math" panose="02040503050406030204" pitchFamily="18" charset="0"/>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5</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den>
                      </m:f>
                    </m:oMath>
                  </m:oMathPara>
                </a14:m>
                <a:endParaRPr lang="en-US" dirty="0"/>
              </a:p>
            </p:txBody>
          </p:sp>
        </mc:Choice>
        <mc:Fallback xmlns="">
          <p:sp>
            <p:nvSpPr>
              <p:cNvPr id="32" name="Dreptunghi 10">
                <a:extLst>
                  <a:ext uri="{FF2B5EF4-FFF2-40B4-BE49-F238E27FC236}">
                    <a16:creationId xmlns:a16="http://schemas.microsoft.com/office/drawing/2014/main" id="{9D6DB5D5-F233-46E4-B265-F8BB660B4612}"/>
                  </a:ext>
                </a:extLst>
              </p:cNvPr>
              <p:cNvSpPr>
                <a:spLocks noRot="1" noChangeAspect="1" noMove="1" noResize="1" noEditPoints="1" noAdjustHandles="1" noChangeArrowheads="1" noChangeShapeType="1" noTextEdit="1"/>
              </p:cNvSpPr>
              <p:nvPr/>
            </p:nvSpPr>
            <p:spPr>
              <a:xfrm>
                <a:off x="837810" y="3621901"/>
                <a:ext cx="1541384" cy="612027"/>
              </a:xfrm>
              <a:prstGeom prst="rect">
                <a:avLst/>
              </a:prstGeom>
              <a:blipFill>
                <a:blip r:embed="rId2"/>
                <a:stretch>
                  <a:fillRect/>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157ADE46-5A75-4471-AD0A-0F9088EE5E05}"/>
              </a:ext>
            </a:extLst>
          </p:cNvPr>
          <p:cNvPicPr>
            <a:picLocks noChangeAspect="1"/>
          </p:cNvPicPr>
          <p:nvPr/>
        </p:nvPicPr>
        <p:blipFill>
          <a:blip r:embed="rId3"/>
          <a:stretch>
            <a:fillRect/>
          </a:stretch>
        </p:blipFill>
        <p:spPr>
          <a:xfrm>
            <a:off x="7461504" y="3535144"/>
            <a:ext cx="4398654" cy="1631881"/>
          </a:xfrm>
          <a:prstGeom prst="rect">
            <a:avLst/>
          </a:prstGeom>
        </p:spPr>
      </p:pic>
      <p:sp>
        <p:nvSpPr>
          <p:cNvPr id="33" name="Arrow: Right 32">
            <a:extLst>
              <a:ext uri="{FF2B5EF4-FFF2-40B4-BE49-F238E27FC236}">
                <a16:creationId xmlns:a16="http://schemas.microsoft.com/office/drawing/2014/main" id="{027E169E-EA51-4141-8996-157D89CD9FF1}"/>
              </a:ext>
            </a:extLst>
          </p:cNvPr>
          <p:cNvSpPr/>
          <p:nvPr/>
        </p:nvSpPr>
        <p:spPr>
          <a:xfrm>
            <a:off x="8975763" y="4283394"/>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4" name="Dreptunghi 10">
                <a:extLst>
                  <a:ext uri="{FF2B5EF4-FFF2-40B4-BE49-F238E27FC236}">
                    <a16:creationId xmlns:a16="http://schemas.microsoft.com/office/drawing/2014/main" id="{DD7D6C8C-9036-4A2A-82D1-DB04650F7EF2}"/>
                  </a:ext>
                </a:extLst>
              </p:cNvPr>
              <p:cNvSpPr/>
              <p:nvPr/>
            </p:nvSpPr>
            <p:spPr>
              <a:xfrm>
                <a:off x="776851" y="4855166"/>
                <a:ext cx="2246449" cy="8878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𝑧</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1</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𝐶</m:t>
                              </m:r>
                            </m:sub>
                          </m:sSub>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5</m:t>
                                      </m:r>
                                    </m:sub>
                                  </m:sSub>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𝐶</m:t>
                                  </m:r>
                                </m:sub>
                              </m:sSub>
                            </m:e>
                          </m:d>
                        </m:den>
                      </m:f>
                    </m:oMath>
                  </m:oMathPara>
                </a14:m>
                <a:endParaRPr lang="en-US" dirty="0"/>
              </a:p>
            </p:txBody>
          </p:sp>
        </mc:Choice>
        <mc:Fallback xmlns="">
          <p:sp>
            <p:nvSpPr>
              <p:cNvPr id="34" name="Dreptunghi 10">
                <a:extLst>
                  <a:ext uri="{FF2B5EF4-FFF2-40B4-BE49-F238E27FC236}">
                    <a16:creationId xmlns:a16="http://schemas.microsoft.com/office/drawing/2014/main" id="{DD7D6C8C-9036-4A2A-82D1-DB04650F7EF2}"/>
                  </a:ext>
                </a:extLst>
              </p:cNvPr>
              <p:cNvSpPr>
                <a:spLocks noRot="1" noChangeAspect="1" noMove="1" noResize="1" noEditPoints="1" noAdjustHandles="1" noChangeArrowheads="1" noChangeShapeType="1" noTextEdit="1"/>
              </p:cNvSpPr>
              <p:nvPr/>
            </p:nvSpPr>
            <p:spPr>
              <a:xfrm>
                <a:off x="776851" y="4855166"/>
                <a:ext cx="2246449" cy="887872"/>
              </a:xfrm>
              <a:prstGeom prst="rect">
                <a:avLst/>
              </a:prstGeom>
              <a:blipFill>
                <a:blip r:embed="rId4"/>
                <a:stretch>
                  <a:fillRect/>
                </a:stretch>
              </a:blipFill>
            </p:spPr>
            <p:txBody>
              <a:bodyPr/>
              <a:lstStyle/>
              <a:p>
                <a:r>
                  <a:rPr lang="en-US">
                    <a:noFill/>
                  </a:rPr>
                  <a:t> </a:t>
                </a:r>
              </a:p>
            </p:txBody>
          </p:sp>
        </mc:Fallback>
      </mc:AlternateContent>
      <p:sp>
        <p:nvSpPr>
          <p:cNvPr id="35" name="Rectangle: Rounded Corners 5">
            <a:extLst>
              <a:ext uri="{FF2B5EF4-FFF2-40B4-BE49-F238E27FC236}">
                <a16:creationId xmlns:a16="http://schemas.microsoft.com/office/drawing/2014/main" id="{BD4255E9-B413-42A2-822E-74D5A1D8E6C1}"/>
              </a:ext>
            </a:extLst>
          </p:cNvPr>
          <p:cNvSpPr/>
          <p:nvPr/>
        </p:nvSpPr>
        <p:spPr>
          <a:xfrm>
            <a:off x="837810" y="4855166"/>
            <a:ext cx="2185489" cy="887872"/>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asetăText 23">
            <a:extLst>
              <a:ext uri="{FF2B5EF4-FFF2-40B4-BE49-F238E27FC236}">
                <a16:creationId xmlns:a16="http://schemas.microsoft.com/office/drawing/2014/main" id="{38005D50-4B31-4242-AF5C-135711C260B8}"/>
              </a:ext>
            </a:extLst>
          </p:cNvPr>
          <p:cNvSpPr txBox="1"/>
          <p:nvPr/>
        </p:nvSpPr>
        <p:spPr>
          <a:xfrm>
            <a:off x="400049" y="4384614"/>
            <a:ext cx="4501135" cy="369332"/>
          </a:xfrm>
          <a:prstGeom prst="rect">
            <a:avLst/>
          </a:prstGeom>
          <a:noFill/>
        </p:spPr>
        <p:txBody>
          <a:bodyPr wrap="square" rtlCol="0">
            <a:spAutoFit/>
          </a:bodyPr>
          <a:lstStyle/>
          <a:p>
            <a:pPr marL="342900" indent="-342900">
              <a:buFont typeface="Arial" panose="020B0604020202020204" pitchFamily="34" charset="0"/>
              <a:buChar char="•"/>
            </a:pPr>
            <a:r>
              <a:rPr lang="en-US" dirty="0"/>
              <a:t>There is also a zero, given by:</a:t>
            </a:r>
          </a:p>
        </p:txBody>
      </p:sp>
    </p:spTree>
    <p:extLst>
      <p:ext uri="{BB962C8B-B14F-4D97-AF65-F5344CB8AC3E}">
        <p14:creationId xmlns:p14="http://schemas.microsoft.com/office/powerpoint/2010/main" val="210386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391301" cy="461665"/>
          </a:xfrm>
          <a:prstGeom prst="rect">
            <a:avLst/>
          </a:prstGeom>
          <a:noFill/>
        </p:spPr>
        <p:txBody>
          <a:bodyPr wrap="none" rtlCol="0">
            <a:spAutoFit/>
          </a:bodyPr>
          <a:lstStyle/>
          <a:p>
            <a:r>
              <a:rPr lang="en-US" sz="2400" dirty="0"/>
              <a:t>2 Stage Operational Amplifier  – Transfer Function</a:t>
            </a:r>
            <a:endParaRPr lang="ro-RO" sz="2400" dirty="0"/>
          </a:p>
        </p:txBody>
      </p:sp>
      <p:sp>
        <p:nvSpPr>
          <p:cNvPr id="6" name="CasetăText 23">
            <a:extLst>
              <a:ext uri="{FF2B5EF4-FFF2-40B4-BE49-F238E27FC236}">
                <a16:creationId xmlns:a16="http://schemas.microsoft.com/office/drawing/2014/main" id="{4731F144-024F-46DB-AE3E-2E138B1731B1}"/>
              </a:ext>
            </a:extLst>
          </p:cNvPr>
          <p:cNvSpPr txBox="1"/>
          <p:nvPr/>
        </p:nvSpPr>
        <p:spPr>
          <a:xfrm>
            <a:off x="400049" y="893892"/>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t>In conclusion, the OpAmp transfer function is given by:</a:t>
            </a:r>
          </a:p>
        </p:txBody>
      </p:sp>
      <p:sp>
        <p:nvSpPr>
          <p:cNvPr id="26" name="Rectangle: Rounded Corners 5">
            <a:extLst>
              <a:ext uri="{FF2B5EF4-FFF2-40B4-BE49-F238E27FC236}">
                <a16:creationId xmlns:a16="http://schemas.microsoft.com/office/drawing/2014/main" id="{B2D6B32A-9524-4C28-AA51-34BA75B796C2}"/>
              </a:ext>
            </a:extLst>
          </p:cNvPr>
          <p:cNvSpPr/>
          <p:nvPr/>
        </p:nvSpPr>
        <p:spPr>
          <a:xfrm>
            <a:off x="587874" y="1428008"/>
            <a:ext cx="3674644" cy="1115818"/>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2" name="Dreptunghi 10">
                <a:extLst>
                  <a:ext uri="{FF2B5EF4-FFF2-40B4-BE49-F238E27FC236}">
                    <a16:creationId xmlns:a16="http://schemas.microsoft.com/office/drawing/2014/main" id="{9D6DB5D5-F233-46E4-B265-F8BB660B4612}"/>
                  </a:ext>
                </a:extLst>
              </p:cNvPr>
              <p:cNvSpPr/>
              <p:nvPr/>
            </p:nvSpPr>
            <p:spPr>
              <a:xfrm>
                <a:off x="741732" y="4374389"/>
                <a:ext cx="1541384" cy="6120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1</m:t>
                          </m:r>
                        </m:sub>
                      </m:sSub>
                      <m:r>
                        <a:rPr lang="en-US" i="0">
                          <a:latin typeface="Cambria Math" panose="02040503050406030204" pitchFamily="18" charset="0"/>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5</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den>
                      </m:f>
                    </m:oMath>
                  </m:oMathPara>
                </a14:m>
                <a:endParaRPr lang="en-US" dirty="0"/>
              </a:p>
            </p:txBody>
          </p:sp>
        </mc:Choice>
        <mc:Fallback xmlns="">
          <p:sp>
            <p:nvSpPr>
              <p:cNvPr id="32" name="Dreptunghi 10">
                <a:extLst>
                  <a:ext uri="{FF2B5EF4-FFF2-40B4-BE49-F238E27FC236}">
                    <a16:creationId xmlns:a16="http://schemas.microsoft.com/office/drawing/2014/main" id="{9D6DB5D5-F233-46E4-B265-F8BB660B4612}"/>
                  </a:ext>
                </a:extLst>
              </p:cNvPr>
              <p:cNvSpPr>
                <a:spLocks noRot="1" noChangeAspect="1" noMove="1" noResize="1" noEditPoints="1" noAdjustHandles="1" noChangeArrowheads="1" noChangeShapeType="1" noTextEdit="1"/>
              </p:cNvSpPr>
              <p:nvPr/>
            </p:nvSpPr>
            <p:spPr>
              <a:xfrm>
                <a:off x="741732" y="4374389"/>
                <a:ext cx="1541384" cy="61202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Dreptunghi 10">
                <a:extLst>
                  <a:ext uri="{FF2B5EF4-FFF2-40B4-BE49-F238E27FC236}">
                    <a16:creationId xmlns:a16="http://schemas.microsoft.com/office/drawing/2014/main" id="{DD7D6C8C-9036-4A2A-82D1-DB04650F7EF2}"/>
                  </a:ext>
                </a:extLst>
              </p:cNvPr>
              <p:cNvSpPr/>
              <p:nvPr/>
            </p:nvSpPr>
            <p:spPr>
              <a:xfrm>
                <a:off x="741732" y="5132166"/>
                <a:ext cx="2246449" cy="8878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𝑧</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1</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𝐶</m:t>
                              </m:r>
                            </m:sub>
                          </m:sSub>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5</m:t>
                                      </m:r>
                                    </m:sub>
                                  </m:sSub>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𝐶</m:t>
                                  </m:r>
                                </m:sub>
                              </m:sSub>
                            </m:e>
                          </m:d>
                        </m:den>
                      </m:f>
                    </m:oMath>
                  </m:oMathPara>
                </a14:m>
                <a:endParaRPr lang="en-US" dirty="0"/>
              </a:p>
            </p:txBody>
          </p:sp>
        </mc:Choice>
        <mc:Fallback xmlns="">
          <p:sp>
            <p:nvSpPr>
              <p:cNvPr id="34" name="Dreptunghi 10">
                <a:extLst>
                  <a:ext uri="{FF2B5EF4-FFF2-40B4-BE49-F238E27FC236}">
                    <a16:creationId xmlns:a16="http://schemas.microsoft.com/office/drawing/2014/main" id="{DD7D6C8C-9036-4A2A-82D1-DB04650F7EF2}"/>
                  </a:ext>
                </a:extLst>
              </p:cNvPr>
              <p:cNvSpPr>
                <a:spLocks noRot="1" noChangeAspect="1" noMove="1" noResize="1" noEditPoints="1" noAdjustHandles="1" noChangeArrowheads="1" noChangeShapeType="1" noTextEdit="1"/>
              </p:cNvSpPr>
              <p:nvPr/>
            </p:nvSpPr>
            <p:spPr>
              <a:xfrm>
                <a:off x="741732" y="5132166"/>
                <a:ext cx="2246449" cy="88787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A7B73D46-B31E-413C-A9B5-B394BA23C723}"/>
                  </a:ext>
                </a:extLst>
              </p:cNvPr>
              <p:cNvSpPr/>
              <p:nvPr/>
            </p:nvSpPr>
            <p:spPr>
              <a:xfrm>
                <a:off x="776851" y="1403525"/>
                <a:ext cx="4350140" cy="111581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𝑂</m:t>
                              </m:r>
                            </m:sub>
                          </m:sSub>
                        </m:num>
                        <m:den>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𝑉</m:t>
                              </m:r>
                            </m:e>
                            <m:sub>
                              <m:r>
                                <a:rPr lang="en-US" i="1">
                                  <a:latin typeface="Cambria Math" panose="02040503050406030204" pitchFamily="18" charset="0"/>
                                </a:rPr>
                                <m:t>𝑑</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𝑠</m:t>
                                  </m:r>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𝑧</m:t>
                                      </m:r>
                                    </m:sub>
                                  </m:sSub>
                                </m:den>
                              </m:f>
                            </m:e>
                          </m:d>
                        </m:num>
                        <m:den>
                          <m:d>
                            <m:dPr>
                              <m:ctrlPr>
                                <a:rPr lang="en-US" i="1" smtClean="0">
                                  <a:latin typeface="Cambria Math" panose="02040503050406030204" pitchFamily="18" charset="0"/>
                                </a:rPr>
                              </m:ctrlPr>
                            </m:dPr>
                            <m:e>
                              <m:r>
                                <a:rPr lang="en-US" b="0" i="1" smtClean="0">
                                  <a:latin typeface="Cambria Math" panose="02040503050406030204" pitchFamily="18" charset="0"/>
                                </a:rPr>
                                <m:t>1+</m:t>
                              </m:r>
                              <m:f>
                                <m:fPr>
                                  <m:ctrlPr>
                                    <a:rPr lang="en-US" i="1" smtClean="0">
                                      <a:latin typeface="Cambria Math" panose="02040503050406030204" pitchFamily="18" charset="0"/>
                                    </a:rPr>
                                  </m:ctrlPr>
                                </m:fPr>
                                <m:num>
                                  <m:r>
                                    <a:rPr lang="en-US" i="1">
                                      <a:latin typeface="Cambria Math" panose="02040503050406030204" pitchFamily="18" charset="0"/>
                                    </a:rPr>
                                    <m:t>𝑠</m:t>
                                  </m:r>
                                </m:num>
                                <m:den>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0</m:t>
                                      </m:r>
                                    </m:sub>
                                  </m:sSub>
                                </m:den>
                              </m:f>
                            </m:e>
                          </m:d>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𝑠</m:t>
                                  </m:r>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1</m:t>
                                      </m:r>
                                    </m:sub>
                                  </m:sSub>
                                </m:den>
                              </m:f>
                            </m:e>
                          </m:d>
                        </m:den>
                      </m:f>
                    </m:oMath>
                  </m:oMathPara>
                </a14:m>
                <a:endParaRPr lang="en-US" dirty="0"/>
              </a:p>
            </p:txBody>
          </p:sp>
        </mc:Choice>
        <mc:Fallback xmlns="">
          <p:sp>
            <p:nvSpPr>
              <p:cNvPr id="12" name="Dreptunghi 4">
                <a:extLst>
                  <a:ext uri="{FF2B5EF4-FFF2-40B4-BE49-F238E27FC236}">
                    <a16:creationId xmlns:a16="http://schemas.microsoft.com/office/drawing/2014/main" id="{A7B73D46-B31E-413C-A9B5-B394BA23C723}"/>
                  </a:ext>
                </a:extLst>
              </p:cNvPr>
              <p:cNvSpPr>
                <a:spLocks noRot="1" noChangeAspect="1" noMove="1" noResize="1" noEditPoints="1" noAdjustHandles="1" noChangeArrowheads="1" noChangeShapeType="1" noTextEdit="1"/>
              </p:cNvSpPr>
              <p:nvPr/>
            </p:nvSpPr>
            <p:spPr>
              <a:xfrm>
                <a:off x="776851" y="1403525"/>
                <a:ext cx="4350140" cy="111581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Dreptunghi 4">
                <a:extLst>
                  <a:ext uri="{FF2B5EF4-FFF2-40B4-BE49-F238E27FC236}">
                    <a16:creationId xmlns:a16="http://schemas.microsoft.com/office/drawing/2014/main" id="{CF369C69-DC10-4275-B5FF-87DBD4CC4D01}"/>
                  </a:ext>
                </a:extLst>
              </p:cNvPr>
              <p:cNvSpPr/>
              <p:nvPr/>
            </p:nvSpPr>
            <p:spPr>
              <a:xfrm>
                <a:off x="741732" y="3567304"/>
                <a:ext cx="2399420" cy="66133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5</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2</m:t>
                                  </m:r>
                                </m:sub>
                              </m:sSub>
                              <m:r>
                                <a:rPr lang="en-US" i="1">
                                  <a:latin typeface="Cambria Math" panose="02040503050406030204" pitchFamily="18" charset="0"/>
                                </a:rPr>
                                <m:t>𝐶</m:t>
                              </m:r>
                            </m:e>
                            <m:sub>
                              <m:r>
                                <a:rPr lang="en-US" b="0" i="1" smtClean="0">
                                  <a:latin typeface="Cambria Math" panose="02040503050406030204" pitchFamily="18" charset="0"/>
                                </a:rPr>
                                <m:t>𝐶</m:t>
                              </m:r>
                            </m:sub>
                          </m:sSub>
                        </m:den>
                      </m:f>
                    </m:oMath>
                  </m:oMathPara>
                </a14:m>
                <a:endParaRPr lang="en-US" dirty="0"/>
              </a:p>
            </p:txBody>
          </p:sp>
        </mc:Choice>
        <mc:Fallback xmlns="">
          <p:sp>
            <p:nvSpPr>
              <p:cNvPr id="13" name="Dreptunghi 4">
                <a:extLst>
                  <a:ext uri="{FF2B5EF4-FFF2-40B4-BE49-F238E27FC236}">
                    <a16:creationId xmlns:a16="http://schemas.microsoft.com/office/drawing/2014/main" id="{CF369C69-DC10-4275-B5FF-87DBD4CC4D01}"/>
                  </a:ext>
                </a:extLst>
              </p:cNvPr>
              <p:cNvSpPr>
                <a:spLocks noRot="1" noChangeAspect="1" noMove="1" noResize="1" noEditPoints="1" noAdjustHandles="1" noChangeArrowheads="1" noChangeShapeType="1" noTextEdit="1"/>
              </p:cNvSpPr>
              <p:nvPr/>
            </p:nvSpPr>
            <p:spPr>
              <a:xfrm>
                <a:off x="741732" y="3567304"/>
                <a:ext cx="2399420" cy="66133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Dreptunghi 4">
                <a:extLst>
                  <a:ext uri="{FF2B5EF4-FFF2-40B4-BE49-F238E27FC236}">
                    <a16:creationId xmlns:a16="http://schemas.microsoft.com/office/drawing/2014/main" id="{5E5040D7-7F1C-49EA-95DA-117C05399596}"/>
                  </a:ext>
                </a:extLst>
              </p:cNvPr>
              <p:cNvSpPr/>
              <p:nvPr/>
            </p:nvSpPr>
            <p:spPr>
              <a:xfrm>
                <a:off x="741732" y="3125097"/>
                <a:ext cx="2399422" cy="369332"/>
              </a:xfrm>
              <a:prstGeom prst="rect">
                <a:avLst/>
              </a:prstGeom>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5</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2</m:t>
                        </m:r>
                      </m:sub>
                    </m:sSub>
                  </m:oMath>
                </a14:m>
                <a:endParaRPr lang="en-US" dirty="0"/>
              </a:p>
            </p:txBody>
          </p:sp>
        </mc:Choice>
        <mc:Fallback xmlns="">
          <p:sp>
            <p:nvSpPr>
              <p:cNvPr id="14" name="Dreptunghi 4">
                <a:extLst>
                  <a:ext uri="{FF2B5EF4-FFF2-40B4-BE49-F238E27FC236}">
                    <a16:creationId xmlns:a16="http://schemas.microsoft.com/office/drawing/2014/main" id="{5E5040D7-7F1C-49EA-95DA-117C05399596}"/>
                  </a:ext>
                </a:extLst>
              </p:cNvPr>
              <p:cNvSpPr>
                <a:spLocks noRot="1" noChangeAspect="1" noMove="1" noResize="1" noEditPoints="1" noAdjustHandles="1" noChangeArrowheads="1" noChangeShapeType="1" noTextEdit="1"/>
              </p:cNvSpPr>
              <p:nvPr/>
            </p:nvSpPr>
            <p:spPr>
              <a:xfrm>
                <a:off x="741732" y="3125097"/>
                <a:ext cx="2399422" cy="369332"/>
              </a:xfrm>
              <a:prstGeom prst="rect">
                <a:avLst/>
              </a:prstGeom>
              <a:blipFill>
                <a:blip r:embed="rId6"/>
                <a:stretch>
                  <a:fillRect b="-6667"/>
                </a:stretch>
              </a:blipFill>
            </p:spPr>
            <p:txBody>
              <a:bodyPr/>
              <a:lstStyle/>
              <a:p>
                <a:r>
                  <a:rPr lang="en-US">
                    <a:noFill/>
                  </a:rPr>
                  <a:t> </a:t>
                </a:r>
              </a:p>
            </p:txBody>
          </p:sp>
        </mc:Fallback>
      </mc:AlternateContent>
      <p:sp>
        <p:nvSpPr>
          <p:cNvPr id="15" name="CasetăText 23">
            <a:extLst>
              <a:ext uri="{FF2B5EF4-FFF2-40B4-BE49-F238E27FC236}">
                <a16:creationId xmlns:a16="http://schemas.microsoft.com/office/drawing/2014/main" id="{F327D18B-F2F4-494C-BED7-A6D4E533CDFB}"/>
              </a:ext>
            </a:extLst>
          </p:cNvPr>
          <p:cNvSpPr txBox="1"/>
          <p:nvPr/>
        </p:nvSpPr>
        <p:spPr>
          <a:xfrm>
            <a:off x="400049" y="2684127"/>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t>where:</a:t>
            </a:r>
          </a:p>
        </p:txBody>
      </p:sp>
    </p:spTree>
    <p:extLst>
      <p:ext uri="{BB962C8B-B14F-4D97-AF65-F5344CB8AC3E}">
        <p14:creationId xmlns:p14="http://schemas.microsoft.com/office/powerpoint/2010/main" val="3928116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391301" cy="461665"/>
          </a:xfrm>
          <a:prstGeom prst="rect">
            <a:avLst/>
          </a:prstGeom>
          <a:noFill/>
        </p:spPr>
        <p:txBody>
          <a:bodyPr wrap="none" rtlCol="0">
            <a:spAutoFit/>
          </a:bodyPr>
          <a:lstStyle/>
          <a:p>
            <a:r>
              <a:rPr lang="en-US" sz="2400" dirty="0"/>
              <a:t>2 Stage Operational Amplifier  – Transfer Function</a:t>
            </a:r>
            <a:endParaRPr lang="ro-RO" sz="2400" dirty="0"/>
          </a:p>
        </p:txBody>
      </p:sp>
      <p:pic>
        <p:nvPicPr>
          <p:cNvPr id="5" name="Picture 4">
            <a:extLst>
              <a:ext uri="{FF2B5EF4-FFF2-40B4-BE49-F238E27FC236}">
                <a16:creationId xmlns:a16="http://schemas.microsoft.com/office/drawing/2014/main" id="{CDF0BD8D-A205-46CB-A30A-F0EE0C2D6C52}"/>
              </a:ext>
            </a:extLst>
          </p:cNvPr>
          <p:cNvPicPr>
            <a:picLocks noChangeAspect="1"/>
          </p:cNvPicPr>
          <p:nvPr/>
        </p:nvPicPr>
        <p:blipFill>
          <a:blip r:embed="rId2"/>
          <a:stretch>
            <a:fillRect/>
          </a:stretch>
        </p:blipFill>
        <p:spPr>
          <a:xfrm>
            <a:off x="2206752" y="911624"/>
            <a:ext cx="7351776" cy="5877628"/>
          </a:xfrm>
          <a:prstGeom prst="rect">
            <a:avLst/>
          </a:prstGeom>
        </p:spPr>
      </p:pic>
    </p:spTree>
    <p:extLst>
      <p:ext uri="{BB962C8B-B14F-4D97-AF65-F5344CB8AC3E}">
        <p14:creationId xmlns:p14="http://schemas.microsoft.com/office/powerpoint/2010/main" val="3217623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3862468" cy="461665"/>
          </a:xfrm>
          <a:prstGeom prst="rect">
            <a:avLst/>
          </a:prstGeom>
          <a:noFill/>
        </p:spPr>
        <p:txBody>
          <a:bodyPr wrap="none" rtlCol="0">
            <a:spAutoFit/>
          </a:bodyPr>
          <a:lstStyle/>
          <a:p>
            <a:r>
              <a:rPr lang="en-US" sz="2400" dirty="0"/>
              <a:t>2 Stage Operational Amplifier</a:t>
            </a:r>
            <a:endParaRPr lang="ro-RO" sz="2400" dirty="0"/>
          </a:p>
        </p:txBody>
      </p:sp>
      <p:sp>
        <p:nvSpPr>
          <p:cNvPr id="6" name="CasetăText 23">
            <a:extLst>
              <a:ext uri="{FF2B5EF4-FFF2-40B4-BE49-F238E27FC236}">
                <a16:creationId xmlns:a16="http://schemas.microsoft.com/office/drawing/2014/main" id="{4731F144-024F-46DB-AE3E-2E138B1731B1}"/>
              </a:ext>
            </a:extLst>
          </p:cNvPr>
          <p:cNvSpPr txBox="1"/>
          <p:nvPr/>
        </p:nvSpPr>
        <p:spPr>
          <a:xfrm>
            <a:off x="400049" y="893892"/>
            <a:ext cx="11348604" cy="1754326"/>
          </a:xfrm>
          <a:prstGeom prst="rect">
            <a:avLst/>
          </a:prstGeom>
          <a:noFill/>
        </p:spPr>
        <p:txBody>
          <a:bodyPr wrap="square" rtlCol="0">
            <a:spAutoFit/>
          </a:bodyPr>
          <a:lstStyle/>
          <a:p>
            <a:pPr marL="342900" indent="-342900">
              <a:buFont typeface="Arial" panose="020B0604020202020204" pitchFamily="34" charset="0"/>
              <a:buChar char="•"/>
            </a:pPr>
            <a:r>
              <a:rPr lang="en-US" dirty="0"/>
              <a:t>The 2 stage operation amplifier is one of the most common (largely used) operational amplifier topologies.</a:t>
            </a:r>
          </a:p>
          <a:p>
            <a:pPr marL="342900" indent="-342900">
              <a:buFont typeface="Arial" panose="020B0604020202020204" pitchFamily="34" charset="0"/>
              <a:buChar char="•"/>
            </a:pPr>
            <a:r>
              <a:rPr lang="en-US" dirty="0"/>
              <a:t>It is composed by a differential pair (as the first stage) and a common source stage (as the second stage).</a:t>
            </a:r>
          </a:p>
          <a:p>
            <a:pPr marL="342900" indent="-342900">
              <a:buFont typeface="Arial" panose="020B0604020202020204" pitchFamily="34" charset="0"/>
              <a:buChar char="•"/>
            </a:pPr>
            <a:r>
              <a:rPr lang="en-US" dirty="0"/>
              <a:t>There are two versions:</a:t>
            </a:r>
          </a:p>
          <a:p>
            <a:pPr marL="800100" lvl="1" indent="-342900">
              <a:buFont typeface="Wingdings" panose="05000000000000000000" pitchFamily="2" charset="2"/>
              <a:buChar char="§"/>
            </a:pPr>
            <a:r>
              <a:rPr lang="en-US" dirty="0" err="1"/>
              <a:t>Pmos</a:t>
            </a:r>
            <a:r>
              <a:rPr lang="en-US" dirty="0"/>
              <a:t> differential pair and </a:t>
            </a:r>
            <a:r>
              <a:rPr lang="en-US" dirty="0" err="1"/>
              <a:t>nmos</a:t>
            </a:r>
            <a:r>
              <a:rPr lang="en-US" dirty="0"/>
              <a:t> common source.</a:t>
            </a:r>
          </a:p>
          <a:p>
            <a:pPr marL="800100" lvl="1" indent="-342900">
              <a:buFont typeface="Wingdings" panose="05000000000000000000" pitchFamily="2" charset="2"/>
              <a:buChar char="§"/>
            </a:pPr>
            <a:r>
              <a:rPr lang="en-US" dirty="0" err="1"/>
              <a:t>Nmos</a:t>
            </a:r>
            <a:r>
              <a:rPr lang="en-US" dirty="0"/>
              <a:t> differential pair and </a:t>
            </a:r>
            <a:r>
              <a:rPr lang="en-US" dirty="0" err="1"/>
              <a:t>pmos</a:t>
            </a:r>
            <a:r>
              <a:rPr lang="en-US" dirty="0"/>
              <a:t> common source.</a:t>
            </a:r>
          </a:p>
          <a:p>
            <a:pPr marL="342900" indent="-342900">
              <a:buFont typeface="Arial" panose="020B0604020202020204" pitchFamily="34" charset="0"/>
              <a:buChar char="•"/>
            </a:pPr>
            <a:r>
              <a:rPr lang="en-US" dirty="0"/>
              <a:t>The two stages always use opposite transistor types (for voltage level compatibility).</a:t>
            </a:r>
          </a:p>
        </p:txBody>
      </p:sp>
    </p:spTree>
    <p:extLst>
      <p:ext uri="{BB962C8B-B14F-4D97-AF65-F5344CB8AC3E}">
        <p14:creationId xmlns:p14="http://schemas.microsoft.com/office/powerpoint/2010/main" val="2120045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391301" cy="461665"/>
          </a:xfrm>
          <a:prstGeom prst="rect">
            <a:avLst/>
          </a:prstGeom>
          <a:noFill/>
        </p:spPr>
        <p:txBody>
          <a:bodyPr wrap="none" rtlCol="0">
            <a:spAutoFit/>
          </a:bodyPr>
          <a:lstStyle/>
          <a:p>
            <a:r>
              <a:rPr lang="en-US" sz="2400" dirty="0"/>
              <a:t>2 Stage Operational Amplifier  – Transfer Function</a:t>
            </a:r>
            <a:endParaRPr lang="ro-RO" sz="2400" dirty="0"/>
          </a:p>
        </p:txBody>
      </p:sp>
      <p:pic>
        <p:nvPicPr>
          <p:cNvPr id="5" name="Picture 4">
            <a:extLst>
              <a:ext uri="{FF2B5EF4-FFF2-40B4-BE49-F238E27FC236}">
                <a16:creationId xmlns:a16="http://schemas.microsoft.com/office/drawing/2014/main" id="{51701E1A-B319-464C-8260-03F85F1C81B6}"/>
              </a:ext>
            </a:extLst>
          </p:cNvPr>
          <p:cNvPicPr>
            <a:picLocks noChangeAspect="1"/>
          </p:cNvPicPr>
          <p:nvPr/>
        </p:nvPicPr>
        <p:blipFill>
          <a:blip r:embed="rId2"/>
          <a:stretch>
            <a:fillRect/>
          </a:stretch>
        </p:blipFill>
        <p:spPr>
          <a:xfrm>
            <a:off x="1890309" y="903107"/>
            <a:ext cx="8617221" cy="5869547"/>
          </a:xfrm>
          <a:prstGeom prst="rect">
            <a:avLst/>
          </a:prstGeom>
        </p:spPr>
      </p:pic>
    </p:spTree>
    <p:extLst>
      <p:ext uri="{BB962C8B-B14F-4D97-AF65-F5344CB8AC3E}">
        <p14:creationId xmlns:p14="http://schemas.microsoft.com/office/powerpoint/2010/main" val="332598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391301" cy="461665"/>
          </a:xfrm>
          <a:prstGeom prst="rect">
            <a:avLst/>
          </a:prstGeom>
          <a:noFill/>
        </p:spPr>
        <p:txBody>
          <a:bodyPr wrap="none" rtlCol="0">
            <a:spAutoFit/>
          </a:bodyPr>
          <a:lstStyle/>
          <a:p>
            <a:r>
              <a:rPr lang="en-US" sz="2400" dirty="0"/>
              <a:t>2 Stage Operational Amplifier  – Transfer Function</a:t>
            </a:r>
            <a:endParaRPr lang="ro-RO" sz="2400" dirty="0"/>
          </a:p>
        </p:txBody>
      </p:sp>
      <p:sp>
        <p:nvSpPr>
          <p:cNvPr id="6" name="CasetăText 23">
            <a:extLst>
              <a:ext uri="{FF2B5EF4-FFF2-40B4-BE49-F238E27FC236}">
                <a16:creationId xmlns:a16="http://schemas.microsoft.com/office/drawing/2014/main" id="{4731F144-024F-46DB-AE3E-2E138B1731B1}"/>
              </a:ext>
            </a:extLst>
          </p:cNvPr>
          <p:cNvSpPr txBox="1"/>
          <p:nvPr/>
        </p:nvSpPr>
        <p:spPr>
          <a:xfrm>
            <a:off x="400049" y="893892"/>
            <a:ext cx="11348604" cy="923330"/>
          </a:xfrm>
          <a:prstGeom prst="rect">
            <a:avLst/>
          </a:prstGeom>
          <a:noFill/>
        </p:spPr>
        <p:txBody>
          <a:bodyPr wrap="square" rtlCol="0">
            <a:spAutoFit/>
          </a:bodyPr>
          <a:lstStyle/>
          <a:p>
            <a:pPr marL="342900" indent="-342900">
              <a:buFont typeface="Arial" panose="020B0604020202020204" pitchFamily="34" charset="0"/>
              <a:buChar char="•"/>
            </a:pPr>
            <a:r>
              <a:rPr lang="en-US" dirty="0"/>
              <a:t>Now to draw the transfer function.</a:t>
            </a:r>
          </a:p>
          <a:p>
            <a:pPr marL="342900" indent="-342900">
              <a:buFont typeface="Arial" panose="020B0604020202020204" pitchFamily="34" charset="0"/>
              <a:buChar char="•"/>
            </a:pPr>
            <a:r>
              <a:rPr lang="en-US" dirty="0"/>
              <a:t>First, we assume </a:t>
            </a:r>
            <a:r>
              <a:rPr lang="el-GR" dirty="0">
                <a:latin typeface="Times New Roman" panose="02020603050405020304" pitchFamily="18" charset="0"/>
                <a:cs typeface="Times New Roman" panose="02020603050405020304" pitchFamily="18" charset="0"/>
              </a:rPr>
              <a:t>ω</a:t>
            </a:r>
            <a:r>
              <a:rPr lang="en-US" baseline="-25000" dirty="0">
                <a:latin typeface="Times New Roman" panose="02020603050405020304" pitchFamily="18" charset="0"/>
                <a:cs typeface="Times New Roman" panose="02020603050405020304" pitchFamily="18" charset="0"/>
              </a:rPr>
              <a:t>1</a:t>
            </a:r>
            <a:r>
              <a:rPr lang="en-US" dirty="0"/>
              <a:t> is much larger than </a:t>
            </a:r>
            <a:r>
              <a:rPr lang="el-GR" dirty="0">
                <a:latin typeface="Times New Roman" panose="02020603050405020304" pitchFamily="18" charset="0"/>
                <a:cs typeface="Times New Roman" panose="02020603050405020304" pitchFamily="18" charset="0"/>
              </a:rPr>
              <a:t>ω</a:t>
            </a:r>
            <a:r>
              <a:rPr lang="en-US" baseline="-25000" dirty="0">
                <a:latin typeface="Times New Roman" panose="02020603050405020304" pitchFamily="18" charset="0"/>
                <a:cs typeface="Times New Roman" panose="02020603050405020304" pitchFamily="18" charset="0"/>
              </a:rPr>
              <a:t>0</a:t>
            </a:r>
            <a:r>
              <a:rPr lang="en-US" dirty="0"/>
              <a:t>. This is a reasonable assumption as g</a:t>
            </a:r>
            <a:r>
              <a:rPr lang="en-US" baseline="-25000" dirty="0"/>
              <a:t>m5</a:t>
            </a:r>
            <a:r>
              <a:rPr lang="en-US" dirty="0"/>
              <a:t>R</a:t>
            </a:r>
            <a:r>
              <a:rPr lang="en-US" baseline="-25000" dirty="0"/>
              <a:t>o1</a:t>
            </a:r>
            <a:r>
              <a:rPr lang="en-US" dirty="0"/>
              <a:t>R</a:t>
            </a:r>
            <a:r>
              <a:rPr lang="en-US" baseline="-25000" dirty="0"/>
              <a:t>o2</a:t>
            </a:r>
            <a:r>
              <a:rPr lang="en-US" dirty="0"/>
              <a:t>&gt;&gt;1/g</a:t>
            </a:r>
            <a:r>
              <a:rPr lang="en-US" baseline="-25000" dirty="0"/>
              <a:t>m5</a:t>
            </a:r>
            <a:r>
              <a:rPr lang="en-US" dirty="0"/>
              <a:t>.</a:t>
            </a:r>
          </a:p>
          <a:p>
            <a:pPr marL="342900" indent="-342900">
              <a:buFont typeface="Arial" panose="020B0604020202020204" pitchFamily="34" charset="0"/>
              <a:buChar char="•"/>
            </a:pPr>
            <a:r>
              <a:rPr lang="en-US" dirty="0"/>
              <a:t>We can rewrite </a:t>
            </a:r>
            <a:r>
              <a:rPr lang="el-GR" dirty="0">
                <a:latin typeface="Times New Roman" panose="02020603050405020304" pitchFamily="18" charset="0"/>
                <a:cs typeface="Times New Roman" panose="02020603050405020304" pitchFamily="18" charset="0"/>
              </a:rPr>
              <a:t>ω</a:t>
            </a:r>
            <a:r>
              <a:rPr lang="en-US" baseline="-25000" dirty="0">
                <a:latin typeface="Times New Roman" panose="02020603050405020304" pitchFamily="18" charset="0"/>
                <a:cs typeface="Times New Roman" panose="02020603050405020304" pitchFamily="18" charset="0"/>
              </a:rPr>
              <a:t>0</a:t>
            </a:r>
            <a:r>
              <a:rPr lang="en-US" dirty="0"/>
              <a:t> as:</a:t>
            </a:r>
          </a:p>
        </p:txBody>
      </p:sp>
      <p:sp>
        <p:nvSpPr>
          <p:cNvPr id="26" name="Rectangle: Rounded Corners 5">
            <a:extLst>
              <a:ext uri="{FF2B5EF4-FFF2-40B4-BE49-F238E27FC236}">
                <a16:creationId xmlns:a16="http://schemas.microsoft.com/office/drawing/2014/main" id="{B2D6B32A-9524-4C28-AA51-34BA75B796C2}"/>
              </a:ext>
            </a:extLst>
          </p:cNvPr>
          <p:cNvSpPr/>
          <p:nvPr/>
        </p:nvSpPr>
        <p:spPr>
          <a:xfrm>
            <a:off x="6599388" y="1776369"/>
            <a:ext cx="1295241" cy="613822"/>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A7B73D46-B31E-413C-A9B5-B394BA23C723}"/>
                  </a:ext>
                </a:extLst>
              </p:cNvPr>
              <p:cNvSpPr/>
              <p:nvPr/>
            </p:nvSpPr>
            <p:spPr>
              <a:xfrm>
                <a:off x="741734" y="2854032"/>
                <a:ext cx="8121850" cy="176888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𝐻</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𝑢𝑔</m:t>
                                  </m:r>
                                </m:sub>
                              </m:sSub>
                            </m:e>
                          </m:d>
                        </m:e>
                      </m:d>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0</m:t>
                              </m:r>
                            </m:sub>
                          </m:sSub>
                          <m:d>
                            <m:dPr>
                              <m:begChr m:val="|"/>
                              <m:endChr m:val="|"/>
                              <m:ctrlPr>
                                <a:rPr lang="en-US" i="1" smtClean="0">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𝑗</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𝑢𝑔</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𝑧</m:t>
                                      </m:r>
                                    </m:sub>
                                  </m:sSub>
                                </m:den>
                              </m:f>
                            </m:e>
                          </m:d>
                        </m:num>
                        <m:den>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𝑗</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𝑢𝑔</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0</m:t>
                                      </m:r>
                                    </m:sub>
                                  </m:sSub>
                                </m:den>
                              </m:f>
                            </m:e>
                          </m:d>
                          <m:r>
                            <a:rPr lang="en-US"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𝑗</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𝑢𝑔</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1</m:t>
                                      </m:r>
                                    </m:sub>
                                  </m:sSub>
                                </m:den>
                              </m:f>
                            </m:e>
                          </m:d>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0</m:t>
                              </m:r>
                            </m:sub>
                          </m:sSub>
                          <m:rad>
                            <m:radPr>
                              <m:degHide m:val="on"/>
                              <m:ctrlPr>
                                <a:rPr lang="en-US" i="1">
                                  <a:latin typeface="Cambria Math" panose="02040503050406030204" pitchFamily="18" charset="0"/>
                                </a:rPr>
                              </m:ctrlPr>
                            </m:radPr>
                            <m:deg/>
                            <m:e>
                              <m:r>
                                <a:rPr lang="en-US" i="1">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𝑢𝑔</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𝑧</m:t>
                                              </m:r>
                                            </m:sub>
                                          </m:sSub>
                                        </m:den>
                                      </m:f>
                                    </m:e>
                                  </m:d>
                                </m:e>
                                <m:sup>
                                  <m:r>
                                    <a:rPr lang="en-US" i="1">
                                      <a:latin typeface="Cambria Math" panose="02040503050406030204" pitchFamily="18" charset="0"/>
                                    </a:rPr>
                                    <m:t>2</m:t>
                                  </m:r>
                                </m:sup>
                              </m:sSup>
                            </m:e>
                          </m:rad>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𝑢𝑔</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0</m:t>
                                              </m:r>
                                            </m:sub>
                                          </m:sSub>
                                        </m:den>
                                      </m:f>
                                    </m:e>
                                  </m:d>
                                </m:e>
                                <m:sup>
                                  <m:r>
                                    <a:rPr lang="en-US" i="1">
                                      <a:latin typeface="Cambria Math" panose="02040503050406030204" pitchFamily="18" charset="0"/>
                                    </a:rPr>
                                    <m:t>2</m:t>
                                  </m:r>
                                </m:sup>
                              </m:sSup>
                            </m:e>
                          </m:rad>
                          <m:r>
                            <a:rPr lang="en-US" i="1" smtClean="0">
                              <a:latin typeface="Cambria Math" panose="02040503050406030204" pitchFamily="18" charset="0"/>
                              <a:ea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𝑢𝑔</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1</m:t>
                                              </m:r>
                                            </m:sub>
                                          </m:sSub>
                                        </m:den>
                                      </m:f>
                                    </m:e>
                                  </m:d>
                                </m:e>
                                <m:sup>
                                  <m:r>
                                    <a:rPr lang="en-US" i="1">
                                      <a:latin typeface="Cambria Math" panose="02040503050406030204" pitchFamily="18" charset="0"/>
                                    </a:rPr>
                                    <m:t>2</m:t>
                                  </m:r>
                                </m:sup>
                              </m:sSup>
                            </m:e>
                          </m:rad>
                        </m:den>
                      </m:f>
                    </m:oMath>
                  </m:oMathPara>
                </a14:m>
                <a:endParaRPr lang="en-US" dirty="0"/>
              </a:p>
            </p:txBody>
          </p:sp>
        </mc:Choice>
        <mc:Fallback xmlns="">
          <p:sp>
            <p:nvSpPr>
              <p:cNvPr id="12" name="Dreptunghi 4">
                <a:extLst>
                  <a:ext uri="{FF2B5EF4-FFF2-40B4-BE49-F238E27FC236}">
                    <a16:creationId xmlns:a16="http://schemas.microsoft.com/office/drawing/2014/main" id="{A7B73D46-B31E-413C-A9B5-B394BA23C723}"/>
                  </a:ext>
                </a:extLst>
              </p:cNvPr>
              <p:cNvSpPr>
                <a:spLocks noRot="1" noChangeAspect="1" noMove="1" noResize="1" noEditPoints="1" noAdjustHandles="1" noChangeArrowheads="1" noChangeShapeType="1" noTextEdit="1"/>
              </p:cNvSpPr>
              <p:nvPr/>
            </p:nvSpPr>
            <p:spPr>
              <a:xfrm>
                <a:off x="741734" y="2854032"/>
                <a:ext cx="8121850" cy="176888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Dreptunghi 4">
                <a:extLst>
                  <a:ext uri="{FF2B5EF4-FFF2-40B4-BE49-F238E27FC236}">
                    <a16:creationId xmlns:a16="http://schemas.microsoft.com/office/drawing/2014/main" id="{CF369C69-DC10-4275-B5FF-87DBD4CC4D01}"/>
                  </a:ext>
                </a:extLst>
              </p:cNvPr>
              <p:cNvSpPr/>
              <p:nvPr/>
            </p:nvSpPr>
            <p:spPr>
              <a:xfrm>
                <a:off x="741734" y="1717922"/>
                <a:ext cx="6811210" cy="66133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5</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2</m:t>
                                  </m:r>
                                </m:sub>
                              </m:sSub>
                              <m:r>
                                <a:rPr lang="en-US" i="1">
                                  <a:latin typeface="Cambria Math" panose="02040503050406030204" pitchFamily="18" charset="0"/>
                                </a:rPr>
                                <m:t>𝐶</m:t>
                              </m:r>
                            </m:e>
                            <m:sub>
                              <m:r>
                                <a:rPr lang="en-US" b="0" i="1" smtClean="0">
                                  <a:latin typeface="Cambria Math" panose="02040503050406030204" pitchFamily="18" charset="0"/>
                                </a:rPr>
                                <m:t>𝐶</m:t>
                              </m:r>
                            </m:sub>
                          </m:sSub>
                        </m:den>
                      </m:f>
                      <m:r>
                        <a:rPr lang="en-US" b="0" i="1"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1</m:t>
                                  </m:r>
                                </m:sub>
                              </m:sSub>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5</m:t>
                                      </m:r>
                                    </m:sub>
                                  </m:sSub>
                                  <m:r>
                                    <a:rPr lang="en-US" i="1">
                                      <a:latin typeface="Cambria Math" panose="02040503050406030204" pitchFamily="18" charset="0"/>
                                    </a:rPr>
                                    <m:t>𝑅</m:t>
                                  </m:r>
                                </m:e>
                                <m:sub>
                                  <m:r>
                                    <a:rPr lang="en-US" i="1">
                                      <a:latin typeface="Cambria Math" panose="02040503050406030204" pitchFamily="18" charset="0"/>
                                    </a:rPr>
                                    <m:t>𝑜</m:t>
                                  </m:r>
                                  <m:r>
                                    <a:rPr lang="en-US" i="1">
                                      <a:latin typeface="Cambria Math" panose="02040503050406030204" pitchFamily="18" charset="0"/>
                                    </a:rPr>
                                    <m:t>2</m:t>
                                  </m:r>
                                </m:sub>
                              </m:sSub>
                              <m:r>
                                <a:rPr lang="en-US" i="1">
                                  <a:latin typeface="Cambria Math" panose="02040503050406030204" pitchFamily="18" charset="0"/>
                                </a:rPr>
                                <m:t>𝐶</m:t>
                              </m:r>
                            </m:e>
                            <m:sub>
                              <m:r>
                                <a:rPr lang="en-US" i="1">
                                  <a:latin typeface="Cambria Math" panose="02040503050406030204" pitchFamily="18" charset="0"/>
                                </a:rPr>
                                <m:t>𝐶</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0</m:t>
                                  </m:r>
                                </m:sub>
                              </m:sSub>
                              <m:r>
                                <a:rPr lang="en-US" i="1">
                                  <a:latin typeface="Cambria Math" panose="02040503050406030204" pitchFamily="18" charset="0"/>
                                </a:rPr>
                                <m:t>𝐶</m:t>
                              </m:r>
                            </m:e>
                            <m:sub>
                              <m:r>
                                <a:rPr lang="en-US" i="1">
                                  <a:latin typeface="Cambria Math" panose="02040503050406030204" pitchFamily="18" charset="0"/>
                                </a:rPr>
                                <m:t>𝐶</m:t>
                              </m:r>
                            </m:sub>
                          </m:sSub>
                        </m:den>
                      </m:f>
                    </m:oMath>
                  </m:oMathPara>
                </a14:m>
                <a:endParaRPr lang="en-US" dirty="0"/>
              </a:p>
            </p:txBody>
          </p:sp>
        </mc:Choice>
        <mc:Fallback xmlns="">
          <p:sp>
            <p:nvSpPr>
              <p:cNvPr id="13" name="Dreptunghi 4">
                <a:extLst>
                  <a:ext uri="{FF2B5EF4-FFF2-40B4-BE49-F238E27FC236}">
                    <a16:creationId xmlns:a16="http://schemas.microsoft.com/office/drawing/2014/main" id="{CF369C69-DC10-4275-B5FF-87DBD4CC4D01}"/>
                  </a:ext>
                </a:extLst>
              </p:cNvPr>
              <p:cNvSpPr>
                <a:spLocks noRot="1" noChangeAspect="1" noMove="1" noResize="1" noEditPoints="1" noAdjustHandles="1" noChangeArrowheads="1" noChangeShapeType="1" noTextEdit="1"/>
              </p:cNvSpPr>
              <p:nvPr/>
            </p:nvSpPr>
            <p:spPr>
              <a:xfrm>
                <a:off x="741734" y="1717922"/>
                <a:ext cx="6811210" cy="661335"/>
              </a:xfrm>
              <a:prstGeom prst="rect">
                <a:avLst/>
              </a:prstGeom>
              <a:blipFill>
                <a:blip r:embed="rId3"/>
                <a:stretch>
                  <a:fillRect/>
                </a:stretch>
              </a:blipFill>
            </p:spPr>
            <p:txBody>
              <a:bodyPr/>
              <a:lstStyle/>
              <a:p>
                <a:r>
                  <a:rPr lang="en-US">
                    <a:noFill/>
                  </a:rPr>
                  <a:t> </a:t>
                </a:r>
              </a:p>
            </p:txBody>
          </p:sp>
        </mc:Fallback>
      </mc:AlternateContent>
      <p:sp>
        <p:nvSpPr>
          <p:cNvPr id="15" name="CasetăText 23">
            <a:extLst>
              <a:ext uri="{FF2B5EF4-FFF2-40B4-BE49-F238E27FC236}">
                <a16:creationId xmlns:a16="http://schemas.microsoft.com/office/drawing/2014/main" id="{F327D18B-F2F4-494C-BED7-A6D4E533CDFB}"/>
              </a:ext>
            </a:extLst>
          </p:cNvPr>
          <p:cNvSpPr txBox="1"/>
          <p:nvPr/>
        </p:nvSpPr>
        <p:spPr>
          <a:xfrm>
            <a:off x="400049" y="2484700"/>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t>Now to calculate the unity gain frequency, </a:t>
            </a:r>
            <a:r>
              <a:rPr lang="el-GR" dirty="0">
                <a:latin typeface="Times New Roman" panose="02020603050405020304" pitchFamily="18" charset="0"/>
                <a:cs typeface="Times New Roman" panose="02020603050405020304" pitchFamily="18" charset="0"/>
              </a:rPr>
              <a:t>ω</a:t>
            </a:r>
            <a:r>
              <a:rPr lang="en-US" baseline="-25000" dirty="0">
                <a:latin typeface="Times New Roman" panose="02020603050405020304" pitchFamily="18" charset="0"/>
                <a:cs typeface="Times New Roman" panose="02020603050405020304" pitchFamily="18" charset="0"/>
              </a:rPr>
              <a:t>ug</a:t>
            </a:r>
            <a:r>
              <a:rPr lang="en-US" dirty="0"/>
              <a:t>.</a:t>
            </a:r>
          </a:p>
        </p:txBody>
      </p:sp>
      <mc:AlternateContent xmlns:mc="http://schemas.openxmlformats.org/markup-compatibility/2006" xmlns:a14="http://schemas.microsoft.com/office/drawing/2010/main">
        <mc:Choice Requires="a14">
          <p:sp>
            <p:nvSpPr>
              <p:cNvPr id="16" name="Dreptunghi 4">
                <a:extLst>
                  <a:ext uri="{FF2B5EF4-FFF2-40B4-BE49-F238E27FC236}">
                    <a16:creationId xmlns:a16="http://schemas.microsoft.com/office/drawing/2014/main" id="{32E1DB3B-BE99-40EB-90F3-6086F67740AC}"/>
                  </a:ext>
                </a:extLst>
              </p:cNvPr>
              <p:cNvSpPr/>
              <p:nvPr/>
            </p:nvSpPr>
            <p:spPr>
              <a:xfrm>
                <a:off x="6599388" y="1776369"/>
                <a:ext cx="1374180" cy="61382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0</m:t>
                                  </m:r>
                                </m:sub>
                              </m:sSub>
                              <m:r>
                                <a:rPr lang="en-US" i="1">
                                  <a:latin typeface="Cambria Math" panose="02040503050406030204" pitchFamily="18" charset="0"/>
                                </a:rPr>
                                <m:t>𝐶</m:t>
                              </m:r>
                            </m:e>
                            <m:sub>
                              <m:r>
                                <a:rPr lang="en-US" i="1">
                                  <a:latin typeface="Cambria Math" panose="02040503050406030204" pitchFamily="18" charset="0"/>
                                </a:rPr>
                                <m:t>𝐶</m:t>
                              </m:r>
                            </m:sub>
                          </m:sSub>
                        </m:den>
                      </m:f>
                    </m:oMath>
                  </m:oMathPara>
                </a14:m>
                <a:endParaRPr lang="en-US" dirty="0"/>
              </a:p>
            </p:txBody>
          </p:sp>
        </mc:Choice>
        <mc:Fallback xmlns="">
          <p:sp>
            <p:nvSpPr>
              <p:cNvPr id="16" name="Dreptunghi 4">
                <a:extLst>
                  <a:ext uri="{FF2B5EF4-FFF2-40B4-BE49-F238E27FC236}">
                    <a16:creationId xmlns:a16="http://schemas.microsoft.com/office/drawing/2014/main" id="{32E1DB3B-BE99-40EB-90F3-6086F67740AC}"/>
                  </a:ext>
                </a:extLst>
              </p:cNvPr>
              <p:cNvSpPr>
                <a:spLocks noRot="1" noChangeAspect="1" noMove="1" noResize="1" noEditPoints="1" noAdjustHandles="1" noChangeArrowheads="1" noChangeShapeType="1" noTextEdit="1"/>
              </p:cNvSpPr>
              <p:nvPr/>
            </p:nvSpPr>
            <p:spPr>
              <a:xfrm>
                <a:off x="6599388" y="1776369"/>
                <a:ext cx="1374180" cy="613822"/>
              </a:xfrm>
              <a:prstGeom prst="rect">
                <a:avLst/>
              </a:prstGeom>
              <a:blipFill>
                <a:blip r:embed="rId4"/>
                <a:stretch>
                  <a:fillRect/>
                </a:stretch>
              </a:blipFill>
            </p:spPr>
            <p:txBody>
              <a:bodyPr/>
              <a:lstStyle/>
              <a:p>
                <a:r>
                  <a:rPr lang="en-US">
                    <a:noFill/>
                  </a:rPr>
                  <a:t> </a:t>
                </a:r>
              </a:p>
            </p:txBody>
          </p:sp>
        </mc:Fallback>
      </mc:AlternateContent>
      <p:sp>
        <p:nvSpPr>
          <p:cNvPr id="17" name="Arrow: Right 32">
            <a:extLst>
              <a:ext uri="{FF2B5EF4-FFF2-40B4-BE49-F238E27FC236}">
                <a16:creationId xmlns:a16="http://schemas.microsoft.com/office/drawing/2014/main" id="{9E3DA3A1-A532-45D4-B92E-FC605B848251}"/>
              </a:ext>
            </a:extLst>
          </p:cNvPr>
          <p:cNvSpPr/>
          <p:nvPr/>
        </p:nvSpPr>
        <p:spPr>
          <a:xfrm>
            <a:off x="6037775" y="1979498"/>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asetăText 23">
            <a:extLst>
              <a:ext uri="{FF2B5EF4-FFF2-40B4-BE49-F238E27FC236}">
                <a16:creationId xmlns:a16="http://schemas.microsoft.com/office/drawing/2014/main" id="{9F912AF0-8C88-4BED-BD3B-89DA1746C99C}"/>
              </a:ext>
            </a:extLst>
          </p:cNvPr>
          <p:cNvSpPr txBox="1"/>
          <p:nvPr/>
        </p:nvSpPr>
        <p:spPr>
          <a:xfrm>
            <a:off x="400049" y="4622914"/>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t>We assume that </a:t>
            </a:r>
            <a:r>
              <a:rPr lang="el-GR" dirty="0">
                <a:latin typeface="Times New Roman" panose="02020603050405020304" pitchFamily="18" charset="0"/>
                <a:cs typeface="Times New Roman" panose="02020603050405020304" pitchFamily="18" charset="0"/>
              </a:rPr>
              <a:t>ω</a:t>
            </a:r>
            <a:r>
              <a:rPr lang="en-US" baseline="-25000" dirty="0">
                <a:latin typeface="Times New Roman" panose="02020603050405020304" pitchFamily="18" charset="0"/>
                <a:cs typeface="Times New Roman" panose="02020603050405020304" pitchFamily="18" charset="0"/>
              </a:rPr>
              <a:t>ug</a:t>
            </a:r>
            <a:r>
              <a:rPr lang="en-US" dirty="0"/>
              <a:t> is (much) higher than </a:t>
            </a:r>
            <a:r>
              <a:rPr lang="el-GR" dirty="0">
                <a:latin typeface="Times New Roman" panose="02020603050405020304" pitchFamily="18" charset="0"/>
                <a:cs typeface="Times New Roman" panose="02020603050405020304" pitchFamily="18" charset="0"/>
              </a:rPr>
              <a:t>ω</a:t>
            </a:r>
            <a:r>
              <a:rPr lang="en-US" baseline="-25000" dirty="0">
                <a:latin typeface="Times New Roman" panose="02020603050405020304" pitchFamily="18" charset="0"/>
                <a:cs typeface="Times New Roman" panose="02020603050405020304" pitchFamily="18" charset="0"/>
              </a:rPr>
              <a:t>0</a:t>
            </a:r>
            <a:r>
              <a:rPr lang="en-US" dirty="0"/>
              <a:t> and (much) lower than </a:t>
            </a:r>
            <a:r>
              <a:rPr lang="el-GR" dirty="0">
                <a:latin typeface="Times New Roman" panose="02020603050405020304" pitchFamily="18" charset="0"/>
                <a:cs typeface="Times New Roman" panose="02020603050405020304" pitchFamily="18" charset="0"/>
              </a:rPr>
              <a:t>ω</a:t>
            </a:r>
            <a:r>
              <a:rPr lang="en-US" baseline="-25000" dirty="0">
                <a:latin typeface="Times New Roman" panose="02020603050405020304" pitchFamily="18" charset="0"/>
                <a:cs typeface="Times New Roman" panose="02020603050405020304" pitchFamily="18" charset="0"/>
              </a:rPr>
              <a:t>1</a:t>
            </a:r>
            <a:r>
              <a:rPr lang="en-US" dirty="0"/>
              <a:t> and </a:t>
            </a:r>
            <a:r>
              <a:rPr lang="el-GR" dirty="0">
                <a:latin typeface="Times New Roman" panose="02020603050405020304" pitchFamily="18" charset="0"/>
                <a:cs typeface="Times New Roman" panose="02020603050405020304" pitchFamily="18" charset="0"/>
              </a:rPr>
              <a:t>ω</a:t>
            </a:r>
            <a:r>
              <a:rPr lang="en-US" baseline="-25000" dirty="0">
                <a:latin typeface="Times New Roman" panose="02020603050405020304" pitchFamily="18" charset="0"/>
                <a:cs typeface="Times New Roman" panose="02020603050405020304" pitchFamily="18" charset="0"/>
              </a:rPr>
              <a:t>z</a:t>
            </a:r>
            <a:r>
              <a:rPr lang="en-US" dirty="0"/>
              <a:t>.</a:t>
            </a:r>
          </a:p>
        </p:txBody>
      </p:sp>
      <mc:AlternateContent xmlns:mc="http://schemas.openxmlformats.org/markup-compatibility/2006" xmlns:a14="http://schemas.microsoft.com/office/drawing/2010/main">
        <mc:Choice Requires="a14">
          <p:sp>
            <p:nvSpPr>
              <p:cNvPr id="20" name="Dreptunghi 4">
                <a:extLst>
                  <a:ext uri="{FF2B5EF4-FFF2-40B4-BE49-F238E27FC236}">
                    <a16:creationId xmlns:a16="http://schemas.microsoft.com/office/drawing/2014/main" id="{33FA9EED-20A4-4AF5-B5C2-49EDF313DF57}"/>
                  </a:ext>
                </a:extLst>
              </p:cNvPr>
              <p:cNvSpPr/>
              <p:nvPr/>
            </p:nvSpPr>
            <p:spPr>
              <a:xfrm>
                <a:off x="741734" y="5133936"/>
                <a:ext cx="4350140" cy="88787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𝐻</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𝑢𝑔</m:t>
                                  </m:r>
                                </m:sub>
                              </m:sSub>
                            </m:e>
                          </m:d>
                        </m:e>
                      </m:d>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0</m:t>
                              </m:r>
                            </m:sub>
                          </m:sSub>
                        </m:num>
                        <m:den>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𝑢𝑔</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0</m:t>
                                  </m:r>
                                </m:sub>
                              </m:sSub>
                            </m:den>
                          </m:f>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0</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𝑢𝑔</m:t>
                              </m:r>
                            </m:sub>
                          </m:sSub>
                        </m:den>
                      </m:f>
                    </m:oMath>
                  </m:oMathPara>
                </a14:m>
                <a:endParaRPr lang="en-US" dirty="0"/>
              </a:p>
            </p:txBody>
          </p:sp>
        </mc:Choice>
        <mc:Fallback xmlns="">
          <p:sp>
            <p:nvSpPr>
              <p:cNvPr id="20" name="Dreptunghi 4">
                <a:extLst>
                  <a:ext uri="{FF2B5EF4-FFF2-40B4-BE49-F238E27FC236}">
                    <a16:creationId xmlns:a16="http://schemas.microsoft.com/office/drawing/2014/main" id="{33FA9EED-20A4-4AF5-B5C2-49EDF313DF57}"/>
                  </a:ext>
                </a:extLst>
              </p:cNvPr>
              <p:cNvSpPr>
                <a:spLocks noRot="1" noChangeAspect="1" noMove="1" noResize="1" noEditPoints="1" noAdjustHandles="1" noChangeArrowheads="1" noChangeShapeType="1" noTextEdit="1"/>
              </p:cNvSpPr>
              <p:nvPr/>
            </p:nvSpPr>
            <p:spPr>
              <a:xfrm>
                <a:off x="741734" y="5133936"/>
                <a:ext cx="4350140" cy="88787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53706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391301" cy="461665"/>
          </a:xfrm>
          <a:prstGeom prst="rect">
            <a:avLst/>
          </a:prstGeom>
          <a:noFill/>
        </p:spPr>
        <p:txBody>
          <a:bodyPr wrap="none" rtlCol="0">
            <a:spAutoFit/>
          </a:bodyPr>
          <a:lstStyle/>
          <a:p>
            <a:r>
              <a:rPr lang="en-US" sz="2400" dirty="0"/>
              <a:t>2 Stage Operational Amplifier  – Transfer Function</a:t>
            </a:r>
            <a:endParaRPr lang="ro-RO" sz="2400" dirty="0"/>
          </a:p>
        </p:txBody>
      </p:sp>
      <p:sp>
        <p:nvSpPr>
          <p:cNvPr id="6" name="CasetăText 23">
            <a:extLst>
              <a:ext uri="{FF2B5EF4-FFF2-40B4-BE49-F238E27FC236}">
                <a16:creationId xmlns:a16="http://schemas.microsoft.com/office/drawing/2014/main" id="{4731F144-024F-46DB-AE3E-2E138B1731B1}"/>
              </a:ext>
            </a:extLst>
          </p:cNvPr>
          <p:cNvSpPr txBox="1"/>
          <p:nvPr/>
        </p:nvSpPr>
        <p:spPr>
          <a:xfrm>
            <a:off x="400049" y="893892"/>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t>But, by definition (of the unity gain frequency)</a:t>
            </a:r>
          </a:p>
        </p:txBody>
      </p:sp>
      <p:sp>
        <p:nvSpPr>
          <p:cNvPr id="15" name="CasetăText 23">
            <a:extLst>
              <a:ext uri="{FF2B5EF4-FFF2-40B4-BE49-F238E27FC236}">
                <a16:creationId xmlns:a16="http://schemas.microsoft.com/office/drawing/2014/main" id="{F327D18B-F2F4-494C-BED7-A6D4E533CDFB}"/>
              </a:ext>
            </a:extLst>
          </p:cNvPr>
          <p:cNvSpPr txBox="1"/>
          <p:nvPr/>
        </p:nvSpPr>
        <p:spPr>
          <a:xfrm>
            <a:off x="400049" y="1668136"/>
            <a:ext cx="2666239" cy="369332"/>
          </a:xfrm>
          <a:prstGeom prst="rect">
            <a:avLst/>
          </a:prstGeom>
          <a:noFill/>
        </p:spPr>
        <p:txBody>
          <a:bodyPr wrap="square" rtlCol="0">
            <a:spAutoFit/>
          </a:bodyPr>
          <a:lstStyle/>
          <a:p>
            <a:pPr marL="342900" indent="-342900">
              <a:buFont typeface="Arial" panose="020B0604020202020204" pitchFamily="34" charset="0"/>
              <a:buChar char="•"/>
            </a:pPr>
            <a:r>
              <a:rPr lang="en-US" dirty="0"/>
              <a:t>So we get</a:t>
            </a:r>
          </a:p>
        </p:txBody>
      </p:sp>
      <p:sp>
        <p:nvSpPr>
          <p:cNvPr id="19" name="CasetăText 23">
            <a:extLst>
              <a:ext uri="{FF2B5EF4-FFF2-40B4-BE49-F238E27FC236}">
                <a16:creationId xmlns:a16="http://schemas.microsoft.com/office/drawing/2014/main" id="{9F912AF0-8C88-4BED-BD3B-89DA1746C99C}"/>
              </a:ext>
            </a:extLst>
          </p:cNvPr>
          <p:cNvSpPr txBox="1"/>
          <p:nvPr/>
        </p:nvSpPr>
        <p:spPr>
          <a:xfrm>
            <a:off x="400049" y="3343760"/>
            <a:ext cx="11348604" cy="646331"/>
          </a:xfrm>
          <a:prstGeom prst="rect">
            <a:avLst/>
          </a:prstGeom>
          <a:noFill/>
        </p:spPr>
        <p:txBody>
          <a:bodyPr wrap="square" rtlCol="0">
            <a:spAutoFit/>
          </a:bodyPr>
          <a:lstStyle/>
          <a:p>
            <a:pPr marL="342900" indent="-342900">
              <a:buFont typeface="Arial" panose="020B0604020202020204" pitchFamily="34" charset="0"/>
              <a:buChar char="•"/>
            </a:pPr>
            <a:r>
              <a:rPr lang="en-US" dirty="0"/>
              <a:t>Now we come back to our assumption that </a:t>
            </a:r>
            <a:r>
              <a:rPr lang="el-GR" dirty="0">
                <a:latin typeface="Times New Roman" panose="02020603050405020304" pitchFamily="18" charset="0"/>
                <a:cs typeface="Times New Roman" panose="02020603050405020304" pitchFamily="18" charset="0"/>
              </a:rPr>
              <a:t>ω</a:t>
            </a:r>
            <a:r>
              <a:rPr lang="en-US" baseline="-25000" dirty="0">
                <a:latin typeface="Times New Roman" panose="02020603050405020304" pitchFamily="18" charset="0"/>
                <a:cs typeface="Times New Roman" panose="02020603050405020304" pitchFamily="18" charset="0"/>
              </a:rPr>
              <a:t>ug</a:t>
            </a:r>
            <a:r>
              <a:rPr lang="en-US" dirty="0"/>
              <a:t> is (much) lower than </a:t>
            </a:r>
            <a:r>
              <a:rPr lang="el-GR" dirty="0">
                <a:latin typeface="Times New Roman" panose="02020603050405020304" pitchFamily="18" charset="0"/>
                <a:cs typeface="Times New Roman" panose="02020603050405020304" pitchFamily="18" charset="0"/>
              </a:rPr>
              <a:t>ω</a:t>
            </a:r>
            <a:r>
              <a:rPr lang="en-US" baseline="-25000" dirty="0">
                <a:latin typeface="Times New Roman" panose="02020603050405020304" pitchFamily="18" charset="0"/>
                <a:cs typeface="Times New Roman" panose="02020603050405020304" pitchFamily="18" charset="0"/>
              </a:rPr>
              <a:t>1</a:t>
            </a:r>
            <a:r>
              <a:rPr lang="en-US" dirty="0"/>
              <a:t>.</a:t>
            </a:r>
          </a:p>
          <a:p>
            <a:pPr marL="342900" indent="-342900">
              <a:buFont typeface="Arial" panose="020B0604020202020204" pitchFamily="34" charset="0"/>
              <a:buChar char="•"/>
            </a:pPr>
            <a:r>
              <a:rPr lang="en-US" dirty="0"/>
              <a:t>This is now a design requirement!</a:t>
            </a:r>
          </a:p>
        </p:txBody>
      </p:sp>
      <mc:AlternateContent xmlns:mc="http://schemas.openxmlformats.org/markup-compatibility/2006" xmlns:a14="http://schemas.microsoft.com/office/drawing/2010/main">
        <mc:Choice Requires="a14">
          <p:sp>
            <p:nvSpPr>
              <p:cNvPr id="20" name="Dreptunghi 4">
                <a:extLst>
                  <a:ext uri="{FF2B5EF4-FFF2-40B4-BE49-F238E27FC236}">
                    <a16:creationId xmlns:a16="http://schemas.microsoft.com/office/drawing/2014/main" id="{33FA9EED-20A4-4AF5-B5C2-49EDF313DF57}"/>
                  </a:ext>
                </a:extLst>
              </p:cNvPr>
              <p:cNvSpPr/>
              <p:nvPr/>
            </p:nvSpPr>
            <p:spPr>
              <a:xfrm>
                <a:off x="723446" y="1256485"/>
                <a:ext cx="4350140" cy="41165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𝐻</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𝑢𝑔</m:t>
                                  </m:r>
                                </m:sub>
                              </m:sSub>
                            </m:e>
                          </m:d>
                        </m:e>
                      </m:d>
                      <m:r>
                        <a:rPr lang="en-US" b="0" i="1" smtClean="0">
                          <a:latin typeface="Cambria Math" panose="02040503050406030204" pitchFamily="18" charset="0"/>
                        </a:rPr>
                        <m:t>=</m:t>
                      </m:r>
                      <m:r>
                        <a:rPr lang="en-US" i="1" smtClean="0">
                          <a:latin typeface="Cambria Math" panose="02040503050406030204" pitchFamily="18" charset="0"/>
                        </a:rPr>
                        <m:t>1</m:t>
                      </m:r>
                    </m:oMath>
                  </m:oMathPara>
                </a14:m>
                <a:endParaRPr lang="en-US" dirty="0"/>
              </a:p>
            </p:txBody>
          </p:sp>
        </mc:Choice>
        <mc:Fallback xmlns="">
          <p:sp>
            <p:nvSpPr>
              <p:cNvPr id="20" name="Dreptunghi 4">
                <a:extLst>
                  <a:ext uri="{FF2B5EF4-FFF2-40B4-BE49-F238E27FC236}">
                    <a16:creationId xmlns:a16="http://schemas.microsoft.com/office/drawing/2014/main" id="{33FA9EED-20A4-4AF5-B5C2-49EDF313DF57}"/>
                  </a:ext>
                </a:extLst>
              </p:cNvPr>
              <p:cNvSpPr>
                <a:spLocks noRot="1" noChangeAspect="1" noMove="1" noResize="1" noEditPoints="1" noAdjustHandles="1" noChangeArrowheads="1" noChangeShapeType="1" noTextEdit="1"/>
              </p:cNvSpPr>
              <p:nvPr/>
            </p:nvSpPr>
            <p:spPr>
              <a:xfrm>
                <a:off x="723446" y="1256485"/>
                <a:ext cx="4350140" cy="411651"/>
              </a:xfrm>
              <a:prstGeom prst="rect">
                <a:avLst/>
              </a:prstGeom>
              <a:blipFill>
                <a:blip r:embed="rId2"/>
                <a:stretch>
                  <a:fillRect b="-4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Dreptunghi 4">
                <a:extLst>
                  <a:ext uri="{FF2B5EF4-FFF2-40B4-BE49-F238E27FC236}">
                    <a16:creationId xmlns:a16="http://schemas.microsoft.com/office/drawing/2014/main" id="{E1C82AF0-43A6-4D5C-BDE1-D56FAA9EAE83}"/>
                  </a:ext>
                </a:extLst>
              </p:cNvPr>
              <p:cNvSpPr/>
              <p:nvPr/>
            </p:nvSpPr>
            <p:spPr>
              <a:xfrm>
                <a:off x="723446" y="2073048"/>
                <a:ext cx="1519882" cy="391902"/>
              </a:xfrm>
              <a:prstGeom prst="rect">
                <a:avLst/>
              </a:prstGeom>
            </p:spPr>
            <p:txBody>
              <a:bodyPr wrap="square">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𝑢𝑔</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0</m:t>
                        </m:r>
                      </m:sub>
                    </m:sSub>
                  </m:oMath>
                </a14:m>
                <a:endParaRPr lang="en-US" dirty="0"/>
              </a:p>
            </p:txBody>
          </p:sp>
        </mc:Choice>
        <mc:Fallback xmlns="">
          <p:sp>
            <p:nvSpPr>
              <p:cNvPr id="14" name="Dreptunghi 4">
                <a:extLst>
                  <a:ext uri="{FF2B5EF4-FFF2-40B4-BE49-F238E27FC236}">
                    <a16:creationId xmlns:a16="http://schemas.microsoft.com/office/drawing/2014/main" id="{E1C82AF0-43A6-4D5C-BDE1-D56FAA9EAE83}"/>
                  </a:ext>
                </a:extLst>
              </p:cNvPr>
              <p:cNvSpPr>
                <a:spLocks noRot="1" noChangeAspect="1" noMove="1" noResize="1" noEditPoints="1" noAdjustHandles="1" noChangeArrowheads="1" noChangeShapeType="1" noTextEdit="1"/>
              </p:cNvSpPr>
              <p:nvPr/>
            </p:nvSpPr>
            <p:spPr>
              <a:xfrm>
                <a:off x="723446" y="2073048"/>
                <a:ext cx="1519882" cy="391902"/>
              </a:xfrm>
              <a:prstGeom prst="rect">
                <a:avLst/>
              </a:prstGeom>
              <a:blipFill>
                <a:blip r:embed="rId3"/>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Dreptunghi 4">
                <a:extLst>
                  <a:ext uri="{FF2B5EF4-FFF2-40B4-BE49-F238E27FC236}">
                    <a16:creationId xmlns:a16="http://schemas.microsoft.com/office/drawing/2014/main" id="{69E6B104-651F-485B-B251-0D6789D5C7AE}"/>
                  </a:ext>
                </a:extLst>
              </p:cNvPr>
              <p:cNvSpPr/>
              <p:nvPr/>
            </p:nvSpPr>
            <p:spPr>
              <a:xfrm>
                <a:off x="2984460" y="2199037"/>
                <a:ext cx="1374180" cy="61382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0</m:t>
                                  </m:r>
                                </m:sub>
                              </m:sSub>
                              <m:r>
                                <a:rPr lang="en-US" i="1">
                                  <a:latin typeface="Cambria Math" panose="02040503050406030204" pitchFamily="18" charset="0"/>
                                </a:rPr>
                                <m:t>𝐶</m:t>
                              </m:r>
                            </m:e>
                            <m:sub>
                              <m:r>
                                <a:rPr lang="en-US" i="1">
                                  <a:latin typeface="Cambria Math" panose="02040503050406030204" pitchFamily="18" charset="0"/>
                                </a:rPr>
                                <m:t>𝐶</m:t>
                              </m:r>
                            </m:sub>
                          </m:sSub>
                        </m:den>
                      </m:f>
                    </m:oMath>
                  </m:oMathPara>
                </a14:m>
                <a:endParaRPr lang="en-US" dirty="0"/>
              </a:p>
            </p:txBody>
          </p:sp>
        </mc:Choice>
        <mc:Fallback xmlns="">
          <p:sp>
            <p:nvSpPr>
              <p:cNvPr id="21" name="Dreptunghi 4">
                <a:extLst>
                  <a:ext uri="{FF2B5EF4-FFF2-40B4-BE49-F238E27FC236}">
                    <a16:creationId xmlns:a16="http://schemas.microsoft.com/office/drawing/2014/main" id="{69E6B104-651F-485B-B251-0D6789D5C7AE}"/>
                  </a:ext>
                </a:extLst>
              </p:cNvPr>
              <p:cNvSpPr>
                <a:spLocks noRot="1" noChangeAspect="1" noMove="1" noResize="1" noEditPoints="1" noAdjustHandles="1" noChangeArrowheads="1" noChangeShapeType="1" noTextEdit="1"/>
              </p:cNvSpPr>
              <p:nvPr/>
            </p:nvSpPr>
            <p:spPr>
              <a:xfrm>
                <a:off x="2984460" y="2199037"/>
                <a:ext cx="1374180" cy="61382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Dreptunghi 4">
                <a:extLst>
                  <a:ext uri="{FF2B5EF4-FFF2-40B4-BE49-F238E27FC236}">
                    <a16:creationId xmlns:a16="http://schemas.microsoft.com/office/drawing/2014/main" id="{FF438CF8-C2A3-4080-A430-9221ADAC8C3A}"/>
                  </a:ext>
                </a:extLst>
              </p:cNvPr>
              <p:cNvSpPr/>
              <p:nvPr/>
            </p:nvSpPr>
            <p:spPr>
              <a:xfrm>
                <a:off x="723446" y="2648017"/>
                <a:ext cx="1452826" cy="61382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i="1">
                              <a:latin typeface="Cambria Math" panose="02040503050406030204" pitchFamily="18" charset="0"/>
                            </a:rPr>
                            <m:t>𝑢𝑔</m:t>
                          </m:r>
                        </m:sub>
                      </m:sSub>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𝐶</m:t>
                              </m:r>
                            </m:sub>
                          </m:sSub>
                        </m:den>
                      </m:f>
                    </m:oMath>
                  </m:oMathPara>
                </a14:m>
                <a:endParaRPr lang="en-US" dirty="0"/>
              </a:p>
            </p:txBody>
          </p:sp>
        </mc:Choice>
        <mc:Fallback xmlns="">
          <p:sp>
            <p:nvSpPr>
              <p:cNvPr id="22" name="Dreptunghi 4">
                <a:extLst>
                  <a:ext uri="{FF2B5EF4-FFF2-40B4-BE49-F238E27FC236}">
                    <a16:creationId xmlns:a16="http://schemas.microsoft.com/office/drawing/2014/main" id="{FF438CF8-C2A3-4080-A430-9221ADAC8C3A}"/>
                  </a:ext>
                </a:extLst>
              </p:cNvPr>
              <p:cNvSpPr>
                <a:spLocks noRot="1" noChangeAspect="1" noMove="1" noResize="1" noEditPoints="1" noAdjustHandles="1" noChangeArrowheads="1" noChangeShapeType="1" noTextEdit="1"/>
              </p:cNvSpPr>
              <p:nvPr/>
            </p:nvSpPr>
            <p:spPr>
              <a:xfrm>
                <a:off x="723446" y="2648017"/>
                <a:ext cx="1452826" cy="613822"/>
              </a:xfrm>
              <a:prstGeom prst="rect">
                <a:avLst/>
              </a:prstGeom>
              <a:blipFill>
                <a:blip r:embed="rId5"/>
                <a:stretch>
                  <a:fillRect/>
                </a:stretch>
              </a:blipFill>
            </p:spPr>
            <p:txBody>
              <a:bodyPr/>
              <a:lstStyle/>
              <a:p>
                <a:r>
                  <a:rPr lang="en-US">
                    <a:noFill/>
                  </a:rPr>
                  <a:t> </a:t>
                </a:r>
              </a:p>
            </p:txBody>
          </p:sp>
        </mc:Fallback>
      </mc:AlternateContent>
      <p:sp>
        <p:nvSpPr>
          <p:cNvPr id="23" name="Rectangle: Rounded Corners 5">
            <a:extLst>
              <a:ext uri="{FF2B5EF4-FFF2-40B4-BE49-F238E27FC236}">
                <a16:creationId xmlns:a16="http://schemas.microsoft.com/office/drawing/2014/main" id="{39B7111D-E1F6-42DC-AD58-09B132AFC621}"/>
              </a:ext>
            </a:extLst>
          </p:cNvPr>
          <p:cNvSpPr/>
          <p:nvPr/>
        </p:nvSpPr>
        <p:spPr>
          <a:xfrm>
            <a:off x="723446" y="2075481"/>
            <a:ext cx="1452826" cy="389469"/>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5">
            <a:extLst>
              <a:ext uri="{FF2B5EF4-FFF2-40B4-BE49-F238E27FC236}">
                <a16:creationId xmlns:a16="http://schemas.microsoft.com/office/drawing/2014/main" id="{572E9356-2BFE-4C2E-A407-B4E6A0973108}"/>
              </a:ext>
            </a:extLst>
          </p:cNvPr>
          <p:cNvSpPr/>
          <p:nvPr/>
        </p:nvSpPr>
        <p:spPr>
          <a:xfrm>
            <a:off x="723446" y="2624299"/>
            <a:ext cx="1349194" cy="63754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Right 32">
            <a:extLst>
              <a:ext uri="{FF2B5EF4-FFF2-40B4-BE49-F238E27FC236}">
                <a16:creationId xmlns:a16="http://schemas.microsoft.com/office/drawing/2014/main" id="{FF61D060-7D6D-4444-B0CC-E5303C18DA4F}"/>
              </a:ext>
            </a:extLst>
          </p:cNvPr>
          <p:cNvSpPr/>
          <p:nvPr/>
        </p:nvSpPr>
        <p:spPr>
          <a:xfrm rot="2847064">
            <a:off x="2603890" y="2253757"/>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Right 32">
            <a:extLst>
              <a:ext uri="{FF2B5EF4-FFF2-40B4-BE49-F238E27FC236}">
                <a16:creationId xmlns:a16="http://schemas.microsoft.com/office/drawing/2014/main" id="{D69E2022-E0CC-4DEE-AB7A-1BA62BBD727A}"/>
              </a:ext>
            </a:extLst>
          </p:cNvPr>
          <p:cNvSpPr/>
          <p:nvPr/>
        </p:nvSpPr>
        <p:spPr>
          <a:xfrm rot="8779651">
            <a:off x="2619598" y="2713542"/>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8" name="Dreptunghi 4">
                <a:extLst>
                  <a:ext uri="{FF2B5EF4-FFF2-40B4-BE49-F238E27FC236}">
                    <a16:creationId xmlns:a16="http://schemas.microsoft.com/office/drawing/2014/main" id="{9CB23B4E-B60E-431A-8FB3-B6181861FB34}"/>
                  </a:ext>
                </a:extLst>
              </p:cNvPr>
              <p:cNvSpPr/>
              <p:nvPr/>
            </p:nvSpPr>
            <p:spPr>
              <a:xfrm>
                <a:off x="756974" y="4057031"/>
                <a:ext cx="2309314" cy="61382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𝐶</m:t>
                              </m:r>
                            </m:sub>
                          </m:sSub>
                        </m:den>
                      </m:f>
                      <m:r>
                        <a:rPr lang="en-US" b="0" i="1" smtClean="0">
                          <a:latin typeface="Cambria Math" panose="02040503050406030204" pitchFamily="18" charset="0"/>
                        </a:rPr>
                        <m:t>&gt;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5</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den>
                      </m:f>
                    </m:oMath>
                  </m:oMathPara>
                </a14:m>
                <a:endParaRPr lang="en-US" dirty="0"/>
              </a:p>
            </p:txBody>
          </p:sp>
        </mc:Choice>
        <mc:Fallback xmlns="">
          <p:sp>
            <p:nvSpPr>
              <p:cNvPr id="28" name="Dreptunghi 4">
                <a:extLst>
                  <a:ext uri="{FF2B5EF4-FFF2-40B4-BE49-F238E27FC236}">
                    <a16:creationId xmlns:a16="http://schemas.microsoft.com/office/drawing/2014/main" id="{9CB23B4E-B60E-431A-8FB3-B6181861FB34}"/>
                  </a:ext>
                </a:extLst>
              </p:cNvPr>
              <p:cNvSpPr>
                <a:spLocks noRot="1" noChangeAspect="1" noMove="1" noResize="1" noEditPoints="1" noAdjustHandles="1" noChangeArrowheads="1" noChangeShapeType="1" noTextEdit="1"/>
              </p:cNvSpPr>
              <p:nvPr/>
            </p:nvSpPr>
            <p:spPr>
              <a:xfrm>
                <a:off x="756974" y="4057031"/>
                <a:ext cx="2309314" cy="61382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57934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391301" cy="461665"/>
          </a:xfrm>
          <a:prstGeom prst="rect">
            <a:avLst/>
          </a:prstGeom>
          <a:noFill/>
        </p:spPr>
        <p:txBody>
          <a:bodyPr wrap="none" rtlCol="0">
            <a:spAutoFit/>
          </a:bodyPr>
          <a:lstStyle/>
          <a:p>
            <a:r>
              <a:rPr lang="en-US" sz="2400" dirty="0"/>
              <a:t>2 Stage Operational Amplifier  – Transfer Function</a:t>
            </a:r>
            <a:endParaRPr lang="ro-RO" sz="2400" dirty="0"/>
          </a:p>
        </p:txBody>
      </p:sp>
      <p:sp>
        <p:nvSpPr>
          <p:cNvPr id="6" name="CasetăText 23">
            <a:extLst>
              <a:ext uri="{FF2B5EF4-FFF2-40B4-BE49-F238E27FC236}">
                <a16:creationId xmlns:a16="http://schemas.microsoft.com/office/drawing/2014/main" id="{4731F144-024F-46DB-AE3E-2E138B1731B1}"/>
              </a:ext>
            </a:extLst>
          </p:cNvPr>
          <p:cNvSpPr txBox="1"/>
          <p:nvPr/>
        </p:nvSpPr>
        <p:spPr>
          <a:xfrm>
            <a:off x="400049" y="893892"/>
            <a:ext cx="11348604" cy="646331"/>
          </a:xfrm>
          <a:prstGeom prst="rect">
            <a:avLst/>
          </a:prstGeom>
          <a:noFill/>
        </p:spPr>
        <p:txBody>
          <a:bodyPr wrap="square" rtlCol="0">
            <a:spAutoFit/>
          </a:bodyPr>
          <a:lstStyle/>
          <a:p>
            <a:pPr marL="342900" indent="-342900">
              <a:buFont typeface="Arial" panose="020B0604020202020204" pitchFamily="34" charset="0"/>
              <a:buChar char="•"/>
            </a:pPr>
            <a:r>
              <a:rPr lang="en-US" dirty="0"/>
              <a:t>Now let us discuss the zero.</a:t>
            </a:r>
          </a:p>
          <a:p>
            <a:pPr marL="342900" indent="-342900">
              <a:buFont typeface="Arial" panose="020B0604020202020204" pitchFamily="34" charset="0"/>
              <a:buChar char="•"/>
            </a:pPr>
            <a:r>
              <a:rPr lang="en-US" dirty="0"/>
              <a:t>If we do not use compensation resistor, R</a:t>
            </a:r>
            <a:r>
              <a:rPr lang="en-US" baseline="-25000" dirty="0"/>
              <a:t>C</a:t>
            </a:r>
            <a:r>
              <a:rPr lang="en-US" dirty="0"/>
              <a:t>=0, we have:</a:t>
            </a:r>
          </a:p>
        </p:txBody>
      </p:sp>
      <p:sp>
        <p:nvSpPr>
          <p:cNvPr id="19" name="CasetăText 23">
            <a:extLst>
              <a:ext uri="{FF2B5EF4-FFF2-40B4-BE49-F238E27FC236}">
                <a16:creationId xmlns:a16="http://schemas.microsoft.com/office/drawing/2014/main" id="{9F912AF0-8C88-4BED-BD3B-89DA1746C99C}"/>
              </a:ext>
            </a:extLst>
          </p:cNvPr>
          <p:cNvSpPr txBox="1"/>
          <p:nvPr/>
        </p:nvSpPr>
        <p:spPr>
          <a:xfrm>
            <a:off x="400049" y="2113582"/>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t>This corresponds to a right plane zero, that leads to a phase decrease.</a:t>
            </a:r>
          </a:p>
        </p:txBody>
      </p:sp>
      <mc:AlternateContent xmlns:mc="http://schemas.openxmlformats.org/markup-compatibility/2006" xmlns:a14="http://schemas.microsoft.com/office/drawing/2010/main">
        <mc:Choice Requires="a14">
          <p:sp>
            <p:nvSpPr>
              <p:cNvPr id="28" name="Dreptunghi 4">
                <a:extLst>
                  <a:ext uri="{FF2B5EF4-FFF2-40B4-BE49-F238E27FC236}">
                    <a16:creationId xmlns:a16="http://schemas.microsoft.com/office/drawing/2014/main" id="{9CB23B4E-B60E-431A-8FB3-B6181861FB34}"/>
                  </a:ext>
                </a:extLst>
              </p:cNvPr>
              <p:cNvSpPr/>
              <p:nvPr/>
            </p:nvSpPr>
            <p:spPr>
              <a:xfrm>
                <a:off x="756974" y="2562135"/>
                <a:ext cx="7350706" cy="71468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𝑗</m:t>
                          </m:r>
                          <m:r>
                            <a:rPr lang="en-US" i="1">
                              <a:latin typeface="Cambria Math" panose="02040503050406030204" pitchFamily="18" charset="0"/>
                              <a:ea typeface="Cambria Math" panose="02040503050406030204" pitchFamily="18" charset="0"/>
                            </a:rPr>
                            <m:t>𝜔</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𝐶</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5</m:t>
                                  </m:r>
                                </m:sub>
                              </m:sSub>
                            </m:den>
                          </m:f>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𝜑</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𝑎𝑟𝑐𝑡𝑎𝑛</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𝐶</m:t>
                                  </m:r>
                                </m:e>
                                <m:sub>
                                  <m:r>
                                    <a:rPr lang="en-US" i="1">
                                      <a:latin typeface="Cambria Math" panose="02040503050406030204" pitchFamily="18" charset="0"/>
                                      <a:ea typeface="Cambria Math" panose="02040503050406030204" pitchFamily="18" charset="0"/>
                                    </a:rPr>
                                    <m:t>𝐶</m:t>
                                  </m:r>
                                </m:sub>
                              </m:sSub>
                            </m:num>
                            <m:den>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5</m:t>
                                  </m:r>
                                </m:sub>
                              </m:sSub>
                            </m:den>
                          </m:f>
                        </m:e>
                      </m:d>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𝜑</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−90° </m:t>
                      </m:r>
                      <m:r>
                        <a:rPr lang="en-US" b="0" i="1" smtClean="0">
                          <a:latin typeface="Cambria Math" panose="02040503050406030204" pitchFamily="18" charset="0"/>
                          <a:ea typeface="Cambria Math" panose="02040503050406030204" pitchFamily="18" charset="0"/>
                        </a:rPr>
                        <m:t>𝑤h𝑒𝑛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8" name="Dreptunghi 4">
                <a:extLst>
                  <a:ext uri="{FF2B5EF4-FFF2-40B4-BE49-F238E27FC236}">
                    <a16:creationId xmlns:a16="http://schemas.microsoft.com/office/drawing/2014/main" id="{9CB23B4E-B60E-431A-8FB3-B6181861FB34}"/>
                  </a:ext>
                </a:extLst>
              </p:cNvPr>
              <p:cNvSpPr>
                <a:spLocks noRot="1" noChangeAspect="1" noMove="1" noResize="1" noEditPoints="1" noAdjustHandles="1" noChangeArrowheads="1" noChangeShapeType="1" noTextEdit="1"/>
              </p:cNvSpPr>
              <p:nvPr/>
            </p:nvSpPr>
            <p:spPr>
              <a:xfrm>
                <a:off x="756974" y="2562135"/>
                <a:ext cx="7350706" cy="71468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reptunghi 10">
                <a:extLst>
                  <a:ext uri="{FF2B5EF4-FFF2-40B4-BE49-F238E27FC236}">
                    <a16:creationId xmlns:a16="http://schemas.microsoft.com/office/drawing/2014/main" id="{25AF3478-AD40-4294-9D4E-85E268442CDD}"/>
                  </a:ext>
                </a:extLst>
              </p:cNvPr>
              <p:cNvSpPr/>
              <p:nvPr/>
            </p:nvSpPr>
            <p:spPr>
              <a:xfrm>
                <a:off x="756974" y="1521258"/>
                <a:ext cx="1408847" cy="6138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𝑧</m:t>
                          </m:r>
                        </m:sub>
                      </m:sSub>
                      <m:r>
                        <a:rPr lang="en-US" i="0">
                          <a:latin typeface="Cambria Math" panose="02040503050406030204" pitchFamily="18" charset="0"/>
                        </a:rPr>
                        <m:t>=</m:t>
                      </m:r>
                      <m:r>
                        <a:rPr lang="en-US" b="0" i="1"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5</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𝐶</m:t>
                              </m:r>
                            </m:sub>
                          </m:sSub>
                        </m:den>
                      </m:f>
                    </m:oMath>
                  </m:oMathPara>
                </a14:m>
                <a:endParaRPr lang="en-US" dirty="0"/>
              </a:p>
            </p:txBody>
          </p:sp>
        </mc:Choice>
        <mc:Fallback xmlns="">
          <p:sp>
            <p:nvSpPr>
              <p:cNvPr id="16" name="Dreptunghi 10">
                <a:extLst>
                  <a:ext uri="{FF2B5EF4-FFF2-40B4-BE49-F238E27FC236}">
                    <a16:creationId xmlns:a16="http://schemas.microsoft.com/office/drawing/2014/main" id="{25AF3478-AD40-4294-9D4E-85E268442CDD}"/>
                  </a:ext>
                </a:extLst>
              </p:cNvPr>
              <p:cNvSpPr>
                <a:spLocks noRot="1" noChangeAspect="1" noMove="1" noResize="1" noEditPoints="1" noAdjustHandles="1" noChangeArrowheads="1" noChangeShapeType="1" noTextEdit="1"/>
              </p:cNvSpPr>
              <p:nvPr/>
            </p:nvSpPr>
            <p:spPr>
              <a:xfrm>
                <a:off x="756974" y="1521258"/>
                <a:ext cx="1408847" cy="613822"/>
              </a:xfrm>
              <a:prstGeom prst="rect">
                <a:avLst/>
              </a:prstGeom>
              <a:blipFill>
                <a:blip r:embed="rId3"/>
                <a:stretch>
                  <a:fillRect/>
                </a:stretch>
              </a:blipFill>
            </p:spPr>
            <p:txBody>
              <a:bodyPr/>
              <a:lstStyle/>
              <a:p>
                <a:r>
                  <a:rPr lang="en-US">
                    <a:noFill/>
                  </a:rPr>
                  <a:t> </a:t>
                </a:r>
              </a:p>
            </p:txBody>
          </p:sp>
        </mc:Fallback>
      </mc:AlternateContent>
      <p:sp>
        <p:nvSpPr>
          <p:cNvPr id="17" name="CasetăText 23">
            <a:extLst>
              <a:ext uri="{FF2B5EF4-FFF2-40B4-BE49-F238E27FC236}">
                <a16:creationId xmlns:a16="http://schemas.microsoft.com/office/drawing/2014/main" id="{E28587E0-FD70-4F00-9D02-0B6A5BA62AB8}"/>
              </a:ext>
            </a:extLst>
          </p:cNvPr>
          <p:cNvSpPr txBox="1"/>
          <p:nvPr/>
        </p:nvSpPr>
        <p:spPr>
          <a:xfrm>
            <a:off x="400049" y="3276818"/>
            <a:ext cx="11348604" cy="646331"/>
          </a:xfrm>
          <a:prstGeom prst="rect">
            <a:avLst/>
          </a:prstGeom>
          <a:noFill/>
        </p:spPr>
        <p:txBody>
          <a:bodyPr wrap="square" rtlCol="0">
            <a:spAutoFit/>
          </a:bodyPr>
          <a:lstStyle/>
          <a:p>
            <a:pPr marL="342900" indent="-342900">
              <a:buFont typeface="Arial" panose="020B0604020202020204" pitchFamily="34" charset="0"/>
              <a:buChar char="•"/>
            </a:pPr>
            <a:r>
              <a:rPr lang="en-US" dirty="0"/>
              <a:t>We really don’t like this! This brings the phase down so it leads to instability.</a:t>
            </a:r>
          </a:p>
          <a:p>
            <a:pPr marL="342900" indent="-342900">
              <a:buFont typeface="Arial" panose="020B0604020202020204" pitchFamily="34" charset="0"/>
              <a:buChar char="•"/>
            </a:pPr>
            <a:r>
              <a:rPr lang="en-US" dirty="0"/>
              <a:t>This is why we introduce the compensation resistor, in order to adjust the zero frequency.</a:t>
            </a:r>
          </a:p>
        </p:txBody>
      </p:sp>
      <mc:AlternateContent xmlns:mc="http://schemas.openxmlformats.org/markup-compatibility/2006" xmlns:a14="http://schemas.microsoft.com/office/drawing/2010/main">
        <mc:Choice Requires="a14">
          <p:sp>
            <p:nvSpPr>
              <p:cNvPr id="18" name="Dreptunghi 10">
                <a:extLst>
                  <a:ext uri="{FF2B5EF4-FFF2-40B4-BE49-F238E27FC236}">
                    <a16:creationId xmlns:a16="http://schemas.microsoft.com/office/drawing/2014/main" id="{EC768223-4039-4063-838F-B203B69F0F69}"/>
                  </a:ext>
                </a:extLst>
              </p:cNvPr>
              <p:cNvSpPr/>
              <p:nvPr/>
            </p:nvSpPr>
            <p:spPr>
              <a:xfrm>
                <a:off x="756974" y="3923149"/>
                <a:ext cx="2246449" cy="8878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𝑧</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1</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𝐶</m:t>
                              </m:r>
                            </m:sub>
                          </m:sSub>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5</m:t>
                                      </m:r>
                                    </m:sub>
                                  </m:sSub>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𝐶</m:t>
                                  </m:r>
                                </m:sub>
                              </m:sSub>
                            </m:e>
                          </m:d>
                        </m:den>
                      </m:f>
                    </m:oMath>
                  </m:oMathPara>
                </a14:m>
                <a:endParaRPr lang="en-US" dirty="0"/>
              </a:p>
            </p:txBody>
          </p:sp>
        </mc:Choice>
        <mc:Fallback xmlns="">
          <p:sp>
            <p:nvSpPr>
              <p:cNvPr id="18" name="Dreptunghi 10">
                <a:extLst>
                  <a:ext uri="{FF2B5EF4-FFF2-40B4-BE49-F238E27FC236}">
                    <a16:creationId xmlns:a16="http://schemas.microsoft.com/office/drawing/2014/main" id="{EC768223-4039-4063-838F-B203B69F0F69}"/>
                  </a:ext>
                </a:extLst>
              </p:cNvPr>
              <p:cNvSpPr>
                <a:spLocks noRot="1" noChangeAspect="1" noMove="1" noResize="1" noEditPoints="1" noAdjustHandles="1" noChangeArrowheads="1" noChangeShapeType="1" noTextEdit="1"/>
              </p:cNvSpPr>
              <p:nvPr/>
            </p:nvSpPr>
            <p:spPr>
              <a:xfrm>
                <a:off x="756974" y="3923149"/>
                <a:ext cx="2246449" cy="887872"/>
              </a:xfrm>
              <a:prstGeom prst="rect">
                <a:avLst/>
              </a:prstGeom>
              <a:blipFill>
                <a:blip r:embed="rId4"/>
                <a:stretch>
                  <a:fillRect/>
                </a:stretch>
              </a:blipFill>
            </p:spPr>
            <p:txBody>
              <a:bodyPr/>
              <a:lstStyle/>
              <a:p>
                <a:r>
                  <a:rPr lang="en-US">
                    <a:noFill/>
                  </a:rPr>
                  <a:t> </a:t>
                </a:r>
              </a:p>
            </p:txBody>
          </p:sp>
        </mc:Fallback>
      </mc:AlternateContent>
      <p:sp>
        <p:nvSpPr>
          <p:cNvPr id="26" name="CasetăText 23">
            <a:extLst>
              <a:ext uri="{FF2B5EF4-FFF2-40B4-BE49-F238E27FC236}">
                <a16:creationId xmlns:a16="http://schemas.microsoft.com/office/drawing/2014/main" id="{0ED7EEB9-5B15-45F1-984D-A4D1A1E62E6B}"/>
              </a:ext>
            </a:extLst>
          </p:cNvPr>
          <p:cNvSpPr txBox="1"/>
          <p:nvPr/>
        </p:nvSpPr>
        <p:spPr>
          <a:xfrm>
            <a:off x="400049" y="4811021"/>
            <a:ext cx="11348604" cy="1200329"/>
          </a:xfrm>
          <a:prstGeom prst="rect">
            <a:avLst/>
          </a:prstGeom>
          <a:noFill/>
        </p:spPr>
        <p:txBody>
          <a:bodyPr wrap="square" rtlCol="0">
            <a:spAutoFit/>
          </a:bodyPr>
          <a:lstStyle/>
          <a:p>
            <a:pPr marL="342900" indent="-342900">
              <a:buFont typeface="Arial" panose="020B0604020202020204" pitchFamily="34" charset="0"/>
              <a:buChar char="•"/>
            </a:pPr>
            <a:r>
              <a:rPr lang="en-US" dirty="0"/>
              <a:t>A first option is to design R</a:t>
            </a:r>
            <a:r>
              <a:rPr lang="en-US" baseline="-25000" dirty="0"/>
              <a:t>C</a:t>
            </a:r>
            <a:r>
              <a:rPr lang="en-US" dirty="0"/>
              <a:t>=1/g</a:t>
            </a:r>
            <a:r>
              <a:rPr lang="en-US" baseline="-25000" dirty="0"/>
              <a:t>m5</a:t>
            </a:r>
            <a:r>
              <a:rPr lang="en-US" dirty="0"/>
              <a:t> and cancel de zero completely (move it to extremely high frequencies).</a:t>
            </a:r>
          </a:p>
          <a:p>
            <a:pPr marL="342900" indent="-342900">
              <a:buFont typeface="Arial" panose="020B0604020202020204" pitchFamily="34" charset="0"/>
              <a:buChar char="•"/>
            </a:pPr>
            <a:r>
              <a:rPr lang="en-US" dirty="0"/>
              <a:t>An even better option is to design R</a:t>
            </a:r>
            <a:r>
              <a:rPr lang="en-US" baseline="-25000" dirty="0"/>
              <a:t>C</a:t>
            </a:r>
            <a:r>
              <a:rPr lang="en-US" dirty="0"/>
              <a:t>&gt;1/g</a:t>
            </a:r>
            <a:r>
              <a:rPr lang="en-US" baseline="-25000" dirty="0"/>
              <a:t>m5</a:t>
            </a:r>
            <a:r>
              <a:rPr lang="en-US" dirty="0"/>
              <a:t> and move the zero to the left plane. This is much better because in this case the zero will bring the phase up (the arctan argument becomes positive so it will go to +90</a:t>
            </a:r>
            <a:r>
              <a:rPr lang="en-US" dirty="0">
                <a:sym typeface="Symbol" panose="05050102010706020507" pitchFamily="18" charset="2"/>
              </a:rPr>
              <a:t></a:t>
            </a:r>
            <a:r>
              <a:rPr lang="en-US" dirty="0"/>
              <a:t> at high </a:t>
            </a:r>
            <a:r>
              <a:rPr lang="el-GR" dirty="0">
                <a:latin typeface="Times New Roman" panose="02020603050405020304" pitchFamily="18" charset="0"/>
                <a:cs typeface="Times New Roman" panose="02020603050405020304" pitchFamily="18" charset="0"/>
              </a:rPr>
              <a:t>ω</a:t>
            </a:r>
            <a:r>
              <a:rPr lang="en-US" dirty="0"/>
              <a:t>).</a:t>
            </a:r>
          </a:p>
          <a:p>
            <a:pPr marL="342900" indent="-342900">
              <a:buFont typeface="Arial" panose="020B0604020202020204" pitchFamily="34" charset="0"/>
              <a:buChar char="•"/>
            </a:pPr>
            <a:r>
              <a:rPr lang="en-US" dirty="0"/>
              <a:t>Usually, R</a:t>
            </a:r>
            <a:r>
              <a:rPr lang="en-US" baseline="-25000" dirty="0"/>
              <a:t>C</a:t>
            </a:r>
            <a:r>
              <a:rPr lang="en-US" dirty="0"/>
              <a:t> is sized such that the zero is placed slightly above the second pole.</a:t>
            </a:r>
          </a:p>
        </p:txBody>
      </p:sp>
    </p:spTree>
    <p:extLst>
      <p:ext uri="{BB962C8B-B14F-4D97-AF65-F5344CB8AC3E}">
        <p14:creationId xmlns:p14="http://schemas.microsoft.com/office/powerpoint/2010/main" val="1408201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322372" cy="461665"/>
          </a:xfrm>
          <a:prstGeom prst="rect">
            <a:avLst/>
          </a:prstGeom>
          <a:noFill/>
        </p:spPr>
        <p:txBody>
          <a:bodyPr wrap="none" rtlCol="0">
            <a:spAutoFit/>
          </a:bodyPr>
          <a:lstStyle/>
          <a:p>
            <a:r>
              <a:rPr lang="en-US" sz="2400" dirty="0"/>
              <a:t>2 Stage Operational Amplifier – Transfer Function</a:t>
            </a:r>
            <a:endParaRPr lang="ro-RO" sz="2400" dirty="0"/>
          </a:p>
        </p:txBody>
      </p:sp>
      <p:sp>
        <p:nvSpPr>
          <p:cNvPr id="6" name="CasetăText 23">
            <a:extLst>
              <a:ext uri="{FF2B5EF4-FFF2-40B4-BE49-F238E27FC236}">
                <a16:creationId xmlns:a16="http://schemas.microsoft.com/office/drawing/2014/main" id="{4731F144-024F-46DB-AE3E-2E138B1731B1}"/>
              </a:ext>
            </a:extLst>
          </p:cNvPr>
          <p:cNvSpPr txBox="1"/>
          <p:nvPr/>
        </p:nvSpPr>
        <p:spPr>
          <a:xfrm>
            <a:off x="400049" y="893892"/>
            <a:ext cx="11348604" cy="646331"/>
          </a:xfrm>
          <a:prstGeom prst="rect">
            <a:avLst/>
          </a:prstGeom>
          <a:noFill/>
        </p:spPr>
        <p:txBody>
          <a:bodyPr wrap="square" rtlCol="0">
            <a:spAutoFit/>
          </a:bodyPr>
          <a:lstStyle/>
          <a:p>
            <a:pPr marL="342900" indent="-342900">
              <a:buFont typeface="Arial" panose="020B0604020202020204" pitchFamily="34" charset="0"/>
              <a:buChar char="•"/>
            </a:pPr>
            <a:r>
              <a:rPr lang="en-US" dirty="0"/>
              <a:t>We note that MN3 gate node also introduces a pole.</a:t>
            </a:r>
          </a:p>
          <a:p>
            <a:pPr marL="342900" indent="-342900">
              <a:buFont typeface="Arial" panose="020B0604020202020204" pitchFamily="34" charset="0"/>
              <a:buChar char="•"/>
            </a:pPr>
            <a:r>
              <a:rPr lang="en-US" dirty="0"/>
              <a:t>Expected pole frequency is (as usual)</a:t>
            </a:r>
          </a:p>
        </p:txBody>
      </p:sp>
      <p:pic>
        <p:nvPicPr>
          <p:cNvPr id="11" name="Picture 10">
            <a:extLst>
              <a:ext uri="{FF2B5EF4-FFF2-40B4-BE49-F238E27FC236}">
                <a16:creationId xmlns:a16="http://schemas.microsoft.com/office/drawing/2014/main" id="{64712390-DA68-404C-80CA-78B8FDDA5E73}"/>
              </a:ext>
            </a:extLst>
          </p:cNvPr>
          <p:cNvPicPr>
            <a:picLocks noChangeAspect="1"/>
          </p:cNvPicPr>
          <p:nvPr/>
        </p:nvPicPr>
        <p:blipFill>
          <a:blip r:embed="rId2"/>
          <a:stretch>
            <a:fillRect/>
          </a:stretch>
        </p:blipFill>
        <p:spPr>
          <a:xfrm>
            <a:off x="6210419" y="957900"/>
            <a:ext cx="5679674" cy="3184890"/>
          </a:xfrm>
          <a:prstGeom prst="rect">
            <a:avLst/>
          </a:prstGeom>
        </p:spPr>
      </p:pic>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A0CF2412-0941-4639-8861-0087020FD18D}"/>
                  </a:ext>
                </a:extLst>
              </p:cNvPr>
              <p:cNvSpPr/>
              <p:nvPr/>
            </p:nvSpPr>
            <p:spPr>
              <a:xfrm>
                <a:off x="794884" y="1491455"/>
                <a:ext cx="1753244" cy="6899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3</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𝑒𝑞</m:t>
                                  </m:r>
                                  <m:r>
                                    <a:rPr lang="en-US" b="0" i="1" smtClean="0">
                                      <a:latin typeface="Cambria Math" panose="02040503050406030204" pitchFamily="18" charset="0"/>
                                    </a:rPr>
                                    <m:t>3</m:t>
                                  </m:r>
                                </m:sub>
                              </m:sSub>
                              <m:r>
                                <a:rPr lang="en-US" i="1">
                                  <a:latin typeface="Cambria Math" panose="02040503050406030204" pitchFamily="18" charset="0"/>
                                </a:rPr>
                                <m:t>𝐶</m:t>
                              </m:r>
                            </m:e>
                            <m:sub>
                              <m:r>
                                <a:rPr lang="en-US" b="0" i="1" smtClean="0">
                                  <a:latin typeface="Cambria Math" panose="02040503050406030204" pitchFamily="18" charset="0"/>
                                </a:rPr>
                                <m:t>𝑒𝑞</m:t>
                              </m:r>
                              <m:r>
                                <a:rPr lang="en-US" b="0" i="1" smtClean="0">
                                  <a:latin typeface="Cambria Math" panose="02040503050406030204" pitchFamily="18" charset="0"/>
                                </a:rPr>
                                <m:t>3</m:t>
                              </m:r>
                            </m:sub>
                          </m:sSub>
                        </m:den>
                      </m:f>
                    </m:oMath>
                  </m:oMathPara>
                </a14:m>
                <a:endParaRPr lang="en-US" dirty="0"/>
              </a:p>
            </p:txBody>
          </p:sp>
        </mc:Choice>
        <mc:Fallback xmlns="">
          <p:sp>
            <p:nvSpPr>
              <p:cNvPr id="12" name="Dreptunghi 4">
                <a:extLst>
                  <a:ext uri="{FF2B5EF4-FFF2-40B4-BE49-F238E27FC236}">
                    <a16:creationId xmlns:a16="http://schemas.microsoft.com/office/drawing/2014/main" id="{A0CF2412-0941-4639-8861-0087020FD18D}"/>
                  </a:ext>
                </a:extLst>
              </p:cNvPr>
              <p:cNvSpPr>
                <a:spLocks noRot="1" noChangeAspect="1" noMove="1" noResize="1" noEditPoints="1" noAdjustHandles="1" noChangeArrowheads="1" noChangeShapeType="1" noTextEdit="1"/>
              </p:cNvSpPr>
              <p:nvPr/>
            </p:nvSpPr>
            <p:spPr>
              <a:xfrm>
                <a:off x="794884" y="1491455"/>
                <a:ext cx="1753244" cy="689997"/>
              </a:xfrm>
              <a:prstGeom prst="rect">
                <a:avLst/>
              </a:prstGeom>
              <a:blipFill>
                <a:blip r:embed="rId3"/>
                <a:stretch>
                  <a:fillRect/>
                </a:stretch>
              </a:blipFill>
            </p:spPr>
            <p:txBody>
              <a:bodyPr/>
              <a:lstStyle/>
              <a:p>
                <a:r>
                  <a:rPr lang="en-US">
                    <a:noFill/>
                  </a:rPr>
                  <a:t> </a:t>
                </a:r>
              </a:p>
            </p:txBody>
          </p:sp>
        </mc:Fallback>
      </mc:AlternateContent>
      <p:sp>
        <p:nvSpPr>
          <p:cNvPr id="13" name="CasetăText 23">
            <a:extLst>
              <a:ext uri="{FF2B5EF4-FFF2-40B4-BE49-F238E27FC236}">
                <a16:creationId xmlns:a16="http://schemas.microsoft.com/office/drawing/2014/main" id="{824C10E9-5E73-4E95-B5AC-367B5E87DB08}"/>
              </a:ext>
            </a:extLst>
          </p:cNvPr>
          <p:cNvSpPr txBox="1"/>
          <p:nvPr/>
        </p:nvSpPr>
        <p:spPr>
          <a:xfrm>
            <a:off x="400049" y="2152587"/>
            <a:ext cx="5415535" cy="1754326"/>
          </a:xfrm>
          <a:prstGeom prst="rect">
            <a:avLst/>
          </a:prstGeom>
          <a:noFill/>
        </p:spPr>
        <p:txBody>
          <a:bodyPr wrap="square" rtlCol="0">
            <a:spAutoFit/>
          </a:bodyPr>
          <a:lstStyle/>
          <a:p>
            <a:pPr marL="342900" indent="-342900">
              <a:buFont typeface="Arial" panose="020B0604020202020204" pitchFamily="34" charset="0"/>
              <a:buChar char="•"/>
            </a:pPr>
            <a:r>
              <a:rPr lang="en-US" dirty="0"/>
              <a:t>Where R</a:t>
            </a:r>
            <a:r>
              <a:rPr lang="en-US" baseline="-25000" dirty="0"/>
              <a:t>eq3</a:t>
            </a:r>
            <a:r>
              <a:rPr lang="en-US" dirty="0"/>
              <a:t> and C</a:t>
            </a:r>
            <a:r>
              <a:rPr lang="en-US" baseline="-25000" dirty="0"/>
              <a:t>eq3</a:t>
            </a:r>
            <a:r>
              <a:rPr lang="en-US" dirty="0"/>
              <a:t> are the equivalent resistance and capacitance between MN3 gate and ground.</a:t>
            </a:r>
          </a:p>
          <a:p>
            <a:pPr marL="342900" indent="-342900">
              <a:buFont typeface="Arial" panose="020B0604020202020204" pitchFamily="34" charset="0"/>
              <a:buChar char="•"/>
            </a:pPr>
            <a:r>
              <a:rPr lang="en-US" dirty="0"/>
              <a:t>As MN3 is diode connected, the resistance to ground will be given by 1/g</a:t>
            </a:r>
            <a:r>
              <a:rPr lang="en-US" baseline="-25000" dirty="0"/>
              <a:t>m3</a:t>
            </a:r>
            <a:r>
              <a:rPr lang="en-US" dirty="0"/>
              <a:t>.</a:t>
            </a:r>
          </a:p>
          <a:p>
            <a:pPr marL="342900" indent="-342900">
              <a:buFont typeface="Arial" panose="020B0604020202020204" pitchFamily="34" charset="0"/>
              <a:buChar char="•"/>
            </a:pPr>
            <a:r>
              <a:rPr lang="en-US" dirty="0"/>
              <a:t>The capacitance is mainly given by Cgs3 and Cgs4.</a:t>
            </a:r>
          </a:p>
          <a:p>
            <a:pPr marL="342900" indent="-342900">
              <a:buFont typeface="Arial" panose="020B0604020202020204" pitchFamily="34" charset="0"/>
              <a:buChar char="•"/>
            </a:pPr>
            <a:r>
              <a:rPr lang="en-US" dirty="0"/>
              <a:t>So we get</a:t>
            </a:r>
          </a:p>
        </p:txBody>
      </p:sp>
      <mc:AlternateContent xmlns:mc="http://schemas.openxmlformats.org/markup-compatibility/2006" xmlns:a14="http://schemas.microsoft.com/office/drawing/2010/main">
        <mc:Choice Requires="a14">
          <p:sp>
            <p:nvSpPr>
              <p:cNvPr id="14" name="Dreptunghi 4">
                <a:extLst>
                  <a:ext uri="{FF2B5EF4-FFF2-40B4-BE49-F238E27FC236}">
                    <a16:creationId xmlns:a16="http://schemas.microsoft.com/office/drawing/2014/main" id="{7453C8F8-2B56-4997-923B-C0FC913DE8DD}"/>
                  </a:ext>
                </a:extLst>
              </p:cNvPr>
              <p:cNvSpPr/>
              <p:nvPr/>
            </p:nvSpPr>
            <p:spPr>
              <a:xfrm>
                <a:off x="794884" y="3797791"/>
                <a:ext cx="2271404" cy="64511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3</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3</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𝑔𝑠</m:t>
                              </m:r>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𝑔𝑠</m:t>
                              </m:r>
                              <m:r>
                                <a:rPr lang="en-US" b="0" i="1" smtClean="0">
                                  <a:latin typeface="Cambria Math" panose="02040503050406030204" pitchFamily="18" charset="0"/>
                                </a:rPr>
                                <m:t>4</m:t>
                              </m:r>
                            </m:sub>
                          </m:sSub>
                        </m:den>
                      </m:f>
                    </m:oMath>
                  </m:oMathPara>
                </a14:m>
                <a:endParaRPr lang="en-US" dirty="0"/>
              </a:p>
            </p:txBody>
          </p:sp>
        </mc:Choice>
        <mc:Fallback xmlns="">
          <p:sp>
            <p:nvSpPr>
              <p:cNvPr id="14" name="Dreptunghi 4">
                <a:extLst>
                  <a:ext uri="{FF2B5EF4-FFF2-40B4-BE49-F238E27FC236}">
                    <a16:creationId xmlns:a16="http://schemas.microsoft.com/office/drawing/2014/main" id="{7453C8F8-2B56-4997-923B-C0FC913DE8DD}"/>
                  </a:ext>
                </a:extLst>
              </p:cNvPr>
              <p:cNvSpPr>
                <a:spLocks noRot="1" noChangeAspect="1" noMove="1" noResize="1" noEditPoints="1" noAdjustHandles="1" noChangeArrowheads="1" noChangeShapeType="1" noTextEdit="1"/>
              </p:cNvSpPr>
              <p:nvPr/>
            </p:nvSpPr>
            <p:spPr>
              <a:xfrm>
                <a:off x="794884" y="3797791"/>
                <a:ext cx="2271404" cy="645113"/>
              </a:xfrm>
              <a:prstGeom prst="rect">
                <a:avLst/>
              </a:prstGeom>
              <a:blipFill>
                <a:blip r:embed="rId4"/>
                <a:stretch>
                  <a:fillRect/>
                </a:stretch>
              </a:blipFill>
            </p:spPr>
            <p:txBody>
              <a:bodyPr/>
              <a:lstStyle/>
              <a:p>
                <a:r>
                  <a:rPr lang="en-US">
                    <a:noFill/>
                  </a:rPr>
                  <a:t> </a:t>
                </a:r>
              </a:p>
            </p:txBody>
          </p:sp>
        </mc:Fallback>
      </mc:AlternateContent>
      <p:sp>
        <p:nvSpPr>
          <p:cNvPr id="15" name="CasetăText 23">
            <a:extLst>
              <a:ext uri="{FF2B5EF4-FFF2-40B4-BE49-F238E27FC236}">
                <a16:creationId xmlns:a16="http://schemas.microsoft.com/office/drawing/2014/main" id="{76E41449-1867-44DE-B2BE-CFE283DFAB73}"/>
              </a:ext>
            </a:extLst>
          </p:cNvPr>
          <p:cNvSpPr txBox="1"/>
          <p:nvPr/>
        </p:nvSpPr>
        <p:spPr>
          <a:xfrm>
            <a:off x="400049" y="4431988"/>
            <a:ext cx="11348604" cy="1477328"/>
          </a:xfrm>
          <a:prstGeom prst="rect">
            <a:avLst/>
          </a:prstGeom>
          <a:noFill/>
        </p:spPr>
        <p:txBody>
          <a:bodyPr wrap="square" rtlCol="0">
            <a:spAutoFit/>
          </a:bodyPr>
          <a:lstStyle/>
          <a:p>
            <a:pPr marL="342900" indent="-342900">
              <a:buFont typeface="Arial" panose="020B0604020202020204" pitchFamily="34" charset="0"/>
              <a:buChar char="•"/>
            </a:pPr>
            <a:r>
              <a:rPr lang="en-US" dirty="0"/>
              <a:t>We see that this is relatively high frequency as 1/g</a:t>
            </a:r>
            <a:r>
              <a:rPr lang="en-US" baseline="-25000" dirty="0"/>
              <a:t>m3</a:t>
            </a:r>
            <a:r>
              <a:rPr lang="en-US" dirty="0"/>
              <a:t> is a small resistance. (But so is </a:t>
            </a:r>
            <a:r>
              <a:rPr lang="el-GR" dirty="0">
                <a:latin typeface="Times New Roman" panose="02020603050405020304" pitchFamily="18" charset="0"/>
                <a:cs typeface="Times New Roman" panose="02020603050405020304" pitchFamily="18" charset="0"/>
              </a:rPr>
              <a:t>ω</a:t>
            </a:r>
            <a:r>
              <a:rPr lang="en-US" baseline="-25000" dirty="0">
                <a:latin typeface="Times New Roman" panose="02020603050405020304" pitchFamily="18" charset="0"/>
                <a:cs typeface="Times New Roman" panose="02020603050405020304" pitchFamily="18" charset="0"/>
              </a:rPr>
              <a:t>1</a:t>
            </a:r>
            <a:r>
              <a:rPr lang="en-US" dirty="0"/>
              <a:t>)</a:t>
            </a:r>
          </a:p>
          <a:p>
            <a:pPr marL="342900" indent="-342900">
              <a:buFont typeface="Arial" panose="020B0604020202020204" pitchFamily="34" charset="0"/>
              <a:buChar char="•"/>
            </a:pPr>
            <a:r>
              <a:rPr lang="en-US" dirty="0"/>
              <a:t>However, this pole appears only on the V</a:t>
            </a:r>
            <a:r>
              <a:rPr lang="en-US" baseline="-25000" dirty="0"/>
              <a:t>inm</a:t>
            </a:r>
            <a:r>
              <a:rPr lang="en-US" dirty="0"/>
              <a:t> path. V</a:t>
            </a:r>
            <a:r>
              <a:rPr lang="en-US" baseline="-25000" dirty="0"/>
              <a:t>inp</a:t>
            </a:r>
            <a:r>
              <a:rPr lang="en-US" dirty="0"/>
              <a:t> signal is not passing MN3 gate.</a:t>
            </a:r>
          </a:p>
          <a:p>
            <a:pPr marL="342900" indent="-342900">
              <a:buFont typeface="Arial" panose="020B0604020202020204" pitchFamily="34" charset="0"/>
              <a:buChar char="•"/>
            </a:pPr>
            <a:r>
              <a:rPr lang="en-US" dirty="0"/>
              <a:t>Having this two different signal paths results in a zero (at the frequency when the signals travelling on this two paths cancels each other).</a:t>
            </a:r>
          </a:p>
          <a:p>
            <a:pPr marL="342900" indent="-342900">
              <a:buFont typeface="Arial" panose="020B0604020202020204" pitchFamily="34" charset="0"/>
              <a:buChar char="•"/>
            </a:pPr>
            <a:r>
              <a:rPr lang="en-US" dirty="0"/>
              <a:t>The conclusion is that the MN3 gate introduces a high frequency pole – zero pair.</a:t>
            </a:r>
          </a:p>
        </p:txBody>
      </p:sp>
    </p:spTree>
    <p:extLst>
      <p:ext uri="{BB962C8B-B14F-4D97-AF65-F5344CB8AC3E}">
        <p14:creationId xmlns:p14="http://schemas.microsoft.com/office/powerpoint/2010/main" val="1620762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3C9A5E-820D-4E00-B05A-1E7E1A881858}"/>
              </a:ext>
            </a:extLst>
          </p:cNvPr>
          <p:cNvPicPr>
            <a:picLocks noChangeAspect="1"/>
          </p:cNvPicPr>
          <p:nvPr/>
        </p:nvPicPr>
        <p:blipFill>
          <a:blip r:embed="rId2"/>
          <a:stretch>
            <a:fillRect/>
          </a:stretch>
        </p:blipFill>
        <p:spPr>
          <a:xfrm>
            <a:off x="5543948" y="135717"/>
            <a:ext cx="6040114" cy="6586566"/>
          </a:xfrm>
          <a:prstGeom prst="rect">
            <a:avLst/>
          </a:prstGeom>
        </p:spPr>
      </p:pic>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3862468" cy="461665"/>
          </a:xfrm>
          <a:prstGeom prst="rect">
            <a:avLst/>
          </a:prstGeom>
          <a:noFill/>
        </p:spPr>
        <p:txBody>
          <a:bodyPr wrap="none" rtlCol="0">
            <a:spAutoFit/>
          </a:bodyPr>
          <a:lstStyle/>
          <a:p>
            <a:r>
              <a:rPr lang="en-US" sz="2400" dirty="0"/>
              <a:t>2 Stage Operational Amplifier</a:t>
            </a:r>
            <a:endParaRPr lang="ro-RO" sz="2400" dirty="0"/>
          </a:p>
        </p:txBody>
      </p:sp>
      <p:sp>
        <p:nvSpPr>
          <p:cNvPr id="18" name="CasetăText 23">
            <a:extLst>
              <a:ext uri="{FF2B5EF4-FFF2-40B4-BE49-F238E27FC236}">
                <a16:creationId xmlns:a16="http://schemas.microsoft.com/office/drawing/2014/main" id="{BE75AAEA-0A80-4800-977A-339B335E16BF}"/>
              </a:ext>
            </a:extLst>
          </p:cNvPr>
          <p:cNvSpPr txBox="1"/>
          <p:nvPr/>
        </p:nvSpPr>
        <p:spPr>
          <a:xfrm>
            <a:off x="400049" y="893892"/>
            <a:ext cx="5196079" cy="923330"/>
          </a:xfrm>
          <a:prstGeom prst="rect">
            <a:avLst/>
          </a:prstGeom>
          <a:noFill/>
        </p:spPr>
        <p:txBody>
          <a:bodyPr wrap="square" rtlCol="0">
            <a:spAutoFit/>
          </a:bodyPr>
          <a:lstStyle/>
          <a:p>
            <a:r>
              <a:rPr lang="en-US" dirty="0"/>
              <a:t>Assumptions:</a:t>
            </a:r>
          </a:p>
          <a:p>
            <a:pPr marL="342900" indent="-34290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ω</a:t>
            </a:r>
            <a:r>
              <a:rPr lang="en-US" baseline="-25000" dirty="0">
                <a:latin typeface="Times New Roman" panose="02020603050405020304" pitchFamily="18" charset="0"/>
                <a:cs typeface="Times New Roman" panose="02020603050405020304" pitchFamily="18" charset="0"/>
              </a:rPr>
              <a:t>1</a:t>
            </a:r>
            <a:r>
              <a:rPr lang="en-US" dirty="0"/>
              <a:t> is at least 10 times larger than </a:t>
            </a:r>
            <a:r>
              <a:rPr lang="el-GR" dirty="0">
                <a:latin typeface="Times New Roman" panose="02020603050405020304" pitchFamily="18" charset="0"/>
                <a:cs typeface="Times New Roman" panose="02020603050405020304" pitchFamily="18" charset="0"/>
              </a:rPr>
              <a:t>ω</a:t>
            </a:r>
            <a:r>
              <a:rPr lang="en-US" baseline="-25000" dirty="0">
                <a:latin typeface="Times New Roman" panose="02020603050405020304" pitchFamily="18" charset="0"/>
                <a:cs typeface="Times New Roman" panose="02020603050405020304" pitchFamily="18" charset="0"/>
              </a:rPr>
              <a:t>ug</a:t>
            </a:r>
            <a:r>
              <a:rPr lang="en-US" dirty="0"/>
              <a:t>.</a:t>
            </a:r>
          </a:p>
          <a:p>
            <a:pPr marL="342900" indent="-34290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ω</a:t>
            </a:r>
            <a:r>
              <a:rPr lang="en-US" baseline="-25000" dirty="0">
                <a:latin typeface="Times New Roman" panose="02020603050405020304" pitchFamily="18" charset="0"/>
                <a:cs typeface="Times New Roman" panose="02020603050405020304" pitchFamily="18" charset="0"/>
              </a:rPr>
              <a:t>z</a:t>
            </a:r>
            <a:r>
              <a:rPr lang="en-US" dirty="0"/>
              <a:t> is slightly (less then 10 times) higher than </a:t>
            </a:r>
            <a:r>
              <a:rPr lang="el-GR" dirty="0">
                <a:latin typeface="Times New Roman" panose="02020603050405020304" pitchFamily="18" charset="0"/>
                <a:cs typeface="Times New Roman" panose="02020603050405020304" pitchFamily="18" charset="0"/>
              </a:rPr>
              <a:t>ω</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a:t>
            </a:r>
            <a:r>
              <a:rPr lang="en-US" dirty="0"/>
              <a:t> </a:t>
            </a:r>
          </a:p>
        </p:txBody>
      </p:sp>
      <p:sp>
        <p:nvSpPr>
          <p:cNvPr id="26" name="CasetăText 23">
            <a:extLst>
              <a:ext uri="{FF2B5EF4-FFF2-40B4-BE49-F238E27FC236}">
                <a16:creationId xmlns:a16="http://schemas.microsoft.com/office/drawing/2014/main" id="{2BE0F5F2-F2F0-4BD3-AE27-D123B0BAB2E7}"/>
              </a:ext>
            </a:extLst>
          </p:cNvPr>
          <p:cNvSpPr txBox="1"/>
          <p:nvPr/>
        </p:nvSpPr>
        <p:spPr>
          <a:xfrm>
            <a:off x="400048" y="2015556"/>
            <a:ext cx="5354576" cy="3970318"/>
          </a:xfrm>
          <a:prstGeom prst="rect">
            <a:avLst/>
          </a:prstGeom>
          <a:noFill/>
        </p:spPr>
        <p:txBody>
          <a:bodyPr wrap="square" rtlCol="0">
            <a:spAutoFit/>
          </a:bodyPr>
          <a:lstStyle/>
          <a:p>
            <a:r>
              <a:rPr lang="en-US" dirty="0"/>
              <a:t>Comments: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 high frequencies this graph is not realistic</a:t>
            </a:r>
            <a:r>
              <a:rPr lang="en-US" dirty="0"/>
              <a:t>. We only considered the two poles and one zero discussed in this lecture. But at higher frequencies, other poles will appear and the phase will drop (the gain will also drop faster than predicted by this graph).</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graph is however realistic up to second pole and can be safely used to determine the phase margin.</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While a 90</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 phase margin</a:t>
            </a:r>
            <a:r>
              <a:rPr lang="en-US" dirty="0"/>
              <a:t> can be achieved, it is usually not desired. It costs requires a bigger compensation capacitance and makes the </a:t>
            </a:r>
            <a:r>
              <a:rPr lang="en-US" dirty="0" err="1"/>
              <a:t>opamp</a:t>
            </a:r>
            <a:r>
              <a:rPr lang="en-US" dirty="0"/>
              <a:t> slower. The usual target for the phase margin is usually lower (at about 75</a:t>
            </a:r>
            <a:r>
              <a:rPr lang="en-US" dirty="0">
                <a:sym typeface="Symbol" panose="05050102010706020507" pitchFamily="18" charset="2"/>
              </a:rPr>
              <a:t>).</a:t>
            </a:r>
            <a:endParaRPr lang="en-US" dirty="0"/>
          </a:p>
        </p:txBody>
      </p:sp>
    </p:spTree>
    <p:extLst>
      <p:ext uri="{BB962C8B-B14F-4D97-AF65-F5344CB8AC3E}">
        <p14:creationId xmlns:p14="http://schemas.microsoft.com/office/powerpoint/2010/main" val="1729298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815199" cy="461665"/>
          </a:xfrm>
          <a:prstGeom prst="rect">
            <a:avLst/>
          </a:prstGeom>
          <a:noFill/>
        </p:spPr>
        <p:txBody>
          <a:bodyPr wrap="none" rtlCol="0">
            <a:spAutoFit/>
          </a:bodyPr>
          <a:lstStyle/>
          <a:p>
            <a:r>
              <a:rPr lang="en-US" sz="2400" dirty="0"/>
              <a:t>2 Stage Operational Amplifier  – Common Mode Gain</a:t>
            </a:r>
            <a:endParaRPr lang="ro-RO" sz="2400" dirty="0"/>
          </a:p>
        </p:txBody>
      </p:sp>
      <p:sp>
        <p:nvSpPr>
          <p:cNvPr id="6" name="CasetăText 23">
            <a:extLst>
              <a:ext uri="{FF2B5EF4-FFF2-40B4-BE49-F238E27FC236}">
                <a16:creationId xmlns:a16="http://schemas.microsoft.com/office/drawing/2014/main" id="{4731F144-024F-46DB-AE3E-2E138B1731B1}"/>
              </a:ext>
            </a:extLst>
          </p:cNvPr>
          <p:cNvSpPr txBox="1"/>
          <p:nvPr/>
        </p:nvSpPr>
        <p:spPr>
          <a:xfrm>
            <a:off x="400049" y="893892"/>
            <a:ext cx="11348604" cy="923330"/>
          </a:xfrm>
          <a:prstGeom prst="rect">
            <a:avLst/>
          </a:prstGeom>
          <a:noFill/>
        </p:spPr>
        <p:txBody>
          <a:bodyPr wrap="square" rtlCol="0">
            <a:spAutoFit/>
          </a:bodyPr>
          <a:lstStyle/>
          <a:p>
            <a:r>
              <a:rPr lang="en-US" dirty="0"/>
              <a:t>OpAmp Common Mode Gain</a:t>
            </a:r>
          </a:p>
          <a:p>
            <a:pPr marL="342900" indent="-342900">
              <a:buFont typeface="Arial" panose="020B0604020202020204" pitchFamily="34" charset="0"/>
              <a:buChar char="•"/>
            </a:pPr>
            <a:r>
              <a:rPr lang="en-US" dirty="0"/>
              <a:t>The operational amplifier is composed from a differential pair stage and a common source stage.</a:t>
            </a:r>
          </a:p>
          <a:p>
            <a:pPr marL="342900" indent="-342900">
              <a:buFont typeface="Arial" panose="020B0604020202020204" pitchFamily="34" charset="0"/>
              <a:buChar char="•"/>
            </a:pPr>
            <a:r>
              <a:rPr lang="en-US" dirty="0"/>
              <a:t>Ideally, the differential pair has zero common mode gain (the common mode is completely rejected)</a:t>
            </a:r>
          </a:p>
        </p:txBody>
      </p:sp>
      <mc:AlternateContent xmlns:mc="http://schemas.openxmlformats.org/markup-compatibility/2006" xmlns:a14="http://schemas.microsoft.com/office/drawing/2010/main">
        <mc:Choice Requires="a14">
          <p:sp>
            <p:nvSpPr>
              <p:cNvPr id="5" name="Dreptunghi 4">
                <a:extLst>
                  <a:ext uri="{FF2B5EF4-FFF2-40B4-BE49-F238E27FC236}">
                    <a16:creationId xmlns:a16="http://schemas.microsoft.com/office/drawing/2014/main" id="{BBEBC425-DB43-4AC2-957D-B7A55D860029}"/>
                  </a:ext>
                </a:extLst>
              </p:cNvPr>
              <p:cNvSpPr/>
              <p:nvPr/>
            </p:nvSpPr>
            <p:spPr>
              <a:xfrm>
                <a:off x="740019" y="1722693"/>
                <a:ext cx="3466221" cy="66588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1, </m:t>
                          </m:r>
                          <m:r>
                            <a:rPr lang="en-US" b="0" i="1" smtClean="0">
                              <a:latin typeface="Cambria Math" panose="02040503050406030204" pitchFamily="18" charset="0"/>
                            </a:rPr>
                            <m:t>𝐶𝑀</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5</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𝐶𝑀</m:t>
                              </m:r>
                            </m:sub>
                          </m:sSub>
                        </m:den>
                      </m:f>
                      <m:r>
                        <a:rPr lang="en-US" b="0" i="1" smtClean="0">
                          <a:latin typeface="Cambria Math" panose="02040503050406030204" pitchFamily="18" charset="0"/>
                        </a:rPr>
                        <m:t>=0</m:t>
                      </m:r>
                    </m:oMath>
                  </m:oMathPara>
                </a14:m>
                <a:endParaRPr lang="en-US" dirty="0"/>
              </a:p>
            </p:txBody>
          </p:sp>
        </mc:Choice>
        <mc:Fallback xmlns="">
          <p:sp>
            <p:nvSpPr>
              <p:cNvPr id="5" name="Dreptunghi 4">
                <a:extLst>
                  <a:ext uri="{FF2B5EF4-FFF2-40B4-BE49-F238E27FC236}">
                    <a16:creationId xmlns:a16="http://schemas.microsoft.com/office/drawing/2014/main" id="{BBEBC425-DB43-4AC2-957D-B7A55D860029}"/>
                  </a:ext>
                </a:extLst>
              </p:cNvPr>
              <p:cNvSpPr>
                <a:spLocks noRot="1" noChangeAspect="1" noMove="1" noResize="1" noEditPoints="1" noAdjustHandles="1" noChangeArrowheads="1" noChangeShapeType="1" noTextEdit="1"/>
              </p:cNvSpPr>
              <p:nvPr/>
            </p:nvSpPr>
            <p:spPr>
              <a:xfrm>
                <a:off x="740019" y="1722693"/>
                <a:ext cx="3466221" cy="665888"/>
              </a:xfrm>
              <a:prstGeom prst="rect">
                <a:avLst/>
              </a:prstGeom>
              <a:blipFill>
                <a:blip r:embed="rId2"/>
                <a:stretch>
                  <a:fillRect/>
                </a:stretch>
              </a:blipFill>
            </p:spPr>
            <p:txBody>
              <a:bodyPr/>
              <a:lstStyle/>
              <a:p>
                <a:r>
                  <a:rPr lang="en-US">
                    <a:noFill/>
                  </a:rPr>
                  <a:t> </a:t>
                </a:r>
              </a:p>
            </p:txBody>
          </p:sp>
        </mc:Fallback>
      </mc:AlternateContent>
      <p:sp>
        <p:nvSpPr>
          <p:cNvPr id="7" name="CasetăText 23">
            <a:extLst>
              <a:ext uri="{FF2B5EF4-FFF2-40B4-BE49-F238E27FC236}">
                <a16:creationId xmlns:a16="http://schemas.microsoft.com/office/drawing/2014/main" id="{D31BEF29-3BFD-439B-A87F-64ADAC1783B0}"/>
              </a:ext>
            </a:extLst>
          </p:cNvPr>
          <p:cNvSpPr txBox="1"/>
          <p:nvPr/>
        </p:nvSpPr>
        <p:spPr>
          <a:xfrm>
            <a:off x="400049" y="2357783"/>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t>We know the common source stage gain</a:t>
            </a:r>
          </a:p>
        </p:txBody>
      </p:sp>
      <mc:AlternateContent xmlns:mc="http://schemas.openxmlformats.org/markup-compatibility/2006" xmlns:a14="http://schemas.microsoft.com/office/drawing/2010/main">
        <mc:Choice Requires="a14">
          <p:sp>
            <p:nvSpPr>
              <p:cNvPr id="8" name="Dreptunghi 4">
                <a:extLst>
                  <a:ext uri="{FF2B5EF4-FFF2-40B4-BE49-F238E27FC236}">
                    <a16:creationId xmlns:a16="http://schemas.microsoft.com/office/drawing/2014/main" id="{0BB9CECD-6B4A-4F8F-9C73-0464582DAECF}"/>
                  </a:ext>
                </a:extLst>
              </p:cNvPr>
              <p:cNvSpPr/>
              <p:nvPr/>
            </p:nvSpPr>
            <p:spPr>
              <a:xfrm>
                <a:off x="733922" y="2602541"/>
                <a:ext cx="2916381" cy="68929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5</m:t>
                              </m:r>
                            </m:sub>
                          </m:sSub>
                        </m:den>
                      </m:f>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𝑔</m:t>
                          </m:r>
                        </m:e>
                        <m:sub>
                          <m:r>
                            <a:rPr lang="en-US" i="1">
                              <a:latin typeface="Cambria Math" panose="02040503050406030204" pitchFamily="18" charset="0"/>
                            </a:rPr>
                            <m:t>𝑚</m:t>
                          </m:r>
                          <m:r>
                            <a:rPr lang="en-US" b="0" i="1" smtClean="0">
                              <a:latin typeface="Cambria Math" panose="02040503050406030204" pitchFamily="18" charset="0"/>
                            </a:rPr>
                            <m:t>5</m:t>
                          </m:r>
                        </m:sub>
                      </m:sSub>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b="0" i="1" smtClean="0">
                                      <a:latin typeface="Cambria Math" panose="02040503050406030204" pitchFamily="18" charset="0"/>
                                    </a:rPr>
                                    <m:t>5</m:t>
                                  </m:r>
                                </m:sub>
                              </m:sSub>
                              <m:r>
                                <a:rPr lang="en-US" i="1">
                                  <a:latin typeface="Cambria Math" panose="02040503050406030204" pitchFamily="18" charset="0"/>
                                </a:rPr>
                                <m:t>||</m:t>
                              </m:r>
                              <m:r>
                                <a:rPr lang="en-US" i="1">
                                  <a:latin typeface="Cambria Math" panose="02040503050406030204" pitchFamily="18" charset="0"/>
                                </a:rPr>
                                <m:t>𝑟</m:t>
                              </m:r>
                            </m:e>
                            <m:sub>
                              <m:r>
                                <a:rPr lang="en-US" i="1">
                                  <a:latin typeface="Cambria Math" panose="02040503050406030204" pitchFamily="18" charset="0"/>
                                </a:rPr>
                                <m:t>𝑜</m:t>
                              </m:r>
                              <m:r>
                                <a:rPr lang="en-US" b="0" i="1" smtClean="0">
                                  <a:latin typeface="Cambria Math" panose="02040503050406030204" pitchFamily="18" charset="0"/>
                                </a:rPr>
                                <m:t>7</m:t>
                              </m:r>
                            </m:sub>
                          </m:sSub>
                        </m:e>
                      </m:d>
                    </m:oMath>
                  </m:oMathPara>
                </a14:m>
                <a:endParaRPr lang="en-US" dirty="0"/>
              </a:p>
            </p:txBody>
          </p:sp>
        </mc:Choice>
        <mc:Fallback xmlns="">
          <p:sp>
            <p:nvSpPr>
              <p:cNvPr id="8" name="Dreptunghi 4">
                <a:extLst>
                  <a:ext uri="{FF2B5EF4-FFF2-40B4-BE49-F238E27FC236}">
                    <a16:creationId xmlns:a16="http://schemas.microsoft.com/office/drawing/2014/main" id="{0BB9CECD-6B4A-4F8F-9C73-0464582DAECF}"/>
                  </a:ext>
                </a:extLst>
              </p:cNvPr>
              <p:cNvSpPr>
                <a:spLocks noRot="1" noChangeAspect="1" noMove="1" noResize="1" noEditPoints="1" noAdjustHandles="1" noChangeArrowheads="1" noChangeShapeType="1" noTextEdit="1"/>
              </p:cNvSpPr>
              <p:nvPr/>
            </p:nvSpPr>
            <p:spPr>
              <a:xfrm>
                <a:off x="733922" y="2602541"/>
                <a:ext cx="2916381" cy="689291"/>
              </a:xfrm>
              <a:prstGeom prst="rect">
                <a:avLst/>
              </a:prstGeom>
              <a:blipFill>
                <a:blip r:embed="rId3"/>
                <a:stretch>
                  <a:fillRect/>
                </a:stretch>
              </a:blipFill>
            </p:spPr>
            <p:txBody>
              <a:bodyPr/>
              <a:lstStyle/>
              <a:p>
                <a:r>
                  <a:rPr lang="en-US">
                    <a:noFill/>
                  </a:rPr>
                  <a:t> </a:t>
                </a:r>
              </a:p>
            </p:txBody>
          </p:sp>
        </mc:Fallback>
      </mc:AlternateContent>
      <p:sp>
        <p:nvSpPr>
          <p:cNvPr id="9" name="CasetăText 23">
            <a:extLst>
              <a:ext uri="{FF2B5EF4-FFF2-40B4-BE49-F238E27FC236}">
                <a16:creationId xmlns:a16="http://schemas.microsoft.com/office/drawing/2014/main" id="{183769E9-A70D-4687-83E8-7546CF99D904}"/>
              </a:ext>
            </a:extLst>
          </p:cNvPr>
          <p:cNvSpPr txBox="1"/>
          <p:nvPr/>
        </p:nvSpPr>
        <p:spPr>
          <a:xfrm>
            <a:off x="400049" y="3253209"/>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t>Due to the first stage common mode rejection, the total common mode gain also results zero:</a:t>
            </a:r>
          </a:p>
        </p:txBody>
      </p:sp>
      <mc:AlternateContent xmlns:mc="http://schemas.openxmlformats.org/markup-compatibility/2006" xmlns:a14="http://schemas.microsoft.com/office/drawing/2010/main">
        <mc:Choice Requires="a14">
          <p:sp>
            <p:nvSpPr>
              <p:cNvPr id="10" name="Dreptunghi 4">
                <a:extLst>
                  <a:ext uri="{FF2B5EF4-FFF2-40B4-BE49-F238E27FC236}">
                    <a16:creationId xmlns:a16="http://schemas.microsoft.com/office/drawing/2014/main" id="{DE921A8A-F3CF-420A-B2BB-32D794334302}"/>
                  </a:ext>
                </a:extLst>
              </p:cNvPr>
              <p:cNvSpPr/>
              <p:nvPr/>
            </p:nvSpPr>
            <p:spPr>
              <a:xfrm>
                <a:off x="733922" y="3567599"/>
                <a:ext cx="6441070" cy="65800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𝐶𝑀</m:t>
                              </m:r>
                            </m:sub>
                          </m:sSub>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r>
                            <a:rPr lang="en-US" b="0" i="1" smtClean="0">
                              <a:latin typeface="Cambria Math" panose="02040503050406030204" pitchFamily="18" charset="0"/>
                            </a:rPr>
                            <m:t>𝐶𝑀</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=0</m:t>
                      </m:r>
                    </m:oMath>
                  </m:oMathPara>
                </a14:m>
                <a:endParaRPr lang="en-US" dirty="0"/>
              </a:p>
            </p:txBody>
          </p:sp>
        </mc:Choice>
        <mc:Fallback xmlns="">
          <p:sp>
            <p:nvSpPr>
              <p:cNvPr id="10" name="Dreptunghi 4">
                <a:extLst>
                  <a:ext uri="{FF2B5EF4-FFF2-40B4-BE49-F238E27FC236}">
                    <a16:creationId xmlns:a16="http://schemas.microsoft.com/office/drawing/2014/main" id="{DE921A8A-F3CF-420A-B2BB-32D794334302}"/>
                  </a:ext>
                </a:extLst>
              </p:cNvPr>
              <p:cNvSpPr>
                <a:spLocks noRot="1" noChangeAspect="1" noMove="1" noResize="1" noEditPoints="1" noAdjustHandles="1" noChangeArrowheads="1" noChangeShapeType="1" noTextEdit="1"/>
              </p:cNvSpPr>
              <p:nvPr/>
            </p:nvSpPr>
            <p:spPr>
              <a:xfrm>
                <a:off x="733922" y="3567599"/>
                <a:ext cx="6441070" cy="658001"/>
              </a:xfrm>
              <a:prstGeom prst="rect">
                <a:avLst/>
              </a:prstGeom>
              <a:blipFill>
                <a:blip r:embed="rId4"/>
                <a:stretch>
                  <a:fillRect/>
                </a:stretch>
              </a:blipFill>
            </p:spPr>
            <p:txBody>
              <a:bodyPr/>
              <a:lstStyle/>
              <a:p>
                <a:r>
                  <a:rPr lang="en-US">
                    <a:noFill/>
                  </a:rPr>
                  <a:t> </a:t>
                </a:r>
              </a:p>
            </p:txBody>
          </p:sp>
        </mc:Fallback>
      </mc:AlternateContent>
      <p:sp>
        <p:nvSpPr>
          <p:cNvPr id="11" name="CasetăText 23">
            <a:extLst>
              <a:ext uri="{FF2B5EF4-FFF2-40B4-BE49-F238E27FC236}">
                <a16:creationId xmlns:a16="http://schemas.microsoft.com/office/drawing/2014/main" id="{78BB3951-322A-43D8-847B-C2F78DBE0719}"/>
              </a:ext>
            </a:extLst>
          </p:cNvPr>
          <p:cNvSpPr txBox="1"/>
          <p:nvPr/>
        </p:nvSpPr>
        <p:spPr>
          <a:xfrm>
            <a:off x="421985" y="4191674"/>
            <a:ext cx="11348604" cy="1477328"/>
          </a:xfrm>
          <a:prstGeom prst="rect">
            <a:avLst/>
          </a:prstGeom>
          <a:noFill/>
        </p:spPr>
        <p:txBody>
          <a:bodyPr wrap="square" rtlCol="0">
            <a:spAutoFit/>
          </a:bodyPr>
          <a:lstStyle/>
          <a:p>
            <a:pPr marL="342900" indent="-342900">
              <a:buFont typeface="Arial" panose="020B0604020202020204" pitchFamily="34" charset="0"/>
              <a:buChar char="•"/>
            </a:pPr>
            <a:r>
              <a:rPr lang="en-US" dirty="0"/>
              <a:t>However, it is important to remember that the differential pair gain is zero only as a first approximation!</a:t>
            </a:r>
          </a:p>
          <a:p>
            <a:pPr marL="342900" indent="-342900">
              <a:buFont typeface="Arial" panose="020B0604020202020204" pitchFamily="34" charset="0"/>
              <a:buChar char="•"/>
            </a:pPr>
            <a:r>
              <a:rPr lang="en-US" dirty="0"/>
              <a:t>If we take into account the small asymmetries (systematic and random) there will be a small but finite common mode gain. This means that some of the differential signal will reach the second stage.</a:t>
            </a:r>
          </a:p>
          <a:p>
            <a:pPr marL="342900" indent="-342900">
              <a:buFont typeface="Arial" panose="020B0604020202020204" pitchFamily="34" charset="0"/>
              <a:buChar char="•"/>
            </a:pPr>
            <a:r>
              <a:rPr lang="en-US" dirty="0"/>
              <a:t>The second stage is asymmetric – it does not know that the signal at it’s input was produced by a differential or a common mode signal – it will amplify everything with A</a:t>
            </a:r>
            <a:r>
              <a:rPr lang="en-US" baseline="-25000" dirty="0"/>
              <a:t>2</a:t>
            </a:r>
            <a:r>
              <a:rPr lang="en-US" dirty="0"/>
              <a:t>.</a:t>
            </a:r>
          </a:p>
        </p:txBody>
      </p:sp>
    </p:spTree>
    <p:extLst>
      <p:ext uri="{BB962C8B-B14F-4D97-AF65-F5344CB8AC3E}">
        <p14:creationId xmlns:p14="http://schemas.microsoft.com/office/powerpoint/2010/main" val="1821313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B3CB0B2-0734-435A-B0CE-BB1372174A2C}"/>
              </a:ext>
            </a:extLst>
          </p:cNvPr>
          <p:cNvPicPr>
            <a:picLocks noChangeAspect="1"/>
          </p:cNvPicPr>
          <p:nvPr/>
        </p:nvPicPr>
        <p:blipFill>
          <a:blip r:embed="rId2"/>
          <a:stretch>
            <a:fillRect/>
          </a:stretch>
        </p:blipFill>
        <p:spPr>
          <a:xfrm>
            <a:off x="1828800" y="1371600"/>
            <a:ext cx="8190357" cy="4592762"/>
          </a:xfrm>
          <a:prstGeom prst="rect">
            <a:avLst/>
          </a:prstGeom>
        </p:spPr>
      </p:pic>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3862468" cy="461665"/>
          </a:xfrm>
          <a:prstGeom prst="rect">
            <a:avLst/>
          </a:prstGeom>
          <a:noFill/>
        </p:spPr>
        <p:txBody>
          <a:bodyPr wrap="none" rtlCol="0">
            <a:spAutoFit/>
          </a:bodyPr>
          <a:lstStyle/>
          <a:p>
            <a:r>
              <a:rPr lang="en-US" sz="2400" dirty="0"/>
              <a:t>2 Stage Operational Amplifier</a:t>
            </a:r>
            <a:endParaRPr lang="ro-RO" sz="2400" dirty="0"/>
          </a:p>
        </p:txBody>
      </p:sp>
      <p:sp>
        <p:nvSpPr>
          <p:cNvPr id="2" name="Rectangle: Rounded Corners 1">
            <a:extLst>
              <a:ext uri="{FF2B5EF4-FFF2-40B4-BE49-F238E27FC236}">
                <a16:creationId xmlns:a16="http://schemas.microsoft.com/office/drawing/2014/main" id="{AEB3AC8E-965E-4507-80E0-12D5B213D61B}"/>
              </a:ext>
            </a:extLst>
          </p:cNvPr>
          <p:cNvSpPr/>
          <p:nvPr/>
        </p:nvSpPr>
        <p:spPr>
          <a:xfrm>
            <a:off x="4386370" y="1554562"/>
            <a:ext cx="3239726" cy="4465476"/>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tăText 23">
            <a:extLst>
              <a:ext uri="{FF2B5EF4-FFF2-40B4-BE49-F238E27FC236}">
                <a16:creationId xmlns:a16="http://schemas.microsoft.com/office/drawing/2014/main" id="{604E6F1B-0CA3-431F-A120-6DB05F0006A7}"/>
              </a:ext>
            </a:extLst>
          </p:cNvPr>
          <p:cNvSpPr txBox="1"/>
          <p:nvPr/>
        </p:nvSpPr>
        <p:spPr>
          <a:xfrm>
            <a:off x="4119527" y="6194741"/>
            <a:ext cx="2418777" cy="369332"/>
          </a:xfrm>
          <a:prstGeom prst="rect">
            <a:avLst/>
          </a:prstGeom>
          <a:noFill/>
        </p:spPr>
        <p:txBody>
          <a:bodyPr wrap="square" rtlCol="0">
            <a:spAutoFit/>
          </a:bodyPr>
          <a:lstStyle/>
          <a:p>
            <a:r>
              <a:rPr lang="en-US" dirty="0"/>
              <a:t>Differential pair stage</a:t>
            </a:r>
          </a:p>
        </p:txBody>
      </p:sp>
      <p:cxnSp>
        <p:nvCxnSpPr>
          <p:cNvPr id="9" name="Straight Arrow Connector 8">
            <a:extLst>
              <a:ext uri="{FF2B5EF4-FFF2-40B4-BE49-F238E27FC236}">
                <a16:creationId xmlns:a16="http://schemas.microsoft.com/office/drawing/2014/main" id="{5BEADB50-2DB0-4D2C-B7FB-205833DB8E1D}"/>
              </a:ext>
            </a:extLst>
          </p:cNvPr>
          <p:cNvCxnSpPr>
            <a:cxnSpLocks/>
          </p:cNvCxnSpPr>
          <p:nvPr/>
        </p:nvCxnSpPr>
        <p:spPr>
          <a:xfrm flipV="1">
            <a:off x="4386369" y="5971780"/>
            <a:ext cx="165005" cy="2898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CasetăText 23">
            <a:extLst>
              <a:ext uri="{FF2B5EF4-FFF2-40B4-BE49-F238E27FC236}">
                <a16:creationId xmlns:a16="http://schemas.microsoft.com/office/drawing/2014/main" id="{5DB086A1-8DF4-452D-92D6-E967D1E2D86B}"/>
              </a:ext>
            </a:extLst>
          </p:cNvPr>
          <p:cNvSpPr txBox="1"/>
          <p:nvPr/>
        </p:nvSpPr>
        <p:spPr>
          <a:xfrm>
            <a:off x="8341039" y="6194741"/>
            <a:ext cx="2789890" cy="369332"/>
          </a:xfrm>
          <a:prstGeom prst="rect">
            <a:avLst/>
          </a:prstGeom>
          <a:noFill/>
        </p:spPr>
        <p:txBody>
          <a:bodyPr wrap="square" rtlCol="0">
            <a:spAutoFit/>
          </a:bodyPr>
          <a:lstStyle/>
          <a:p>
            <a:r>
              <a:rPr lang="en-US" dirty="0"/>
              <a:t>Common source stage</a:t>
            </a:r>
          </a:p>
        </p:txBody>
      </p:sp>
      <p:sp>
        <p:nvSpPr>
          <p:cNvPr id="27" name="Rectangle: Rounded Corners 26">
            <a:extLst>
              <a:ext uri="{FF2B5EF4-FFF2-40B4-BE49-F238E27FC236}">
                <a16:creationId xmlns:a16="http://schemas.microsoft.com/office/drawing/2014/main" id="{9B0519D0-1ACD-4CE2-BE1A-C039C277EDFB}"/>
              </a:ext>
            </a:extLst>
          </p:cNvPr>
          <p:cNvSpPr/>
          <p:nvPr/>
        </p:nvSpPr>
        <p:spPr>
          <a:xfrm>
            <a:off x="8499246" y="1554562"/>
            <a:ext cx="1512750" cy="4398617"/>
          </a:xfrm>
          <a:prstGeom prst="roundRect">
            <a:avLst/>
          </a:prstGeom>
          <a:noFill/>
          <a:ln w="190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3CF40517-415B-493C-9678-C1BDFB5CC750}"/>
              </a:ext>
            </a:extLst>
          </p:cNvPr>
          <p:cNvCxnSpPr>
            <a:cxnSpLocks/>
          </p:cNvCxnSpPr>
          <p:nvPr/>
        </p:nvCxnSpPr>
        <p:spPr>
          <a:xfrm flipH="1" flipV="1">
            <a:off x="10011995" y="5953179"/>
            <a:ext cx="169761" cy="241562"/>
          </a:xfrm>
          <a:prstGeom prst="straightConnector1">
            <a:avLst/>
          </a:prstGeom>
          <a:ln w="190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092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754B8F2E-B36F-4D29-A171-1525EA2003F9}"/>
              </a:ext>
            </a:extLst>
          </p:cNvPr>
          <p:cNvPicPr>
            <a:picLocks noChangeAspect="1"/>
          </p:cNvPicPr>
          <p:nvPr/>
        </p:nvPicPr>
        <p:blipFill>
          <a:blip r:embed="rId2"/>
          <a:stretch>
            <a:fillRect/>
          </a:stretch>
        </p:blipFill>
        <p:spPr>
          <a:xfrm>
            <a:off x="1828800" y="1371600"/>
            <a:ext cx="8190357" cy="4592762"/>
          </a:xfrm>
          <a:prstGeom prst="rect">
            <a:avLst/>
          </a:prstGeom>
        </p:spPr>
      </p:pic>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3862468" cy="461665"/>
          </a:xfrm>
          <a:prstGeom prst="rect">
            <a:avLst/>
          </a:prstGeom>
          <a:noFill/>
        </p:spPr>
        <p:txBody>
          <a:bodyPr wrap="none" rtlCol="0">
            <a:spAutoFit/>
          </a:bodyPr>
          <a:lstStyle/>
          <a:p>
            <a:r>
              <a:rPr lang="en-US" sz="2400" dirty="0"/>
              <a:t>2 Stage Operational Amplifier</a:t>
            </a:r>
            <a:endParaRPr lang="ro-RO" sz="2400" dirty="0"/>
          </a:p>
        </p:txBody>
      </p:sp>
      <p:sp>
        <p:nvSpPr>
          <p:cNvPr id="2" name="Rectangle: Rounded Corners 1">
            <a:extLst>
              <a:ext uri="{FF2B5EF4-FFF2-40B4-BE49-F238E27FC236}">
                <a16:creationId xmlns:a16="http://schemas.microsoft.com/office/drawing/2014/main" id="{AEB3AC8E-965E-4507-80E0-12D5B213D61B}"/>
              </a:ext>
            </a:extLst>
          </p:cNvPr>
          <p:cNvSpPr/>
          <p:nvPr/>
        </p:nvSpPr>
        <p:spPr>
          <a:xfrm>
            <a:off x="4450080" y="2761488"/>
            <a:ext cx="3176016" cy="1359393"/>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tăText 23">
            <a:extLst>
              <a:ext uri="{FF2B5EF4-FFF2-40B4-BE49-F238E27FC236}">
                <a16:creationId xmlns:a16="http://schemas.microsoft.com/office/drawing/2014/main" id="{604E6F1B-0CA3-431F-A120-6DB05F0006A7}"/>
              </a:ext>
            </a:extLst>
          </p:cNvPr>
          <p:cNvSpPr txBox="1"/>
          <p:nvPr/>
        </p:nvSpPr>
        <p:spPr>
          <a:xfrm>
            <a:off x="1802588" y="3851069"/>
            <a:ext cx="1710633" cy="369332"/>
          </a:xfrm>
          <a:prstGeom prst="rect">
            <a:avLst/>
          </a:prstGeom>
          <a:noFill/>
        </p:spPr>
        <p:txBody>
          <a:bodyPr wrap="square" rtlCol="0">
            <a:spAutoFit/>
          </a:bodyPr>
          <a:lstStyle/>
          <a:p>
            <a:r>
              <a:rPr lang="en-US" dirty="0"/>
              <a:t>Differential pair</a:t>
            </a:r>
          </a:p>
        </p:txBody>
      </p:sp>
      <p:cxnSp>
        <p:nvCxnSpPr>
          <p:cNvPr id="9" name="Straight Arrow Connector 8">
            <a:extLst>
              <a:ext uri="{FF2B5EF4-FFF2-40B4-BE49-F238E27FC236}">
                <a16:creationId xmlns:a16="http://schemas.microsoft.com/office/drawing/2014/main" id="{5BEADB50-2DB0-4D2C-B7FB-205833DB8E1D}"/>
              </a:ext>
            </a:extLst>
          </p:cNvPr>
          <p:cNvCxnSpPr>
            <a:cxnSpLocks/>
          </p:cNvCxnSpPr>
          <p:nvPr/>
        </p:nvCxnSpPr>
        <p:spPr>
          <a:xfrm flipV="1">
            <a:off x="3513221" y="3898233"/>
            <a:ext cx="873149" cy="13750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08DD39E0-8D64-4A0A-92B1-B5D38162BA3B}"/>
              </a:ext>
            </a:extLst>
          </p:cNvPr>
          <p:cNvSpPr/>
          <p:nvPr/>
        </p:nvSpPr>
        <p:spPr>
          <a:xfrm>
            <a:off x="4450080" y="4481431"/>
            <a:ext cx="3176016" cy="1359393"/>
          </a:xfrm>
          <a:prstGeom prst="roundRect">
            <a:avLst/>
          </a:prstGeom>
          <a:noFill/>
          <a:ln w="190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tăText 23">
            <a:extLst>
              <a:ext uri="{FF2B5EF4-FFF2-40B4-BE49-F238E27FC236}">
                <a16:creationId xmlns:a16="http://schemas.microsoft.com/office/drawing/2014/main" id="{1D5A3619-9A13-4636-973F-76163E4857DE}"/>
              </a:ext>
            </a:extLst>
          </p:cNvPr>
          <p:cNvSpPr txBox="1"/>
          <p:nvPr/>
        </p:nvSpPr>
        <p:spPr>
          <a:xfrm>
            <a:off x="1802587" y="4649784"/>
            <a:ext cx="1710633" cy="646331"/>
          </a:xfrm>
          <a:prstGeom prst="rect">
            <a:avLst/>
          </a:prstGeom>
          <a:noFill/>
        </p:spPr>
        <p:txBody>
          <a:bodyPr wrap="square" rtlCol="0">
            <a:spAutoFit/>
          </a:bodyPr>
          <a:lstStyle/>
          <a:p>
            <a:r>
              <a:rPr lang="en-US" dirty="0"/>
              <a:t>Differential pair active load</a:t>
            </a:r>
          </a:p>
        </p:txBody>
      </p:sp>
      <p:cxnSp>
        <p:nvCxnSpPr>
          <p:cNvPr id="12" name="Straight Arrow Connector 11">
            <a:extLst>
              <a:ext uri="{FF2B5EF4-FFF2-40B4-BE49-F238E27FC236}">
                <a16:creationId xmlns:a16="http://schemas.microsoft.com/office/drawing/2014/main" id="{27C7377C-709C-430F-919F-151C6850BCF1}"/>
              </a:ext>
            </a:extLst>
          </p:cNvPr>
          <p:cNvCxnSpPr>
            <a:cxnSpLocks/>
          </p:cNvCxnSpPr>
          <p:nvPr/>
        </p:nvCxnSpPr>
        <p:spPr>
          <a:xfrm flipV="1">
            <a:off x="3513220" y="4972950"/>
            <a:ext cx="873149" cy="1"/>
          </a:xfrm>
          <a:prstGeom prst="straightConnector1">
            <a:avLst/>
          </a:prstGeom>
          <a:ln w="190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A371AC39-28BD-4385-92D2-068DFF72F363}"/>
              </a:ext>
            </a:extLst>
          </p:cNvPr>
          <p:cNvSpPr/>
          <p:nvPr/>
        </p:nvSpPr>
        <p:spPr>
          <a:xfrm>
            <a:off x="5592507" y="1595044"/>
            <a:ext cx="1110801" cy="986169"/>
          </a:xfrm>
          <a:prstGeom prst="roundRect">
            <a:avLst/>
          </a:prstGeom>
          <a:noFill/>
          <a:ln w="190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tăText 23">
            <a:extLst>
              <a:ext uri="{FF2B5EF4-FFF2-40B4-BE49-F238E27FC236}">
                <a16:creationId xmlns:a16="http://schemas.microsoft.com/office/drawing/2014/main" id="{D98388EE-8815-4BEE-8154-C0ABE1FAB34C}"/>
              </a:ext>
            </a:extLst>
          </p:cNvPr>
          <p:cNvSpPr txBox="1"/>
          <p:nvPr/>
        </p:nvSpPr>
        <p:spPr>
          <a:xfrm>
            <a:off x="3594763" y="837962"/>
            <a:ext cx="2806037" cy="369332"/>
          </a:xfrm>
          <a:prstGeom prst="rect">
            <a:avLst/>
          </a:prstGeom>
          <a:noFill/>
        </p:spPr>
        <p:txBody>
          <a:bodyPr wrap="square" rtlCol="0">
            <a:spAutoFit/>
          </a:bodyPr>
          <a:lstStyle/>
          <a:p>
            <a:r>
              <a:rPr lang="en-US" dirty="0"/>
              <a:t>Differential pair tail current</a:t>
            </a:r>
          </a:p>
        </p:txBody>
      </p:sp>
      <p:cxnSp>
        <p:nvCxnSpPr>
          <p:cNvPr id="16" name="Straight Arrow Connector 15">
            <a:extLst>
              <a:ext uri="{FF2B5EF4-FFF2-40B4-BE49-F238E27FC236}">
                <a16:creationId xmlns:a16="http://schemas.microsoft.com/office/drawing/2014/main" id="{D9AD47CD-82E0-4987-9152-F2E2C339F6CA}"/>
              </a:ext>
            </a:extLst>
          </p:cNvPr>
          <p:cNvCxnSpPr>
            <a:cxnSpLocks/>
          </p:cNvCxnSpPr>
          <p:nvPr/>
        </p:nvCxnSpPr>
        <p:spPr>
          <a:xfrm>
            <a:off x="5921352" y="1185230"/>
            <a:ext cx="174648" cy="369332"/>
          </a:xfrm>
          <a:prstGeom prst="straightConnector1">
            <a:avLst/>
          </a:prstGeom>
          <a:ln w="190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7503532B-22D7-4E02-AAD4-74AA80691164}"/>
              </a:ext>
            </a:extLst>
          </p:cNvPr>
          <p:cNvSpPr/>
          <p:nvPr/>
        </p:nvSpPr>
        <p:spPr>
          <a:xfrm>
            <a:off x="8801405" y="4866443"/>
            <a:ext cx="1146992" cy="974382"/>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setăText 23">
            <a:extLst>
              <a:ext uri="{FF2B5EF4-FFF2-40B4-BE49-F238E27FC236}">
                <a16:creationId xmlns:a16="http://schemas.microsoft.com/office/drawing/2014/main" id="{5DB086A1-8DF4-452D-92D6-E967D1E2D86B}"/>
              </a:ext>
            </a:extLst>
          </p:cNvPr>
          <p:cNvSpPr txBox="1"/>
          <p:nvPr/>
        </p:nvSpPr>
        <p:spPr>
          <a:xfrm>
            <a:off x="10245466" y="5835372"/>
            <a:ext cx="1710633" cy="369332"/>
          </a:xfrm>
          <a:prstGeom prst="rect">
            <a:avLst/>
          </a:prstGeom>
          <a:noFill/>
        </p:spPr>
        <p:txBody>
          <a:bodyPr wrap="square" rtlCol="0">
            <a:spAutoFit/>
          </a:bodyPr>
          <a:lstStyle/>
          <a:p>
            <a:r>
              <a:rPr lang="en-US" dirty="0"/>
              <a:t>Common source</a:t>
            </a:r>
          </a:p>
        </p:txBody>
      </p:sp>
      <p:cxnSp>
        <p:nvCxnSpPr>
          <p:cNvPr id="25" name="Straight Arrow Connector 24">
            <a:extLst>
              <a:ext uri="{FF2B5EF4-FFF2-40B4-BE49-F238E27FC236}">
                <a16:creationId xmlns:a16="http://schemas.microsoft.com/office/drawing/2014/main" id="{2DF67AFB-B008-44CA-A1AA-83802B2FC373}"/>
              </a:ext>
            </a:extLst>
          </p:cNvPr>
          <p:cNvCxnSpPr>
            <a:cxnSpLocks/>
          </p:cNvCxnSpPr>
          <p:nvPr/>
        </p:nvCxnSpPr>
        <p:spPr>
          <a:xfrm flipH="1" flipV="1">
            <a:off x="10163075" y="5568902"/>
            <a:ext cx="501132" cy="20740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9B0519D0-1ACD-4CE2-BE1A-C039C277EDFB}"/>
              </a:ext>
            </a:extLst>
          </p:cNvPr>
          <p:cNvSpPr/>
          <p:nvPr/>
        </p:nvSpPr>
        <p:spPr>
          <a:xfrm>
            <a:off x="8724614" y="1554562"/>
            <a:ext cx="1287381" cy="986169"/>
          </a:xfrm>
          <a:prstGeom prst="roundRect">
            <a:avLst/>
          </a:prstGeom>
          <a:noFill/>
          <a:ln w="190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setăText 23">
            <a:extLst>
              <a:ext uri="{FF2B5EF4-FFF2-40B4-BE49-F238E27FC236}">
                <a16:creationId xmlns:a16="http://schemas.microsoft.com/office/drawing/2014/main" id="{854625C0-BCAE-40FF-B757-6EBC5DCCE960}"/>
              </a:ext>
            </a:extLst>
          </p:cNvPr>
          <p:cNvSpPr txBox="1"/>
          <p:nvPr/>
        </p:nvSpPr>
        <p:spPr>
          <a:xfrm>
            <a:off x="7858170" y="844485"/>
            <a:ext cx="2806037" cy="369332"/>
          </a:xfrm>
          <a:prstGeom prst="rect">
            <a:avLst/>
          </a:prstGeom>
          <a:noFill/>
        </p:spPr>
        <p:txBody>
          <a:bodyPr wrap="square" rtlCol="0">
            <a:spAutoFit/>
          </a:bodyPr>
          <a:lstStyle/>
          <a:p>
            <a:r>
              <a:rPr lang="en-US" dirty="0"/>
              <a:t>Common source active load</a:t>
            </a:r>
          </a:p>
        </p:txBody>
      </p:sp>
      <p:cxnSp>
        <p:nvCxnSpPr>
          <p:cNvPr id="29" name="Straight Arrow Connector 28">
            <a:extLst>
              <a:ext uri="{FF2B5EF4-FFF2-40B4-BE49-F238E27FC236}">
                <a16:creationId xmlns:a16="http://schemas.microsoft.com/office/drawing/2014/main" id="{3CF40517-415B-493C-9678-C1BDFB5CC750}"/>
              </a:ext>
            </a:extLst>
          </p:cNvPr>
          <p:cNvCxnSpPr>
            <a:cxnSpLocks/>
            <a:stCxn id="28" idx="2"/>
          </p:cNvCxnSpPr>
          <p:nvPr/>
        </p:nvCxnSpPr>
        <p:spPr>
          <a:xfrm>
            <a:off x="9261189" y="1213817"/>
            <a:ext cx="113712" cy="284974"/>
          </a:xfrm>
          <a:prstGeom prst="straightConnector1">
            <a:avLst/>
          </a:prstGeom>
          <a:ln w="190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0039AD13-9C41-47C2-A168-640FB97D044E}"/>
              </a:ext>
            </a:extLst>
          </p:cNvPr>
          <p:cNvSpPr/>
          <p:nvPr/>
        </p:nvSpPr>
        <p:spPr>
          <a:xfrm>
            <a:off x="7858170" y="3927921"/>
            <a:ext cx="1146992" cy="974382"/>
          </a:xfrm>
          <a:prstGeom prst="roundRect">
            <a:avLst/>
          </a:prstGeom>
          <a:noFill/>
          <a:ln w="1905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asetăText 23">
            <a:extLst>
              <a:ext uri="{FF2B5EF4-FFF2-40B4-BE49-F238E27FC236}">
                <a16:creationId xmlns:a16="http://schemas.microsoft.com/office/drawing/2014/main" id="{55AF92A9-245A-4AD2-A19B-821BEA1027DC}"/>
              </a:ext>
            </a:extLst>
          </p:cNvPr>
          <p:cNvSpPr txBox="1"/>
          <p:nvPr/>
        </p:nvSpPr>
        <p:spPr>
          <a:xfrm>
            <a:off x="9948397" y="3867413"/>
            <a:ext cx="1710633" cy="646331"/>
          </a:xfrm>
          <a:prstGeom prst="rect">
            <a:avLst/>
          </a:prstGeom>
          <a:noFill/>
        </p:spPr>
        <p:txBody>
          <a:bodyPr wrap="square" rtlCol="0">
            <a:spAutoFit/>
          </a:bodyPr>
          <a:lstStyle/>
          <a:p>
            <a:r>
              <a:rPr lang="en-US" dirty="0"/>
              <a:t>Frequency Compensation</a:t>
            </a:r>
          </a:p>
        </p:txBody>
      </p:sp>
      <p:cxnSp>
        <p:nvCxnSpPr>
          <p:cNvPr id="35" name="Straight Arrow Connector 34">
            <a:extLst>
              <a:ext uri="{FF2B5EF4-FFF2-40B4-BE49-F238E27FC236}">
                <a16:creationId xmlns:a16="http://schemas.microsoft.com/office/drawing/2014/main" id="{45D0E3F9-3E0E-414D-A307-18026E65F775}"/>
              </a:ext>
            </a:extLst>
          </p:cNvPr>
          <p:cNvCxnSpPr>
            <a:cxnSpLocks/>
          </p:cNvCxnSpPr>
          <p:nvPr/>
        </p:nvCxnSpPr>
        <p:spPr>
          <a:xfrm flipH="1">
            <a:off x="9067479" y="4094454"/>
            <a:ext cx="880918" cy="1"/>
          </a:xfrm>
          <a:prstGeom prst="straightConnector1">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A68A7B1F-82B3-4C3C-9041-01D65405A72F}"/>
              </a:ext>
            </a:extLst>
          </p:cNvPr>
          <p:cNvSpPr/>
          <p:nvPr/>
        </p:nvSpPr>
        <p:spPr>
          <a:xfrm>
            <a:off x="1802587" y="1457619"/>
            <a:ext cx="1896264" cy="1303859"/>
          </a:xfrm>
          <a:prstGeom prst="roundRect">
            <a:avLst/>
          </a:prstGeom>
          <a:noFill/>
          <a:ln w="1905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asetăText 23">
            <a:extLst>
              <a:ext uri="{FF2B5EF4-FFF2-40B4-BE49-F238E27FC236}">
                <a16:creationId xmlns:a16="http://schemas.microsoft.com/office/drawing/2014/main" id="{735F4980-0FCB-4297-8F2E-CD6634EABB48}"/>
              </a:ext>
            </a:extLst>
          </p:cNvPr>
          <p:cNvSpPr txBox="1"/>
          <p:nvPr/>
        </p:nvSpPr>
        <p:spPr>
          <a:xfrm>
            <a:off x="400050" y="917066"/>
            <a:ext cx="1710633" cy="646331"/>
          </a:xfrm>
          <a:prstGeom prst="rect">
            <a:avLst/>
          </a:prstGeom>
          <a:noFill/>
        </p:spPr>
        <p:txBody>
          <a:bodyPr wrap="square" rtlCol="0">
            <a:spAutoFit/>
          </a:bodyPr>
          <a:lstStyle/>
          <a:p>
            <a:r>
              <a:rPr lang="en-US" dirty="0"/>
              <a:t>Bias current mirror diode</a:t>
            </a:r>
          </a:p>
        </p:txBody>
      </p:sp>
      <p:cxnSp>
        <p:nvCxnSpPr>
          <p:cNvPr id="39" name="Straight Arrow Connector 38">
            <a:extLst>
              <a:ext uri="{FF2B5EF4-FFF2-40B4-BE49-F238E27FC236}">
                <a16:creationId xmlns:a16="http://schemas.microsoft.com/office/drawing/2014/main" id="{AEF3274F-3CCC-484B-8DA6-26381F7138FE}"/>
              </a:ext>
            </a:extLst>
          </p:cNvPr>
          <p:cNvCxnSpPr>
            <a:cxnSpLocks/>
          </p:cNvCxnSpPr>
          <p:nvPr/>
        </p:nvCxnSpPr>
        <p:spPr>
          <a:xfrm>
            <a:off x="1695826" y="1207294"/>
            <a:ext cx="229227" cy="171221"/>
          </a:xfrm>
          <a:prstGeom prst="straightConnector1">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32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6B8D90-9E79-471D-AEA5-00C845D1AFB0}"/>
              </a:ext>
            </a:extLst>
          </p:cNvPr>
          <p:cNvPicPr>
            <a:picLocks noChangeAspect="1"/>
          </p:cNvPicPr>
          <p:nvPr/>
        </p:nvPicPr>
        <p:blipFill>
          <a:blip r:embed="rId2"/>
          <a:stretch>
            <a:fillRect/>
          </a:stretch>
        </p:blipFill>
        <p:spPr>
          <a:xfrm>
            <a:off x="1828800" y="1599451"/>
            <a:ext cx="8592749" cy="4483809"/>
          </a:xfrm>
          <a:prstGeom prst="rect">
            <a:avLst/>
          </a:prstGeom>
        </p:spPr>
      </p:pic>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3862468" cy="461665"/>
          </a:xfrm>
          <a:prstGeom prst="rect">
            <a:avLst/>
          </a:prstGeom>
          <a:noFill/>
        </p:spPr>
        <p:txBody>
          <a:bodyPr wrap="none" rtlCol="0">
            <a:spAutoFit/>
          </a:bodyPr>
          <a:lstStyle/>
          <a:p>
            <a:r>
              <a:rPr lang="en-US" sz="2400" dirty="0"/>
              <a:t>2 Stage Operational Amplifier</a:t>
            </a:r>
            <a:endParaRPr lang="ro-RO" sz="2400" dirty="0"/>
          </a:p>
        </p:txBody>
      </p:sp>
      <p:sp>
        <p:nvSpPr>
          <p:cNvPr id="2" name="Rectangle: Rounded Corners 1">
            <a:extLst>
              <a:ext uri="{FF2B5EF4-FFF2-40B4-BE49-F238E27FC236}">
                <a16:creationId xmlns:a16="http://schemas.microsoft.com/office/drawing/2014/main" id="{AEB3AC8E-965E-4507-80E0-12D5B213D61B}"/>
              </a:ext>
            </a:extLst>
          </p:cNvPr>
          <p:cNvSpPr/>
          <p:nvPr/>
        </p:nvSpPr>
        <p:spPr>
          <a:xfrm>
            <a:off x="4386370" y="1554562"/>
            <a:ext cx="3239726" cy="4465476"/>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tăText 23">
            <a:extLst>
              <a:ext uri="{FF2B5EF4-FFF2-40B4-BE49-F238E27FC236}">
                <a16:creationId xmlns:a16="http://schemas.microsoft.com/office/drawing/2014/main" id="{604E6F1B-0CA3-431F-A120-6DB05F0006A7}"/>
              </a:ext>
            </a:extLst>
          </p:cNvPr>
          <p:cNvSpPr txBox="1"/>
          <p:nvPr/>
        </p:nvSpPr>
        <p:spPr>
          <a:xfrm>
            <a:off x="4119527" y="6194741"/>
            <a:ext cx="2418777" cy="369332"/>
          </a:xfrm>
          <a:prstGeom prst="rect">
            <a:avLst/>
          </a:prstGeom>
          <a:noFill/>
        </p:spPr>
        <p:txBody>
          <a:bodyPr wrap="square" rtlCol="0">
            <a:spAutoFit/>
          </a:bodyPr>
          <a:lstStyle/>
          <a:p>
            <a:r>
              <a:rPr lang="en-US" dirty="0"/>
              <a:t>Differential pair stage</a:t>
            </a:r>
          </a:p>
        </p:txBody>
      </p:sp>
      <p:cxnSp>
        <p:nvCxnSpPr>
          <p:cNvPr id="9" name="Straight Arrow Connector 8">
            <a:extLst>
              <a:ext uri="{FF2B5EF4-FFF2-40B4-BE49-F238E27FC236}">
                <a16:creationId xmlns:a16="http://schemas.microsoft.com/office/drawing/2014/main" id="{5BEADB50-2DB0-4D2C-B7FB-205833DB8E1D}"/>
              </a:ext>
            </a:extLst>
          </p:cNvPr>
          <p:cNvCxnSpPr>
            <a:cxnSpLocks/>
          </p:cNvCxnSpPr>
          <p:nvPr/>
        </p:nvCxnSpPr>
        <p:spPr>
          <a:xfrm flipV="1">
            <a:off x="4386369" y="5971780"/>
            <a:ext cx="165005" cy="2898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CasetăText 23">
            <a:extLst>
              <a:ext uri="{FF2B5EF4-FFF2-40B4-BE49-F238E27FC236}">
                <a16:creationId xmlns:a16="http://schemas.microsoft.com/office/drawing/2014/main" id="{5DB086A1-8DF4-452D-92D6-E967D1E2D86B}"/>
              </a:ext>
            </a:extLst>
          </p:cNvPr>
          <p:cNvSpPr txBox="1"/>
          <p:nvPr/>
        </p:nvSpPr>
        <p:spPr>
          <a:xfrm>
            <a:off x="8341039" y="6194741"/>
            <a:ext cx="2789890" cy="369332"/>
          </a:xfrm>
          <a:prstGeom prst="rect">
            <a:avLst/>
          </a:prstGeom>
          <a:noFill/>
        </p:spPr>
        <p:txBody>
          <a:bodyPr wrap="square" rtlCol="0">
            <a:spAutoFit/>
          </a:bodyPr>
          <a:lstStyle/>
          <a:p>
            <a:r>
              <a:rPr lang="en-US" dirty="0"/>
              <a:t>Common source stage</a:t>
            </a:r>
          </a:p>
        </p:txBody>
      </p:sp>
      <p:sp>
        <p:nvSpPr>
          <p:cNvPr id="27" name="Rectangle: Rounded Corners 26">
            <a:extLst>
              <a:ext uri="{FF2B5EF4-FFF2-40B4-BE49-F238E27FC236}">
                <a16:creationId xmlns:a16="http://schemas.microsoft.com/office/drawing/2014/main" id="{9B0519D0-1ACD-4CE2-BE1A-C039C277EDFB}"/>
              </a:ext>
            </a:extLst>
          </p:cNvPr>
          <p:cNvSpPr/>
          <p:nvPr/>
        </p:nvSpPr>
        <p:spPr>
          <a:xfrm>
            <a:off x="8499246" y="1554562"/>
            <a:ext cx="1512750" cy="4398617"/>
          </a:xfrm>
          <a:prstGeom prst="roundRect">
            <a:avLst/>
          </a:prstGeom>
          <a:noFill/>
          <a:ln w="190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3CF40517-415B-493C-9678-C1BDFB5CC750}"/>
              </a:ext>
            </a:extLst>
          </p:cNvPr>
          <p:cNvCxnSpPr>
            <a:cxnSpLocks/>
          </p:cNvCxnSpPr>
          <p:nvPr/>
        </p:nvCxnSpPr>
        <p:spPr>
          <a:xfrm flipH="1" flipV="1">
            <a:off x="10011995" y="5953179"/>
            <a:ext cx="169761" cy="241562"/>
          </a:xfrm>
          <a:prstGeom prst="straightConnector1">
            <a:avLst/>
          </a:prstGeom>
          <a:ln w="190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204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754B8F2E-B36F-4D29-A171-1525EA2003F9}"/>
              </a:ext>
            </a:extLst>
          </p:cNvPr>
          <p:cNvPicPr>
            <a:picLocks noChangeAspect="1"/>
          </p:cNvPicPr>
          <p:nvPr/>
        </p:nvPicPr>
        <p:blipFill>
          <a:blip r:embed="rId2"/>
          <a:stretch>
            <a:fillRect/>
          </a:stretch>
        </p:blipFill>
        <p:spPr>
          <a:xfrm>
            <a:off x="1828800" y="1371600"/>
            <a:ext cx="8190357" cy="4592762"/>
          </a:xfrm>
          <a:prstGeom prst="rect">
            <a:avLst/>
          </a:prstGeom>
        </p:spPr>
      </p:pic>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7685694" cy="461665"/>
          </a:xfrm>
          <a:prstGeom prst="rect">
            <a:avLst/>
          </a:prstGeom>
          <a:noFill/>
        </p:spPr>
        <p:txBody>
          <a:bodyPr wrap="none" rtlCol="0">
            <a:spAutoFit/>
          </a:bodyPr>
          <a:lstStyle/>
          <a:p>
            <a:r>
              <a:rPr lang="en-US" sz="2400" dirty="0"/>
              <a:t>2 Stage Operational Amplifier – Positive and Negative Inputs</a:t>
            </a:r>
            <a:endParaRPr lang="ro-RO" sz="2400" dirty="0"/>
          </a:p>
        </p:txBody>
      </p:sp>
      <p:cxnSp>
        <p:nvCxnSpPr>
          <p:cNvPr id="6" name="Straight Arrow Connector 5">
            <a:extLst>
              <a:ext uri="{FF2B5EF4-FFF2-40B4-BE49-F238E27FC236}">
                <a16:creationId xmlns:a16="http://schemas.microsoft.com/office/drawing/2014/main" id="{940C6D30-DDB3-4D57-91F8-7A26E99E8B59}"/>
              </a:ext>
            </a:extLst>
          </p:cNvPr>
          <p:cNvCxnSpPr/>
          <p:nvPr/>
        </p:nvCxnSpPr>
        <p:spPr>
          <a:xfrm flipV="1">
            <a:off x="4262518" y="3175787"/>
            <a:ext cx="176784" cy="1767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E00DE6F-4A00-412C-BEE2-6EE89FB656A2}"/>
              </a:ext>
            </a:extLst>
          </p:cNvPr>
          <p:cNvCxnSpPr>
            <a:cxnSpLocks/>
          </p:cNvCxnSpPr>
          <p:nvPr/>
        </p:nvCxnSpPr>
        <p:spPr>
          <a:xfrm>
            <a:off x="4765553" y="4137488"/>
            <a:ext cx="205208" cy="145754"/>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74C373C-057B-4D6A-B916-70129DB17758}"/>
              </a:ext>
            </a:extLst>
          </p:cNvPr>
          <p:cNvCxnSpPr>
            <a:cxnSpLocks/>
          </p:cNvCxnSpPr>
          <p:nvPr/>
        </p:nvCxnSpPr>
        <p:spPr>
          <a:xfrm flipV="1">
            <a:off x="7124889" y="4016577"/>
            <a:ext cx="205208" cy="12091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347B471-014A-4915-85CC-1F00752E37C2}"/>
              </a:ext>
            </a:extLst>
          </p:cNvPr>
          <p:cNvCxnSpPr>
            <a:cxnSpLocks/>
          </p:cNvCxnSpPr>
          <p:nvPr/>
        </p:nvCxnSpPr>
        <p:spPr>
          <a:xfrm>
            <a:off x="7542786" y="3201752"/>
            <a:ext cx="209914" cy="1767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3516DB6-991A-4D15-A456-94BC2BC8314B}"/>
              </a:ext>
            </a:extLst>
          </p:cNvPr>
          <p:cNvCxnSpPr>
            <a:cxnSpLocks/>
          </p:cNvCxnSpPr>
          <p:nvPr/>
        </p:nvCxnSpPr>
        <p:spPr>
          <a:xfrm flipV="1">
            <a:off x="9524952" y="2757340"/>
            <a:ext cx="285941" cy="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8BC5479-5DB4-4D38-A3E6-820128CC20D4}"/>
              </a:ext>
            </a:extLst>
          </p:cNvPr>
          <p:cNvSpPr txBox="1"/>
          <p:nvPr/>
        </p:nvSpPr>
        <p:spPr>
          <a:xfrm>
            <a:off x="4079682" y="3101537"/>
            <a:ext cx="271228" cy="276999"/>
          </a:xfrm>
          <a:prstGeom prst="rect">
            <a:avLst/>
          </a:prstGeom>
          <a:noFill/>
        </p:spPr>
        <p:txBody>
          <a:bodyPr wrap="none" rtlCol="0">
            <a:spAutoFit/>
          </a:bodyPr>
          <a:lstStyle/>
          <a:p>
            <a:r>
              <a:rPr lang="en-US" sz="1200" dirty="0">
                <a:solidFill>
                  <a:srgbClr val="FF0000"/>
                </a:solidFill>
              </a:rPr>
              <a:t>V</a:t>
            </a:r>
          </a:p>
        </p:txBody>
      </p:sp>
      <p:sp>
        <p:nvSpPr>
          <p:cNvPr id="44" name="TextBox 43">
            <a:extLst>
              <a:ext uri="{FF2B5EF4-FFF2-40B4-BE49-F238E27FC236}">
                <a16:creationId xmlns:a16="http://schemas.microsoft.com/office/drawing/2014/main" id="{52C5863C-0EF9-47CE-AC61-A8B3F50035E7}"/>
              </a:ext>
            </a:extLst>
          </p:cNvPr>
          <p:cNvSpPr txBox="1"/>
          <p:nvPr/>
        </p:nvSpPr>
        <p:spPr>
          <a:xfrm>
            <a:off x="7617086" y="3075572"/>
            <a:ext cx="271228" cy="276999"/>
          </a:xfrm>
          <a:prstGeom prst="rect">
            <a:avLst/>
          </a:prstGeom>
          <a:noFill/>
        </p:spPr>
        <p:txBody>
          <a:bodyPr wrap="none" rtlCol="0">
            <a:spAutoFit/>
          </a:bodyPr>
          <a:lstStyle/>
          <a:p>
            <a:r>
              <a:rPr lang="en-US" sz="1200" dirty="0">
                <a:solidFill>
                  <a:srgbClr val="FF0000"/>
                </a:solidFill>
              </a:rPr>
              <a:t>V</a:t>
            </a:r>
          </a:p>
        </p:txBody>
      </p:sp>
      <p:cxnSp>
        <p:nvCxnSpPr>
          <p:cNvPr id="45" name="Straight Arrow Connector 44">
            <a:extLst>
              <a:ext uri="{FF2B5EF4-FFF2-40B4-BE49-F238E27FC236}">
                <a16:creationId xmlns:a16="http://schemas.microsoft.com/office/drawing/2014/main" id="{B1683233-B445-4DFD-AE67-06F05A59F969}"/>
              </a:ext>
            </a:extLst>
          </p:cNvPr>
          <p:cNvCxnSpPr/>
          <p:nvPr/>
        </p:nvCxnSpPr>
        <p:spPr>
          <a:xfrm flipV="1">
            <a:off x="7528694" y="4357492"/>
            <a:ext cx="176784" cy="1767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DF45DFA-43FC-4AA2-871E-DCC9FD7886F9}"/>
              </a:ext>
            </a:extLst>
          </p:cNvPr>
          <p:cNvSpPr txBox="1"/>
          <p:nvPr/>
        </p:nvSpPr>
        <p:spPr>
          <a:xfrm>
            <a:off x="7345858" y="4283242"/>
            <a:ext cx="271228" cy="276999"/>
          </a:xfrm>
          <a:prstGeom prst="rect">
            <a:avLst/>
          </a:prstGeom>
          <a:noFill/>
        </p:spPr>
        <p:txBody>
          <a:bodyPr wrap="none" rtlCol="0">
            <a:spAutoFit/>
          </a:bodyPr>
          <a:lstStyle/>
          <a:p>
            <a:r>
              <a:rPr lang="en-US" sz="1200" dirty="0">
                <a:solidFill>
                  <a:srgbClr val="FF0000"/>
                </a:solidFill>
              </a:rPr>
              <a:t>V</a:t>
            </a:r>
          </a:p>
        </p:txBody>
      </p:sp>
      <p:cxnSp>
        <p:nvCxnSpPr>
          <p:cNvPr id="47" name="Straight Arrow Connector 46">
            <a:extLst>
              <a:ext uri="{FF2B5EF4-FFF2-40B4-BE49-F238E27FC236}">
                <a16:creationId xmlns:a16="http://schemas.microsoft.com/office/drawing/2014/main" id="{DD1C797A-B17C-4766-ABAE-DB76FB26AE05}"/>
              </a:ext>
            </a:extLst>
          </p:cNvPr>
          <p:cNvCxnSpPr>
            <a:cxnSpLocks/>
          </p:cNvCxnSpPr>
          <p:nvPr/>
        </p:nvCxnSpPr>
        <p:spPr>
          <a:xfrm>
            <a:off x="9992079" y="3201752"/>
            <a:ext cx="209914" cy="1767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969EA36-52CE-41D2-85DC-A5A4E45F252D}"/>
              </a:ext>
            </a:extLst>
          </p:cNvPr>
          <p:cNvSpPr txBox="1"/>
          <p:nvPr/>
        </p:nvSpPr>
        <p:spPr>
          <a:xfrm>
            <a:off x="10066379" y="3075572"/>
            <a:ext cx="271228" cy="276999"/>
          </a:xfrm>
          <a:prstGeom prst="rect">
            <a:avLst/>
          </a:prstGeom>
          <a:noFill/>
        </p:spPr>
        <p:txBody>
          <a:bodyPr wrap="none" rtlCol="0">
            <a:spAutoFit/>
          </a:bodyPr>
          <a:lstStyle/>
          <a:p>
            <a:r>
              <a:rPr lang="en-US" sz="1200" dirty="0">
                <a:solidFill>
                  <a:srgbClr val="FF0000"/>
                </a:solidFill>
              </a:rPr>
              <a:t>V</a:t>
            </a:r>
          </a:p>
        </p:txBody>
      </p:sp>
      <p:sp>
        <p:nvSpPr>
          <p:cNvPr id="49" name="TextBox 48">
            <a:extLst>
              <a:ext uri="{FF2B5EF4-FFF2-40B4-BE49-F238E27FC236}">
                <a16:creationId xmlns:a16="http://schemas.microsoft.com/office/drawing/2014/main" id="{E6F0626C-8AC7-4AD6-B8D4-70BB07A7E9E9}"/>
              </a:ext>
            </a:extLst>
          </p:cNvPr>
          <p:cNvSpPr txBox="1"/>
          <p:nvPr/>
        </p:nvSpPr>
        <p:spPr>
          <a:xfrm>
            <a:off x="4790951" y="3967742"/>
            <a:ext cx="223138" cy="276999"/>
          </a:xfrm>
          <a:prstGeom prst="rect">
            <a:avLst/>
          </a:prstGeom>
          <a:noFill/>
        </p:spPr>
        <p:txBody>
          <a:bodyPr wrap="none" rtlCol="0">
            <a:spAutoFit/>
          </a:bodyPr>
          <a:lstStyle/>
          <a:p>
            <a:r>
              <a:rPr lang="en-US" sz="1200" dirty="0">
                <a:solidFill>
                  <a:srgbClr val="002060"/>
                </a:solidFill>
              </a:rPr>
              <a:t>I</a:t>
            </a:r>
          </a:p>
        </p:txBody>
      </p:sp>
      <p:cxnSp>
        <p:nvCxnSpPr>
          <p:cNvPr id="50" name="Straight Arrow Connector 49">
            <a:extLst>
              <a:ext uri="{FF2B5EF4-FFF2-40B4-BE49-F238E27FC236}">
                <a16:creationId xmlns:a16="http://schemas.microsoft.com/office/drawing/2014/main" id="{64EE5FE7-2F50-41B6-9EA9-A7BE63D561E8}"/>
              </a:ext>
            </a:extLst>
          </p:cNvPr>
          <p:cNvCxnSpPr>
            <a:cxnSpLocks/>
          </p:cNvCxnSpPr>
          <p:nvPr/>
        </p:nvCxnSpPr>
        <p:spPr>
          <a:xfrm>
            <a:off x="7134238" y="4893813"/>
            <a:ext cx="205208" cy="145754"/>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34F6269-3312-4B1B-BDE7-A852BD20600A}"/>
              </a:ext>
            </a:extLst>
          </p:cNvPr>
          <p:cNvSpPr txBox="1"/>
          <p:nvPr/>
        </p:nvSpPr>
        <p:spPr>
          <a:xfrm>
            <a:off x="7159636" y="4724067"/>
            <a:ext cx="223138" cy="276999"/>
          </a:xfrm>
          <a:prstGeom prst="rect">
            <a:avLst/>
          </a:prstGeom>
          <a:noFill/>
        </p:spPr>
        <p:txBody>
          <a:bodyPr wrap="none" rtlCol="0">
            <a:spAutoFit/>
          </a:bodyPr>
          <a:lstStyle/>
          <a:p>
            <a:r>
              <a:rPr lang="en-US" sz="1200" dirty="0">
                <a:solidFill>
                  <a:srgbClr val="002060"/>
                </a:solidFill>
              </a:rPr>
              <a:t>I</a:t>
            </a:r>
          </a:p>
        </p:txBody>
      </p:sp>
      <p:sp>
        <p:nvSpPr>
          <p:cNvPr id="52" name="TextBox 51">
            <a:extLst>
              <a:ext uri="{FF2B5EF4-FFF2-40B4-BE49-F238E27FC236}">
                <a16:creationId xmlns:a16="http://schemas.microsoft.com/office/drawing/2014/main" id="{59B43AE5-F324-49BF-9E14-9483ECB1971D}"/>
              </a:ext>
            </a:extLst>
          </p:cNvPr>
          <p:cNvSpPr txBox="1"/>
          <p:nvPr/>
        </p:nvSpPr>
        <p:spPr>
          <a:xfrm>
            <a:off x="7048067" y="3860489"/>
            <a:ext cx="223138" cy="276999"/>
          </a:xfrm>
          <a:prstGeom prst="rect">
            <a:avLst/>
          </a:prstGeom>
          <a:noFill/>
        </p:spPr>
        <p:txBody>
          <a:bodyPr wrap="none" rtlCol="0">
            <a:spAutoFit/>
          </a:bodyPr>
          <a:lstStyle/>
          <a:p>
            <a:r>
              <a:rPr lang="en-US" sz="1200" dirty="0">
                <a:solidFill>
                  <a:srgbClr val="002060"/>
                </a:solidFill>
              </a:rPr>
              <a:t>I</a:t>
            </a:r>
          </a:p>
        </p:txBody>
      </p:sp>
      <p:cxnSp>
        <p:nvCxnSpPr>
          <p:cNvPr id="53" name="Straight Arrow Connector 52">
            <a:extLst>
              <a:ext uri="{FF2B5EF4-FFF2-40B4-BE49-F238E27FC236}">
                <a16:creationId xmlns:a16="http://schemas.microsoft.com/office/drawing/2014/main" id="{436D22CA-6D74-4831-90C5-46BD88F2A278}"/>
              </a:ext>
            </a:extLst>
          </p:cNvPr>
          <p:cNvCxnSpPr>
            <a:cxnSpLocks/>
          </p:cNvCxnSpPr>
          <p:nvPr/>
        </p:nvCxnSpPr>
        <p:spPr>
          <a:xfrm flipV="1">
            <a:off x="9490205" y="4123830"/>
            <a:ext cx="205208" cy="12091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6E68432-B277-4D30-9155-BA7DBE07696B}"/>
              </a:ext>
            </a:extLst>
          </p:cNvPr>
          <p:cNvSpPr txBox="1"/>
          <p:nvPr/>
        </p:nvSpPr>
        <p:spPr>
          <a:xfrm>
            <a:off x="9413383" y="3967742"/>
            <a:ext cx="223138" cy="276999"/>
          </a:xfrm>
          <a:prstGeom prst="rect">
            <a:avLst/>
          </a:prstGeom>
          <a:noFill/>
        </p:spPr>
        <p:txBody>
          <a:bodyPr wrap="none" rtlCol="0">
            <a:spAutoFit/>
          </a:bodyPr>
          <a:lstStyle/>
          <a:p>
            <a:r>
              <a:rPr lang="en-US" sz="1200" dirty="0">
                <a:solidFill>
                  <a:srgbClr val="002060"/>
                </a:solidFill>
              </a:rPr>
              <a:t>I</a:t>
            </a:r>
          </a:p>
        </p:txBody>
      </p:sp>
      <p:sp>
        <p:nvSpPr>
          <p:cNvPr id="55" name="TextBox 54">
            <a:extLst>
              <a:ext uri="{FF2B5EF4-FFF2-40B4-BE49-F238E27FC236}">
                <a16:creationId xmlns:a16="http://schemas.microsoft.com/office/drawing/2014/main" id="{BD9C02A7-A46D-4F66-855E-681E7BBC7510}"/>
              </a:ext>
            </a:extLst>
          </p:cNvPr>
          <p:cNvSpPr txBox="1"/>
          <p:nvPr/>
        </p:nvSpPr>
        <p:spPr>
          <a:xfrm>
            <a:off x="9556353" y="2527345"/>
            <a:ext cx="223138" cy="276999"/>
          </a:xfrm>
          <a:prstGeom prst="rect">
            <a:avLst/>
          </a:prstGeom>
          <a:noFill/>
        </p:spPr>
        <p:txBody>
          <a:bodyPr wrap="none" rtlCol="0">
            <a:spAutoFit/>
          </a:bodyPr>
          <a:lstStyle/>
          <a:p>
            <a:r>
              <a:rPr lang="en-US" sz="1200" dirty="0">
                <a:solidFill>
                  <a:srgbClr val="002060"/>
                </a:solidFill>
              </a:rPr>
              <a:t>I</a:t>
            </a:r>
          </a:p>
        </p:txBody>
      </p:sp>
      <p:sp>
        <p:nvSpPr>
          <p:cNvPr id="56" name="CasetăText 23">
            <a:extLst>
              <a:ext uri="{FF2B5EF4-FFF2-40B4-BE49-F238E27FC236}">
                <a16:creationId xmlns:a16="http://schemas.microsoft.com/office/drawing/2014/main" id="{134241FA-603D-4DE9-BA0A-7545964592B4}"/>
              </a:ext>
            </a:extLst>
          </p:cNvPr>
          <p:cNvSpPr txBox="1"/>
          <p:nvPr/>
        </p:nvSpPr>
        <p:spPr>
          <a:xfrm>
            <a:off x="400050" y="893892"/>
            <a:ext cx="7213854" cy="369332"/>
          </a:xfrm>
          <a:prstGeom prst="rect">
            <a:avLst/>
          </a:prstGeom>
          <a:noFill/>
        </p:spPr>
        <p:txBody>
          <a:bodyPr wrap="square" rtlCol="0">
            <a:spAutoFit/>
          </a:bodyPr>
          <a:lstStyle/>
          <a:p>
            <a:pPr marL="342900" indent="-342900">
              <a:buFont typeface="Arial" panose="020B0604020202020204" pitchFamily="34" charset="0"/>
              <a:buChar char="•"/>
            </a:pPr>
            <a:r>
              <a:rPr lang="en-US" dirty="0"/>
              <a:t>Positive and negative input.</a:t>
            </a:r>
          </a:p>
        </p:txBody>
      </p:sp>
    </p:spTree>
    <p:extLst>
      <p:ext uri="{BB962C8B-B14F-4D97-AF65-F5344CB8AC3E}">
        <p14:creationId xmlns:p14="http://schemas.microsoft.com/office/powerpoint/2010/main" val="3503613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7858049" cy="461665"/>
          </a:xfrm>
          <a:prstGeom prst="rect">
            <a:avLst/>
          </a:prstGeom>
          <a:noFill/>
        </p:spPr>
        <p:txBody>
          <a:bodyPr wrap="none" rtlCol="0">
            <a:spAutoFit/>
          </a:bodyPr>
          <a:lstStyle/>
          <a:p>
            <a:r>
              <a:rPr lang="en-US" sz="2400" dirty="0"/>
              <a:t>2 Stage Operational Amplifier – Systematic Offset Cancelation</a:t>
            </a:r>
            <a:endParaRPr lang="ro-RO" sz="2400" dirty="0"/>
          </a:p>
        </p:txBody>
      </p:sp>
      <p:sp>
        <p:nvSpPr>
          <p:cNvPr id="6" name="CasetăText 23">
            <a:extLst>
              <a:ext uri="{FF2B5EF4-FFF2-40B4-BE49-F238E27FC236}">
                <a16:creationId xmlns:a16="http://schemas.microsoft.com/office/drawing/2014/main" id="{4731F144-024F-46DB-AE3E-2E138B1731B1}"/>
              </a:ext>
            </a:extLst>
          </p:cNvPr>
          <p:cNvSpPr txBox="1"/>
          <p:nvPr/>
        </p:nvSpPr>
        <p:spPr>
          <a:xfrm>
            <a:off x="400049" y="893892"/>
            <a:ext cx="11348604" cy="2862322"/>
          </a:xfrm>
          <a:prstGeom prst="rect">
            <a:avLst/>
          </a:prstGeom>
          <a:noFill/>
        </p:spPr>
        <p:txBody>
          <a:bodyPr wrap="square" rtlCol="0">
            <a:spAutoFit/>
          </a:bodyPr>
          <a:lstStyle/>
          <a:p>
            <a:r>
              <a:rPr lang="en-US" dirty="0"/>
              <a:t>Systematic Offset Cancelation</a:t>
            </a:r>
          </a:p>
          <a:p>
            <a:pPr marL="342900" indent="-342900">
              <a:buFont typeface="Arial" panose="020B0604020202020204" pitchFamily="34" charset="0"/>
              <a:buChar char="•"/>
            </a:pPr>
            <a:r>
              <a:rPr lang="en-US" dirty="0"/>
              <a:t>At equilibrium, MN4 drain is at the same potential as MN3 drain/gate. In this conditions, MN5 works as if it is part of the MN3, MN4 current mirror.</a:t>
            </a:r>
          </a:p>
          <a:p>
            <a:pPr marL="342900" indent="-342900">
              <a:buFont typeface="Arial" panose="020B0604020202020204" pitchFamily="34" charset="0"/>
              <a:buChar char="•"/>
            </a:pPr>
            <a:r>
              <a:rPr lang="en-US" dirty="0"/>
              <a:t>To cancel the systematic offset, we need that, at equilibrium, the output is balanced (at V</a:t>
            </a:r>
            <a:r>
              <a:rPr lang="en-US" baseline="-25000" dirty="0"/>
              <a:t>dd</a:t>
            </a:r>
            <a:r>
              <a:rPr lang="en-US" dirty="0"/>
              <a:t>/2) and both MN5 and MP7 are in saturation.</a:t>
            </a:r>
          </a:p>
          <a:p>
            <a:pPr marL="342900" indent="-342900">
              <a:buFont typeface="Arial" panose="020B0604020202020204" pitchFamily="34" charset="0"/>
              <a:buChar char="•"/>
            </a:pPr>
            <a:r>
              <a:rPr lang="en-US" dirty="0"/>
              <a:t>This is only possible if MN5 and MP7 “give the same current” (are biased such that their saturation currents match).</a:t>
            </a:r>
          </a:p>
          <a:p>
            <a:pPr marL="342900" indent="-342900">
              <a:buFont typeface="Arial" panose="020B0604020202020204" pitchFamily="34" charset="0"/>
              <a:buChar char="•"/>
            </a:pPr>
            <a:r>
              <a:rPr lang="en-US" dirty="0"/>
              <a:t>This is the systematic offset cancelation condition: MN5 and MP7 currents are the same at equilibrium.</a:t>
            </a:r>
          </a:p>
          <a:p>
            <a:pPr marL="342900" indent="-342900">
              <a:buFont typeface="Arial" panose="020B0604020202020204" pitchFamily="34" charset="0"/>
              <a:buChar char="•"/>
            </a:pPr>
            <a:r>
              <a:rPr lang="en-US" dirty="0"/>
              <a:t>MP7 current is given by I</a:t>
            </a:r>
            <a:r>
              <a:rPr lang="en-US" baseline="-25000" dirty="0"/>
              <a:t>b</a:t>
            </a:r>
            <a:r>
              <a:rPr lang="en-US" dirty="0"/>
              <a:t> multiplied by MP8, MP7 current mirror ratio.</a:t>
            </a:r>
          </a:p>
          <a:p>
            <a:pPr marL="342900" indent="-342900">
              <a:buFont typeface="Arial" panose="020B0604020202020204" pitchFamily="34" charset="0"/>
              <a:buChar char="•"/>
            </a:pPr>
            <a:r>
              <a:rPr lang="en-US" dirty="0"/>
              <a:t>MP5 current is given by Ib multiplied by MP8, MP6 ratio, then divided by 2 (as only half of MP8 current goes to MN3), then multiplied by MN3, MN5 current mirror ratio.</a:t>
            </a:r>
          </a:p>
        </p:txBody>
      </p:sp>
    </p:spTree>
    <p:extLst>
      <p:ext uri="{BB962C8B-B14F-4D97-AF65-F5344CB8AC3E}">
        <p14:creationId xmlns:p14="http://schemas.microsoft.com/office/powerpoint/2010/main" val="24707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7858049" cy="461665"/>
          </a:xfrm>
          <a:prstGeom prst="rect">
            <a:avLst/>
          </a:prstGeom>
          <a:noFill/>
        </p:spPr>
        <p:txBody>
          <a:bodyPr wrap="none" rtlCol="0">
            <a:spAutoFit/>
          </a:bodyPr>
          <a:lstStyle/>
          <a:p>
            <a:r>
              <a:rPr lang="en-US" sz="2400" dirty="0"/>
              <a:t>2 Stage Operational Amplifier – Systematic Offset Cancelation</a:t>
            </a:r>
            <a:endParaRPr lang="ro-RO" sz="2400" dirty="0"/>
          </a:p>
        </p:txBody>
      </p:sp>
      <p:sp>
        <p:nvSpPr>
          <p:cNvPr id="6" name="CasetăText 23">
            <a:extLst>
              <a:ext uri="{FF2B5EF4-FFF2-40B4-BE49-F238E27FC236}">
                <a16:creationId xmlns:a16="http://schemas.microsoft.com/office/drawing/2014/main" id="{4731F144-024F-46DB-AE3E-2E138B1731B1}"/>
              </a:ext>
            </a:extLst>
          </p:cNvPr>
          <p:cNvSpPr txBox="1"/>
          <p:nvPr/>
        </p:nvSpPr>
        <p:spPr>
          <a:xfrm>
            <a:off x="400049" y="893892"/>
            <a:ext cx="11348604" cy="646331"/>
          </a:xfrm>
          <a:prstGeom prst="rect">
            <a:avLst/>
          </a:prstGeom>
          <a:noFill/>
        </p:spPr>
        <p:txBody>
          <a:bodyPr wrap="square" rtlCol="0">
            <a:spAutoFit/>
          </a:bodyPr>
          <a:lstStyle/>
          <a:p>
            <a:pPr marL="342900" indent="-342900">
              <a:buFont typeface="Arial" panose="020B0604020202020204" pitchFamily="34" charset="0"/>
              <a:buChar char="•"/>
            </a:pPr>
            <a:r>
              <a:rPr lang="en-US" dirty="0"/>
              <a:t>We remember that the current ratio given by a current mirror is equal to the W/L ratio between the mirror transistors. So, we have:</a:t>
            </a:r>
          </a:p>
        </p:txBody>
      </p:sp>
      <p:pic>
        <p:nvPicPr>
          <p:cNvPr id="5" name="Picture 4">
            <a:extLst>
              <a:ext uri="{FF2B5EF4-FFF2-40B4-BE49-F238E27FC236}">
                <a16:creationId xmlns:a16="http://schemas.microsoft.com/office/drawing/2014/main" id="{42271BE8-94CB-4C29-BCB6-B009DFCCA112}"/>
              </a:ext>
            </a:extLst>
          </p:cNvPr>
          <p:cNvPicPr>
            <a:picLocks noChangeAspect="1"/>
          </p:cNvPicPr>
          <p:nvPr/>
        </p:nvPicPr>
        <p:blipFill>
          <a:blip r:embed="rId2"/>
          <a:stretch>
            <a:fillRect/>
          </a:stretch>
        </p:blipFill>
        <p:spPr>
          <a:xfrm>
            <a:off x="5989007" y="2953616"/>
            <a:ext cx="5679674" cy="3184890"/>
          </a:xfrm>
          <a:prstGeom prst="rect">
            <a:avLst/>
          </a:prstGeom>
        </p:spPr>
      </p:pic>
      <mc:AlternateContent xmlns:mc="http://schemas.openxmlformats.org/markup-compatibility/2006" xmlns:a14="http://schemas.microsoft.com/office/drawing/2010/main">
        <mc:Choice Requires="a14">
          <p:sp>
            <p:nvSpPr>
              <p:cNvPr id="7" name="Dreptunghi 4">
                <a:extLst>
                  <a:ext uri="{FF2B5EF4-FFF2-40B4-BE49-F238E27FC236}">
                    <a16:creationId xmlns:a16="http://schemas.microsoft.com/office/drawing/2014/main" id="{9677DA3B-EDF3-4D13-820C-0513EB0E19A1}"/>
                  </a:ext>
                </a:extLst>
              </p:cNvPr>
              <p:cNvSpPr/>
              <p:nvPr/>
            </p:nvSpPr>
            <p:spPr>
              <a:xfrm>
                <a:off x="780058" y="1596152"/>
                <a:ext cx="2189609" cy="6765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7</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e>
                              </m:d>
                            </m:e>
                            <m:sub>
                              <m:r>
                                <a:rPr lang="en-US" b="0" i="1" smtClean="0">
                                  <a:latin typeface="Cambria Math" panose="02040503050406030204" pitchFamily="18" charset="0"/>
                                  <a:ea typeface="Cambria Math" panose="02040503050406030204" pitchFamily="18" charset="0"/>
                                </a:rPr>
                                <m:t>7</m:t>
                              </m:r>
                            </m:sub>
                          </m:sSub>
                        </m:num>
                        <m:den>
                          <m:sSub>
                            <m:sSubPr>
                              <m:ctrlPr>
                                <a:rPr lang="en-US" i="1">
                                  <a:latin typeface="Cambria Math" panose="02040503050406030204" pitchFamily="18" charset="0"/>
                                  <a:ea typeface="Cambria Math" panose="02040503050406030204" pitchFamily="18" charset="0"/>
                                </a:rPr>
                              </m:ctrlPr>
                            </m:sSub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e>
                              </m:d>
                            </m:e>
                            <m:sub>
                              <m:r>
                                <a:rPr lang="en-US" b="0" i="1" smtClean="0">
                                  <a:latin typeface="Cambria Math" panose="02040503050406030204" pitchFamily="18" charset="0"/>
                                  <a:ea typeface="Cambria Math" panose="02040503050406030204" pitchFamily="18" charset="0"/>
                                </a:rPr>
                                <m:t>8</m:t>
                              </m:r>
                            </m:sub>
                          </m:sSub>
                        </m:den>
                      </m:f>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𝑏</m:t>
                          </m:r>
                        </m:sub>
                      </m:sSub>
                    </m:oMath>
                  </m:oMathPara>
                </a14:m>
                <a:endParaRPr lang="en-US" dirty="0"/>
              </a:p>
            </p:txBody>
          </p:sp>
        </mc:Choice>
        <mc:Fallback xmlns="">
          <p:sp>
            <p:nvSpPr>
              <p:cNvPr id="7" name="Dreptunghi 4">
                <a:extLst>
                  <a:ext uri="{FF2B5EF4-FFF2-40B4-BE49-F238E27FC236}">
                    <a16:creationId xmlns:a16="http://schemas.microsoft.com/office/drawing/2014/main" id="{9677DA3B-EDF3-4D13-820C-0513EB0E19A1}"/>
                  </a:ext>
                </a:extLst>
              </p:cNvPr>
              <p:cNvSpPr>
                <a:spLocks noRot="1" noChangeAspect="1" noMove="1" noResize="1" noEditPoints="1" noAdjustHandles="1" noChangeArrowheads="1" noChangeShapeType="1" noTextEdit="1"/>
              </p:cNvSpPr>
              <p:nvPr/>
            </p:nvSpPr>
            <p:spPr>
              <a:xfrm>
                <a:off x="780058" y="1596152"/>
                <a:ext cx="2189609" cy="6765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Dreptunghi 4">
                <a:extLst>
                  <a:ext uri="{FF2B5EF4-FFF2-40B4-BE49-F238E27FC236}">
                    <a16:creationId xmlns:a16="http://schemas.microsoft.com/office/drawing/2014/main" id="{111D8529-6FCC-4722-8D8E-B5294C82870E}"/>
                  </a:ext>
                </a:extLst>
              </p:cNvPr>
              <p:cNvSpPr/>
              <p:nvPr/>
            </p:nvSpPr>
            <p:spPr>
              <a:xfrm>
                <a:off x="780057" y="2328613"/>
                <a:ext cx="2189609" cy="6765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6</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e>
                              </m:d>
                            </m:e>
                            <m:sub>
                              <m:r>
                                <a:rPr lang="en-US" b="0" i="1" smtClean="0">
                                  <a:latin typeface="Cambria Math" panose="02040503050406030204" pitchFamily="18" charset="0"/>
                                  <a:ea typeface="Cambria Math" panose="02040503050406030204" pitchFamily="18" charset="0"/>
                                </a:rPr>
                                <m:t>6</m:t>
                              </m:r>
                            </m:sub>
                          </m:sSub>
                        </m:num>
                        <m:den>
                          <m:sSub>
                            <m:sSubPr>
                              <m:ctrlPr>
                                <a:rPr lang="en-US" i="1">
                                  <a:latin typeface="Cambria Math" panose="02040503050406030204" pitchFamily="18" charset="0"/>
                                  <a:ea typeface="Cambria Math" panose="02040503050406030204" pitchFamily="18" charset="0"/>
                                </a:rPr>
                              </m:ctrlPr>
                            </m:sSub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e>
                              </m:d>
                            </m:e>
                            <m:sub>
                              <m:r>
                                <a:rPr lang="en-US" b="0" i="1" smtClean="0">
                                  <a:latin typeface="Cambria Math" panose="02040503050406030204" pitchFamily="18" charset="0"/>
                                  <a:ea typeface="Cambria Math" panose="02040503050406030204" pitchFamily="18" charset="0"/>
                                </a:rPr>
                                <m:t>8</m:t>
                              </m:r>
                            </m:sub>
                          </m:sSub>
                        </m:den>
                      </m:f>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𝑏</m:t>
                          </m:r>
                        </m:sub>
                      </m:sSub>
                    </m:oMath>
                  </m:oMathPara>
                </a14:m>
                <a:endParaRPr lang="en-US" dirty="0"/>
              </a:p>
            </p:txBody>
          </p:sp>
        </mc:Choice>
        <mc:Fallback xmlns="">
          <p:sp>
            <p:nvSpPr>
              <p:cNvPr id="8" name="Dreptunghi 4">
                <a:extLst>
                  <a:ext uri="{FF2B5EF4-FFF2-40B4-BE49-F238E27FC236}">
                    <a16:creationId xmlns:a16="http://schemas.microsoft.com/office/drawing/2014/main" id="{111D8529-6FCC-4722-8D8E-B5294C82870E}"/>
                  </a:ext>
                </a:extLst>
              </p:cNvPr>
              <p:cNvSpPr>
                <a:spLocks noRot="1" noChangeAspect="1" noMove="1" noResize="1" noEditPoints="1" noAdjustHandles="1" noChangeArrowheads="1" noChangeShapeType="1" noTextEdit="1"/>
              </p:cNvSpPr>
              <p:nvPr/>
            </p:nvSpPr>
            <p:spPr>
              <a:xfrm>
                <a:off x="780057" y="2328613"/>
                <a:ext cx="2189609" cy="676532"/>
              </a:xfrm>
              <a:prstGeom prst="rect">
                <a:avLst/>
              </a:prstGeom>
              <a:blipFill>
                <a:blip r:embed="rId4"/>
                <a:stretch>
                  <a:fillRect/>
                </a:stretch>
              </a:blipFill>
            </p:spPr>
            <p:txBody>
              <a:bodyPr/>
              <a:lstStyle/>
              <a:p>
                <a:r>
                  <a:rPr lang="en-US">
                    <a:noFill/>
                  </a:rPr>
                  <a:t> </a:t>
                </a:r>
              </a:p>
            </p:txBody>
          </p:sp>
        </mc:Fallback>
      </mc:AlternateContent>
      <p:sp>
        <p:nvSpPr>
          <p:cNvPr id="9" name="CasetăText 23">
            <a:extLst>
              <a:ext uri="{FF2B5EF4-FFF2-40B4-BE49-F238E27FC236}">
                <a16:creationId xmlns:a16="http://schemas.microsoft.com/office/drawing/2014/main" id="{55D11373-3EE6-49B4-8A83-97E936839D6A}"/>
              </a:ext>
            </a:extLst>
          </p:cNvPr>
          <p:cNvSpPr txBox="1"/>
          <p:nvPr/>
        </p:nvSpPr>
        <p:spPr>
          <a:xfrm>
            <a:off x="400049" y="3020180"/>
            <a:ext cx="5485112" cy="369332"/>
          </a:xfrm>
          <a:prstGeom prst="rect">
            <a:avLst/>
          </a:prstGeom>
          <a:noFill/>
        </p:spPr>
        <p:txBody>
          <a:bodyPr wrap="square" rtlCol="0">
            <a:spAutoFit/>
          </a:bodyPr>
          <a:lstStyle/>
          <a:p>
            <a:pPr marL="342900" indent="-342900">
              <a:buFont typeface="Arial" panose="020B0604020202020204" pitchFamily="34" charset="0"/>
              <a:buChar char="•"/>
            </a:pPr>
            <a:r>
              <a:rPr lang="en-US" dirty="0"/>
              <a:t>At equilibrium, half of I</a:t>
            </a:r>
            <a:r>
              <a:rPr lang="en-US" baseline="-25000" dirty="0"/>
              <a:t>D6</a:t>
            </a:r>
            <a:r>
              <a:rPr lang="en-US" dirty="0"/>
              <a:t> current goes to MN3</a:t>
            </a:r>
          </a:p>
        </p:txBody>
      </p:sp>
      <mc:AlternateContent xmlns:mc="http://schemas.openxmlformats.org/markup-compatibility/2006" xmlns:a14="http://schemas.microsoft.com/office/drawing/2010/main">
        <mc:Choice Requires="a14">
          <p:sp>
            <p:nvSpPr>
              <p:cNvPr id="10" name="Dreptunghi 4">
                <a:extLst>
                  <a:ext uri="{FF2B5EF4-FFF2-40B4-BE49-F238E27FC236}">
                    <a16:creationId xmlns:a16="http://schemas.microsoft.com/office/drawing/2014/main" id="{10F99687-6994-4965-BCC5-973A7DBF56EF}"/>
                  </a:ext>
                </a:extLst>
              </p:cNvPr>
              <p:cNvSpPr/>
              <p:nvPr/>
            </p:nvSpPr>
            <p:spPr>
              <a:xfrm>
                <a:off x="780055" y="3429000"/>
                <a:ext cx="2189609" cy="63478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6</m:t>
                          </m:r>
                        </m:sub>
                      </m:sSub>
                    </m:oMath>
                  </m:oMathPara>
                </a14:m>
                <a:endParaRPr lang="en-US" dirty="0"/>
              </a:p>
            </p:txBody>
          </p:sp>
        </mc:Choice>
        <mc:Fallback xmlns="">
          <p:sp>
            <p:nvSpPr>
              <p:cNvPr id="10" name="Dreptunghi 4">
                <a:extLst>
                  <a:ext uri="{FF2B5EF4-FFF2-40B4-BE49-F238E27FC236}">
                    <a16:creationId xmlns:a16="http://schemas.microsoft.com/office/drawing/2014/main" id="{10F99687-6994-4965-BCC5-973A7DBF56EF}"/>
                  </a:ext>
                </a:extLst>
              </p:cNvPr>
              <p:cNvSpPr>
                <a:spLocks noRot="1" noChangeAspect="1" noMove="1" noResize="1" noEditPoints="1" noAdjustHandles="1" noChangeArrowheads="1" noChangeShapeType="1" noTextEdit="1"/>
              </p:cNvSpPr>
              <p:nvPr/>
            </p:nvSpPr>
            <p:spPr>
              <a:xfrm>
                <a:off x="780055" y="3429000"/>
                <a:ext cx="2189609" cy="634789"/>
              </a:xfrm>
              <a:prstGeom prst="rect">
                <a:avLst/>
              </a:prstGeom>
              <a:blipFill>
                <a:blip r:embed="rId5"/>
                <a:stretch>
                  <a:fillRect/>
                </a:stretch>
              </a:blipFill>
            </p:spPr>
            <p:txBody>
              <a:bodyPr/>
              <a:lstStyle/>
              <a:p>
                <a:r>
                  <a:rPr lang="en-US">
                    <a:noFill/>
                  </a:rPr>
                  <a:t> </a:t>
                </a:r>
              </a:p>
            </p:txBody>
          </p:sp>
        </mc:Fallback>
      </mc:AlternateContent>
      <p:sp>
        <p:nvSpPr>
          <p:cNvPr id="11" name="CasetăText 23">
            <a:extLst>
              <a:ext uri="{FF2B5EF4-FFF2-40B4-BE49-F238E27FC236}">
                <a16:creationId xmlns:a16="http://schemas.microsoft.com/office/drawing/2014/main" id="{D5B60EB4-E696-4995-A4CE-1FFE44BA7CB7}"/>
              </a:ext>
            </a:extLst>
          </p:cNvPr>
          <p:cNvSpPr txBox="1"/>
          <p:nvPr/>
        </p:nvSpPr>
        <p:spPr>
          <a:xfrm>
            <a:off x="400049" y="4161936"/>
            <a:ext cx="5485112" cy="646331"/>
          </a:xfrm>
          <a:prstGeom prst="rect">
            <a:avLst/>
          </a:prstGeom>
          <a:noFill/>
        </p:spPr>
        <p:txBody>
          <a:bodyPr wrap="square" rtlCol="0">
            <a:spAutoFit/>
          </a:bodyPr>
          <a:lstStyle/>
          <a:p>
            <a:pPr marL="342900" indent="-342900">
              <a:buFont typeface="Arial" panose="020B0604020202020204" pitchFamily="34" charset="0"/>
              <a:buChar char="•"/>
            </a:pPr>
            <a:r>
              <a:rPr lang="en-US" dirty="0"/>
              <a:t>At equilibrium, MN5 acts as if it is part of the MN3, MN4 current mirror:</a:t>
            </a:r>
          </a:p>
        </p:txBody>
      </p:sp>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1357F693-392A-455B-85B1-07C83F0E34BD}"/>
                  </a:ext>
                </a:extLst>
              </p:cNvPr>
              <p:cNvSpPr/>
              <p:nvPr/>
            </p:nvSpPr>
            <p:spPr>
              <a:xfrm>
                <a:off x="780056" y="4819799"/>
                <a:ext cx="2189609" cy="6765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5</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e>
                              </m:d>
                            </m:e>
                            <m:sub>
                              <m:r>
                                <a:rPr lang="en-US" b="0" i="1" smtClean="0">
                                  <a:latin typeface="Cambria Math" panose="02040503050406030204" pitchFamily="18" charset="0"/>
                                  <a:ea typeface="Cambria Math" panose="02040503050406030204" pitchFamily="18" charset="0"/>
                                </a:rPr>
                                <m:t>5</m:t>
                              </m:r>
                            </m:sub>
                          </m:sSub>
                        </m:num>
                        <m:den>
                          <m:sSub>
                            <m:sSubPr>
                              <m:ctrlPr>
                                <a:rPr lang="en-US" i="1">
                                  <a:latin typeface="Cambria Math" panose="02040503050406030204" pitchFamily="18" charset="0"/>
                                  <a:ea typeface="Cambria Math" panose="02040503050406030204" pitchFamily="18" charset="0"/>
                                </a:rPr>
                              </m:ctrlPr>
                            </m:sSub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e>
                              </m:d>
                            </m:e>
                            <m:sub>
                              <m:r>
                                <a:rPr lang="en-US" b="0" i="1" smtClean="0">
                                  <a:latin typeface="Cambria Math" panose="02040503050406030204" pitchFamily="18" charset="0"/>
                                  <a:ea typeface="Cambria Math" panose="02040503050406030204" pitchFamily="18" charset="0"/>
                                </a:rPr>
                                <m:t>3</m:t>
                              </m:r>
                            </m:sub>
                          </m:sSub>
                        </m:den>
                      </m:f>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12" name="Dreptunghi 4">
                <a:extLst>
                  <a:ext uri="{FF2B5EF4-FFF2-40B4-BE49-F238E27FC236}">
                    <a16:creationId xmlns:a16="http://schemas.microsoft.com/office/drawing/2014/main" id="{1357F693-392A-455B-85B1-07C83F0E34BD}"/>
                  </a:ext>
                </a:extLst>
              </p:cNvPr>
              <p:cNvSpPr>
                <a:spLocks noRot="1" noChangeAspect="1" noMove="1" noResize="1" noEditPoints="1" noAdjustHandles="1" noChangeArrowheads="1" noChangeShapeType="1" noTextEdit="1"/>
              </p:cNvSpPr>
              <p:nvPr/>
            </p:nvSpPr>
            <p:spPr>
              <a:xfrm>
                <a:off x="780056" y="4819799"/>
                <a:ext cx="2189609" cy="6765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Dreptunghi 4">
                <a:extLst>
                  <a:ext uri="{FF2B5EF4-FFF2-40B4-BE49-F238E27FC236}">
                    <a16:creationId xmlns:a16="http://schemas.microsoft.com/office/drawing/2014/main" id="{7F39DD41-904E-4D5C-A84E-6576D7F05954}"/>
                  </a:ext>
                </a:extLst>
              </p:cNvPr>
              <p:cNvSpPr/>
              <p:nvPr/>
            </p:nvSpPr>
            <p:spPr>
              <a:xfrm>
                <a:off x="3868814" y="1926418"/>
                <a:ext cx="4104754" cy="73026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𝐷</m:t>
                          </m:r>
                          <m:r>
                            <a:rPr lang="en-US" b="0" i="1" smtClean="0">
                              <a:latin typeface="Cambria Math" panose="02040503050406030204" pitchFamily="18" charset="0"/>
                            </a:rPr>
                            <m:t> 6,7,8</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𝑝</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p>
                        <m:sSupPr>
                          <m:ctrlPr>
                            <a:rPr lang="en-US" i="1" smtClean="0">
                              <a:latin typeface="Cambria Math" panose="02040503050406030204" pitchFamily="18" charset="0"/>
                            </a:rPr>
                          </m:ctrlPr>
                        </m:sSupPr>
                        <m:e>
                          <m:sSub>
                            <m:sSubPr>
                              <m:ctrlPr>
                                <a:rPr lang="en-US" i="1" smtClean="0">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b="0" i="1" smtClean="0">
                                  <a:latin typeface="Cambria Math" panose="02040503050406030204" pitchFamily="18" charset="0"/>
                                </a:rPr>
                                <m:t>6,7,8</m:t>
                              </m:r>
                            </m:sub>
                          </m:sSub>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oMath>
                  </m:oMathPara>
                </a14:m>
                <a:endParaRPr lang="en-US" dirty="0"/>
              </a:p>
            </p:txBody>
          </p:sp>
        </mc:Choice>
        <mc:Fallback xmlns="">
          <p:sp>
            <p:nvSpPr>
              <p:cNvPr id="14" name="Dreptunghi 4">
                <a:extLst>
                  <a:ext uri="{FF2B5EF4-FFF2-40B4-BE49-F238E27FC236}">
                    <a16:creationId xmlns:a16="http://schemas.microsoft.com/office/drawing/2014/main" id="{7F39DD41-904E-4D5C-A84E-6576D7F05954}"/>
                  </a:ext>
                </a:extLst>
              </p:cNvPr>
              <p:cNvSpPr>
                <a:spLocks noRot="1" noChangeAspect="1" noMove="1" noResize="1" noEditPoints="1" noAdjustHandles="1" noChangeArrowheads="1" noChangeShapeType="1" noTextEdit="1"/>
              </p:cNvSpPr>
              <p:nvPr/>
            </p:nvSpPr>
            <p:spPr>
              <a:xfrm>
                <a:off x="3868814" y="1926418"/>
                <a:ext cx="4104754" cy="730265"/>
              </a:xfrm>
              <a:prstGeom prst="rect">
                <a:avLst/>
              </a:prstGeom>
              <a:blipFill>
                <a:blip r:embed="rId7"/>
                <a:stretch>
                  <a:fillRect/>
                </a:stretch>
              </a:blipFill>
            </p:spPr>
            <p:txBody>
              <a:bodyPr/>
              <a:lstStyle/>
              <a:p>
                <a:r>
                  <a:rPr lang="en-US">
                    <a:noFill/>
                  </a:rPr>
                  <a:t> </a:t>
                </a:r>
              </a:p>
            </p:txBody>
          </p:sp>
        </mc:Fallback>
      </mc:AlternateContent>
      <p:sp>
        <p:nvSpPr>
          <p:cNvPr id="16" name="Arrow: Right 32">
            <a:extLst>
              <a:ext uri="{FF2B5EF4-FFF2-40B4-BE49-F238E27FC236}">
                <a16:creationId xmlns:a16="http://schemas.microsoft.com/office/drawing/2014/main" id="{3BD90B96-3886-46A1-B941-8F4C7DA87D42}"/>
              </a:ext>
            </a:extLst>
          </p:cNvPr>
          <p:cNvSpPr/>
          <p:nvPr/>
        </p:nvSpPr>
        <p:spPr>
          <a:xfrm rot="10800000">
            <a:off x="3281092" y="2229114"/>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7" name="Dreptunghi 4">
                <a:extLst>
                  <a:ext uri="{FF2B5EF4-FFF2-40B4-BE49-F238E27FC236}">
                    <a16:creationId xmlns:a16="http://schemas.microsoft.com/office/drawing/2014/main" id="{C4114F32-188E-430C-AA77-73F48DB3E764}"/>
                  </a:ext>
                </a:extLst>
              </p:cNvPr>
              <p:cNvSpPr/>
              <p:nvPr/>
            </p:nvSpPr>
            <p:spPr>
              <a:xfrm>
                <a:off x="8379854" y="2095599"/>
                <a:ext cx="1983346" cy="391902"/>
              </a:xfrm>
              <a:prstGeom prst="rect">
                <a:avLst/>
              </a:prstGeom>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r>
                          <a:rPr lang="en-US" b="0" i="1" smtClean="0">
                            <a:latin typeface="Cambria Math" panose="02040503050406030204" pitchFamily="18" charset="0"/>
                          </a:rPr>
                          <m:t>6</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r>
                          <a:rPr lang="en-US" b="0" i="1" smtClean="0">
                            <a:latin typeface="Cambria Math" panose="02040503050406030204" pitchFamily="18" charset="0"/>
                          </a:rPr>
                          <m:t>7</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r>
                          <a:rPr lang="en-US" b="0" i="1" smtClean="0">
                            <a:latin typeface="Cambria Math" panose="02040503050406030204" pitchFamily="18" charset="0"/>
                          </a:rPr>
                          <m:t>8</m:t>
                        </m:r>
                      </m:sub>
                    </m:sSub>
                  </m:oMath>
                </a14:m>
                <a:endParaRPr lang="en-US" dirty="0"/>
              </a:p>
            </p:txBody>
          </p:sp>
        </mc:Choice>
        <mc:Fallback xmlns="">
          <p:sp>
            <p:nvSpPr>
              <p:cNvPr id="17" name="Dreptunghi 4">
                <a:extLst>
                  <a:ext uri="{FF2B5EF4-FFF2-40B4-BE49-F238E27FC236}">
                    <a16:creationId xmlns:a16="http://schemas.microsoft.com/office/drawing/2014/main" id="{C4114F32-188E-430C-AA77-73F48DB3E764}"/>
                  </a:ext>
                </a:extLst>
              </p:cNvPr>
              <p:cNvSpPr>
                <a:spLocks noRot="1" noChangeAspect="1" noMove="1" noResize="1" noEditPoints="1" noAdjustHandles="1" noChangeArrowheads="1" noChangeShapeType="1" noTextEdit="1"/>
              </p:cNvSpPr>
              <p:nvPr/>
            </p:nvSpPr>
            <p:spPr>
              <a:xfrm>
                <a:off x="8379854" y="2095599"/>
                <a:ext cx="1983346" cy="391902"/>
              </a:xfrm>
              <a:prstGeom prst="rect">
                <a:avLst/>
              </a:prstGeom>
              <a:blipFill>
                <a:blip r:embed="rId8"/>
                <a:stretch>
                  <a:fillRect t="-7813" b="-20313"/>
                </a:stretch>
              </a:blipFill>
            </p:spPr>
            <p:txBody>
              <a:bodyPr/>
              <a:lstStyle/>
              <a:p>
                <a:r>
                  <a:rPr lang="en-US">
                    <a:noFill/>
                  </a:rPr>
                  <a:t> </a:t>
                </a:r>
              </a:p>
            </p:txBody>
          </p:sp>
        </mc:Fallback>
      </mc:AlternateContent>
      <p:sp>
        <p:nvSpPr>
          <p:cNvPr id="18" name="Arrow: Right 32">
            <a:extLst>
              <a:ext uri="{FF2B5EF4-FFF2-40B4-BE49-F238E27FC236}">
                <a16:creationId xmlns:a16="http://schemas.microsoft.com/office/drawing/2014/main" id="{C26E972E-ECA3-4448-B0B9-0F85690D5E81}"/>
              </a:ext>
            </a:extLst>
          </p:cNvPr>
          <p:cNvSpPr/>
          <p:nvPr/>
        </p:nvSpPr>
        <p:spPr>
          <a:xfrm rot="10800000">
            <a:off x="8038563" y="2229114"/>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0590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7795788" cy="461665"/>
          </a:xfrm>
          <a:prstGeom prst="rect">
            <a:avLst/>
          </a:prstGeom>
          <a:noFill/>
        </p:spPr>
        <p:txBody>
          <a:bodyPr wrap="none" rtlCol="0">
            <a:spAutoFit/>
          </a:bodyPr>
          <a:lstStyle/>
          <a:p>
            <a:r>
              <a:rPr lang="en-US" sz="2400" dirty="0"/>
              <a:t>2 Stage Operational Amplifier – Systematic Offset Cancelation</a:t>
            </a:r>
            <a:endParaRPr lang="ro-RO" sz="2400" dirty="0"/>
          </a:p>
        </p:txBody>
      </p:sp>
      <p:sp>
        <p:nvSpPr>
          <p:cNvPr id="6" name="CasetăText 23">
            <a:extLst>
              <a:ext uri="{FF2B5EF4-FFF2-40B4-BE49-F238E27FC236}">
                <a16:creationId xmlns:a16="http://schemas.microsoft.com/office/drawing/2014/main" id="{4731F144-024F-46DB-AE3E-2E138B1731B1}"/>
              </a:ext>
            </a:extLst>
          </p:cNvPr>
          <p:cNvSpPr txBox="1"/>
          <p:nvPr/>
        </p:nvSpPr>
        <p:spPr>
          <a:xfrm>
            <a:off x="400049" y="893892"/>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t>Now we put all this equations together:</a:t>
            </a:r>
          </a:p>
        </p:txBody>
      </p:sp>
      <p:pic>
        <p:nvPicPr>
          <p:cNvPr id="5" name="Picture 4">
            <a:extLst>
              <a:ext uri="{FF2B5EF4-FFF2-40B4-BE49-F238E27FC236}">
                <a16:creationId xmlns:a16="http://schemas.microsoft.com/office/drawing/2014/main" id="{42271BE8-94CB-4C29-BCB6-B009DFCCA112}"/>
              </a:ext>
            </a:extLst>
          </p:cNvPr>
          <p:cNvPicPr>
            <a:picLocks noChangeAspect="1"/>
          </p:cNvPicPr>
          <p:nvPr/>
        </p:nvPicPr>
        <p:blipFill>
          <a:blip r:embed="rId2"/>
          <a:stretch>
            <a:fillRect/>
          </a:stretch>
        </p:blipFill>
        <p:spPr>
          <a:xfrm>
            <a:off x="5600253" y="1893726"/>
            <a:ext cx="6240644" cy="3499455"/>
          </a:xfrm>
          <a:prstGeom prst="rect">
            <a:avLst/>
          </a:prstGeom>
        </p:spPr>
      </p:pic>
      <mc:AlternateContent xmlns:mc="http://schemas.openxmlformats.org/markup-compatibility/2006" xmlns:a14="http://schemas.microsoft.com/office/drawing/2010/main">
        <mc:Choice Requires="a14">
          <p:sp>
            <p:nvSpPr>
              <p:cNvPr id="7" name="Dreptunghi 4">
                <a:extLst>
                  <a:ext uri="{FF2B5EF4-FFF2-40B4-BE49-F238E27FC236}">
                    <a16:creationId xmlns:a16="http://schemas.microsoft.com/office/drawing/2014/main" id="{9677DA3B-EDF3-4D13-820C-0513EB0E19A1}"/>
                  </a:ext>
                </a:extLst>
              </p:cNvPr>
              <p:cNvSpPr/>
              <p:nvPr/>
            </p:nvSpPr>
            <p:spPr>
              <a:xfrm>
                <a:off x="780054" y="1361371"/>
                <a:ext cx="2189609" cy="6765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7</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e>
                              </m:d>
                            </m:e>
                            <m:sub>
                              <m:r>
                                <a:rPr lang="en-US" b="0" i="1" smtClean="0">
                                  <a:latin typeface="Cambria Math" panose="02040503050406030204" pitchFamily="18" charset="0"/>
                                  <a:ea typeface="Cambria Math" panose="02040503050406030204" pitchFamily="18" charset="0"/>
                                </a:rPr>
                                <m:t>7</m:t>
                              </m:r>
                            </m:sub>
                          </m:sSub>
                        </m:num>
                        <m:den>
                          <m:sSub>
                            <m:sSubPr>
                              <m:ctrlPr>
                                <a:rPr lang="en-US" i="1">
                                  <a:latin typeface="Cambria Math" panose="02040503050406030204" pitchFamily="18" charset="0"/>
                                  <a:ea typeface="Cambria Math" panose="02040503050406030204" pitchFamily="18" charset="0"/>
                                </a:rPr>
                              </m:ctrlPr>
                            </m:sSub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e>
                              </m:d>
                            </m:e>
                            <m:sub>
                              <m:r>
                                <a:rPr lang="en-US" b="0" i="1" smtClean="0">
                                  <a:latin typeface="Cambria Math" panose="02040503050406030204" pitchFamily="18" charset="0"/>
                                  <a:ea typeface="Cambria Math" panose="02040503050406030204" pitchFamily="18" charset="0"/>
                                </a:rPr>
                                <m:t>8</m:t>
                              </m:r>
                            </m:sub>
                          </m:sSub>
                        </m:den>
                      </m:f>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𝑏</m:t>
                          </m:r>
                        </m:sub>
                      </m:sSub>
                    </m:oMath>
                  </m:oMathPara>
                </a14:m>
                <a:endParaRPr lang="en-US" dirty="0"/>
              </a:p>
            </p:txBody>
          </p:sp>
        </mc:Choice>
        <mc:Fallback xmlns="">
          <p:sp>
            <p:nvSpPr>
              <p:cNvPr id="7" name="Dreptunghi 4">
                <a:extLst>
                  <a:ext uri="{FF2B5EF4-FFF2-40B4-BE49-F238E27FC236}">
                    <a16:creationId xmlns:a16="http://schemas.microsoft.com/office/drawing/2014/main" id="{9677DA3B-EDF3-4D13-820C-0513EB0E19A1}"/>
                  </a:ext>
                </a:extLst>
              </p:cNvPr>
              <p:cNvSpPr>
                <a:spLocks noRot="1" noChangeAspect="1" noMove="1" noResize="1" noEditPoints="1" noAdjustHandles="1" noChangeArrowheads="1" noChangeShapeType="1" noTextEdit="1"/>
              </p:cNvSpPr>
              <p:nvPr/>
            </p:nvSpPr>
            <p:spPr>
              <a:xfrm>
                <a:off x="780054" y="1361371"/>
                <a:ext cx="2189609" cy="676532"/>
              </a:xfrm>
              <a:prstGeom prst="rect">
                <a:avLst/>
              </a:prstGeom>
              <a:blipFill>
                <a:blip r:embed="rId3"/>
                <a:stretch>
                  <a:fillRect/>
                </a:stretch>
              </a:blipFill>
            </p:spPr>
            <p:txBody>
              <a:bodyPr/>
              <a:lstStyle/>
              <a:p>
                <a:r>
                  <a:rPr lang="en-US">
                    <a:noFill/>
                  </a:rPr>
                  <a:t> </a:t>
                </a:r>
              </a:p>
            </p:txBody>
          </p:sp>
        </mc:Fallback>
      </mc:AlternateContent>
      <p:sp>
        <p:nvSpPr>
          <p:cNvPr id="11" name="CasetăText 23">
            <a:extLst>
              <a:ext uri="{FF2B5EF4-FFF2-40B4-BE49-F238E27FC236}">
                <a16:creationId xmlns:a16="http://schemas.microsoft.com/office/drawing/2014/main" id="{D5B60EB4-E696-4995-A4CE-1FFE44BA7CB7}"/>
              </a:ext>
            </a:extLst>
          </p:cNvPr>
          <p:cNvSpPr txBox="1"/>
          <p:nvPr/>
        </p:nvSpPr>
        <p:spPr>
          <a:xfrm>
            <a:off x="400049" y="2899489"/>
            <a:ext cx="5155103" cy="646331"/>
          </a:xfrm>
          <a:prstGeom prst="rect">
            <a:avLst/>
          </a:prstGeom>
          <a:noFill/>
        </p:spPr>
        <p:txBody>
          <a:bodyPr wrap="square" rtlCol="0">
            <a:spAutoFit/>
          </a:bodyPr>
          <a:lstStyle/>
          <a:p>
            <a:pPr marL="342900" indent="-342900">
              <a:buFont typeface="Arial" panose="020B0604020202020204" pitchFamily="34" charset="0"/>
              <a:buChar char="•"/>
            </a:pPr>
            <a:r>
              <a:rPr lang="en-US" dirty="0"/>
              <a:t>The systematic offset cancelation condition requests that, at equilibrium, I</a:t>
            </a:r>
            <a:r>
              <a:rPr lang="en-US" baseline="-25000" dirty="0"/>
              <a:t>D5</a:t>
            </a:r>
            <a:r>
              <a:rPr lang="en-US" dirty="0"/>
              <a:t>=I</a:t>
            </a:r>
            <a:r>
              <a:rPr lang="en-US" baseline="-25000" dirty="0"/>
              <a:t>D7</a:t>
            </a:r>
            <a:r>
              <a:rPr lang="en-US" dirty="0"/>
              <a:t>. So we get:</a:t>
            </a:r>
          </a:p>
        </p:txBody>
      </p:sp>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1357F693-392A-455B-85B1-07C83F0E34BD}"/>
                  </a:ext>
                </a:extLst>
              </p:cNvPr>
              <p:cNvSpPr/>
              <p:nvPr/>
            </p:nvSpPr>
            <p:spPr>
              <a:xfrm>
                <a:off x="780054" y="2124810"/>
                <a:ext cx="3207553" cy="67704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5</m:t>
                          </m:r>
                        </m:sub>
                      </m:sSub>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e>
                              </m:d>
                            </m:e>
                            <m:sub>
                              <m:r>
                                <a:rPr lang="en-US" b="0" i="1" smtClean="0">
                                  <a:latin typeface="Cambria Math" panose="02040503050406030204" pitchFamily="18" charset="0"/>
                                  <a:ea typeface="Cambria Math" panose="02040503050406030204" pitchFamily="18" charset="0"/>
                                </a:rPr>
                                <m:t>5</m:t>
                              </m:r>
                            </m:sub>
                          </m:sSub>
                        </m:num>
                        <m:den>
                          <m:sSub>
                            <m:sSubPr>
                              <m:ctrlPr>
                                <a:rPr lang="en-US" i="1">
                                  <a:latin typeface="Cambria Math" panose="02040503050406030204" pitchFamily="18" charset="0"/>
                                  <a:ea typeface="Cambria Math" panose="02040503050406030204" pitchFamily="18" charset="0"/>
                                </a:rPr>
                              </m:ctrlPr>
                            </m:sSub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e>
                              </m:d>
                            </m:e>
                            <m:sub>
                              <m:r>
                                <a:rPr lang="en-US" b="0" i="1" smtClean="0">
                                  <a:latin typeface="Cambria Math" panose="02040503050406030204" pitchFamily="18" charset="0"/>
                                  <a:ea typeface="Cambria Math" panose="02040503050406030204" pitchFamily="18" charset="0"/>
                                </a:rPr>
                                <m:t>3</m:t>
                              </m:r>
                            </m:sub>
                          </m:sSub>
                        </m:den>
                      </m:f>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e>
                              </m:d>
                            </m:e>
                            <m:sub>
                              <m:r>
                                <a:rPr lang="en-US" i="1">
                                  <a:latin typeface="Cambria Math" panose="02040503050406030204" pitchFamily="18" charset="0"/>
                                  <a:ea typeface="Cambria Math" panose="02040503050406030204" pitchFamily="18" charset="0"/>
                                </a:rPr>
                                <m:t>6</m:t>
                              </m:r>
                            </m:sub>
                          </m:sSub>
                        </m:num>
                        <m:den>
                          <m:sSub>
                            <m:sSubPr>
                              <m:ctrlPr>
                                <a:rPr lang="en-US" i="1">
                                  <a:latin typeface="Cambria Math" panose="02040503050406030204" pitchFamily="18" charset="0"/>
                                  <a:ea typeface="Cambria Math" panose="02040503050406030204" pitchFamily="18" charset="0"/>
                                </a:rPr>
                              </m:ctrlPr>
                            </m:sSub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e>
                              </m:d>
                            </m:e>
                            <m:sub>
                              <m:r>
                                <a:rPr lang="en-US" i="1">
                                  <a:latin typeface="Cambria Math" panose="02040503050406030204" pitchFamily="18" charset="0"/>
                                  <a:ea typeface="Cambria Math" panose="02040503050406030204" pitchFamily="18" charset="0"/>
                                </a:rPr>
                                <m:t>8</m:t>
                              </m:r>
                            </m:sub>
                          </m:sSub>
                        </m:den>
                      </m:f>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𝑏</m:t>
                          </m:r>
                        </m:sub>
                      </m:sSub>
                    </m:oMath>
                  </m:oMathPara>
                </a14:m>
                <a:endParaRPr lang="en-US" dirty="0"/>
              </a:p>
            </p:txBody>
          </p:sp>
        </mc:Choice>
        <mc:Fallback xmlns="">
          <p:sp>
            <p:nvSpPr>
              <p:cNvPr id="12" name="Dreptunghi 4">
                <a:extLst>
                  <a:ext uri="{FF2B5EF4-FFF2-40B4-BE49-F238E27FC236}">
                    <a16:creationId xmlns:a16="http://schemas.microsoft.com/office/drawing/2014/main" id="{1357F693-392A-455B-85B1-07C83F0E34BD}"/>
                  </a:ext>
                </a:extLst>
              </p:cNvPr>
              <p:cNvSpPr>
                <a:spLocks noRot="1" noChangeAspect="1" noMove="1" noResize="1" noEditPoints="1" noAdjustHandles="1" noChangeArrowheads="1" noChangeShapeType="1" noTextEdit="1"/>
              </p:cNvSpPr>
              <p:nvPr/>
            </p:nvSpPr>
            <p:spPr>
              <a:xfrm>
                <a:off x="780054" y="2124810"/>
                <a:ext cx="3207553" cy="67704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Dreptunghi 4">
                <a:extLst>
                  <a:ext uri="{FF2B5EF4-FFF2-40B4-BE49-F238E27FC236}">
                    <a16:creationId xmlns:a16="http://schemas.microsoft.com/office/drawing/2014/main" id="{C806FEA1-69CA-4AA6-B9C9-6B4EA68E68B2}"/>
                  </a:ext>
                </a:extLst>
              </p:cNvPr>
              <p:cNvSpPr/>
              <p:nvPr/>
            </p:nvSpPr>
            <p:spPr>
              <a:xfrm>
                <a:off x="780053" y="3643454"/>
                <a:ext cx="3482465" cy="67704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e>
                              </m:d>
                            </m:e>
                            <m:sub>
                              <m:r>
                                <a:rPr lang="en-US" b="0" i="1" smtClean="0">
                                  <a:latin typeface="Cambria Math" panose="02040503050406030204" pitchFamily="18" charset="0"/>
                                  <a:ea typeface="Cambria Math" panose="02040503050406030204" pitchFamily="18" charset="0"/>
                                </a:rPr>
                                <m:t>7</m:t>
                              </m:r>
                            </m:sub>
                          </m:sSub>
                        </m:num>
                        <m:den>
                          <m:sSub>
                            <m:sSubPr>
                              <m:ctrlPr>
                                <a:rPr lang="en-US" i="1">
                                  <a:latin typeface="Cambria Math" panose="02040503050406030204" pitchFamily="18" charset="0"/>
                                  <a:ea typeface="Cambria Math" panose="02040503050406030204" pitchFamily="18" charset="0"/>
                                </a:rPr>
                              </m:ctrlPr>
                            </m:sSub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e>
                              </m:d>
                            </m:e>
                            <m:sub>
                              <m:r>
                                <a:rPr lang="en-US" b="0" i="1" smtClean="0">
                                  <a:latin typeface="Cambria Math" panose="02040503050406030204" pitchFamily="18" charset="0"/>
                                  <a:ea typeface="Cambria Math" panose="02040503050406030204" pitchFamily="18" charset="0"/>
                                </a:rPr>
                                <m:t>8</m:t>
                              </m:r>
                            </m:sub>
                          </m:sSub>
                        </m:den>
                      </m:f>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𝑏</m:t>
                          </m:r>
                        </m:sub>
                      </m:sSub>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e>
                              </m:d>
                            </m:e>
                            <m:sub>
                              <m:r>
                                <a:rPr lang="en-US" i="1">
                                  <a:latin typeface="Cambria Math" panose="02040503050406030204" pitchFamily="18" charset="0"/>
                                  <a:ea typeface="Cambria Math" panose="02040503050406030204" pitchFamily="18" charset="0"/>
                                </a:rPr>
                                <m:t>5</m:t>
                              </m:r>
                            </m:sub>
                          </m:sSub>
                        </m:num>
                        <m:den>
                          <m:sSub>
                            <m:sSubPr>
                              <m:ctrlPr>
                                <a:rPr lang="en-US" i="1">
                                  <a:latin typeface="Cambria Math" panose="02040503050406030204" pitchFamily="18" charset="0"/>
                                  <a:ea typeface="Cambria Math" panose="02040503050406030204" pitchFamily="18" charset="0"/>
                                </a:rPr>
                              </m:ctrlPr>
                            </m:sSub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e>
                              </m:d>
                            </m:e>
                            <m:sub>
                              <m:r>
                                <a:rPr lang="en-US" i="1">
                                  <a:latin typeface="Cambria Math" panose="02040503050406030204" pitchFamily="18" charset="0"/>
                                  <a:ea typeface="Cambria Math" panose="02040503050406030204" pitchFamily="18" charset="0"/>
                                </a:rPr>
                                <m:t>3</m:t>
                              </m:r>
                            </m:sub>
                          </m:sSub>
                        </m:den>
                      </m:f>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e>
                              </m:d>
                            </m:e>
                            <m:sub>
                              <m:r>
                                <a:rPr lang="en-US" i="1">
                                  <a:latin typeface="Cambria Math" panose="02040503050406030204" pitchFamily="18" charset="0"/>
                                  <a:ea typeface="Cambria Math" panose="02040503050406030204" pitchFamily="18" charset="0"/>
                                </a:rPr>
                                <m:t>6</m:t>
                              </m:r>
                            </m:sub>
                          </m:sSub>
                        </m:num>
                        <m:den>
                          <m:sSub>
                            <m:sSubPr>
                              <m:ctrlPr>
                                <a:rPr lang="en-US" i="1">
                                  <a:latin typeface="Cambria Math" panose="02040503050406030204" pitchFamily="18" charset="0"/>
                                  <a:ea typeface="Cambria Math" panose="02040503050406030204" pitchFamily="18" charset="0"/>
                                </a:rPr>
                              </m:ctrlPr>
                            </m:sSub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e>
                              </m:d>
                            </m:e>
                            <m:sub>
                              <m:r>
                                <a:rPr lang="en-US" i="1">
                                  <a:latin typeface="Cambria Math" panose="02040503050406030204" pitchFamily="18" charset="0"/>
                                  <a:ea typeface="Cambria Math" panose="02040503050406030204" pitchFamily="18" charset="0"/>
                                </a:rPr>
                                <m:t>8</m:t>
                              </m:r>
                            </m:sub>
                          </m:sSub>
                        </m:den>
                      </m:f>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𝑏</m:t>
                          </m:r>
                        </m:sub>
                      </m:sSub>
                    </m:oMath>
                  </m:oMathPara>
                </a14:m>
                <a:endParaRPr lang="en-US" dirty="0"/>
              </a:p>
            </p:txBody>
          </p:sp>
        </mc:Choice>
        <mc:Fallback xmlns="">
          <p:sp>
            <p:nvSpPr>
              <p:cNvPr id="13" name="Dreptunghi 4">
                <a:extLst>
                  <a:ext uri="{FF2B5EF4-FFF2-40B4-BE49-F238E27FC236}">
                    <a16:creationId xmlns:a16="http://schemas.microsoft.com/office/drawing/2014/main" id="{C806FEA1-69CA-4AA6-B9C9-6B4EA68E68B2}"/>
                  </a:ext>
                </a:extLst>
              </p:cNvPr>
              <p:cNvSpPr>
                <a:spLocks noRot="1" noChangeAspect="1" noMove="1" noResize="1" noEditPoints="1" noAdjustHandles="1" noChangeArrowheads="1" noChangeShapeType="1" noTextEdit="1"/>
              </p:cNvSpPr>
              <p:nvPr/>
            </p:nvSpPr>
            <p:spPr>
              <a:xfrm>
                <a:off x="780053" y="3643454"/>
                <a:ext cx="3482465" cy="677045"/>
              </a:xfrm>
              <a:prstGeom prst="rect">
                <a:avLst/>
              </a:prstGeom>
              <a:blipFill>
                <a:blip r:embed="rId5"/>
                <a:stretch>
                  <a:fillRect/>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6E841862-A18D-446D-B4D7-2EE16012C654}"/>
              </a:ext>
            </a:extLst>
          </p:cNvPr>
          <p:cNvCxnSpPr/>
          <p:nvPr/>
        </p:nvCxnSpPr>
        <p:spPr>
          <a:xfrm flipV="1">
            <a:off x="780053" y="4063236"/>
            <a:ext cx="835616" cy="1993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8839B7-4204-4F8A-8CF3-1CB96CB29EB1}"/>
              </a:ext>
            </a:extLst>
          </p:cNvPr>
          <p:cNvCxnSpPr>
            <a:cxnSpLocks/>
          </p:cNvCxnSpPr>
          <p:nvPr/>
        </p:nvCxnSpPr>
        <p:spPr>
          <a:xfrm flipV="1">
            <a:off x="3070636" y="4100362"/>
            <a:ext cx="758115" cy="1622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C1A4B94-AB02-41E3-A8B2-1AD0F55A2A5D}"/>
              </a:ext>
            </a:extLst>
          </p:cNvPr>
          <p:cNvCxnSpPr>
            <a:cxnSpLocks/>
          </p:cNvCxnSpPr>
          <p:nvPr/>
        </p:nvCxnSpPr>
        <p:spPr>
          <a:xfrm flipV="1">
            <a:off x="1660770" y="3914729"/>
            <a:ext cx="214088" cy="1485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8DABC3C-EDD9-47B2-8219-4B2880154AAD}"/>
              </a:ext>
            </a:extLst>
          </p:cNvPr>
          <p:cNvCxnSpPr>
            <a:cxnSpLocks/>
          </p:cNvCxnSpPr>
          <p:nvPr/>
        </p:nvCxnSpPr>
        <p:spPr>
          <a:xfrm flipV="1">
            <a:off x="3889572" y="3907722"/>
            <a:ext cx="214088" cy="1485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Dreptunghi 4">
                <a:extLst>
                  <a:ext uri="{FF2B5EF4-FFF2-40B4-BE49-F238E27FC236}">
                    <a16:creationId xmlns:a16="http://schemas.microsoft.com/office/drawing/2014/main" id="{C40178D0-4ED4-41D7-B5E5-AF076D4BAB03}"/>
                  </a:ext>
                </a:extLst>
              </p:cNvPr>
              <p:cNvSpPr/>
              <p:nvPr/>
            </p:nvSpPr>
            <p:spPr>
              <a:xfrm>
                <a:off x="780054" y="4894216"/>
                <a:ext cx="2375658" cy="67704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e>
                              </m:d>
                            </m:e>
                            <m:sub>
                              <m:r>
                                <a:rPr lang="en-US" b="0" i="1" smtClean="0">
                                  <a:latin typeface="Cambria Math" panose="02040503050406030204" pitchFamily="18" charset="0"/>
                                  <a:ea typeface="Cambria Math" panose="02040503050406030204" pitchFamily="18" charset="0"/>
                                </a:rPr>
                                <m:t>7</m:t>
                              </m:r>
                            </m:sub>
                          </m:sSub>
                        </m:num>
                        <m:den>
                          <m:sSub>
                            <m:sSubPr>
                              <m:ctrlPr>
                                <a:rPr lang="en-US" i="1">
                                  <a:latin typeface="Cambria Math" panose="02040503050406030204" pitchFamily="18" charset="0"/>
                                  <a:ea typeface="Cambria Math" panose="02040503050406030204" pitchFamily="18" charset="0"/>
                                </a:rPr>
                              </m:ctrlPr>
                            </m:sSub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e>
                              </m:d>
                            </m:e>
                            <m:sub>
                              <m:r>
                                <a:rPr lang="en-US" b="0" i="1" smtClean="0">
                                  <a:latin typeface="Cambria Math" panose="02040503050406030204" pitchFamily="18" charset="0"/>
                                  <a:ea typeface="Cambria Math" panose="02040503050406030204" pitchFamily="18" charset="0"/>
                                </a:rPr>
                                <m:t>6</m:t>
                              </m:r>
                            </m:sub>
                          </m:sSub>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e>
                              </m:d>
                            </m:e>
                            <m:sub>
                              <m:r>
                                <a:rPr lang="en-US" i="1">
                                  <a:latin typeface="Cambria Math" panose="02040503050406030204" pitchFamily="18" charset="0"/>
                                  <a:ea typeface="Cambria Math" panose="02040503050406030204" pitchFamily="18" charset="0"/>
                                </a:rPr>
                                <m:t>5</m:t>
                              </m:r>
                            </m:sub>
                          </m:sSub>
                        </m:num>
                        <m:den>
                          <m:sSub>
                            <m:sSubPr>
                              <m:ctrlPr>
                                <a:rPr lang="en-US" i="1">
                                  <a:latin typeface="Cambria Math" panose="02040503050406030204" pitchFamily="18" charset="0"/>
                                  <a:ea typeface="Cambria Math" panose="02040503050406030204" pitchFamily="18" charset="0"/>
                                </a:rPr>
                              </m:ctrlPr>
                            </m:sSub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e>
                              </m:d>
                            </m:e>
                            <m:sub>
                              <m:r>
                                <a:rPr lang="en-US" i="1">
                                  <a:latin typeface="Cambria Math" panose="02040503050406030204" pitchFamily="18" charset="0"/>
                                  <a:ea typeface="Cambria Math" panose="02040503050406030204" pitchFamily="18" charset="0"/>
                                </a:rPr>
                                <m:t>3</m:t>
                              </m:r>
                            </m:sub>
                          </m:sSub>
                        </m:den>
                      </m:f>
                    </m:oMath>
                  </m:oMathPara>
                </a14:m>
                <a:endParaRPr lang="en-US" dirty="0"/>
              </a:p>
            </p:txBody>
          </p:sp>
        </mc:Choice>
        <mc:Fallback xmlns="">
          <p:sp>
            <p:nvSpPr>
              <p:cNvPr id="23" name="Dreptunghi 4">
                <a:extLst>
                  <a:ext uri="{FF2B5EF4-FFF2-40B4-BE49-F238E27FC236}">
                    <a16:creationId xmlns:a16="http://schemas.microsoft.com/office/drawing/2014/main" id="{C40178D0-4ED4-41D7-B5E5-AF076D4BAB03}"/>
                  </a:ext>
                </a:extLst>
              </p:cNvPr>
              <p:cNvSpPr>
                <a:spLocks noRot="1" noChangeAspect="1" noMove="1" noResize="1" noEditPoints="1" noAdjustHandles="1" noChangeArrowheads="1" noChangeShapeType="1" noTextEdit="1"/>
              </p:cNvSpPr>
              <p:nvPr/>
            </p:nvSpPr>
            <p:spPr>
              <a:xfrm>
                <a:off x="780054" y="4894216"/>
                <a:ext cx="2375658" cy="677045"/>
              </a:xfrm>
              <a:prstGeom prst="rect">
                <a:avLst/>
              </a:prstGeom>
              <a:blipFill>
                <a:blip r:embed="rId6"/>
                <a:stretch>
                  <a:fillRect/>
                </a:stretch>
              </a:blipFill>
            </p:spPr>
            <p:txBody>
              <a:bodyPr/>
              <a:lstStyle/>
              <a:p>
                <a:r>
                  <a:rPr lang="en-US">
                    <a:noFill/>
                  </a:rPr>
                  <a:t> </a:t>
                </a:r>
              </a:p>
            </p:txBody>
          </p:sp>
        </mc:Fallback>
      </mc:AlternateContent>
      <p:sp>
        <p:nvSpPr>
          <p:cNvPr id="24" name="CasetăText 23">
            <a:extLst>
              <a:ext uri="{FF2B5EF4-FFF2-40B4-BE49-F238E27FC236}">
                <a16:creationId xmlns:a16="http://schemas.microsoft.com/office/drawing/2014/main" id="{7E63F79C-C78D-4561-8944-2BF41C588BAF}"/>
              </a:ext>
            </a:extLst>
          </p:cNvPr>
          <p:cNvSpPr txBox="1"/>
          <p:nvPr/>
        </p:nvSpPr>
        <p:spPr>
          <a:xfrm>
            <a:off x="400049" y="4434159"/>
            <a:ext cx="4536336" cy="369332"/>
          </a:xfrm>
          <a:prstGeom prst="rect">
            <a:avLst/>
          </a:prstGeom>
          <a:noFill/>
        </p:spPr>
        <p:txBody>
          <a:bodyPr wrap="square" rtlCol="0">
            <a:spAutoFit/>
          </a:bodyPr>
          <a:lstStyle/>
          <a:p>
            <a:pPr marL="342900" indent="-342900">
              <a:buFont typeface="Arial" panose="020B0604020202020204" pitchFamily="34" charset="0"/>
              <a:buChar char="•"/>
            </a:pPr>
            <a:r>
              <a:rPr lang="en-US" dirty="0"/>
              <a:t>Now we put all this equations together:</a:t>
            </a:r>
          </a:p>
        </p:txBody>
      </p:sp>
      <p:sp>
        <p:nvSpPr>
          <p:cNvPr id="25" name="Rectangle: Rounded Corners 5">
            <a:extLst>
              <a:ext uri="{FF2B5EF4-FFF2-40B4-BE49-F238E27FC236}">
                <a16:creationId xmlns:a16="http://schemas.microsoft.com/office/drawing/2014/main" id="{040B3077-C18E-403F-97EE-30BEAA651DF5}"/>
              </a:ext>
            </a:extLst>
          </p:cNvPr>
          <p:cNvSpPr/>
          <p:nvPr/>
        </p:nvSpPr>
        <p:spPr>
          <a:xfrm>
            <a:off x="780053" y="4892908"/>
            <a:ext cx="2189610" cy="701288"/>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5707425"/>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69534C7506104E85644C48DE41CDB0" ma:contentTypeVersion="5" ma:contentTypeDescription="Create a new document." ma:contentTypeScope="" ma:versionID="88afe80edbd941d8be7bfd0a281f7d50">
  <xsd:schema xmlns:xsd="http://www.w3.org/2001/XMLSchema" xmlns:xs="http://www.w3.org/2001/XMLSchema" xmlns:p="http://schemas.microsoft.com/office/2006/metadata/properties" xmlns:ns2="cc73e858-f3e6-494a-8d82-a008f11df119" targetNamespace="http://schemas.microsoft.com/office/2006/metadata/properties" ma:root="true" ma:fieldsID="8ad0845317dc6a598cc4d165831bfbdb" ns2:_="">
    <xsd:import namespace="cc73e858-f3e6-494a-8d82-a008f11df1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3e858-f3e6-494a-8d82-a008f11df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62CF5E-DB60-4414-835D-4F2AB06643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73e858-f3e6-494a-8d82-a008f11df1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1A6BF5-3103-4FAE-82E8-3EBA799B672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1B5FBCD-78A9-4BCE-ACB6-C5C6AA0687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8740</TotalTime>
  <Words>2472</Words>
  <Application>Microsoft Office PowerPoint</Application>
  <PresentationFormat>Widescreen</PresentationFormat>
  <Paragraphs>211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Temă Office</vt:lpstr>
      <vt:lpstr>Operational Amplifier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Oscilatoare de Relaxare</dc:title>
  <dc:creator>Games</dc:creator>
  <cp:lastModifiedBy>Andrei Danchiv</cp:lastModifiedBy>
  <cp:revision>629</cp:revision>
  <dcterms:created xsi:type="dcterms:W3CDTF">2020-03-21T10:43:24Z</dcterms:created>
  <dcterms:modified xsi:type="dcterms:W3CDTF">2023-01-25T09:20:28Z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0x010100E769534C7506104E85644C48DE41CDB0</vt:lpwstr>
  </property>
</Properties>
</file>