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4" r:id="rId16"/>
    <p:sldId id="353" r:id="rId17"/>
    <p:sldId id="355" r:id="rId18"/>
    <p:sldId id="356" r:id="rId19"/>
    <p:sldId id="317" r:id="rId20"/>
    <p:sldId id="357" r:id="rId21"/>
    <p:sldId id="358" r:id="rId22"/>
    <p:sldId id="359" r:id="rId23"/>
    <p:sldId id="361" r:id="rId24"/>
    <p:sldId id="362" r:id="rId25"/>
    <p:sldId id="360" r:id="rId26"/>
    <p:sldId id="363" r:id="rId27"/>
    <p:sldId id="366" r:id="rId28"/>
    <p:sldId id="367" r:id="rId29"/>
    <p:sldId id="3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Danchiv" initials="AD" lastIdx="1" clrIdx="0">
    <p:extLst>
      <p:ext uri="{19B8F6BF-5375-455C-9EA6-DF929625EA0E}">
        <p15:presenceInfo xmlns:p15="http://schemas.microsoft.com/office/powerpoint/2012/main" userId="3bb504dc966361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3939" autoAdjust="0"/>
  </p:normalViewPr>
  <p:slideViewPr>
    <p:cSldViewPr snapToGrid="0">
      <p:cViewPr varScale="1">
        <p:scale>
          <a:sx n="157" d="100"/>
          <a:sy n="157" d="100"/>
        </p:scale>
        <p:origin x="15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D6E0-5EE1-4AC3-8171-D77E3A954E1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A394A-C513-4071-97ED-8B3BA9BFD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2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143DB69-0195-4831-A582-9AD13782C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A6B548C-2BE0-4964-8950-55C605B3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BC39020-7A4F-4F19-A275-A73ACB22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CF1D3BC-2171-47E4-8439-6037B92F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A349EE6-60DC-43E1-B0D6-4BAE49DD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22A818-2D62-4B42-AD90-99FBB524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69697B0-74FF-436F-BF0D-128CD9EB5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BAEFD4F-4368-456F-A3B0-AD38B1E6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C24CFF1-BB8B-4549-8BCE-04B86779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EAEC0F0-E171-47D0-95D3-C7A31037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F00631C3-5209-4F81-8F5E-65910B1A9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FDC74BB-D3C1-491B-BAE3-38214F3C1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7DC3B9E-6759-4795-A5CF-6961284E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1F54FA8-0918-4097-B72C-4DE226F4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A71C8B1-A103-497F-9635-EDF59DDD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3FB4CC-2DCA-4097-B2FD-A99F6CB9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8C56B81-FC98-4D4F-A9C5-A7F45C35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9D7E3FA-9C60-4EAF-9384-C5E18683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4697EC7-9BE6-4F0D-9484-EE564BCE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99F25C3-F47C-41BC-BBF9-4DE31788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7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937025-62AE-4E00-BEC9-AC388CE1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6ED24DB-11DE-409F-93A5-C826BE0A1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A53FDEF-B1E3-4E01-8E94-2CFB748D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1EE3618-C552-4D2B-A756-1FC2B6B2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F86B1D6-A3FF-4AE6-81FE-6D2CF881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7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25F3A6B-A78F-440C-8035-6ABF025C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7580DC3-0244-44B4-86EC-765DECFBF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690D545-2208-47DC-8D4D-6852FB4E2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1E8A37C-E137-401C-838D-15BC687D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E4206A5-2EC1-44A5-81B1-9F9C89FD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FC35172-1E64-4943-9149-F71A4C41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1CC2801-C0CF-4630-A315-D06BC5E9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E1F4350-074B-4DA7-9605-878958AD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A9A1EA3-0C05-4882-A16D-CF70DD23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92ACCA1E-1700-488C-8CA8-65AE2BDEA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1A3847C-40D2-458B-B8CF-A8C82045E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2BA0380-F23D-4799-86A0-D020024A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6339661-6BA5-49E4-A28D-E828B154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656B748-1305-4258-BF8B-027934BB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D7B60F5-1C3C-4446-9912-2A8726DF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5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06F795F-8BED-4A39-BFE4-D0AE390A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988FFFF-E256-48FF-B680-D64874BC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CBF156E-BBE9-4E50-B4DE-FE0A494E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0904599-4DC1-4E20-A915-5B71A531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D74B14D-3274-4C1D-A4ED-28E5DF04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CE8AC9C1-569E-4538-9F64-6D5194FB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7DA779-827A-4ED1-BF13-7857F0F6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EF5E6FB-4440-4237-BA30-5B71EE8F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BA87B6D-5FC5-4A9C-B158-43FB8D466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C354B77-10F6-43B0-8875-15576B5F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BDC24CB-79E5-4DCE-9B1D-46D2A3B3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F2A311E-84C7-443B-A1CC-1F30DCFB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8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36E169-BCEC-4B85-8ACB-4DF49ECF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7FD4554A-BF63-4FE4-BA25-C508E22B1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FCA3B45-A134-4EAA-95C4-1A9568F2A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E13E766-9C96-4BFE-BD4A-C2F386A8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0CE9668-E569-4E0E-ABAF-A89B0BBE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4F73716-0894-4928-8914-5123C967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7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885F5603-B11B-4F41-97F1-BAFB417F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36596C4-C825-4C2E-98F0-E3711695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DA9DBB5-E60A-4857-B0F8-78E92C545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9A0C-F89E-4449-AEFE-A44A67730AD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8DC197A-6848-4639-BF3D-F29FB3587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6DA4D73-616F-47AF-ABCF-867B44220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8317-3275-45B1-A8CF-2231CB39B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9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4CA370-25E1-4CF6-A679-9D0EA0F10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0473"/>
          </a:xfrm>
        </p:spPr>
        <p:txBody>
          <a:bodyPr>
            <a:normAutofit/>
          </a:bodyPr>
          <a:lstStyle/>
          <a:p>
            <a:r>
              <a:rPr lang="en-US" sz="4000" dirty="0"/>
              <a:t>Differential Pair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6728051-7EAE-4865-B651-A3C9F2A3D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6800"/>
            <a:ext cx="9144000" cy="2921000"/>
          </a:xfrm>
        </p:spPr>
        <p:txBody>
          <a:bodyPr/>
          <a:lstStyle/>
          <a:p>
            <a:r>
              <a:rPr lang="en-US" dirty="0"/>
              <a:t>FILS – Integrated Circuits</a:t>
            </a:r>
          </a:p>
        </p:txBody>
      </p:sp>
    </p:spTree>
    <p:extLst>
      <p:ext uri="{BB962C8B-B14F-4D97-AF65-F5344CB8AC3E}">
        <p14:creationId xmlns:p14="http://schemas.microsoft.com/office/powerpoint/2010/main" val="112392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49" y="893892"/>
            <a:ext cx="11348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Common Mode Small Signal Equivalent Circuit: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assume that the two inputs are equal (V</a:t>
            </a:r>
            <a:r>
              <a:rPr lang="en-US" baseline="-25000" dirty="0"/>
              <a:t>inp</a:t>
            </a:r>
            <a:r>
              <a:rPr lang="en-US" dirty="0"/>
              <a:t>=V</a:t>
            </a:r>
            <a:r>
              <a:rPr lang="en-US" baseline="-25000" dirty="0"/>
              <a:t>inm</a:t>
            </a:r>
            <a:r>
              <a:rPr lang="en-US" dirty="0"/>
              <a:t>) and a small signal variation is applied to their common value.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symmetry we can deduce that the two differential transistors will give equal currents.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imagine that the r</a:t>
            </a:r>
            <a:r>
              <a:rPr lang="en-US" baseline="-25000" dirty="0"/>
              <a:t>o5</a:t>
            </a:r>
            <a:r>
              <a:rPr lang="en-US" dirty="0"/>
              <a:t> resistor is formed by two parallel 2r</a:t>
            </a:r>
            <a:r>
              <a:rPr lang="en-US" baseline="-25000" dirty="0"/>
              <a:t>o5</a:t>
            </a:r>
            <a:r>
              <a:rPr lang="en-US" dirty="0"/>
              <a:t> resistors . The two resistor will have equal currents as well (same value and same voltage drop).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means that the current from one differential transistor will flow through one 2r</a:t>
            </a:r>
            <a:r>
              <a:rPr lang="en-US" baseline="-25000" dirty="0"/>
              <a:t>o5</a:t>
            </a:r>
            <a:r>
              <a:rPr lang="en-US" dirty="0"/>
              <a:t> of the resistors and the current from the other differential transistor, through the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means that there is no current flowing between the two branches. We can eliminate this connection without changing the circuit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this trick, we have separated the two differential transistors for the common mode analysis.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D6F92-58E8-4DC9-A040-DB78ABAF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3" y="4141224"/>
            <a:ext cx="11923213" cy="23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72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common mode small signal circuit results: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6D16B-D022-40DA-888B-1AAEB5C0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72" y="1263224"/>
            <a:ext cx="9215189" cy="5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0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113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simplify the analysis (and to get the desired answer) we will continue to ignore r</a:t>
            </a:r>
            <a:r>
              <a:rPr lang="en-US" baseline="-25000" dirty="0"/>
              <a:t>o1</a:t>
            </a:r>
            <a:r>
              <a:rPr lang="en-US" dirty="0"/>
              <a:t> and r</a:t>
            </a:r>
            <a:r>
              <a:rPr lang="en-US" baseline="-25000" dirty="0"/>
              <a:t>o2</a:t>
            </a:r>
            <a:r>
              <a:rPr lang="en-US" dirty="0"/>
              <a:t> resistors.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first need to determine V</a:t>
            </a:r>
            <a:r>
              <a:rPr lang="en-US" baseline="-25000" dirty="0"/>
              <a:t>gs1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/>
              <p:nvPr/>
            </p:nvSpPr>
            <p:spPr>
              <a:xfrm>
                <a:off x="735782" y="1580251"/>
                <a:ext cx="6238041" cy="39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1580251"/>
                <a:ext cx="6238041" cy="391902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FA2D1CB2-6D1E-42BA-AB82-3AB20B4A4204}"/>
                  </a:ext>
                </a:extLst>
              </p:cNvPr>
              <p:cNvSpPr/>
              <p:nvPr/>
            </p:nvSpPr>
            <p:spPr>
              <a:xfrm>
                <a:off x="735782" y="2019991"/>
                <a:ext cx="2452426" cy="685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FA2D1CB2-6D1E-42BA-AB82-3AB20B4A4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2019991"/>
                <a:ext cx="2452426" cy="685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tăText 23">
            <a:extLst>
              <a:ext uri="{FF2B5EF4-FFF2-40B4-BE49-F238E27FC236}">
                <a16:creationId xmlns:a16="http://schemas.microsoft.com/office/drawing/2014/main" id="{1D1152CD-C8D0-40EE-8F2F-03447EF05652}"/>
              </a:ext>
            </a:extLst>
          </p:cNvPr>
          <p:cNvSpPr txBox="1"/>
          <p:nvPr/>
        </p:nvSpPr>
        <p:spPr>
          <a:xfrm>
            <a:off x="400050" y="2780612"/>
            <a:ext cx="1134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note that we can write exactly the same equation for the MN2 branch and get the same result.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02DFC688-D79A-472E-A5A4-03A618875C7A}"/>
                  </a:ext>
                </a:extLst>
              </p:cNvPr>
              <p:cNvSpPr/>
              <p:nvPr/>
            </p:nvSpPr>
            <p:spPr>
              <a:xfrm>
                <a:off x="735781" y="3316155"/>
                <a:ext cx="6238041" cy="39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02DFC688-D79A-472E-A5A4-03A618875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3316155"/>
                <a:ext cx="6238041" cy="391902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reptunghi 4">
                <a:extLst>
                  <a:ext uri="{FF2B5EF4-FFF2-40B4-BE49-F238E27FC236}">
                    <a16:creationId xmlns:a16="http://schemas.microsoft.com/office/drawing/2014/main" id="{49EBB7F8-8282-4D31-B3E5-88A0E51CD4BA}"/>
                  </a:ext>
                </a:extLst>
              </p:cNvPr>
              <p:cNvSpPr/>
              <p:nvPr/>
            </p:nvSpPr>
            <p:spPr>
              <a:xfrm>
                <a:off x="735782" y="3824407"/>
                <a:ext cx="2452426" cy="685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Dreptunghi 4">
                <a:extLst>
                  <a:ext uri="{FF2B5EF4-FFF2-40B4-BE49-F238E27FC236}">
                    <a16:creationId xmlns:a16="http://schemas.microsoft.com/office/drawing/2014/main" id="{49EBB7F8-8282-4D31-B3E5-88A0E51CD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3824407"/>
                <a:ext cx="2452426" cy="685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tăText 23">
            <a:extLst>
              <a:ext uri="{FF2B5EF4-FFF2-40B4-BE49-F238E27FC236}">
                <a16:creationId xmlns:a16="http://schemas.microsoft.com/office/drawing/2014/main" id="{40B582AF-3D68-499F-A2D9-45F985EBEAA6}"/>
              </a:ext>
            </a:extLst>
          </p:cNvPr>
          <p:cNvSpPr txBox="1"/>
          <p:nvPr/>
        </p:nvSpPr>
        <p:spPr>
          <a:xfrm>
            <a:off x="400050" y="4509595"/>
            <a:ext cx="1134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the differential mode, the two V</a:t>
            </a:r>
            <a:r>
              <a:rPr lang="en-US" baseline="-25000" dirty="0"/>
              <a:t>gs</a:t>
            </a:r>
            <a:r>
              <a:rPr lang="en-US" dirty="0"/>
              <a:t> voltages were equal to the plus/minus differential voltage 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the common mode, the two V</a:t>
            </a:r>
            <a:r>
              <a:rPr lang="en-US" baseline="-25000" dirty="0"/>
              <a:t>gs</a:t>
            </a:r>
            <a:r>
              <a:rPr lang="en-US" dirty="0"/>
              <a:t> voltages are not directly equal to the common mode voltage but they are equal one to the other and proportional to V</a:t>
            </a:r>
            <a:r>
              <a:rPr lang="en-US" baseline="-25000" dirty="0"/>
              <a:t>cm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not care to much on the V</a:t>
            </a:r>
            <a:r>
              <a:rPr lang="en-US" baseline="-25000" dirty="0"/>
              <a:t>gs1</a:t>
            </a:r>
            <a:r>
              <a:rPr lang="en-US" dirty="0"/>
              <a:t> and V</a:t>
            </a:r>
            <a:r>
              <a:rPr lang="en-US" baseline="-25000" dirty="0"/>
              <a:t>gs2</a:t>
            </a:r>
            <a:r>
              <a:rPr lang="en-US" dirty="0"/>
              <a:t> value, the important results is that they are equal.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reptunghi 4">
                <a:extLst>
                  <a:ext uri="{FF2B5EF4-FFF2-40B4-BE49-F238E27FC236}">
                    <a16:creationId xmlns:a16="http://schemas.microsoft.com/office/drawing/2014/main" id="{E68A6137-A4A9-45CC-9D02-17B2184D70B0}"/>
                  </a:ext>
                </a:extLst>
              </p:cNvPr>
              <p:cNvSpPr/>
              <p:nvPr/>
            </p:nvSpPr>
            <p:spPr>
              <a:xfrm>
                <a:off x="735781" y="5768157"/>
                <a:ext cx="1714810" cy="39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Dreptunghi 4">
                <a:extLst>
                  <a:ext uri="{FF2B5EF4-FFF2-40B4-BE49-F238E27FC236}">
                    <a16:creationId xmlns:a16="http://schemas.microsoft.com/office/drawing/2014/main" id="{E68A6137-A4A9-45CC-9D02-17B2184D7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5768157"/>
                <a:ext cx="1714810" cy="39190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id="{5A21C7C4-C385-49EE-B888-1409446D52ED}"/>
              </a:ext>
            </a:extLst>
          </p:cNvPr>
          <p:cNvSpPr/>
          <p:nvPr/>
        </p:nvSpPr>
        <p:spPr>
          <a:xfrm>
            <a:off x="672817" y="5768157"/>
            <a:ext cx="1332768" cy="46166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6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1134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we can solve for G3 node (D1, D3, G3, G4 node).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/>
              <p:nvPr/>
            </p:nvSpPr>
            <p:spPr>
              <a:xfrm>
                <a:off x="735782" y="1311073"/>
                <a:ext cx="6238041" cy="66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1311073"/>
                <a:ext cx="6238041" cy="665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reptunghi 4">
                <a:extLst>
                  <a:ext uri="{FF2B5EF4-FFF2-40B4-BE49-F238E27FC236}">
                    <a16:creationId xmlns:a16="http://schemas.microsoft.com/office/drawing/2014/main" id="{A0D5A138-5501-4343-92E6-F280EFD50709}"/>
                  </a:ext>
                </a:extLst>
              </p:cNvPr>
              <p:cNvSpPr/>
              <p:nvPr/>
            </p:nvSpPr>
            <p:spPr>
              <a:xfrm>
                <a:off x="735782" y="2029242"/>
                <a:ext cx="375697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Dreptunghi 4">
                <a:extLst>
                  <a:ext uri="{FF2B5EF4-FFF2-40B4-BE49-F238E27FC236}">
                    <a16:creationId xmlns:a16="http://schemas.microsoft.com/office/drawing/2014/main" id="{A0D5A138-5501-4343-92E6-F280EFD50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2029242"/>
                <a:ext cx="375697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B15B0758-2EFA-4282-B60B-4477204A7D20}"/>
                  </a:ext>
                </a:extLst>
              </p:cNvPr>
              <p:cNvSpPr/>
              <p:nvPr/>
            </p:nvSpPr>
            <p:spPr>
              <a:xfrm>
                <a:off x="784205" y="3312027"/>
                <a:ext cx="2312563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B15B0758-2EFA-4282-B60B-4477204A7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5" y="3312027"/>
                <a:ext cx="2312563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8D63E847-A0F0-48D3-9E31-BDAE9802177E}"/>
              </a:ext>
            </a:extLst>
          </p:cNvPr>
          <p:cNvSpPr/>
          <p:nvPr/>
        </p:nvSpPr>
        <p:spPr>
          <a:xfrm>
            <a:off x="674822" y="4452263"/>
            <a:ext cx="2025706" cy="68092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setăText 23">
            <a:extLst>
              <a:ext uri="{FF2B5EF4-FFF2-40B4-BE49-F238E27FC236}">
                <a16:creationId xmlns:a16="http://schemas.microsoft.com/office/drawing/2014/main" id="{4BC9AC97-9E07-4A66-ABFC-7B40C6BB312D}"/>
              </a:ext>
            </a:extLst>
          </p:cNvPr>
          <p:cNvSpPr txBox="1"/>
          <p:nvPr/>
        </p:nvSpPr>
        <p:spPr>
          <a:xfrm>
            <a:off x="400050" y="2843310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before, we consider g</a:t>
            </a:r>
            <a:r>
              <a:rPr lang="en-US" baseline="-25000" dirty="0"/>
              <a:t>m3</a:t>
            </a:r>
            <a:r>
              <a:rPr lang="en-US" dirty="0"/>
              <a:t> much largen than 1/r</a:t>
            </a:r>
            <a:r>
              <a:rPr lang="en-US" baseline="-25000" dirty="0"/>
              <a:t>o3</a:t>
            </a:r>
            <a:r>
              <a:rPr lang="en-US" dirty="0"/>
              <a:t> and we get:</a:t>
            </a:r>
          </a:p>
        </p:txBody>
      </p:sp>
      <p:sp>
        <p:nvSpPr>
          <p:cNvPr id="15" name="CasetăText 23">
            <a:extLst>
              <a:ext uri="{FF2B5EF4-FFF2-40B4-BE49-F238E27FC236}">
                <a16:creationId xmlns:a16="http://schemas.microsoft.com/office/drawing/2014/main" id="{4F92C79F-8ADE-4105-8EF4-6A9DC9BA1652}"/>
              </a:ext>
            </a:extLst>
          </p:cNvPr>
          <p:cNvSpPr txBox="1"/>
          <p:nvPr/>
        </p:nvSpPr>
        <p:spPr>
          <a:xfrm>
            <a:off x="400050" y="3954679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But, as G3 is the same as G4 (also both S3 and S4 are connected to ground), we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reptunghi 4">
                <a:extLst>
                  <a:ext uri="{FF2B5EF4-FFF2-40B4-BE49-F238E27FC236}">
                    <a16:creationId xmlns:a16="http://schemas.microsoft.com/office/drawing/2014/main" id="{AC2C9D43-35FC-45E8-BAD5-B34EB7EFD4B3}"/>
                  </a:ext>
                </a:extLst>
              </p:cNvPr>
              <p:cNvSpPr/>
              <p:nvPr/>
            </p:nvSpPr>
            <p:spPr>
              <a:xfrm>
                <a:off x="735782" y="4440150"/>
                <a:ext cx="2312563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Dreptunghi 4">
                <a:extLst>
                  <a:ext uri="{FF2B5EF4-FFF2-40B4-BE49-F238E27FC236}">
                    <a16:creationId xmlns:a16="http://schemas.microsoft.com/office/drawing/2014/main" id="{AC2C9D43-35FC-45E8-BAD5-B34EB7EFD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4440150"/>
                <a:ext cx="2312563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2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we solve for the output node (V</a:t>
            </a:r>
            <a:r>
              <a:rPr lang="en-US" baseline="-25000" dirty="0"/>
              <a:t>O</a:t>
            </a:r>
            <a:r>
              <a:rPr lang="en-US" dirty="0"/>
              <a:t>, D2, D4).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/>
              <p:nvPr/>
            </p:nvSpPr>
            <p:spPr>
              <a:xfrm>
                <a:off x="735781" y="1319153"/>
                <a:ext cx="6238041" cy="66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1319153"/>
                <a:ext cx="6238041" cy="665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tăText 23">
            <a:extLst>
              <a:ext uri="{FF2B5EF4-FFF2-40B4-BE49-F238E27FC236}">
                <a16:creationId xmlns:a16="http://schemas.microsoft.com/office/drawing/2014/main" id="{3EC6BF0D-F183-409F-99BB-E89454ED0116}"/>
              </a:ext>
            </a:extLst>
          </p:cNvPr>
          <p:cNvSpPr txBox="1"/>
          <p:nvPr/>
        </p:nvSpPr>
        <p:spPr>
          <a:xfrm>
            <a:off x="400050" y="2535469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we replace V</a:t>
            </a:r>
            <a:r>
              <a:rPr lang="en-US" baseline="-25000" dirty="0"/>
              <a:t>gs4</a:t>
            </a:r>
            <a:r>
              <a:rPr lang="en-US" dirty="0"/>
              <a:t> and we use the fact V</a:t>
            </a:r>
            <a:r>
              <a:rPr lang="en-US" baseline="-25000" dirty="0"/>
              <a:t>gs1</a:t>
            </a:r>
            <a:r>
              <a:rPr lang="en-US" dirty="0"/>
              <a:t>=V</a:t>
            </a:r>
            <a:r>
              <a:rPr lang="en-US" baseline="-25000" dirty="0"/>
              <a:t>gs2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5D419B45-5666-4CAC-AFD5-BC83E8771305}"/>
                  </a:ext>
                </a:extLst>
              </p:cNvPr>
              <p:cNvSpPr/>
              <p:nvPr/>
            </p:nvSpPr>
            <p:spPr>
              <a:xfrm>
                <a:off x="735780" y="2045953"/>
                <a:ext cx="3293678" cy="4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5D419B45-5666-4CAC-AFD5-BC83E8771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2045953"/>
                <a:ext cx="3293678" cy="411651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86D48857-2187-4E2A-A921-26E431703DA1}"/>
                  </a:ext>
                </a:extLst>
              </p:cNvPr>
              <p:cNvSpPr/>
              <p:nvPr/>
            </p:nvSpPr>
            <p:spPr>
              <a:xfrm>
                <a:off x="735780" y="2982666"/>
                <a:ext cx="3293678" cy="4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86D48857-2187-4E2A-A921-26E43170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2982666"/>
                <a:ext cx="3293678" cy="411651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reptunghi 4">
                <a:extLst>
                  <a:ext uri="{FF2B5EF4-FFF2-40B4-BE49-F238E27FC236}">
                    <a16:creationId xmlns:a16="http://schemas.microsoft.com/office/drawing/2014/main" id="{13BBC609-D4E6-440C-B712-29D50A5DC72B}"/>
                  </a:ext>
                </a:extLst>
              </p:cNvPr>
              <p:cNvSpPr/>
              <p:nvPr/>
            </p:nvSpPr>
            <p:spPr>
              <a:xfrm>
                <a:off x="3761789" y="3520030"/>
                <a:ext cx="2312563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Dreptunghi 4">
                <a:extLst>
                  <a:ext uri="{FF2B5EF4-FFF2-40B4-BE49-F238E27FC236}">
                    <a16:creationId xmlns:a16="http://schemas.microsoft.com/office/drawing/2014/main" id="{13BBC609-D4E6-440C-B712-29D50A5D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89" y="3520030"/>
                <a:ext cx="2312563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Dreptunghi 4">
                <a:extLst>
                  <a:ext uri="{FF2B5EF4-FFF2-40B4-BE49-F238E27FC236}">
                    <a16:creationId xmlns:a16="http://schemas.microsoft.com/office/drawing/2014/main" id="{E98AB20E-56D8-4BFA-8959-316FA6C6379B}"/>
                  </a:ext>
                </a:extLst>
              </p:cNvPr>
              <p:cNvSpPr/>
              <p:nvPr/>
            </p:nvSpPr>
            <p:spPr>
              <a:xfrm>
                <a:off x="1388053" y="3657133"/>
                <a:ext cx="1714810" cy="39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Dreptunghi 4">
                <a:extLst>
                  <a:ext uri="{FF2B5EF4-FFF2-40B4-BE49-F238E27FC236}">
                    <a16:creationId xmlns:a16="http://schemas.microsoft.com/office/drawing/2014/main" id="{E98AB20E-56D8-4BFA-8959-316FA6C63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53" y="3657133"/>
                <a:ext cx="1714810" cy="39190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E65431-81B9-4797-A8D5-6AF0C9228B58}"/>
              </a:ext>
            </a:extLst>
          </p:cNvPr>
          <p:cNvCxnSpPr>
            <a:cxnSpLocks/>
          </p:cNvCxnSpPr>
          <p:nvPr/>
        </p:nvCxnSpPr>
        <p:spPr>
          <a:xfrm flipH="1" flipV="1">
            <a:off x="3578352" y="3446806"/>
            <a:ext cx="195072" cy="2103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932115-F360-43D1-9E5F-858A7A420ECC}"/>
              </a:ext>
            </a:extLst>
          </p:cNvPr>
          <p:cNvCxnSpPr>
            <a:cxnSpLocks/>
          </p:cNvCxnSpPr>
          <p:nvPr/>
        </p:nvCxnSpPr>
        <p:spPr>
          <a:xfrm flipV="1">
            <a:off x="2382619" y="3439735"/>
            <a:ext cx="104549" cy="2173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reptunghi 4">
                <a:extLst>
                  <a:ext uri="{FF2B5EF4-FFF2-40B4-BE49-F238E27FC236}">
                    <a16:creationId xmlns:a16="http://schemas.microsoft.com/office/drawing/2014/main" id="{2A6A3D06-E998-4541-9E23-4AC63B59A0AE}"/>
                  </a:ext>
                </a:extLst>
              </p:cNvPr>
              <p:cNvSpPr/>
              <p:nvPr/>
            </p:nvSpPr>
            <p:spPr>
              <a:xfrm>
                <a:off x="735780" y="4203562"/>
                <a:ext cx="4579932" cy="534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Dreptunghi 4">
                <a:extLst>
                  <a:ext uri="{FF2B5EF4-FFF2-40B4-BE49-F238E27FC236}">
                    <a16:creationId xmlns:a16="http://schemas.microsoft.com/office/drawing/2014/main" id="{2A6A3D06-E998-4541-9E23-4AC63B59A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4203562"/>
                <a:ext cx="4579932" cy="534249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tăText 23">
            <a:extLst>
              <a:ext uri="{FF2B5EF4-FFF2-40B4-BE49-F238E27FC236}">
                <a16:creationId xmlns:a16="http://schemas.microsoft.com/office/drawing/2014/main" id="{AFECBDEA-0864-4D51-9869-A13B0B1EAAB3}"/>
              </a:ext>
            </a:extLst>
          </p:cNvPr>
          <p:cNvSpPr txBox="1"/>
          <p:nvPr/>
        </p:nvSpPr>
        <p:spPr>
          <a:xfrm>
            <a:off x="400050" y="4759906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But, due to symmetry, at equilibrium, 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reptunghi 4">
                <a:extLst>
                  <a:ext uri="{FF2B5EF4-FFF2-40B4-BE49-F238E27FC236}">
                    <a16:creationId xmlns:a16="http://schemas.microsoft.com/office/drawing/2014/main" id="{5C1E0839-0144-4F8C-A81E-3A411046AC9E}"/>
                  </a:ext>
                </a:extLst>
              </p:cNvPr>
              <p:cNvSpPr/>
              <p:nvPr/>
            </p:nvSpPr>
            <p:spPr>
              <a:xfrm>
                <a:off x="735781" y="5099574"/>
                <a:ext cx="13290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Dreptunghi 4">
                <a:extLst>
                  <a:ext uri="{FF2B5EF4-FFF2-40B4-BE49-F238E27FC236}">
                    <a16:creationId xmlns:a16="http://schemas.microsoft.com/office/drawing/2014/main" id="{5C1E0839-0144-4F8C-A81E-3A411046A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5099574"/>
                <a:ext cx="1329067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reptunghi 4">
                <a:extLst>
                  <a:ext uri="{FF2B5EF4-FFF2-40B4-BE49-F238E27FC236}">
                    <a16:creationId xmlns:a16="http://schemas.microsoft.com/office/drawing/2014/main" id="{1285D4D2-A225-4C20-9E80-E7E44A32C645}"/>
                  </a:ext>
                </a:extLst>
              </p:cNvPr>
              <p:cNvSpPr/>
              <p:nvPr/>
            </p:nvSpPr>
            <p:spPr>
              <a:xfrm>
                <a:off x="735781" y="5454752"/>
                <a:ext cx="13290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Dreptunghi 4">
                <a:extLst>
                  <a:ext uri="{FF2B5EF4-FFF2-40B4-BE49-F238E27FC236}">
                    <a16:creationId xmlns:a16="http://schemas.microsoft.com/office/drawing/2014/main" id="{1285D4D2-A225-4C20-9E80-E7E44A32C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5454752"/>
                <a:ext cx="1329067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tăText 23">
            <a:extLst>
              <a:ext uri="{FF2B5EF4-FFF2-40B4-BE49-F238E27FC236}">
                <a16:creationId xmlns:a16="http://schemas.microsoft.com/office/drawing/2014/main" id="{4B0D9F55-B81E-4A36-B99C-322DA18D32C6}"/>
              </a:ext>
            </a:extLst>
          </p:cNvPr>
          <p:cNvSpPr txBox="1"/>
          <p:nvPr/>
        </p:nvSpPr>
        <p:spPr>
          <a:xfrm>
            <a:off x="400050" y="5835372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all terms cancel out and we get </a:t>
            </a:r>
          </a:p>
        </p:txBody>
      </p:sp>
      <p:sp>
        <p:nvSpPr>
          <p:cNvPr id="29" name="Rectangle: Rounded Corners 5">
            <a:extLst>
              <a:ext uri="{FF2B5EF4-FFF2-40B4-BE49-F238E27FC236}">
                <a16:creationId xmlns:a16="http://schemas.microsoft.com/office/drawing/2014/main" id="{D49F9594-EFB9-4FE5-8B2A-DE6EE704413F}"/>
              </a:ext>
            </a:extLst>
          </p:cNvPr>
          <p:cNvSpPr/>
          <p:nvPr/>
        </p:nvSpPr>
        <p:spPr>
          <a:xfrm>
            <a:off x="715656" y="4203562"/>
            <a:ext cx="3137015" cy="551607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9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all terms cancel out and we 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86D48857-2187-4E2A-A921-26E431703DA1}"/>
                  </a:ext>
                </a:extLst>
              </p:cNvPr>
              <p:cNvSpPr/>
              <p:nvPr/>
            </p:nvSpPr>
            <p:spPr>
              <a:xfrm>
                <a:off x="735780" y="1253350"/>
                <a:ext cx="13290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86D48857-2187-4E2A-A921-26E43170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1253350"/>
                <a:ext cx="132906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tăText 23">
            <a:extLst>
              <a:ext uri="{FF2B5EF4-FFF2-40B4-BE49-F238E27FC236}">
                <a16:creationId xmlns:a16="http://schemas.microsoft.com/office/drawing/2014/main" id="{AFECBDEA-0864-4D51-9869-A13B0B1EAAB3}"/>
              </a:ext>
            </a:extLst>
          </p:cNvPr>
          <p:cNvSpPr txBox="1"/>
          <p:nvPr/>
        </p:nvSpPr>
        <p:spPr>
          <a:xfrm>
            <a:off x="400050" y="1622682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also means that the common mode gain is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reptunghi 4">
                <a:extLst>
                  <a:ext uri="{FF2B5EF4-FFF2-40B4-BE49-F238E27FC236}">
                    <a16:creationId xmlns:a16="http://schemas.microsoft.com/office/drawing/2014/main" id="{565159F3-A295-4A7B-920A-69A2403BE679}"/>
                  </a:ext>
                </a:extLst>
              </p:cNvPr>
              <p:cNvSpPr/>
              <p:nvPr/>
            </p:nvSpPr>
            <p:spPr>
              <a:xfrm>
                <a:off x="735780" y="2058022"/>
                <a:ext cx="2086668" cy="65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Dreptunghi 4">
                <a:extLst>
                  <a:ext uri="{FF2B5EF4-FFF2-40B4-BE49-F238E27FC236}">
                    <a16:creationId xmlns:a16="http://schemas.microsoft.com/office/drawing/2014/main" id="{565159F3-A295-4A7B-920A-69A2403BE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2058022"/>
                <a:ext cx="2086668" cy="657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21">
            <a:extLst>
              <a:ext uri="{FF2B5EF4-FFF2-40B4-BE49-F238E27FC236}">
                <a16:creationId xmlns:a16="http://schemas.microsoft.com/office/drawing/2014/main" id="{F04E4EC5-CC66-4F35-8AC7-BEB767772ABC}"/>
              </a:ext>
            </a:extLst>
          </p:cNvPr>
          <p:cNvSpPr/>
          <p:nvPr/>
        </p:nvSpPr>
        <p:spPr>
          <a:xfrm>
            <a:off x="735780" y="2058021"/>
            <a:ext cx="1708716" cy="7236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setăText 23">
            <a:extLst>
              <a:ext uri="{FF2B5EF4-FFF2-40B4-BE49-F238E27FC236}">
                <a16:creationId xmlns:a16="http://schemas.microsoft.com/office/drawing/2014/main" id="{4D75F16F-0089-4333-AEAA-8A9CAD14DE6B}"/>
              </a:ext>
            </a:extLst>
          </p:cNvPr>
          <p:cNvSpPr txBox="1"/>
          <p:nvPr/>
        </p:nvSpPr>
        <p:spPr>
          <a:xfrm>
            <a:off x="400050" y="2866895"/>
            <a:ext cx="113486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This is an ideal result, not an accurate result!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take into account any of the factors neglected in this analysis, the two terms will no longer perfectly cancel and we will get a small but non-zero common mode 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it is important to get to this result so that we can highlight that idea that the differential pair amplifies the differential signal while rejecting the common mode signal.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also important to see that the reason we get zero common mode gain is because the two signal paths cancel each other. In order to have a very low common mode gain we need to have good matching between the two paths.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 idealities that lead to a finite common mode gain: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The voltage drop on r</a:t>
            </a:r>
            <a:r>
              <a:rPr lang="en-US" baseline="-25000" dirty="0"/>
              <a:t>o1</a:t>
            </a:r>
            <a:r>
              <a:rPr lang="en-US" dirty="0"/>
              <a:t> and r</a:t>
            </a:r>
            <a:r>
              <a:rPr lang="en-US" baseline="-25000" dirty="0"/>
              <a:t>o2</a:t>
            </a:r>
            <a:r>
              <a:rPr lang="en-US" dirty="0"/>
              <a:t> is not the same, so they will introduce a current mismatch between the MN1 and MN2 branches.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The impedance in G3 node is not exactly 1/g</a:t>
            </a:r>
            <a:r>
              <a:rPr lang="en-US" baseline="-25000" dirty="0"/>
              <a:t>m3</a:t>
            </a:r>
            <a:r>
              <a:rPr lang="en-US" dirty="0"/>
              <a:t> (we have neglected r</a:t>
            </a:r>
            <a:r>
              <a:rPr lang="en-US" baseline="-25000" dirty="0"/>
              <a:t>o3</a:t>
            </a:r>
            <a:r>
              <a:rPr lang="en-US" dirty="0"/>
              <a:t>). This means that we do not get the perfect g</a:t>
            </a:r>
            <a:r>
              <a:rPr lang="en-US" baseline="-25000" dirty="0"/>
              <a:t>m4</a:t>
            </a:r>
            <a:r>
              <a:rPr lang="en-US" dirty="0"/>
              <a:t>, g</a:t>
            </a:r>
            <a:r>
              <a:rPr lang="en-US" baseline="-25000" dirty="0"/>
              <a:t>m3</a:t>
            </a:r>
            <a:r>
              <a:rPr lang="en-US" dirty="0"/>
              <a:t> cancelation.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Any mismatch between g</a:t>
            </a:r>
            <a:r>
              <a:rPr lang="en-US" baseline="-25000" dirty="0"/>
              <a:t>m1</a:t>
            </a:r>
            <a:r>
              <a:rPr lang="en-US" dirty="0"/>
              <a:t> and g</a:t>
            </a:r>
            <a:r>
              <a:rPr lang="en-US" baseline="-25000" dirty="0"/>
              <a:t>m2</a:t>
            </a:r>
            <a:r>
              <a:rPr lang="en-US" dirty="0"/>
              <a:t> or g</a:t>
            </a:r>
            <a:r>
              <a:rPr lang="en-US" baseline="-25000" dirty="0"/>
              <a:t>m3</a:t>
            </a:r>
            <a:r>
              <a:rPr lang="en-US" dirty="0"/>
              <a:t> and g</a:t>
            </a:r>
            <a:r>
              <a:rPr lang="en-US" baseline="-25000" dirty="0"/>
              <a:t>m4</a:t>
            </a:r>
            <a:r>
              <a:rPr lang="en-US" dirty="0"/>
              <a:t> would lead to common mode gain.</a:t>
            </a:r>
          </a:p>
        </p:txBody>
      </p:sp>
    </p:spTree>
    <p:extLst>
      <p:ext uri="{BB962C8B-B14F-4D97-AF65-F5344CB8AC3E}">
        <p14:creationId xmlns:p14="http://schemas.microsoft.com/office/powerpoint/2010/main" val="82351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pPr algn="l" eaLnBrk="1" hangingPunct="1"/>
            <a:r>
              <a:rPr lang="en-US" altLang="ro-RO"/>
              <a:t>Legea numerelor mari / Teorema limitei centrale</a:t>
            </a:r>
          </a:p>
        </p:txBody>
      </p:sp>
      <p:cxnSp>
        <p:nvCxnSpPr>
          <p:cNvPr id="17411" name="Straight Connector 4"/>
          <p:cNvCxnSpPr>
            <a:cxnSpLocks noChangeShapeType="1"/>
          </p:cNvCxnSpPr>
          <p:nvPr/>
        </p:nvCxnSpPr>
        <p:spPr bwMode="auto">
          <a:xfrm>
            <a:off x="1905000" y="762000"/>
            <a:ext cx="8305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927226" y="1066800"/>
            <a:ext cx="828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800"/>
              <a:t>Legea numerelor mari</a:t>
            </a:r>
            <a:endParaRPr lang="ro-RO" altLang="ro-RO" sz="1800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916114" y="1520825"/>
            <a:ext cx="8283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ro-RO" sz="1600"/>
              <a:t>Legea numerelor mari afirma ca orice sir infinet de esantioane ale unei variabile aleatoare (integrabile in sens Lebesque) converge (in probabilitate – Pr) catre valoarea medie a variabiei aleatoare.</a:t>
            </a:r>
            <a:endParaRPr lang="ro-RO" altLang="ro-RO" sz="1600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559425" y="2408239"/>
            <a:ext cx="136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ro-RO" sz="1400"/>
              <a:t>Strong Low</a:t>
            </a:r>
            <a:endParaRPr lang="ro-RO" altLang="ro-RO" sz="1400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2514600" y="2422526"/>
            <a:ext cx="136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ro-RO" sz="1400"/>
              <a:t>Week Low</a:t>
            </a:r>
            <a:endParaRPr lang="ro-RO" altLang="ro-RO" sz="1400"/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57801" y="2710595"/>
            <a:ext cx="2127697" cy="338554"/>
          </a:xfrm>
          <a:prstGeom prst="rect">
            <a:avLst/>
          </a:prstGeom>
          <a:blipFill rotWithShape="1">
            <a:blip r:embed="rId2"/>
            <a:stretch>
              <a:fillRect t="-5455" r="-1433" b="-23636"/>
            </a:stretch>
          </a:blipFill>
        </p:spPr>
        <p:txBody>
          <a:bodyPr/>
          <a:lstStyle/>
          <a:p>
            <a:pPr>
              <a:defRPr/>
            </a:pPr>
            <a:r>
              <a:rPr lang="ro-RO">
                <a:noFill/>
                <a:latin typeface="Arial" charset="0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3437" y="2718956"/>
            <a:ext cx="2398990" cy="417487"/>
          </a:xfrm>
          <a:prstGeom prst="rect">
            <a:avLst/>
          </a:prstGeom>
          <a:blipFill rotWithShape="1">
            <a:blip r:embed="rId3"/>
            <a:stretch>
              <a:fillRect t="-4348" r="-1269"/>
            </a:stretch>
          </a:blipFill>
        </p:spPr>
        <p:txBody>
          <a:bodyPr/>
          <a:lstStyle/>
          <a:p>
            <a:pPr>
              <a:defRPr/>
            </a:pPr>
            <a:r>
              <a:rPr lang="ro-RO">
                <a:noFill/>
                <a:latin typeface="Arial" charset="0"/>
              </a:rPr>
              <a:t> 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8458200" y="2333626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ro-RO" sz="1400"/>
              <a:t>Media esantioanelor</a:t>
            </a:r>
            <a:endParaRPr lang="ro-RO" altLang="ro-RO" sz="1400"/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8300" y="2577779"/>
            <a:ext cx="1974900" cy="55496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o-RO">
                <a:noFill/>
                <a:latin typeface="Arial" charset="0"/>
              </a:rPr>
              <a:t> 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1979614" y="3505200"/>
            <a:ext cx="828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800"/>
              <a:t>Teorema limitei centrale</a:t>
            </a:r>
            <a:endParaRPr lang="ro-RO" altLang="ro-RO" sz="1800"/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1979614" y="3881439"/>
            <a:ext cx="8283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ro-RO" sz="1600"/>
              <a:t>Teorema limitei centrale afirma ca, in “anumite conditii”, variabila aleatoare obtinuta prin mediarea a unui numar suficient de mare de variabile aleatoare independente (cu mediile si dispersiile bine definite) tinde catre o distirbutie normala, indiferent de distributia variabilelor aleatoare componente.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ro-RO" sz="1600"/>
              <a:t>Exista mai multe formulari (Lyapunov, Lindeberg, Levy) care definesc ce se intelege prin “anumite conditii” si modul de convergenta</a:t>
            </a:r>
            <a:endParaRPr lang="ro-RO" altLang="ro-RO" sz="1600"/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2209800" y="5562601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ro-RO" sz="1400"/>
              <a:t>Formularea Lyapunov</a:t>
            </a:r>
            <a:endParaRPr lang="ro-RO" altLang="ro-RO" sz="1400"/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8428" y="5905431"/>
            <a:ext cx="2673103" cy="68858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o-RO">
                <a:noFill/>
                <a:latin typeface="Arial" charset="0"/>
              </a:rPr>
              <a:t> </a:t>
            </a: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7461250" y="5597526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ro-RO" sz="1400"/>
              <a:t>Normal distribution</a:t>
            </a:r>
            <a:endParaRPr lang="ro-RO" altLang="ro-RO" sz="1400"/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3383" y="5943600"/>
            <a:ext cx="2426241" cy="64036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o-RO">
                <a:noFill/>
                <a:latin typeface="Arial" charset="0"/>
              </a:rPr>
              <a:t> 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D4281B-4971-458A-B51E-B69D8522FB9C}"/>
              </a:ext>
            </a:extLst>
          </p:cNvPr>
          <p:cNvSpPr/>
          <p:nvPr/>
        </p:nvSpPr>
        <p:spPr>
          <a:xfrm>
            <a:off x="10945368" y="274638"/>
            <a:ext cx="323088" cy="323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232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Variation</a:t>
            </a:r>
            <a:endParaRPr lang="ro-RO" sz="2400" dirty="0"/>
          </a:p>
        </p:txBody>
      </p:sp>
      <p:sp>
        <p:nvSpPr>
          <p:cNvPr id="20" name="CasetăText 23">
            <a:extLst>
              <a:ext uri="{FF2B5EF4-FFF2-40B4-BE49-F238E27FC236}">
                <a16:creationId xmlns:a16="http://schemas.microsoft.com/office/drawing/2014/main" id="{4D75F16F-0089-4333-AEAA-8A9CAD14DE6B}"/>
              </a:ext>
            </a:extLst>
          </p:cNvPr>
          <p:cNvSpPr txBox="1"/>
          <p:nvPr/>
        </p:nvSpPr>
        <p:spPr>
          <a:xfrm>
            <a:off x="400050" y="928367"/>
            <a:ext cx="11348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 Variations occur during (each step of) the technological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Examples of process variations: mask misalignment, oxide thickens variation, crystallin defects, impurities caught in the oxide, variation in the corrosion processes,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to consider: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Variations on the same transistor that occur between different wafers / lots (let us consider a generic M1 transistor from our design. We produce more wafers in different lots with this design. On each chip there is a M1 transistor but, due to process variation between wafers/lots, the M1 transistor will have slightly different parameters from chip to chip)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Variations across the wafer (process parameters will vary across the wafer so transistors  that are designed to be identical will not have the same parameters)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use as an example the threshold voltage, V</a:t>
            </a:r>
            <a:r>
              <a:rPr lang="en-US" baseline="-25000" dirty="0"/>
              <a:t>T</a:t>
            </a:r>
            <a:r>
              <a:rPr lang="en-US" dirty="0"/>
              <a:t>, but process variations affect all parameters.</a:t>
            </a:r>
          </a:p>
        </p:txBody>
      </p:sp>
    </p:spTree>
    <p:extLst>
      <p:ext uri="{BB962C8B-B14F-4D97-AF65-F5344CB8AC3E}">
        <p14:creationId xmlns:p14="http://schemas.microsoft.com/office/powerpoint/2010/main" val="42766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232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Variation</a:t>
            </a:r>
            <a:endParaRPr lang="ro-RO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08F20-1970-469B-A441-B7712A33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24" y="1070738"/>
            <a:ext cx="9674352" cy="54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232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Variation</a:t>
            </a:r>
            <a:endParaRPr lang="ro-RO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947F5-8771-45D8-9BAF-94498BD3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38" y="996720"/>
            <a:ext cx="9934516" cy="55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CFA0E3-42BB-4CD2-9195-EBDFF24F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84" y="1131129"/>
            <a:ext cx="3980070" cy="5101439"/>
          </a:xfrm>
          <a:prstGeom prst="rect">
            <a:avLst/>
          </a:prstGeom>
        </p:spPr>
      </p:pic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721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replace all transistors with their small signal equivalent circuit.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2I</a:t>
            </a:r>
            <a:r>
              <a:rPr lang="en-US" baseline="-25000" dirty="0"/>
              <a:t>b</a:t>
            </a:r>
            <a:r>
              <a:rPr lang="en-US" dirty="0"/>
              <a:t> current source is implemented using a current mirror.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we have seen in previous lectures, a bias current mirror can be replaced with the output resistance (in this case, r</a:t>
            </a:r>
            <a:r>
              <a:rPr lang="en-US" baseline="-25000" dirty="0"/>
              <a:t>o5</a:t>
            </a:r>
            <a:r>
              <a:rPr lang="en-US" dirty="0"/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AA51F-7B71-4603-9148-0464D315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77" y="4763780"/>
            <a:ext cx="3126093" cy="171792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76A301-0690-4170-B0E7-B6E2D53B8386}"/>
              </a:ext>
            </a:extLst>
          </p:cNvPr>
          <p:cNvCxnSpPr/>
          <p:nvPr/>
        </p:nvCxnSpPr>
        <p:spPr>
          <a:xfrm flipV="1">
            <a:off x="7406640" y="5376672"/>
            <a:ext cx="1487424" cy="256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tăText 23">
            <a:extLst>
              <a:ext uri="{FF2B5EF4-FFF2-40B4-BE49-F238E27FC236}">
                <a16:creationId xmlns:a16="http://schemas.microsoft.com/office/drawing/2014/main" id="{93F00BAC-3FB8-4FE3-B78C-10EA3B9A9304}"/>
              </a:ext>
            </a:extLst>
          </p:cNvPr>
          <p:cNvSpPr txBox="1"/>
          <p:nvPr/>
        </p:nvSpPr>
        <p:spPr>
          <a:xfrm>
            <a:off x="351781" y="2342474"/>
            <a:ext cx="686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 transistor small signal equivalent circuit: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88817-D755-42A1-B5C1-B29259E2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85" y="2737748"/>
            <a:ext cx="2830465" cy="14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232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Variation</a:t>
            </a:r>
            <a:endParaRPr lang="ro-RO" sz="2400" dirty="0"/>
          </a:p>
        </p:txBody>
      </p:sp>
      <p:sp>
        <p:nvSpPr>
          <p:cNvPr id="20" name="CasetăText 23">
            <a:extLst>
              <a:ext uri="{FF2B5EF4-FFF2-40B4-BE49-F238E27FC236}">
                <a16:creationId xmlns:a16="http://schemas.microsoft.com/office/drawing/2014/main" id="{4D75F16F-0089-4333-AEAA-8A9CAD14DE6B}"/>
              </a:ext>
            </a:extLst>
          </p:cNvPr>
          <p:cNvSpPr txBox="1"/>
          <p:nvPr/>
        </p:nvSpPr>
        <p:spPr>
          <a:xfrm>
            <a:off x="400050" y="928367"/>
            <a:ext cx="113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shall now discuss how can process variations be taken into account during simulations.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two main methods: Corners and Monte Carlo</a:t>
            </a:r>
          </a:p>
        </p:txBody>
      </p:sp>
      <p:sp>
        <p:nvSpPr>
          <p:cNvPr id="5" name="CasetăText 23">
            <a:extLst>
              <a:ext uri="{FF2B5EF4-FFF2-40B4-BE49-F238E27FC236}">
                <a16:creationId xmlns:a16="http://schemas.microsoft.com/office/drawing/2014/main" id="{44FA0F43-A417-4A18-95EF-75CDCA452091}"/>
              </a:ext>
            </a:extLst>
          </p:cNvPr>
          <p:cNvSpPr txBox="1"/>
          <p:nvPr/>
        </p:nvSpPr>
        <p:spPr>
          <a:xfrm>
            <a:off x="400050" y="1674674"/>
            <a:ext cx="11348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Technological Corners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Besides the nominal model (based on the centered process) we define corner models that should reflect the extremities of the process.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Typically corners are defined with digital simulations in mind and are “fast” (all transistor parameters are adjusted for fastest commutation) and “slow” (adjusted for slowest commutation)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This is considered independent for NMOS and PMOS transistors, leading to ss, sf, fs, ff combinations.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AF66E6F-F070-4B83-9126-2BEE3B82B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56440"/>
              </p:ext>
            </p:extLst>
          </p:nvPr>
        </p:nvGraphicFramePr>
        <p:xfrm>
          <a:off x="2010352" y="385000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404714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473034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031469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452108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4814803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en-US" dirty="0"/>
                        <a:t>Typical Corners Definition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9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PMOS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7334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1874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208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9255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33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7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232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Variation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7D017410-D301-4979-A4B6-F7B6F85D256D}"/>
              </a:ext>
            </a:extLst>
          </p:cNvPr>
          <p:cNvSpPr txBox="1"/>
          <p:nvPr/>
        </p:nvSpPr>
        <p:spPr>
          <a:xfrm>
            <a:off x="400050" y="1040157"/>
            <a:ext cx="11348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Monte Carlo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Besides the nominal model (based on the centered process) parameters, the mode also contains the standard distribution (typically this is not done for each parameter but for the most important).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We need the process standard distribution (modeling the lot to lot variation) and the mismatch standard distribution (for variations between “matched” transistors on the same die)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Monte Carlo analysis is a statistical simulation that, for each run, will generate a new model for each transistor.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First, based on the process standard deviation, it generates a correction to the nominal parameter value that is applied for all transistors during this run.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Then, based on the mismatch standard deviation, it generates a correction for each transistor individually.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To get relevant results, a statistically relevant number of Monte Carlo runs need to be performed.</a:t>
            </a:r>
          </a:p>
        </p:txBody>
      </p:sp>
    </p:spTree>
    <p:extLst>
      <p:ext uri="{BB962C8B-B14F-4D97-AF65-F5344CB8AC3E}">
        <p14:creationId xmlns:p14="http://schemas.microsoft.com/office/powerpoint/2010/main" val="221349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232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Variation</a:t>
            </a:r>
            <a:endParaRPr lang="ro-RO" sz="2400" dirty="0"/>
          </a:p>
        </p:txBody>
      </p:sp>
      <p:sp>
        <p:nvSpPr>
          <p:cNvPr id="8" name="CasetăText 23">
            <a:extLst>
              <a:ext uri="{FF2B5EF4-FFF2-40B4-BE49-F238E27FC236}">
                <a16:creationId xmlns:a16="http://schemas.microsoft.com/office/drawing/2014/main" id="{D0CCA21D-E301-4A2A-8D9D-2D1C04D55AF1}"/>
              </a:ext>
            </a:extLst>
          </p:cNvPr>
          <p:cNvSpPr txBox="1"/>
          <p:nvPr/>
        </p:nvSpPr>
        <p:spPr>
          <a:xfrm>
            <a:off x="400050" y="930295"/>
            <a:ext cx="1134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consider two transistors, MN1 and MN2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consider only one parameter – the threshold voltage V</a:t>
            </a:r>
            <a:r>
              <a:rPr lang="en-US" baseline="-25000" dirty="0"/>
              <a:t>T</a:t>
            </a:r>
            <a:r>
              <a:rPr lang="en-US" dirty="0"/>
              <a:t>. For the threshold voltage we have the nominal value, V</a:t>
            </a:r>
            <a:r>
              <a:rPr lang="en-US" baseline="-25000" dirty="0"/>
              <a:t>T0</a:t>
            </a:r>
            <a:r>
              <a:rPr lang="en-US" dirty="0"/>
              <a:t>, the process standard deviation,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mismatch standard deviation,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CasetăText 23">
            <a:extLst>
              <a:ext uri="{FF2B5EF4-FFF2-40B4-BE49-F238E27FC236}">
                <a16:creationId xmlns:a16="http://schemas.microsoft.com/office/drawing/2014/main" id="{A4134892-69D7-48C5-B947-37CAAFA6F2BB}"/>
              </a:ext>
            </a:extLst>
          </p:cNvPr>
          <p:cNvSpPr txBox="1"/>
          <p:nvPr/>
        </p:nvSpPr>
        <p:spPr>
          <a:xfrm>
            <a:off x="400050" y="2222956"/>
            <a:ext cx="11348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 1: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We generate a threshold voltage correction for the process variation,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(R1), based on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generate for each transistor MN1 and MN2 a threshold voltage correction for the mismatch variation,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(R1, MN1) and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(R1, MN1), based on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threshold voltages used during Monte Carlo Run 1 are:</a:t>
            </a:r>
            <a:endParaRPr lang="en-US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D395802F-DAFF-46DB-8A6C-B728EFA2CBF3}"/>
              </a:ext>
            </a:extLst>
          </p:cNvPr>
          <p:cNvSpPr txBox="1"/>
          <p:nvPr/>
        </p:nvSpPr>
        <p:spPr>
          <a:xfrm>
            <a:off x="851154" y="3721096"/>
            <a:ext cx="107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MN1:</a:t>
            </a:r>
          </a:p>
        </p:txBody>
      </p:sp>
      <p:sp>
        <p:nvSpPr>
          <p:cNvPr id="7" name="CasetăText 23">
            <a:extLst>
              <a:ext uri="{FF2B5EF4-FFF2-40B4-BE49-F238E27FC236}">
                <a16:creationId xmlns:a16="http://schemas.microsoft.com/office/drawing/2014/main" id="{7FEC325F-07A0-4CA5-B410-6170EC534302}"/>
              </a:ext>
            </a:extLst>
          </p:cNvPr>
          <p:cNvSpPr txBox="1"/>
          <p:nvPr/>
        </p:nvSpPr>
        <p:spPr>
          <a:xfrm>
            <a:off x="851154" y="4090428"/>
            <a:ext cx="107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MN2: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reptunghi 4">
                <a:extLst>
                  <a:ext uri="{FF2B5EF4-FFF2-40B4-BE49-F238E27FC236}">
                    <a16:creationId xmlns:a16="http://schemas.microsoft.com/office/drawing/2014/main" id="{9BBDFFC2-2D59-4E6A-A9C9-87DEB6EC8AED}"/>
                  </a:ext>
                </a:extLst>
              </p:cNvPr>
              <p:cNvSpPr/>
              <p:nvPr/>
            </p:nvSpPr>
            <p:spPr>
              <a:xfrm>
                <a:off x="2012580" y="3707493"/>
                <a:ext cx="53541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Dreptunghi 4">
                <a:extLst>
                  <a:ext uri="{FF2B5EF4-FFF2-40B4-BE49-F238E27FC236}">
                    <a16:creationId xmlns:a16="http://schemas.microsoft.com/office/drawing/2014/main" id="{9BBDFFC2-2D59-4E6A-A9C9-87DEB6EC8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80" y="3707493"/>
                <a:ext cx="53541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40A9A8BA-0091-4595-BFB7-2FAE3D51E3B9}"/>
                  </a:ext>
                </a:extLst>
              </p:cNvPr>
              <p:cNvSpPr/>
              <p:nvPr/>
            </p:nvSpPr>
            <p:spPr>
              <a:xfrm>
                <a:off x="2012580" y="4084035"/>
                <a:ext cx="53541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40A9A8BA-0091-4595-BFB7-2FAE3D51E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80" y="4084035"/>
                <a:ext cx="53541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tăText 23">
            <a:extLst>
              <a:ext uri="{FF2B5EF4-FFF2-40B4-BE49-F238E27FC236}">
                <a16:creationId xmlns:a16="http://schemas.microsoft.com/office/drawing/2014/main" id="{97F8826A-FD1A-413C-935C-2131ECFB1F0F}"/>
              </a:ext>
            </a:extLst>
          </p:cNvPr>
          <p:cNvSpPr txBox="1"/>
          <p:nvPr/>
        </p:nvSpPr>
        <p:spPr>
          <a:xfrm>
            <a:off x="400050" y="4459760"/>
            <a:ext cx="1134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 2: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The process is repeated, but other random numbers are generated for this run, based on the same standard deviations,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2" name="CasetăText 23">
            <a:extLst>
              <a:ext uri="{FF2B5EF4-FFF2-40B4-BE49-F238E27FC236}">
                <a16:creationId xmlns:a16="http://schemas.microsoft.com/office/drawing/2014/main" id="{E612BCED-8F6C-49BE-8D10-2DC4F35E887B}"/>
              </a:ext>
            </a:extLst>
          </p:cNvPr>
          <p:cNvSpPr txBox="1"/>
          <p:nvPr/>
        </p:nvSpPr>
        <p:spPr>
          <a:xfrm>
            <a:off x="851154" y="5396693"/>
            <a:ext cx="107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MN1:</a:t>
            </a:r>
          </a:p>
        </p:txBody>
      </p:sp>
      <p:sp>
        <p:nvSpPr>
          <p:cNvPr id="13" name="CasetăText 23">
            <a:extLst>
              <a:ext uri="{FF2B5EF4-FFF2-40B4-BE49-F238E27FC236}">
                <a16:creationId xmlns:a16="http://schemas.microsoft.com/office/drawing/2014/main" id="{2929EEB0-3C2C-4B3A-97C2-D8A21C3BCFED}"/>
              </a:ext>
            </a:extLst>
          </p:cNvPr>
          <p:cNvSpPr txBox="1"/>
          <p:nvPr/>
        </p:nvSpPr>
        <p:spPr>
          <a:xfrm>
            <a:off x="851154" y="5766025"/>
            <a:ext cx="107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MN2: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333EF3BD-C5A3-4A55-8F7B-54D18F0E84B1}"/>
                  </a:ext>
                </a:extLst>
              </p:cNvPr>
              <p:cNvSpPr/>
              <p:nvPr/>
            </p:nvSpPr>
            <p:spPr>
              <a:xfrm>
                <a:off x="2012580" y="5383090"/>
                <a:ext cx="53541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333EF3BD-C5A3-4A55-8F7B-54D18F0E8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80" y="5383090"/>
                <a:ext cx="53541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reptunghi 4">
                <a:extLst>
                  <a:ext uri="{FF2B5EF4-FFF2-40B4-BE49-F238E27FC236}">
                    <a16:creationId xmlns:a16="http://schemas.microsoft.com/office/drawing/2014/main" id="{A7B924CA-C833-475D-94F5-BAC9FF65136D}"/>
                  </a:ext>
                </a:extLst>
              </p:cNvPr>
              <p:cNvSpPr/>
              <p:nvPr/>
            </p:nvSpPr>
            <p:spPr>
              <a:xfrm>
                <a:off x="2012580" y="5759632"/>
                <a:ext cx="53541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Dreptunghi 4">
                <a:extLst>
                  <a:ext uri="{FF2B5EF4-FFF2-40B4-BE49-F238E27FC236}">
                    <a16:creationId xmlns:a16="http://schemas.microsoft.com/office/drawing/2014/main" id="{A7B924CA-C833-475D-94F5-BAC9FF651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80" y="5759632"/>
                <a:ext cx="53541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93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135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Matching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7D017410-D301-4979-A4B6-F7B6F85D256D}"/>
              </a:ext>
            </a:extLst>
          </p:cNvPr>
          <p:cNvSpPr txBox="1"/>
          <p:nvPr/>
        </p:nvSpPr>
        <p:spPr>
          <a:xfrm>
            <a:off x="400050" y="1040157"/>
            <a:ext cx="1134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Due to process variations, devices that are identical in design (have the same W, L and m) are not identical in the actual circuit (“in silicon”).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matching we refer to a set of measures and design techniques that can be applied to reduce the differences between devices.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859E8-C2EE-4F15-B9C6-5838C96E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43" y="5060022"/>
            <a:ext cx="902707" cy="84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B72C4-70F2-4D4E-BE46-7786EC0D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176" y="5060022"/>
            <a:ext cx="765487" cy="846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30608-5BB0-464F-9E62-4884EED2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56" y="2886362"/>
            <a:ext cx="2970953" cy="1838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A854DC-A0FD-4FB1-B370-2E489BDC0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650" y="2803412"/>
            <a:ext cx="1964247" cy="1975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31E7E-77E6-4A0E-9F08-1675C5B16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104" y="2852992"/>
            <a:ext cx="2774540" cy="1838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7B7406-1E05-4DB6-9857-530688FAF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6711" y="2770026"/>
            <a:ext cx="2046074" cy="19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6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135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Matching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7D017410-D301-4979-A4B6-F7B6F85D256D}"/>
              </a:ext>
            </a:extLst>
          </p:cNvPr>
          <p:cNvSpPr txBox="1"/>
          <p:nvPr/>
        </p:nvSpPr>
        <p:spPr>
          <a:xfrm>
            <a:off x="400050" y="1040157"/>
            <a:ext cx="1134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basic matching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devices of the same type can be matched.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Larger devices have better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reptunghi 4">
                <a:extLst>
                  <a:ext uri="{FF2B5EF4-FFF2-40B4-BE49-F238E27FC236}">
                    <a16:creationId xmlns:a16="http://schemas.microsoft.com/office/drawing/2014/main" id="{707F1D05-AB7F-4106-AB32-661011BD7E83}"/>
                  </a:ext>
                </a:extLst>
              </p:cNvPr>
              <p:cNvSpPr/>
              <p:nvPr/>
            </p:nvSpPr>
            <p:spPr>
              <a:xfrm>
                <a:off x="805572" y="1963487"/>
                <a:ext cx="1395084" cy="66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Dreptunghi 4">
                <a:extLst>
                  <a:ext uri="{FF2B5EF4-FFF2-40B4-BE49-F238E27FC236}">
                    <a16:creationId xmlns:a16="http://schemas.microsoft.com/office/drawing/2014/main" id="{707F1D05-AB7F-4106-AB32-661011BD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72" y="1963487"/>
                <a:ext cx="1395084" cy="664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tăText 23">
            <a:extLst>
              <a:ext uri="{FF2B5EF4-FFF2-40B4-BE49-F238E27FC236}">
                <a16:creationId xmlns:a16="http://schemas.microsoft.com/office/drawing/2014/main" id="{2CE4D458-B6D9-435E-8083-50EAFA6687DE}"/>
              </a:ext>
            </a:extLst>
          </p:cNvPr>
          <p:cNvSpPr txBox="1"/>
          <p:nvPr/>
        </p:nvSpPr>
        <p:spPr>
          <a:xfrm>
            <a:off x="400050" y="2628093"/>
            <a:ext cx="5756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use same finger for matched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matched devices close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Mingled devices match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same geometric center for matched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same orientation for matched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same current direction for matched devices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91F56-CE29-48D6-9212-4299061E3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12" y="4473243"/>
            <a:ext cx="5594668" cy="1643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5F541-E739-4685-AC2B-46A400A92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306" y="1461073"/>
            <a:ext cx="3767979" cy="1886646"/>
          </a:xfrm>
          <a:prstGeom prst="rect">
            <a:avLst/>
          </a:prstGeom>
        </p:spPr>
      </p:pic>
      <p:sp>
        <p:nvSpPr>
          <p:cNvPr id="11" name="Arrow: Right 32">
            <a:extLst>
              <a:ext uri="{FF2B5EF4-FFF2-40B4-BE49-F238E27FC236}">
                <a16:creationId xmlns:a16="http://schemas.microsoft.com/office/drawing/2014/main" id="{28E95A90-3A51-4C91-9FC8-6AB32B8C9318}"/>
              </a:ext>
            </a:extLst>
          </p:cNvPr>
          <p:cNvSpPr/>
          <p:nvPr/>
        </p:nvSpPr>
        <p:spPr>
          <a:xfrm rot="5400000">
            <a:off x="8958372" y="3878342"/>
            <a:ext cx="138147" cy="19899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5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135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Matching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7D017410-D301-4979-A4B6-F7B6F85D256D}"/>
              </a:ext>
            </a:extLst>
          </p:cNvPr>
          <p:cNvSpPr txBox="1"/>
          <p:nvPr/>
        </p:nvSpPr>
        <p:spPr>
          <a:xfrm>
            <a:off x="400050" y="1040157"/>
            <a:ext cx="113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consider two matched transistors, N1 and N2 having 2 finger each.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consider a linear variation of a process parameter (as usual, we will use V</a:t>
            </a:r>
            <a:r>
              <a:rPr lang="en-US" baseline="-25000" dirty="0"/>
              <a:t>T</a:t>
            </a:r>
            <a:r>
              <a:rPr lang="en-US" dirty="0"/>
              <a:t> as example)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FC6DE-B0EB-4FF8-AE3A-14056F0B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86" y="3561160"/>
            <a:ext cx="5556879" cy="288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Dreptunghi 4">
                <a:extLst>
                  <a:ext uri="{FF2B5EF4-FFF2-40B4-BE49-F238E27FC236}">
                    <a16:creationId xmlns:a16="http://schemas.microsoft.com/office/drawing/2014/main" id="{DFCFBF68-E7B0-4B6B-8C5B-E0922D67AFFB}"/>
                  </a:ext>
                </a:extLst>
              </p:cNvPr>
              <p:cNvSpPr/>
              <p:nvPr/>
            </p:nvSpPr>
            <p:spPr>
              <a:xfrm>
                <a:off x="744612" y="1640399"/>
                <a:ext cx="22485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Dreptunghi 4">
                <a:extLst>
                  <a:ext uri="{FF2B5EF4-FFF2-40B4-BE49-F238E27FC236}">
                    <a16:creationId xmlns:a16="http://schemas.microsoft.com/office/drawing/2014/main" id="{DFCFBF68-E7B0-4B6B-8C5B-E0922D67A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2" y="1640399"/>
                <a:ext cx="224852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tăText 23">
            <a:extLst>
              <a:ext uri="{FF2B5EF4-FFF2-40B4-BE49-F238E27FC236}">
                <a16:creationId xmlns:a16="http://schemas.microsoft.com/office/drawing/2014/main" id="{3C22FDB0-5545-4065-8406-B354D3E3BD81}"/>
              </a:ext>
            </a:extLst>
          </p:cNvPr>
          <p:cNvSpPr txBox="1"/>
          <p:nvPr/>
        </p:nvSpPr>
        <p:spPr>
          <a:xfrm>
            <a:off x="400050" y="2009731"/>
            <a:ext cx="113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consider the transistors equally placed at x=0, x=d, x=2d, x=3d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Case 1, the average threshold voltage for N1 and N2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43CC507F-0806-4C64-9871-03D4E2B70CEA}"/>
                  </a:ext>
                </a:extLst>
              </p:cNvPr>
              <p:cNvSpPr/>
              <p:nvPr/>
            </p:nvSpPr>
            <p:spPr>
              <a:xfrm>
                <a:off x="744612" y="2713295"/>
                <a:ext cx="5406252" cy="628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43CC507F-0806-4C64-9871-03D4E2B70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2" y="2713295"/>
                <a:ext cx="5406252" cy="628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reptunghi 4">
                <a:extLst>
                  <a:ext uri="{FF2B5EF4-FFF2-40B4-BE49-F238E27FC236}">
                    <a16:creationId xmlns:a16="http://schemas.microsoft.com/office/drawing/2014/main" id="{D4B342C1-A0EF-4530-972E-3FE5786890FD}"/>
                  </a:ext>
                </a:extLst>
              </p:cNvPr>
              <p:cNvSpPr/>
              <p:nvPr/>
            </p:nvSpPr>
            <p:spPr>
              <a:xfrm>
                <a:off x="744611" y="3335831"/>
                <a:ext cx="5927869" cy="628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Dreptunghi 4">
                <a:extLst>
                  <a:ext uri="{FF2B5EF4-FFF2-40B4-BE49-F238E27FC236}">
                    <a16:creationId xmlns:a16="http://schemas.microsoft.com/office/drawing/2014/main" id="{D4B342C1-A0EF-4530-972E-3FE578689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1" y="3335831"/>
                <a:ext cx="5927869" cy="628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tăText 23">
            <a:extLst>
              <a:ext uri="{FF2B5EF4-FFF2-40B4-BE49-F238E27FC236}">
                <a16:creationId xmlns:a16="http://schemas.microsoft.com/office/drawing/2014/main" id="{BB7AFCBA-11FE-4B2D-A67A-23FA02B3D298}"/>
              </a:ext>
            </a:extLst>
          </p:cNvPr>
          <p:cNvSpPr txBox="1"/>
          <p:nvPr/>
        </p:nvSpPr>
        <p:spPr>
          <a:xfrm>
            <a:off x="400050" y="3940093"/>
            <a:ext cx="607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we get a mismatch (different average V</a:t>
            </a:r>
            <a:r>
              <a:rPr lang="en-US" baseline="-25000" dirty="0"/>
              <a:t>T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Case 2, the average threshold voltage for N1 and N2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6C94DD0A-2AA6-4E1C-867C-990EFB0B3A58}"/>
                  </a:ext>
                </a:extLst>
              </p:cNvPr>
              <p:cNvSpPr/>
              <p:nvPr/>
            </p:nvSpPr>
            <p:spPr>
              <a:xfrm>
                <a:off x="744612" y="4625383"/>
                <a:ext cx="5406252" cy="628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6C94DD0A-2AA6-4E1C-867C-990EFB0B3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2" y="4625383"/>
                <a:ext cx="5406252" cy="628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reptunghi 4">
                <a:extLst>
                  <a:ext uri="{FF2B5EF4-FFF2-40B4-BE49-F238E27FC236}">
                    <a16:creationId xmlns:a16="http://schemas.microsoft.com/office/drawing/2014/main" id="{0ACAE6AB-403E-4570-BCE2-3609AFB33E6F}"/>
                  </a:ext>
                </a:extLst>
              </p:cNvPr>
              <p:cNvSpPr/>
              <p:nvPr/>
            </p:nvSpPr>
            <p:spPr>
              <a:xfrm>
                <a:off x="744611" y="5247919"/>
                <a:ext cx="5927869" cy="628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Dreptunghi 4">
                <a:extLst>
                  <a:ext uri="{FF2B5EF4-FFF2-40B4-BE49-F238E27FC236}">
                    <a16:creationId xmlns:a16="http://schemas.microsoft.com/office/drawing/2014/main" id="{0ACAE6AB-403E-4570-BCE2-3609AFB33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1" y="5247919"/>
                <a:ext cx="5927869" cy="628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tăText 23">
            <a:extLst>
              <a:ext uri="{FF2B5EF4-FFF2-40B4-BE49-F238E27FC236}">
                <a16:creationId xmlns:a16="http://schemas.microsoft.com/office/drawing/2014/main" id="{1680D511-AA50-423F-A80D-EA2F37ECD454}"/>
              </a:ext>
            </a:extLst>
          </p:cNvPr>
          <p:cNvSpPr txBox="1"/>
          <p:nvPr/>
        </p:nvSpPr>
        <p:spPr>
          <a:xfrm>
            <a:off x="400050" y="5914935"/>
            <a:ext cx="607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get the same average threshold voltage (no mismatch).</a:t>
            </a:r>
          </a:p>
        </p:txBody>
      </p:sp>
    </p:spTree>
    <p:extLst>
      <p:ext uri="{BB962C8B-B14F-4D97-AF65-F5344CB8AC3E}">
        <p14:creationId xmlns:p14="http://schemas.microsoft.com/office/powerpoint/2010/main" val="2091126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135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Matching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7D017410-D301-4979-A4B6-F7B6F85D256D}"/>
              </a:ext>
            </a:extLst>
          </p:cNvPr>
          <p:cNvSpPr txBox="1"/>
          <p:nvPr/>
        </p:nvSpPr>
        <p:spPr>
          <a:xfrm>
            <a:off x="400050" y="1040157"/>
            <a:ext cx="1134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Common Centroid layout.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5C527-E15F-4835-AB22-61B552CA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74" y="2241123"/>
            <a:ext cx="3766934" cy="37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4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72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small signal equivalent circuit results: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B4FA3-E48C-4248-8535-F7F97634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61" y="1918285"/>
            <a:ext cx="7335768" cy="4186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1FD707-F80D-4B59-84A7-4FC0B20E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71" y="1773801"/>
            <a:ext cx="3101088" cy="39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972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Instead of solving this for V</a:t>
            </a:r>
            <a:r>
              <a:rPr lang="en-US" baseline="-25000" dirty="0"/>
              <a:t>inp</a:t>
            </a:r>
            <a:r>
              <a:rPr lang="en-US" dirty="0"/>
              <a:t> and V</a:t>
            </a:r>
            <a:r>
              <a:rPr lang="en-US" baseline="-25000" dirty="0"/>
              <a:t>inm</a:t>
            </a:r>
            <a:r>
              <a:rPr lang="en-US" dirty="0"/>
              <a:t>, we will solve for the differential and common mode.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are defined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reptunghi 4">
                <a:extLst>
                  <a:ext uri="{FF2B5EF4-FFF2-40B4-BE49-F238E27FC236}">
                    <a16:creationId xmlns:a16="http://schemas.microsoft.com/office/drawing/2014/main" id="{BC26FFE3-11F3-419D-8EC7-09EF8D997749}"/>
                  </a:ext>
                </a:extLst>
              </p:cNvPr>
              <p:cNvSpPr/>
              <p:nvPr/>
            </p:nvSpPr>
            <p:spPr>
              <a:xfrm>
                <a:off x="780058" y="1540223"/>
                <a:ext cx="2189609" cy="634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Dreptunghi 4">
                <a:extLst>
                  <a:ext uri="{FF2B5EF4-FFF2-40B4-BE49-F238E27FC236}">
                    <a16:creationId xmlns:a16="http://schemas.microsoft.com/office/drawing/2014/main" id="{BC26FFE3-11F3-419D-8EC7-09EF8D997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8" y="1540223"/>
                <a:ext cx="2189609" cy="63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reptunghi 4">
                <a:extLst>
                  <a:ext uri="{FF2B5EF4-FFF2-40B4-BE49-F238E27FC236}">
                    <a16:creationId xmlns:a16="http://schemas.microsoft.com/office/drawing/2014/main" id="{8662B774-4FC3-47B6-A5C2-AFCF8D5BB64B}"/>
                  </a:ext>
                </a:extLst>
              </p:cNvPr>
              <p:cNvSpPr/>
              <p:nvPr/>
            </p:nvSpPr>
            <p:spPr>
              <a:xfrm>
                <a:off x="780059" y="2142549"/>
                <a:ext cx="2189609" cy="634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Dreptunghi 4">
                <a:extLst>
                  <a:ext uri="{FF2B5EF4-FFF2-40B4-BE49-F238E27FC236}">
                    <a16:creationId xmlns:a16="http://schemas.microsoft.com/office/drawing/2014/main" id="{8662B774-4FC3-47B6-A5C2-AFCF8D5BB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9" y="2142549"/>
                <a:ext cx="2189609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reptunghi 4">
                <a:extLst>
                  <a:ext uri="{FF2B5EF4-FFF2-40B4-BE49-F238E27FC236}">
                    <a16:creationId xmlns:a16="http://schemas.microsoft.com/office/drawing/2014/main" id="{CE1AAEA0-B941-4F36-92C5-7C037B9903E4}"/>
                  </a:ext>
                </a:extLst>
              </p:cNvPr>
              <p:cNvSpPr/>
              <p:nvPr/>
            </p:nvSpPr>
            <p:spPr>
              <a:xfrm>
                <a:off x="780058" y="3249249"/>
                <a:ext cx="2189609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Dreptunghi 4">
                <a:extLst>
                  <a:ext uri="{FF2B5EF4-FFF2-40B4-BE49-F238E27FC236}">
                    <a16:creationId xmlns:a16="http://schemas.microsoft.com/office/drawing/2014/main" id="{CE1AAEA0-B941-4F36-92C5-7C037B990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8" y="3249249"/>
                <a:ext cx="2189609" cy="390748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7EEC6E3D-E8FD-4CB5-B4A3-3E476B2CB2FB}"/>
                  </a:ext>
                </a:extLst>
              </p:cNvPr>
              <p:cNvSpPr/>
              <p:nvPr/>
            </p:nvSpPr>
            <p:spPr>
              <a:xfrm>
                <a:off x="780058" y="3690147"/>
                <a:ext cx="21896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7EEC6E3D-E8FD-4CB5-B4A3-3E476B2CB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8" y="3690147"/>
                <a:ext cx="21896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tăText 23">
            <a:extLst>
              <a:ext uri="{FF2B5EF4-FFF2-40B4-BE49-F238E27FC236}">
                <a16:creationId xmlns:a16="http://schemas.microsoft.com/office/drawing/2014/main" id="{BE58D931-7459-48C7-9C69-72D737845B4F}"/>
              </a:ext>
            </a:extLst>
          </p:cNvPr>
          <p:cNvSpPr txBox="1"/>
          <p:nvPr/>
        </p:nvSpPr>
        <p:spPr>
          <a:xfrm>
            <a:off x="400050" y="2842297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Resulting in:</a:t>
            </a:r>
          </a:p>
        </p:txBody>
      </p:sp>
      <p:sp>
        <p:nvSpPr>
          <p:cNvPr id="15" name="CasetăText 23">
            <a:extLst>
              <a:ext uri="{FF2B5EF4-FFF2-40B4-BE49-F238E27FC236}">
                <a16:creationId xmlns:a16="http://schemas.microsoft.com/office/drawing/2014/main" id="{FF77BF9B-6E40-4B95-8353-9D3BAAF74E30}"/>
              </a:ext>
            </a:extLst>
          </p:cNvPr>
          <p:cNvSpPr txBox="1"/>
          <p:nvPr/>
        </p:nvSpPr>
        <p:spPr>
          <a:xfrm>
            <a:off x="400050" y="4266197"/>
            <a:ext cx="9727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split the analysis in: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Differential Mode – we assume only a differential small signal is applied (common mode signal is kept constant so the small signal component is zero)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Common Mode – we assume only a common mode signal is applied (inputs are tied together)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analysis is performed around the equilibrium point.</a:t>
            </a:r>
          </a:p>
        </p:txBody>
      </p:sp>
    </p:spTree>
    <p:extLst>
      <p:ext uri="{BB962C8B-B14F-4D97-AF65-F5344CB8AC3E}">
        <p14:creationId xmlns:p14="http://schemas.microsoft.com/office/powerpoint/2010/main" val="40147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49" y="893892"/>
            <a:ext cx="11348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Differential Mode Small Signal Equivalent Circuit: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assume a differential signal to be 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symmetry we can deduce that the two differential transistors will give equal and opposite directions currents.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apply Kirchhoff I low to the common node, V</a:t>
            </a:r>
            <a:r>
              <a:rPr lang="en-US" baseline="-25000" dirty="0"/>
              <a:t>c</a:t>
            </a:r>
            <a:r>
              <a:rPr lang="en-US" dirty="0"/>
              <a:t>, and we deduce that no current if flowing through the r</a:t>
            </a:r>
            <a:r>
              <a:rPr lang="en-US" baseline="-25000" dirty="0"/>
              <a:t>o5</a:t>
            </a:r>
            <a:r>
              <a:rPr lang="en-US" dirty="0"/>
              <a:t> resistor.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means that the common mode voltage is zero in the differential mode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4870C-DC4D-44D0-A08C-72EBE8B5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6" y="4099333"/>
            <a:ext cx="11655728" cy="2198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847AD3D9-6E2E-499E-A719-58C74792F62B}"/>
                  </a:ext>
                </a:extLst>
              </p:cNvPr>
              <p:cNvSpPr/>
              <p:nvPr/>
            </p:nvSpPr>
            <p:spPr>
              <a:xfrm>
                <a:off x="766171" y="2427149"/>
                <a:ext cx="918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847AD3D9-6E2E-499E-A719-58C74792F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1" y="2427149"/>
                <a:ext cx="9182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id="{BC5E7BF6-11C6-499F-B7F2-0539D4605E2B}"/>
              </a:ext>
            </a:extLst>
          </p:cNvPr>
          <p:cNvSpPr/>
          <p:nvPr/>
        </p:nvSpPr>
        <p:spPr>
          <a:xfrm>
            <a:off x="687151" y="2427149"/>
            <a:ext cx="997269" cy="36933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setăText 23">
            <a:extLst>
              <a:ext uri="{FF2B5EF4-FFF2-40B4-BE49-F238E27FC236}">
                <a16:creationId xmlns:a16="http://schemas.microsoft.com/office/drawing/2014/main" id="{18C36C55-BCB1-404E-877D-33FF0E6C3FB3}"/>
              </a:ext>
            </a:extLst>
          </p:cNvPr>
          <p:cNvSpPr txBox="1"/>
          <p:nvPr/>
        </p:nvSpPr>
        <p:spPr>
          <a:xfrm>
            <a:off x="400049" y="2912111"/>
            <a:ext cx="1134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allows us to simplify the circuit by eliminating r</a:t>
            </a:r>
            <a:r>
              <a:rPr lang="en-US" baseline="-25000" dirty="0"/>
              <a:t>o5</a:t>
            </a:r>
            <a:r>
              <a:rPr lang="en-US" dirty="0"/>
              <a:t> and directly connecting the MN1, MN2 sources to ground.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Again, this is valid only in the differential mode.</a:t>
            </a:r>
          </a:p>
        </p:txBody>
      </p:sp>
    </p:spTree>
    <p:extLst>
      <p:ext uri="{BB962C8B-B14F-4D97-AF65-F5344CB8AC3E}">
        <p14:creationId xmlns:p14="http://schemas.microsoft.com/office/powerpoint/2010/main" val="348855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72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differential mode small signal circuit results: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0F8B-E915-4577-BFA9-51C473BE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1" y="1637925"/>
            <a:ext cx="10360068" cy="45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972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first solve for G3 node (D1, D3, G3, G4 node).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always, we write that the sum of the currents going out of the node is zero: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/>
              <p:nvPr/>
            </p:nvSpPr>
            <p:spPr>
              <a:xfrm>
                <a:off x="735782" y="1540223"/>
                <a:ext cx="6238041" cy="66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1540223"/>
                <a:ext cx="6238041" cy="665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reptunghi 4">
                <a:extLst>
                  <a:ext uri="{FF2B5EF4-FFF2-40B4-BE49-F238E27FC236}">
                    <a16:creationId xmlns:a16="http://schemas.microsoft.com/office/drawing/2014/main" id="{A0D5A138-5501-4343-92E6-F280EFD50709}"/>
                  </a:ext>
                </a:extLst>
              </p:cNvPr>
              <p:cNvSpPr/>
              <p:nvPr/>
            </p:nvSpPr>
            <p:spPr>
              <a:xfrm>
                <a:off x="735782" y="2271743"/>
                <a:ext cx="623804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Dreptunghi 4">
                <a:extLst>
                  <a:ext uri="{FF2B5EF4-FFF2-40B4-BE49-F238E27FC236}">
                    <a16:creationId xmlns:a16="http://schemas.microsoft.com/office/drawing/2014/main" id="{A0D5A138-5501-4343-92E6-F280EFD50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2271743"/>
                <a:ext cx="6238041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tăText 23">
            <a:extLst>
              <a:ext uri="{FF2B5EF4-FFF2-40B4-BE49-F238E27FC236}">
                <a16:creationId xmlns:a16="http://schemas.microsoft.com/office/drawing/2014/main" id="{3EC6BF0D-F183-409F-99BB-E89454ED0116}"/>
              </a:ext>
            </a:extLst>
          </p:cNvPr>
          <p:cNvSpPr txBox="1"/>
          <p:nvPr/>
        </p:nvSpPr>
        <p:spPr>
          <a:xfrm>
            <a:off x="400050" y="2986426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consider g</a:t>
            </a:r>
            <a:r>
              <a:rPr lang="en-US" baseline="-25000" dirty="0"/>
              <a:t>m3</a:t>
            </a:r>
            <a:r>
              <a:rPr lang="en-US" dirty="0"/>
              <a:t> much largen than 1/r</a:t>
            </a:r>
            <a:r>
              <a:rPr lang="en-US" baseline="-25000" dirty="0"/>
              <a:t>o1,3</a:t>
            </a:r>
            <a:r>
              <a:rPr lang="en-US" dirty="0"/>
              <a:t> (similar to previous lectures) and we 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B15B0758-2EFA-4282-B60B-4477204A7D20}"/>
                  </a:ext>
                </a:extLst>
              </p:cNvPr>
              <p:cNvSpPr/>
              <p:nvPr/>
            </p:nvSpPr>
            <p:spPr>
              <a:xfrm>
                <a:off x="735781" y="3421390"/>
                <a:ext cx="1897691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B15B0758-2EFA-4282-B60B-4477204A7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3421390"/>
                <a:ext cx="1897691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tăText 23">
            <a:extLst>
              <a:ext uri="{FF2B5EF4-FFF2-40B4-BE49-F238E27FC236}">
                <a16:creationId xmlns:a16="http://schemas.microsoft.com/office/drawing/2014/main" id="{CE36E68B-F9C9-4F2F-A2B2-3FB18E5B913D}"/>
              </a:ext>
            </a:extLst>
          </p:cNvPr>
          <p:cNvSpPr txBox="1"/>
          <p:nvPr/>
        </p:nvSpPr>
        <p:spPr>
          <a:xfrm>
            <a:off x="400050" y="4136073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But, as G3 is the same as G4 (also both S3 and S4 are connected to ground), we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reptunghi 4">
                <a:extLst>
                  <a:ext uri="{FF2B5EF4-FFF2-40B4-BE49-F238E27FC236}">
                    <a16:creationId xmlns:a16="http://schemas.microsoft.com/office/drawing/2014/main" id="{41FEB7C6-5EE1-4E41-A15E-DB8F6AC91FC9}"/>
                  </a:ext>
                </a:extLst>
              </p:cNvPr>
              <p:cNvSpPr/>
              <p:nvPr/>
            </p:nvSpPr>
            <p:spPr>
              <a:xfrm>
                <a:off x="735781" y="4604791"/>
                <a:ext cx="1897691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Dreptunghi 4">
                <a:extLst>
                  <a:ext uri="{FF2B5EF4-FFF2-40B4-BE49-F238E27FC236}">
                    <a16:creationId xmlns:a16="http://schemas.microsoft.com/office/drawing/2014/main" id="{41FEB7C6-5EE1-4E41-A15E-DB8F6AC91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4604791"/>
                <a:ext cx="1897691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8D63E847-A0F0-48D3-9E31-BDAE9802177E}"/>
              </a:ext>
            </a:extLst>
          </p:cNvPr>
          <p:cNvSpPr/>
          <p:nvPr/>
        </p:nvSpPr>
        <p:spPr>
          <a:xfrm>
            <a:off x="687357" y="4604790"/>
            <a:ext cx="1824195" cy="68092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2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50" y="893892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we use the same method to solve for the output node (V</a:t>
            </a:r>
            <a:r>
              <a:rPr lang="en-US" baseline="-25000" dirty="0"/>
              <a:t>O</a:t>
            </a:r>
            <a:r>
              <a:rPr lang="en-US" dirty="0"/>
              <a:t>, D2, D4).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/>
              <p:nvPr/>
            </p:nvSpPr>
            <p:spPr>
              <a:xfrm>
                <a:off x="735781" y="1319153"/>
                <a:ext cx="6238041" cy="66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Dreptunghi 4">
                <a:extLst>
                  <a:ext uri="{FF2B5EF4-FFF2-40B4-BE49-F238E27FC236}">
                    <a16:creationId xmlns:a16="http://schemas.microsoft.com/office/drawing/2014/main" id="{01D82F19-E405-44EC-9FA7-2C0F6FC6A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1319153"/>
                <a:ext cx="6238041" cy="665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tăText 23">
            <a:extLst>
              <a:ext uri="{FF2B5EF4-FFF2-40B4-BE49-F238E27FC236}">
                <a16:creationId xmlns:a16="http://schemas.microsoft.com/office/drawing/2014/main" id="{3EC6BF0D-F183-409F-99BB-E89454ED0116}"/>
              </a:ext>
            </a:extLst>
          </p:cNvPr>
          <p:cNvSpPr txBox="1"/>
          <p:nvPr/>
        </p:nvSpPr>
        <p:spPr>
          <a:xfrm>
            <a:off x="552450" y="4100697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we 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5D419B45-5666-4CAC-AFD5-BC83E8771305}"/>
                  </a:ext>
                </a:extLst>
              </p:cNvPr>
              <p:cNvSpPr/>
              <p:nvPr/>
            </p:nvSpPr>
            <p:spPr>
              <a:xfrm>
                <a:off x="735780" y="2063753"/>
                <a:ext cx="623804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Dreptunghi 4">
                <a:extLst>
                  <a:ext uri="{FF2B5EF4-FFF2-40B4-BE49-F238E27FC236}">
                    <a16:creationId xmlns:a16="http://schemas.microsoft.com/office/drawing/2014/main" id="{5D419B45-5666-4CAC-AFD5-BC83E8771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2063753"/>
                <a:ext cx="6238041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0CA5B558-D34A-4FE5-AAFF-9AF9B3FBC5C7}"/>
                  </a:ext>
                </a:extLst>
              </p:cNvPr>
              <p:cNvSpPr/>
              <p:nvPr/>
            </p:nvSpPr>
            <p:spPr>
              <a:xfrm>
                <a:off x="735780" y="3346864"/>
                <a:ext cx="3293677" cy="659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Dreptunghi 4">
                <a:extLst>
                  <a:ext uri="{FF2B5EF4-FFF2-40B4-BE49-F238E27FC236}">
                    <a16:creationId xmlns:a16="http://schemas.microsoft.com/office/drawing/2014/main" id="{0CA5B558-D34A-4FE5-AAFF-9AF9B3FBC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3346864"/>
                <a:ext cx="3293677" cy="65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tăText 23">
            <a:extLst>
              <a:ext uri="{FF2B5EF4-FFF2-40B4-BE49-F238E27FC236}">
                <a16:creationId xmlns:a16="http://schemas.microsoft.com/office/drawing/2014/main" id="{21040848-F1D0-42A4-A282-FAFD9DC0471C}"/>
              </a:ext>
            </a:extLst>
          </p:cNvPr>
          <p:cNvSpPr txBox="1"/>
          <p:nvPr/>
        </p:nvSpPr>
        <p:spPr>
          <a:xfrm>
            <a:off x="552450" y="2954817"/>
            <a:ext cx="9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reptunghi 4">
                <a:extLst>
                  <a:ext uri="{FF2B5EF4-FFF2-40B4-BE49-F238E27FC236}">
                    <a16:creationId xmlns:a16="http://schemas.microsoft.com/office/drawing/2014/main" id="{7EE0EA61-D91E-46D4-9D76-D1A441535B89}"/>
                  </a:ext>
                </a:extLst>
              </p:cNvPr>
              <p:cNvSpPr/>
              <p:nvPr/>
            </p:nvSpPr>
            <p:spPr>
              <a:xfrm>
                <a:off x="735780" y="4658400"/>
                <a:ext cx="6238041" cy="4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Dreptunghi 4">
                <a:extLst>
                  <a:ext uri="{FF2B5EF4-FFF2-40B4-BE49-F238E27FC236}">
                    <a16:creationId xmlns:a16="http://schemas.microsoft.com/office/drawing/2014/main" id="{7EE0EA61-D91E-46D4-9D76-D1A441535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4658400"/>
                <a:ext cx="6238041" cy="411651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reptunghi 4">
                <a:extLst>
                  <a:ext uri="{FF2B5EF4-FFF2-40B4-BE49-F238E27FC236}">
                    <a16:creationId xmlns:a16="http://schemas.microsoft.com/office/drawing/2014/main" id="{7DE04E98-983A-453A-9A06-D9002CA60D73}"/>
                  </a:ext>
                </a:extLst>
              </p:cNvPr>
              <p:cNvSpPr/>
              <p:nvPr/>
            </p:nvSpPr>
            <p:spPr>
              <a:xfrm>
                <a:off x="4984693" y="3854732"/>
                <a:ext cx="1897691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Dreptunghi 4">
                <a:extLst>
                  <a:ext uri="{FF2B5EF4-FFF2-40B4-BE49-F238E27FC236}">
                    <a16:creationId xmlns:a16="http://schemas.microsoft.com/office/drawing/2014/main" id="{7DE04E98-983A-453A-9A06-D9002CA60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693" y="3854732"/>
                <a:ext cx="1897691" cy="615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0D79C0-8B80-424D-83BF-742756941E86}"/>
              </a:ext>
            </a:extLst>
          </p:cNvPr>
          <p:cNvCxnSpPr/>
          <p:nvPr/>
        </p:nvCxnSpPr>
        <p:spPr>
          <a:xfrm flipH="1">
            <a:off x="4102608" y="4285363"/>
            <a:ext cx="792480" cy="3730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reptunghi 4">
                <a:extLst>
                  <a:ext uri="{FF2B5EF4-FFF2-40B4-BE49-F238E27FC236}">
                    <a16:creationId xmlns:a16="http://schemas.microsoft.com/office/drawing/2014/main" id="{4D625422-7031-4E2B-8C95-B961394F4585}"/>
                  </a:ext>
                </a:extLst>
              </p:cNvPr>
              <p:cNvSpPr/>
              <p:nvPr/>
            </p:nvSpPr>
            <p:spPr>
              <a:xfrm>
                <a:off x="735780" y="5246577"/>
                <a:ext cx="623804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Dreptunghi 4">
                <a:extLst>
                  <a:ext uri="{FF2B5EF4-FFF2-40B4-BE49-F238E27FC236}">
                    <a16:creationId xmlns:a16="http://schemas.microsoft.com/office/drawing/2014/main" id="{4D625422-7031-4E2B-8C95-B961394F4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" y="5246577"/>
                <a:ext cx="6238041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67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4E3223A4-2A65-456C-927A-C6B16C3955D6}"/>
              </a:ext>
            </a:extLst>
          </p:cNvPr>
          <p:cNvCxnSpPr>
            <a:cxnSpLocks/>
          </p:cNvCxnSpPr>
          <p:nvPr/>
        </p:nvCxnSpPr>
        <p:spPr>
          <a:xfrm>
            <a:off x="400050" y="837962"/>
            <a:ext cx="113486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tăText 3">
            <a:extLst>
              <a:ext uri="{FF2B5EF4-FFF2-40B4-BE49-F238E27FC236}">
                <a16:creationId xmlns:a16="http://schemas.microsoft.com/office/drawing/2014/main" id="{6E4733E5-891B-4CF7-A347-94EDAE0FAB17}"/>
              </a:ext>
            </a:extLst>
          </p:cNvPr>
          <p:cNvSpPr txBox="1"/>
          <p:nvPr/>
        </p:nvSpPr>
        <p:spPr>
          <a:xfrm>
            <a:off x="400050" y="376297"/>
            <a:ext cx="497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Differential Pair – Small Signal Analysis</a:t>
            </a:r>
            <a:endParaRPr lang="ro-RO" sz="2400" dirty="0"/>
          </a:p>
        </p:txBody>
      </p:sp>
      <p:sp>
        <p:nvSpPr>
          <p:cNvPr id="6" name="CasetăText 23">
            <a:extLst>
              <a:ext uri="{FF2B5EF4-FFF2-40B4-BE49-F238E27FC236}">
                <a16:creationId xmlns:a16="http://schemas.microsoft.com/office/drawing/2014/main" id="{4731F144-024F-46DB-AE3E-2E138B1731B1}"/>
              </a:ext>
            </a:extLst>
          </p:cNvPr>
          <p:cNvSpPr txBox="1"/>
          <p:nvPr/>
        </p:nvSpPr>
        <p:spPr>
          <a:xfrm>
            <a:off x="400049" y="893892"/>
            <a:ext cx="1134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we have to take into account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differential pair transistors, MN1 and MN2 are identical and, at equilibrium, they are biased at the same current, I</a:t>
            </a:r>
            <a:r>
              <a:rPr lang="en-US" baseline="-25000" dirty="0"/>
              <a:t>b</a:t>
            </a:r>
            <a:r>
              <a:rPr lang="en-US" dirty="0"/>
              <a:t>. As a result, they have equal transconductances:</a:t>
            </a:r>
          </a:p>
        </p:txBody>
      </p:sp>
      <p:sp>
        <p:nvSpPr>
          <p:cNvPr id="13" name="CasetăText 23">
            <a:extLst>
              <a:ext uri="{FF2B5EF4-FFF2-40B4-BE49-F238E27FC236}">
                <a16:creationId xmlns:a16="http://schemas.microsoft.com/office/drawing/2014/main" id="{3EC6BF0D-F183-409F-99BB-E89454ED0116}"/>
              </a:ext>
            </a:extLst>
          </p:cNvPr>
          <p:cNvSpPr txBox="1"/>
          <p:nvPr/>
        </p:nvSpPr>
        <p:spPr>
          <a:xfrm>
            <a:off x="400049" y="3201335"/>
            <a:ext cx="1134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are very important conditions! As previously discussed, the differential pair relies heavily on symmetry.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this, we get:</a:t>
            </a:r>
          </a:p>
        </p:txBody>
      </p:sp>
      <p:sp>
        <p:nvSpPr>
          <p:cNvPr id="15" name="CasetăText 23">
            <a:extLst>
              <a:ext uri="{FF2B5EF4-FFF2-40B4-BE49-F238E27FC236}">
                <a16:creationId xmlns:a16="http://schemas.microsoft.com/office/drawing/2014/main" id="{21040848-F1D0-42A4-A282-FAFD9DC0471C}"/>
              </a:ext>
            </a:extLst>
          </p:cNvPr>
          <p:cNvSpPr txBox="1"/>
          <p:nvPr/>
        </p:nvSpPr>
        <p:spPr>
          <a:xfrm>
            <a:off x="400050" y="2186113"/>
            <a:ext cx="1134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MP3, MP4 current mirror transistors are identical and, at equilibrium, they are biased at the same current, I</a:t>
            </a:r>
            <a:r>
              <a:rPr lang="en-US" baseline="-25000" dirty="0"/>
              <a:t>b</a:t>
            </a:r>
            <a:r>
              <a:rPr lang="en-US" dirty="0"/>
              <a:t>. As a result, they have equal transconductances: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reptunghi 4">
                <a:extLst>
                  <a:ext uri="{FF2B5EF4-FFF2-40B4-BE49-F238E27FC236}">
                    <a16:creationId xmlns:a16="http://schemas.microsoft.com/office/drawing/2014/main" id="{4D625422-7031-4E2B-8C95-B961394F4585}"/>
                  </a:ext>
                </a:extLst>
              </p:cNvPr>
              <p:cNvSpPr/>
              <p:nvPr/>
            </p:nvSpPr>
            <p:spPr>
              <a:xfrm>
                <a:off x="735781" y="3813055"/>
                <a:ext cx="623804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Dreptunghi 4">
                <a:extLst>
                  <a:ext uri="{FF2B5EF4-FFF2-40B4-BE49-F238E27FC236}">
                    <a16:creationId xmlns:a16="http://schemas.microsoft.com/office/drawing/2014/main" id="{4D625422-7031-4E2B-8C95-B961394F4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3813055"/>
                <a:ext cx="6238041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3F71AAB7-A8FA-4085-AC98-2D9278A14C8F}"/>
                  </a:ext>
                </a:extLst>
              </p:cNvPr>
              <p:cNvSpPr/>
              <p:nvPr/>
            </p:nvSpPr>
            <p:spPr>
              <a:xfrm>
                <a:off x="735781" y="1776565"/>
                <a:ext cx="13130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Dreptunghi 4">
                <a:extLst>
                  <a:ext uri="{FF2B5EF4-FFF2-40B4-BE49-F238E27FC236}">
                    <a16:creationId xmlns:a16="http://schemas.microsoft.com/office/drawing/2014/main" id="{3F71AAB7-A8FA-4085-AC98-2D9278A14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" y="1776565"/>
                <a:ext cx="131302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reptunghi 4">
                <a:extLst>
                  <a:ext uri="{FF2B5EF4-FFF2-40B4-BE49-F238E27FC236}">
                    <a16:creationId xmlns:a16="http://schemas.microsoft.com/office/drawing/2014/main" id="{275740F0-868B-48E2-AD6C-9ADF309CE940}"/>
                  </a:ext>
                </a:extLst>
              </p:cNvPr>
              <p:cNvSpPr/>
              <p:nvPr/>
            </p:nvSpPr>
            <p:spPr>
              <a:xfrm>
                <a:off x="751822" y="2774293"/>
                <a:ext cx="13130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Dreptunghi 4">
                <a:extLst>
                  <a:ext uri="{FF2B5EF4-FFF2-40B4-BE49-F238E27FC236}">
                    <a16:creationId xmlns:a16="http://schemas.microsoft.com/office/drawing/2014/main" id="{275740F0-868B-48E2-AD6C-9ADF309CE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22" y="2774293"/>
                <a:ext cx="131302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EA8F4C-6FF1-42BD-B5D1-FB908571A342}"/>
              </a:ext>
            </a:extLst>
          </p:cNvPr>
          <p:cNvCxnSpPr/>
          <p:nvPr/>
        </p:nvCxnSpPr>
        <p:spPr>
          <a:xfrm>
            <a:off x="3128211" y="4076986"/>
            <a:ext cx="316258" cy="2681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79879E-8461-49BD-96B1-AE5D428F908C}"/>
              </a:ext>
            </a:extLst>
          </p:cNvPr>
          <p:cNvCxnSpPr/>
          <p:nvPr/>
        </p:nvCxnSpPr>
        <p:spPr>
          <a:xfrm>
            <a:off x="3622072" y="4259605"/>
            <a:ext cx="316258" cy="2681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reptunghi 4">
                <a:extLst>
                  <a:ext uri="{FF2B5EF4-FFF2-40B4-BE49-F238E27FC236}">
                    <a16:creationId xmlns:a16="http://schemas.microsoft.com/office/drawing/2014/main" id="{F92A15B9-F38B-4831-B7A0-C59D7A9725C6}"/>
                  </a:ext>
                </a:extLst>
              </p:cNvPr>
              <p:cNvSpPr/>
              <p:nvPr/>
            </p:nvSpPr>
            <p:spPr>
              <a:xfrm>
                <a:off x="2673430" y="3478334"/>
                <a:ext cx="5372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Dreptunghi 4">
                <a:extLst>
                  <a:ext uri="{FF2B5EF4-FFF2-40B4-BE49-F238E27FC236}">
                    <a16:creationId xmlns:a16="http://schemas.microsoft.com/office/drawing/2014/main" id="{F92A15B9-F38B-4831-B7A0-C59D7A972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30" y="3478334"/>
                <a:ext cx="53728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7FBA7A-85D9-4802-8826-CD55B40EEF47}"/>
              </a:ext>
            </a:extLst>
          </p:cNvPr>
          <p:cNvCxnSpPr>
            <a:cxnSpLocks/>
          </p:cNvCxnSpPr>
          <p:nvPr/>
        </p:nvCxnSpPr>
        <p:spPr>
          <a:xfrm flipH="1">
            <a:off x="2673430" y="3813055"/>
            <a:ext cx="214706" cy="2158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reptunghi 4">
                <a:extLst>
                  <a:ext uri="{FF2B5EF4-FFF2-40B4-BE49-F238E27FC236}">
                    <a16:creationId xmlns:a16="http://schemas.microsoft.com/office/drawing/2014/main" id="{AC4576E0-9C35-43B8-A0F4-4BF1653974DB}"/>
                  </a:ext>
                </a:extLst>
              </p:cNvPr>
              <p:cNvSpPr/>
              <p:nvPr/>
            </p:nvSpPr>
            <p:spPr>
              <a:xfrm>
                <a:off x="751822" y="4677793"/>
                <a:ext cx="2886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Dreptunghi 4">
                <a:extLst>
                  <a:ext uri="{FF2B5EF4-FFF2-40B4-BE49-F238E27FC236}">
                    <a16:creationId xmlns:a16="http://schemas.microsoft.com/office/drawing/2014/main" id="{AC4576E0-9C35-43B8-A0F4-4BF165397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22" y="4677793"/>
                <a:ext cx="288629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768497BC-B540-4797-8FF3-DD3DD06D60FC}"/>
              </a:ext>
            </a:extLst>
          </p:cNvPr>
          <p:cNvSpPr/>
          <p:nvPr/>
        </p:nvSpPr>
        <p:spPr>
          <a:xfrm>
            <a:off x="687357" y="4677793"/>
            <a:ext cx="2578357" cy="46166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setăText 23">
            <a:extLst>
              <a:ext uri="{FF2B5EF4-FFF2-40B4-BE49-F238E27FC236}">
                <a16:creationId xmlns:a16="http://schemas.microsoft.com/office/drawing/2014/main" id="{C3F7373D-13F6-4A27-94F9-3DD92B7837FA}"/>
              </a:ext>
            </a:extLst>
          </p:cNvPr>
          <p:cNvSpPr txBox="1"/>
          <p:nvPr/>
        </p:nvSpPr>
        <p:spPr>
          <a:xfrm>
            <a:off x="400049" y="5231779"/>
            <a:ext cx="1134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differential gain results: (remember, the actual difference between inputs is V</a:t>
            </a:r>
            <a:r>
              <a:rPr lang="en-US" baseline="-25000" dirty="0"/>
              <a:t>inp</a:t>
            </a:r>
            <a:r>
              <a:rPr lang="en-US" dirty="0"/>
              <a:t> – V</a:t>
            </a:r>
            <a:r>
              <a:rPr lang="en-US" baseline="-25000" dirty="0"/>
              <a:t>inm</a:t>
            </a:r>
            <a:r>
              <a:rPr lang="en-US" dirty="0"/>
              <a:t>=2V</a:t>
            </a:r>
            <a:r>
              <a:rPr lang="en-US" baseline="-25000" dirty="0"/>
              <a:t>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reptunghi 4">
                <a:extLst>
                  <a:ext uri="{FF2B5EF4-FFF2-40B4-BE49-F238E27FC236}">
                    <a16:creationId xmlns:a16="http://schemas.microsoft.com/office/drawing/2014/main" id="{BC6BB336-93B6-4D6B-9E55-4CF9BF15D29E}"/>
                  </a:ext>
                </a:extLst>
              </p:cNvPr>
              <p:cNvSpPr/>
              <p:nvPr/>
            </p:nvSpPr>
            <p:spPr>
              <a:xfrm>
                <a:off x="721732" y="5719293"/>
                <a:ext cx="2916381" cy="65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Dreptunghi 4">
                <a:extLst>
                  <a:ext uri="{FF2B5EF4-FFF2-40B4-BE49-F238E27FC236}">
                    <a16:creationId xmlns:a16="http://schemas.microsoft.com/office/drawing/2014/main" id="{BC6BB336-93B6-4D6B-9E55-4CF9BF15D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2" y="5719293"/>
                <a:ext cx="2916381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1">
            <a:extLst>
              <a:ext uri="{FF2B5EF4-FFF2-40B4-BE49-F238E27FC236}">
                <a16:creationId xmlns:a16="http://schemas.microsoft.com/office/drawing/2014/main" id="{806D00C3-C2E6-4637-AD1B-2F590F982556}"/>
              </a:ext>
            </a:extLst>
          </p:cNvPr>
          <p:cNvSpPr/>
          <p:nvPr/>
        </p:nvSpPr>
        <p:spPr>
          <a:xfrm>
            <a:off x="687357" y="5719292"/>
            <a:ext cx="2805238" cy="6576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27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9534C7506104E85644C48DE41CDB0" ma:contentTypeVersion="5" ma:contentTypeDescription="Create a new document." ma:contentTypeScope="" ma:versionID="88afe80edbd941d8be7bfd0a281f7d50">
  <xsd:schema xmlns:xsd="http://www.w3.org/2001/XMLSchema" xmlns:xs="http://www.w3.org/2001/XMLSchema" xmlns:p="http://schemas.microsoft.com/office/2006/metadata/properties" xmlns:ns2="cc73e858-f3e6-494a-8d82-a008f11df119" targetNamespace="http://schemas.microsoft.com/office/2006/metadata/properties" ma:root="true" ma:fieldsID="8ad0845317dc6a598cc4d165831bfbdb" ns2:_="">
    <xsd:import namespace="cc73e858-f3e6-494a-8d82-a008f11df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3e858-f3e6-494a-8d82-a008f11df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5B9140-58AD-4CAD-8B6F-4E73A0E00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3e858-f3e6-494a-8d82-a008f11df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7FB033-F6C4-418B-A2E0-7CB3F5A0B3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B31133-270C-44A3-B882-3BB9DD4B6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7573</TotalTime>
  <Words>2460</Words>
  <Application>Microsoft Office PowerPoint</Application>
  <PresentationFormat>Widescreen</PresentationFormat>
  <Paragraphs>225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Temă Office</vt:lpstr>
      <vt:lpstr>Differential Pair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Legea numerelor mari / Teorema limitei centrale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Oscilatoare de Relaxare</dc:title>
  <dc:creator>Games</dc:creator>
  <cp:lastModifiedBy>Andrei Danchiv</cp:lastModifiedBy>
  <cp:revision>547</cp:revision>
  <dcterms:created xsi:type="dcterms:W3CDTF">2020-03-21T10:43:24Z</dcterms:created>
  <dcterms:modified xsi:type="dcterms:W3CDTF">2023-01-25T09:20:42Z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0x010100E769534C7506104E85644C48DE41CDB0</vt:lpwstr>
  </property>
</Properties>
</file>