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256" r:id="rId5"/>
    <p:sldId id="343" r:id="rId6"/>
    <p:sldId id="344" r:id="rId7"/>
    <p:sldId id="345" r:id="rId8"/>
    <p:sldId id="348" r:id="rId9"/>
    <p:sldId id="346" r:id="rId10"/>
    <p:sldId id="347" r:id="rId11"/>
    <p:sldId id="349" r:id="rId12"/>
    <p:sldId id="350" r:id="rId13"/>
    <p:sldId id="351" r:id="rId14"/>
    <p:sldId id="352" r:id="rId15"/>
    <p:sldId id="353" r:id="rId16"/>
    <p:sldId id="354" r:id="rId17"/>
    <p:sldId id="355" r:id="rId18"/>
    <p:sldId id="356" r:id="rId19"/>
    <p:sldId id="357" r:id="rId20"/>
    <p:sldId id="358" r:id="rId21"/>
    <p:sldId id="359" r:id="rId22"/>
    <p:sldId id="36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drei Danchiv" initials="AD" lastIdx="1" clrIdx="0">
    <p:extLst>
      <p:ext uri="{19B8F6BF-5375-455C-9EA6-DF929625EA0E}">
        <p15:presenceInfo xmlns:p15="http://schemas.microsoft.com/office/powerpoint/2012/main" userId="3bb504dc966361b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 mediu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8" autoAdjust="0"/>
    <p:restoredTop sz="93939" autoAdjust="0"/>
  </p:normalViewPr>
  <p:slideViewPr>
    <p:cSldViewPr snapToGrid="0">
      <p:cViewPr varScale="1">
        <p:scale>
          <a:sx n="157" d="100"/>
          <a:sy n="157" d="100"/>
        </p:scale>
        <p:origin x="156" y="27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4" d="100"/>
          <a:sy n="84" d="100"/>
        </p:scale>
        <p:origin x="319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ante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Substituent dată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A6D6E0-5EE1-4AC3-8171-D77E3A954E13}" type="datetimeFigureOut">
              <a:rPr lang="en-US" smtClean="0"/>
              <a:t>1/25/2023</a:t>
            </a:fld>
            <a:endParaRPr lang="en-US" dirty="0"/>
          </a:p>
        </p:txBody>
      </p:sp>
      <p:sp>
        <p:nvSpPr>
          <p:cNvPr id="4" name="Substituent imagine diapozitiv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Substituent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6" name="Substituent subsol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ubstituent număr diapozitiv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FA394A-C513-4071-97ED-8B3BA9BFD7BA}" type="slidenum">
              <a:rPr lang="en-US" smtClean="0"/>
              <a:t>‹#›</a:t>
            </a:fld>
            <a:endParaRPr lang="en-US" dirty="0"/>
          </a:p>
        </p:txBody>
      </p:sp>
    </p:spTree>
    <p:extLst>
      <p:ext uri="{BB962C8B-B14F-4D97-AF65-F5344CB8AC3E}">
        <p14:creationId xmlns:p14="http://schemas.microsoft.com/office/powerpoint/2010/main" val="2158126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zitiv titlu">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A143DB69-0195-4831-A582-9AD13782C359}"/>
              </a:ext>
            </a:extLst>
          </p:cNvPr>
          <p:cNvSpPr>
            <a:spLocks noGrp="1"/>
          </p:cNvSpPr>
          <p:nvPr>
            <p:ph type="ctrTitle"/>
          </p:nvPr>
        </p:nvSpPr>
        <p:spPr>
          <a:xfrm>
            <a:off x="1524000" y="1122363"/>
            <a:ext cx="9144000" cy="2387600"/>
          </a:xfrm>
        </p:spPr>
        <p:txBody>
          <a:bodyPr anchor="b"/>
          <a:lstStyle>
            <a:lvl1pPr algn="ctr">
              <a:defRPr sz="6000"/>
            </a:lvl1pPr>
          </a:lstStyle>
          <a:p>
            <a:r>
              <a:rPr lang="ro-RO"/>
              <a:t>Faceți clic pentru a edita stilul de titlu coordonator</a:t>
            </a:r>
            <a:endParaRPr lang="en-US"/>
          </a:p>
        </p:txBody>
      </p:sp>
      <p:sp>
        <p:nvSpPr>
          <p:cNvPr id="3" name="Subtitlu 2">
            <a:extLst>
              <a:ext uri="{FF2B5EF4-FFF2-40B4-BE49-F238E27FC236}">
                <a16:creationId xmlns:a16="http://schemas.microsoft.com/office/drawing/2014/main" id="{0A6B548C-2BE0-4964-8950-55C605B36A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o-RO"/>
              <a:t>Faceți clic pentru a edita stilul de subtitlu coordonator</a:t>
            </a:r>
            <a:endParaRPr lang="en-US"/>
          </a:p>
        </p:txBody>
      </p:sp>
      <p:sp>
        <p:nvSpPr>
          <p:cNvPr id="4" name="Substituent dată 3">
            <a:extLst>
              <a:ext uri="{FF2B5EF4-FFF2-40B4-BE49-F238E27FC236}">
                <a16:creationId xmlns:a16="http://schemas.microsoft.com/office/drawing/2014/main" id="{5BC39020-7A4F-4F19-A275-A73ACB2298BA}"/>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5" name="Substituent subsol 4">
            <a:extLst>
              <a:ext uri="{FF2B5EF4-FFF2-40B4-BE49-F238E27FC236}">
                <a16:creationId xmlns:a16="http://schemas.microsoft.com/office/drawing/2014/main" id="{0CF1D3BC-2171-47E4-8439-6037B92FE24C}"/>
              </a:ext>
            </a:extLst>
          </p:cNvPr>
          <p:cNvSpPr>
            <a:spLocks noGrp="1"/>
          </p:cNvSpPr>
          <p:nvPr>
            <p:ph type="ftr" sz="quarter" idx="11"/>
          </p:nvPr>
        </p:nvSpPr>
        <p:spPr/>
        <p:txBody>
          <a:bodyPr/>
          <a:lstStyle/>
          <a:p>
            <a:endParaRPr lang="en-US" dirty="0"/>
          </a:p>
        </p:txBody>
      </p:sp>
      <p:sp>
        <p:nvSpPr>
          <p:cNvPr id="6" name="Substituent număr diapozitiv 5">
            <a:extLst>
              <a:ext uri="{FF2B5EF4-FFF2-40B4-BE49-F238E27FC236}">
                <a16:creationId xmlns:a16="http://schemas.microsoft.com/office/drawing/2014/main" id="{4A349EE6-60DC-43E1-B0D6-4BAE49DD7409}"/>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2889419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4022A818-2D62-4B42-AD90-99FBB5246D85}"/>
              </a:ext>
            </a:extLst>
          </p:cNvPr>
          <p:cNvSpPr>
            <a:spLocks noGrp="1"/>
          </p:cNvSpPr>
          <p:nvPr>
            <p:ph type="title"/>
          </p:nvPr>
        </p:nvSpPr>
        <p:spPr/>
        <p:txBody>
          <a:bodyPr/>
          <a:lstStyle/>
          <a:p>
            <a:r>
              <a:rPr lang="ro-RO"/>
              <a:t>Faceți clic pentru a edita stilul de titlu coordonator</a:t>
            </a:r>
            <a:endParaRPr lang="en-US"/>
          </a:p>
        </p:txBody>
      </p:sp>
      <p:sp>
        <p:nvSpPr>
          <p:cNvPr id="3" name="Substituent text vertical 2">
            <a:extLst>
              <a:ext uri="{FF2B5EF4-FFF2-40B4-BE49-F238E27FC236}">
                <a16:creationId xmlns:a16="http://schemas.microsoft.com/office/drawing/2014/main" id="{769697B0-74FF-436F-BF0D-128CD9EB5BDD}"/>
              </a:ext>
            </a:extLst>
          </p:cNvPr>
          <p:cNvSpPr>
            <a:spLocks noGrp="1"/>
          </p:cNvSpPr>
          <p:nvPr>
            <p:ph type="body" orient="vert" idx="1"/>
          </p:nvPr>
        </p:nvSpPr>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a16="http://schemas.microsoft.com/office/drawing/2014/main" id="{BBAEFD4F-4368-456F-A3B0-AD38B1E61E6B}"/>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5" name="Substituent subsol 4">
            <a:extLst>
              <a:ext uri="{FF2B5EF4-FFF2-40B4-BE49-F238E27FC236}">
                <a16:creationId xmlns:a16="http://schemas.microsoft.com/office/drawing/2014/main" id="{BC24CFF1-BB8B-4549-8BCE-04B86779DAEF}"/>
              </a:ext>
            </a:extLst>
          </p:cNvPr>
          <p:cNvSpPr>
            <a:spLocks noGrp="1"/>
          </p:cNvSpPr>
          <p:nvPr>
            <p:ph type="ftr" sz="quarter" idx="11"/>
          </p:nvPr>
        </p:nvSpPr>
        <p:spPr/>
        <p:txBody>
          <a:bodyPr/>
          <a:lstStyle/>
          <a:p>
            <a:endParaRPr lang="en-US" dirty="0"/>
          </a:p>
        </p:txBody>
      </p:sp>
      <p:sp>
        <p:nvSpPr>
          <p:cNvPr id="6" name="Substituent număr diapozitiv 5">
            <a:extLst>
              <a:ext uri="{FF2B5EF4-FFF2-40B4-BE49-F238E27FC236}">
                <a16:creationId xmlns:a16="http://schemas.microsoft.com/office/drawing/2014/main" id="{2EAEC0F0-E171-47D0-95D3-C7A31037E7F7}"/>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1971685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a:extLst>
              <a:ext uri="{FF2B5EF4-FFF2-40B4-BE49-F238E27FC236}">
                <a16:creationId xmlns:a16="http://schemas.microsoft.com/office/drawing/2014/main" id="{F00631C3-5209-4F81-8F5E-65910B1A9782}"/>
              </a:ext>
            </a:extLst>
          </p:cNvPr>
          <p:cNvSpPr>
            <a:spLocks noGrp="1"/>
          </p:cNvSpPr>
          <p:nvPr>
            <p:ph type="title" orient="vert"/>
          </p:nvPr>
        </p:nvSpPr>
        <p:spPr>
          <a:xfrm>
            <a:off x="8724900" y="365125"/>
            <a:ext cx="2628900" cy="5811838"/>
          </a:xfrm>
        </p:spPr>
        <p:txBody>
          <a:bodyPr vert="eaVert"/>
          <a:lstStyle/>
          <a:p>
            <a:r>
              <a:rPr lang="ro-RO"/>
              <a:t>Faceți clic pentru a edita stilul de titlu coordonator</a:t>
            </a:r>
            <a:endParaRPr lang="en-US"/>
          </a:p>
        </p:txBody>
      </p:sp>
      <p:sp>
        <p:nvSpPr>
          <p:cNvPr id="3" name="Substituent text vertical 2">
            <a:extLst>
              <a:ext uri="{FF2B5EF4-FFF2-40B4-BE49-F238E27FC236}">
                <a16:creationId xmlns:a16="http://schemas.microsoft.com/office/drawing/2014/main" id="{5FDC74BB-D3C1-491B-BAE3-38214F3C1F5E}"/>
              </a:ext>
            </a:extLst>
          </p:cNvPr>
          <p:cNvSpPr>
            <a:spLocks noGrp="1"/>
          </p:cNvSpPr>
          <p:nvPr>
            <p:ph type="body" orient="vert" idx="1"/>
          </p:nvPr>
        </p:nvSpPr>
        <p:spPr>
          <a:xfrm>
            <a:off x="838200" y="365125"/>
            <a:ext cx="7734300" cy="5811838"/>
          </a:xfrm>
        </p:spPr>
        <p:txBody>
          <a:bodyPr vert="eaVert"/>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a16="http://schemas.microsoft.com/office/drawing/2014/main" id="{C7DC3B9E-6759-4795-A5CF-6961284E55E4}"/>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5" name="Substituent subsol 4">
            <a:extLst>
              <a:ext uri="{FF2B5EF4-FFF2-40B4-BE49-F238E27FC236}">
                <a16:creationId xmlns:a16="http://schemas.microsoft.com/office/drawing/2014/main" id="{21F54FA8-0918-4097-B72C-4DE226F4432A}"/>
              </a:ext>
            </a:extLst>
          </p:cNvPr>
          <p:cNvSpPr>
            <a:spLocks noGrp="1"/>
          </p:cNvSpPr>
          <p:nvPr>
            <p:ph type="ftr" sz="quarter" idx="11"/>
          </p:nvPr>
        </p:nvSpPr>
        <p:spPr/>
        <p:txBody>
          <a:bodyPr/>
          <a:lstStyle/>
          <a:p>
            <a:endParaRPr lang="en-US" dirty="0"/>
          </a:p>
        </p:txBody>
      </p:sp>
      <p:sp>
        <p:nvSpPr>
          <p:cNvPr id="6" name="Substituent număr diapozitiv 5">
            <a:extLst>
              <a:ext uri="{FF2B5EF4-FFF2-40B4-BE49-F238E27FC236}">
                <a16:creationId xmlns:a16="http://schemas.microsoft.com/office/drawing/2014/main" id="{3A71C8B1-A103-497F-9635-EDF59DDD8157}"/>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3926213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u și conținut">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883FB4CC-2DCA-4097-B2FD-A99F6CB9071E}"/>
              </a:ext>
            </a:extLst>
          </p:cNvPr>
          <p:cNvSpPr>
            <a:spLocks noGrp="1"/>
          </p:cNvSpPr>
          <p:nvPr>
            <p:ph type="title"/>
          </p:nvPr>
        </p:nvSpPr>
        <p:spPr/>
        <p:txBody>
          <a:bodyPr/>
          <a:lstStyle/>
          <a:p>
            <a:r>
              <a:rPr lang="ro-RO"/>
              <a:t>Faceți clic pentru a edita stilul de titlu coordonator</a:t>
            </a:r>
            <a:endParaRPr lang="en-US"/>
          </a:p>
        </p:txBody>
      </p:sp>
      <p:sp>
        <p:nvSpPr>
          <p:cNvPr id="3" name="Substituent conținut 2">
            <a:extLst>
              <a:ext uri="{FF2B5EF4-FFF2-40B4-BE49-F238E27FC236}">
                <a16:creationId xmlns:a16="http://schemas.microsoft.com/office/drawing/2014/main" id="{28C56B81-FC98-4D4F-A9C5-A7F45C355869}"/>
              </a:ext>
            </a:extLst>
          </p:cNvPr>
          <p:cNvSpPr>
            <a:spLocks noGrp="1"/>
          </p:cNvSpPr>
          <p:nvPr>
            <p:ph idx="1"/>
          </p:nvPr>
        </p:nvSpPr>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a16="http://schemas.microsoft.com/office/drawing/2014/main" id="{39D7E3FA-9C60-4EAF-9384-C5E186835113}"/>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5" name="Substituent subsol 4">
            <a:extLst>
              <a:ext uri="{FF2B5EF4-FFF2-40B4-BE49-F238E27FC236}">
                <a16:creationId xmlns:a16="http://schemas.microsoft.com/office/drawing/2014/main" id="{14697EC7-9BE6-4F0D-9484-EE564BCEBC8E}"/>
              </a:ext>
            </a:extLst>
          </p:cNvPr>
          <p:cNvSpPr>
            <a:spLocks noGrp="1"/>
          </p:cNvSpPr>
          <p:nvPr>
            <p:ph type="ftr" sz="quarter" idx="11"/>
          </p:nvPr>
        </p:nvSpPr>
        <p:spPr/>
        <p:txBody>
          <a:bodyPr/>
          <a:lstStyle/>
          <a:p>
            <a:endParaRPr lang="en-US" dirty="0"/>
          </a:p>
        </p:txBody>
      </p:sp>
      <p:sp>
        <p:nvSpPr>
          <p:cNvPr id="6" name="Substituent număr diapozitiv 5">
            <a:extLst>
              <a:ext uri="{FF2B5EF4-FFF2-40B4-BE49-F238E27FC236}">
                <a16:creationId xmlns:a16="http://schemas.microsoft.com/office/drawing/2014/main" id="{799F25C3-F47C-41BC-BBF9-4DE317883C2C}"/>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2534471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ntet secțiune">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95937025-62AE-4E00-BEC9-AC388CE18270}"/>
              </a:ext>
            </a:extLst>
          </p:cNvPr>
          <p:cNvSpPr>
            <a:spLocks noGrp="1"/>
          </p:cNvSpPr>
          <p:nvPr>
            <p:ph type="title"/>
          </p:nvPr>
        </p:nvSpPr>
        <p:spPr>
          <a:xfrm>
            <a:off x="831850" y="1709738"/>
            <a:ext cx="10515600" cy="2852737"/>
          </a:xfrm>
        </p:spPr>
        <p:txBody>
          <a:bodyPr anchor="b"/>
          <a:lstStyle>
            <a:lvl1pPr>
              <a:defRPr sz="6000"/>
            </a:lvl1pPr>
          </a:lstStyle>
          <a:p>
            <a:r>
              <a:rPr lang="ro-RO"/>
              <a:t>Faceți clic pentru a edita stilul de titlu coordonator</a:t>
            </a:r>
            <a:endParaRPr lang="en-US"/>
          </a:p>
        </p:txBody>
      </p:sp>
      <p:sp>
        <p:nvSpPr>
          <p:cNvPr id="3" name="Substituent text 2">
            <a:extLst>
              <a:ext uri="{FF2B5EF4-FFF2-40B4-BE49-F238E27FC236}">
                <a16:creationId xmlns:a16="http://schemas.microsoft.com/office/drawing/2014/main" id="{36ED24DB-11DE-409F-93A5-C826BE0A12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o-RO"/>
              <a:t>Faceţi clic pentru a edita Master stiluri text</a:t>
            </a:r>
          </a:p>
        </p:txBody>
      </p:sp>
      <p:sp>
        <p:nvSpPr>
          <p:cNvPr id="4" name="Substituent dată 3">
            <a:extLst>
              <a:ext uri="{FF2B5EF4-FFF2-40B4-BE49-F238E27FC236}">
                <a16:creationId xmlns:a16="http://schemas.microsoft.com/office/drawing/2014/main" id="{0A53FDEF-B1E3-4E01-8E94-2CFB748D2F95}"/>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5" name="Substituent subsol 4">
            <a:extLst>
              <a:ext uri="{FF2B5EF4-FFF2-40B4-BE49-F238E27FC236}">
                <a16:creationId xmlns:a16="http://schemas.microsoft.com/office/drawing/2014/main" id="{41EE3618-C552-4D2B-A756-1FC2B6B2973C}"/>
              </a:ext>
            </a:extLst>
          </p:cNvPr>
          <p:cNvSpPr>
            <a:spLocks noGrp="1"/>
          </p:cNvSpPr>
          <p:nvPr>
            <p:ph type="ftr" sz="quarter" idx="11"/>
          </p:nvPr>
        </p:nvSpPr>
        <p:spPr/>
        <p:txBody>
          <a:bodyPr/>
          <a:lstStyle/>
          <a:p>
            <a:endParaRPr lang="en-US" dirty="0"/>
          </a:p>
        </p:txBody>
      </p:sp>
      <p:sp>
        <p:nvSpPr>
          <p:cNvPr id="6" name="Substituent număr diapozitiv 5">
            <a:extLst>
              <a:ext uri="{FF2B5EF4-FFF2-40B4-BE49-F238E27FC236}">
                <a16:creationId xmlns:a16="http://schemas.microsoft.com/office/drawing/2014/main" id="{EF86B1D6-A3FF-4AE6-81FE-6D2CF881F237}"/>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3149173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625F3A6B-A78F-440C-8035-6ABF025C4D97}"/>
              </a:ext>
            </a:extLst>
          </p:cNvPr>
          <p:cNvSpPr>
            <a:spLocks noGrp="1"/>
          </p:cNvSpPr>
          <p:nvPr>
            <p:ph type="title"/>
          </p:nvPr>
        </p:nvSpPr>
        <p:spPr/>
        <p:txBody>
          <a:bodyPr/>
          <a:lstStyle/>
          <a:p>
            <a:r>
              <a:rPr lang="ro-RO"/>
              <a:t>Faceți clic pentru a edita stilul de titlu coordonator</a:t>
            </a:r>
            <a:endParaRPr lang="en-US"/>
          </a:p>
        </p:txBody>
      </p:sp>
      <p:sp>
        <p:nvSpPr>
          <p:cNvPr id="3" name="Substituent conținut 2">
            <a:extLst>
              <a:ext uri="{FF2B5EF4-FFF2-40B4-BE49-F238E27FC236}">
                <a16:creationId xmlns:a16="http://schemas.microsoft.com/office/drawing/2014/main" id="{47580DC3-0244-44B4-86EC-765DECFBF763}"/>
              </a:ext>
            </a:extLst>
          </p:cNvPr>
          <p:cNvSpPr>
            <a:spLocks noGrp="1"/>
          </p:cNvSpPr>
          <p:nvPr>
            <p:ph sz="half" idx="1"/>
          </p:nvPr>
        </p:nvSpPr>
        <p:spPr>
          <a:xfrm>
            <a:off x="838200" y="1825625"/>
            <a:ext cx="51816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conținut 3">
            <a:extLst>
              <a:ext uri="{FF2B5EF4-FFF2-40B4-BE49-F238E27FC236}">
                <a16:creationId xmlns:a16="http://schemas.microsoft.com/office/drawing/2014/main" id="{3690D545-2208-47DC-8D4D-6852FB4E2E18}"/>
              </a:ext>
            </a:extLst>
          </p:cNvPr>
          <p:cNvSpPr>
            <a:spLocks noGrp="1"/>
          </p:cNvSpPr>
          <p:nvPr>
            <p:ph sz="half" idx="2"/>
          </p:nvPr>
        </p:nvSpPr>
        <p:spPr>
          <a:xfrm>
            <a:off x="6172200" y="1825625"/>
            <a:ext cx="5181600" cy="435133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5" name="Substituent dată 4">
            <a:extLst>
              <a:ext uri="{FF2B5EF4-FFF2-40B4-BE49-F238E27FC236}">
                <a16:creationId xmlns:a16="http://schemas.microsoft.com/office/drawing/2014/main" id="{81E8A37C-E137-401C-838D-15BC687D5821}"/>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6" name="Substituent subsol 5">
            <a:extLst>
              <a:ext uri="{FF2B5EF4-FFF2-40B4-BE49-F238E27FC236}">
                <a16:creationId xmlns:a16="http://schemas.microsoft.com/office/drawing/2014/main" id="{DE4206A5-2EC1-44A5-81B1-9F9C89FD1F1A}"/>
              </a:ext>
            </a:extLst>
          </p:cNvPr>
          <p:cNvSpPr>
            <a:spLocks noGrp="1"/>
          </p:cNvSpPr>
          <p:nvPr>
            <p:ph type="ftr" sz="quarter" idx="11"/>
          </p:nvPr>
        </p:nvSpPr>
        <p:spPr/>
        <p:txBody>
          <a:bodyPr/>
          <a:lstStyle/>
          <a:p>
            <a:endParaRPr lang="en-US" dirty="0"/>
          </a:p>
        </p:txBody>
      </p:sp>
      <p:sp>
        <p:nvSpPr>
          <p:cNvPr id="7" name="Substituent număr diapozitiv 6">
            <a:extLst>
              <a:ext uri="{FF2B5EF4-FFF2-40B4-BE49-F238E27FC236}">
                <a16:creationId xmlns:a16="http://schemas.microsoft.com/office/drawing/2014/main" id="{4FC35172-1E64-4943-9149-F71A4C41716F}"/>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312962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A1CC2801-C0CF-4630-A315-D06BC5E9EC51}"/>
              </a:ext>
            </a:extLst>
          </p:cNvPr>
          <p:cNvSpPr>
            <a:spLocks noGrp="1"/>
          </p:cNvSpPr>
          <p:nvPr>
            <p:ph type="title"/>
          </p:nvPr>
        </p:nvSpPr>
        <p:spPr>
          <a:xfrm>
            <a:off x="839788" y="365125"/>
            <a:ext cx="10515600" cy="1325563"/>
          </a:xfrm>
        </p:spPr>
        <p:txBody>
          <a:bodyPr/>
          <a:lstStyle/>
          <a:p>
            <a:r>
              <a:rPr lang="ro-RO"/>
              <a:t>Faceți clic pentru a edita stilul de titlu coordonator</a:t>
            </a:r>
            <a:endParaRPr lang="en-US"/>
          </a:p>
        </p:txBody>
      </p:sp>
      <p:sp>
        <p:nvSpPr>
          <p:cNvPr id="3" name="Substituent text 2">
            <a:extLst>
              <a:ext uri="{FF2B5EF4-FFF2-40B4-BE49-F238E27FC236}">
                <a16:creationId xmlns:a16="http://schemas.microsoft.com/office/drawing/2014/main" id="{9E1F4350-074B-4DA7-9605-878958AD0F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4" name="Substituent conținut 3">
            <a:extLst>
              <a:ext uri="{FF2B5EF4-FFF2-40B4-BE49-F238E27FC236}">
                <a16:creationId xmlns:a16="http://schemas.microsoft.com/office/drawing/2014/main" id="{6A9A1EA3-0C05-4882-A16D-CF70DD23AD36}"/>
              </a:ext>
            </a:extLst>
          </p:cNvPr>
          <p:cNvSpPr>
            <a:spLocks noGrp="1"/>
          </p:cNvSpPr>
          <p:nvPr>
            <p:ph sz="half" idx="2"/>
          </p:nvPr>
        </p:nvSpPr>
        <p:spPr>
          <a:xfrm>
            <a:off x="839788" y="2505075"/>
            <a:ext cx="5157787"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5" name="Substituent text 4">
            <a:extLst>
              <a:ext uri="{FF2B5EF4-FFF2-40B4-BE49-F238E27FC236}">
                <a16:creationId xmlns:a16="http://schemas.microsoft.com/office/drawing/2014/main" id="{92ACCA1E-1700-488C-8CA8-65AE2BDEA8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o-RO"/>
              <a:t>Faceţi clic pentru a edita Master stiluri text</a:t>
            </a:r>
          </a:p>
        </p:txBody>
      </p:sp>
      <p:sp>
        <p:nvSpPr>
          <p:cNvPr id="6" name="Substituent conținut 5">
            <a:extLst>
              <a:ext uri="{FF2B5EF4-FFF2-40B4-BE49-F238E27FC236}">
                <a16:creationId xmlns:a16="http://schemas.microsoft.com/office/drawing/2014/main" id="{41A3847C-40D2-458B-B8CF-A8C82045E225}"/>
              </a:ext>
            </a:extLst>
          </p:cNvPr>
          <p:cNvSpPr>
            <a:spLocks noGrp="1"/>
          </p:cNvSpPr>
          <p:nvPr>
            <p:ph sz="quarter" idx="4"/>
          </p:nvPr>
        </p:nvSpPr>
        <p:spPr>
          <a:xfrm>
            <a:off x="6172200" y="2505075"/>
            <a:ext cx="5183188" cy="3684588"/>
          </a:xfrm>
        </p:spPr>
        <p:txBody>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7" name="Substituent dată 6">
            <a:extLst>
              <a:ext uri="{FF2B5EF4-FFF2-40B4-BE49-F238E27FC236}">
                <a16:creationId xmlns:a16="http://schemas.microsoft.com/office/drawing/2014/main" id="{22BA0380-F23D-4799-86A0-D020024A7C47}"/>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8" name="Substituent subsol 7">
            <a:extLst>
              <a:ext uri="{FF2B5EF4-FFF2-40B4-BE49-F238E27FC236}">
                <a16:creationId xmlns:a16="http://schemas.microsoft.com/office/drawing/2014/main" id="{76339661-6BA5-49E4-A28D-E828B1544C69}"/>
              </a:ext>
            </a:extLst>
          </p:cNvPr>
          <p:cNvSpPr>
            <a:spLocks noGrp="1"/>
          </p:cNvSpPr>
          <p:nvPr>
            <p:ph type="ftr" sz="quarter" idx="11"/>
          </p:nvPr>
        </p:nvSpPr>
        <p:spPr/>
        <p:txBody>
          <a:bodyPr/>
          <a:lstStyle/>
          <a:p>
            <a:endParaRPr lang="en-US" dirty="0"/>
          </a:p>
        </p:txBody>
      </p:sp>
      <p:sp>
        <p:nvSpPr>
          <p:cNvPr id="9" name="Substituent număr diapozitiv 8">
            <a:extLst>
              <a:ext uri="{FF2B5EF4-FFF2-40B4-BE49-F238E27FC236}">
                <a16:creationId xmlns:a16="http://schemas.microsoft.com/office/drawing/2014/main" id="{3656B748-1305-4258-BF8B-027934BB2A5B}"/>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3966593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Doar titlu">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8D7B60F5-1C3C-4446-9912-2A8726DF5631}"/>
              </a:ext>
            </a:extLst>
          </p:cNvPr>
          <p:cNvSpPr>
            <a:spLocks noGrp="1"/>
          </p:cNvSpPr>
          <p:nvPr>
            <p:ph type="title"/>
          </p:nvPr>
        </p:nvSpPr>
        <p:spPr>
          <a:xfrm>
            <a:off x="838200" y="365126"/>
            <a:ext cx="10515600" cy="486522"/>
          </a:xfrm>
        </p:spPr>
        <p:txBody>
          <a:bodyPr>
            <a:normAutofit/>
          </a:bodyPr>
          <a:lstStyle>
            <a:lvl1pPr>
              <a:defRPr sz="2400"/>
            </a:lvl1pPr>
          </a:lstStyle>
          <a:p>
            <a:endParaRPr lang="en-US" dirty="0"/>
          </a:p>
        </p:txBody>
      </p:sp>
      <p:sp>
        <p:nvSpPr>
          <p:cNvPr id="3" name="Substituent dată 2">
            <a:extLst>
              <a:ext uri="{FF2B5EF4-FFF2-40B4-BE49-F238E27FC236}">
                <a16:creationId xmlns:a16="http://schemas.microsoft.com/office/drawing/2014/main" id="{E06F795F-8BED-4A39-BFE4-D0AE390AB777}"/>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4" name="Substituent subsol 3">
            <a:extLst>
              <a:ext uri="{FF2B5EF4-FFF2-40B4-BE49-F238E27FC236}">
                <a16:creationId xmlns:a16="http://schemas.microsoft.com/office/drawing/2014/main" id="{1988FFFF-E256-48FF-B680-D64874BC80FE}"/>
              </a:ext>
            </a:extLst>
          </p:cNvPr>
          <p:cNvSpPr>
            <a:spLocks noGrp="1"/>
          </p:cNvSpPr>
          <p:nvPr>
            <p:ph type="ftr" sz="quarter" idx="11"/>
          </p:nvPr>
        </p:nvSpPr>
        <p:spPr/>
        <p:txBody>
          <a:bodyPr/>
          <a:lstStyle/>
          <a:p>
            <a:endParaRPr lang="en-US" dirty="0"/>
          </a:p>
        </p:txBody>
      </p:sp>
      <p:sp>
        <p:nvSpPr>
          <p:cNvPr id="5" name="Substituent număr diapozitiv 4">
            <a:extLst>
              <a:ext uri="{FF2B5EF4-FFF2-40B4-BE49-F238E27FC236}">
                <a16:creationId xmlns:a16="http://schemas.microsoft.com/office/drawing/2014/main" id="{3CBF156E-BBE9-4E50-B4DE-FE0A494EA324}"/>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1256283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Substituent dată 1">
            <a:extLst>
              <a:ext uri="{FF2B5EF4-FFF2-40B4-BE49-F238E27FC236}">
                <a16:creationId xmlns:a16="http://schemas.microsoft.com/office/drawing/2014/main" id="{E0904599-4DC1-4E20-A915-5B71A5316DBD}"/>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3" name="Substituent subsol 2">
            <a:extLst>
              <a:ext uri="{FF2B5EF4-FFF2-40B4-BE49-F238E27FC236}">
                <a16:creationId xmlns:a16="http://schemas.microsoft.com/office/drawing/2014/main" id="{DD74B14D-3274-4C1D-A4ED-28E5DF046440}"/>
              </a:ext>
            </a:extLst>
          </p:cNvPr>
          <p:cNvSpPr>
            <a:spLocks noGrp="1"/>
          </p:cNvSpPr>
          <p:nvPr>
            <p:ph type="ftr" sz="quarter" idx="11"/>
          </p:nvPr>
        </p:nvSpPr>
        <p:spPr/>
        <p:txBody>
          <a:bodyPr/>
          <a:lstStyle/>
          <a:p>
            <a:endParaRPr lang="en-US" dirty="0"/>
          </a:p>
        </p:txBody>
      </p:sp>
      <p:sp>
        <p:nvSpPr>
          <p:cNvPr id="4" name="Substituent număr diapozitiv 3">
            <a:extLst>
              <a:ext uri="{FF2B5EF4-FFF2-40B4-BE49-F238E27FC236}">
                <a16:creationId xmlns:a16="http://schemas.microsoft.com/office/drawing/2014/main" id="{CE8AC9C1-569E-4538-9F64-6D5194FB6FD2}"/>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274465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ținut cu legendă">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B77DA779-827A-4ED1-BF13-7857F0F6F416}"/>
              </a:ext>
            </a:extLst>
          </p:cNvPr>
          <p:cNvSpPr>
            <a:spLocks noGrp="1"/>
          </p:cNvSpPr>
          <p:nvPr>
            <p:ph type="title"/>
          </p:nvPr>
        </p:nvSpPr>
        <p:spPr>
          <a:xfrm>
            <a:off x="839788" y="457200"/>
            <a:ext cx="3932237" cy="1600200"/>
          </a:xfrm>
        </p:spPr>
        <p:txBody>
          <a:bodyPr anchor="b"/>
          <a:lstStyle>
            <a:lvl1pPr>
              <a:defRPr sz="3200"/>
            </a:lvl1pPr>
          </a:lstStyle>
          <a:p>
            <a:r>
              <a:rPr lang="ro-RO"/>
              <a:t>Faceți clic pentru a edita stilul de titlu coordonator</a:t>
            </a:r>
            <a:endParaRPr lang="en-US"/>
          </a:p>
        </p:txBody>
      </p:sp>
      <p:sp>
        <p:nvSpPr>
          <p:cNvPr id="3" name="Substituent conținut 2">
            <a:extLst>
              <a:ext uri="{FF2B5EF4-FFF2-40B4-BE49-F238E27FC236}">
                <a16:creationId xmlns:a16="http://schemas.microsoft.com/office/drawing/2014/main" id="{3EF5E6FB-4440-4237-BA30-5B71EE8FA1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text 3">
            <a:extLst>
              <a:ext uri="{FF2B5EF4-FFF2-40B4-BE49-F238E27FC236}">
                <a16:creationId xmlns:a16="http://schemas.microsoft.com/office/drawing/2014/main" id="{ABA87B6D-5FC5-4A9C-B158-43FB8D4667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a16="http://schemas.microsoft.com/office/drawing/2014/main" id="{8C354B77-10F6-43B0-8875-15576B5F58E1}"/>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6" name="Substituent subsol 5">
            <a:extLst>
              <a:ext uri="{FF2B5EF4-FFF2-40B4-BE49-F238E27FC236}">
                <a16:creationId xmlns:a16="http://schemas.microsoft.com/office/drawing/2014/main" id="{9BDC24CB-79E5-4DCE-9B1D-46D2A3B32449}"/>
              </a:ext>
            </a:extLst>
          </p:cNvPr>
          <p:cNvSpPr>
            <a:spLocks noGrp="1"/>
          </p:cNvSpPr>
          <p:nvPr>
            <p:ph type="ftr" sz="quarter" idx="11"/>
          </p:nvPr>
        </p:nvSpPr>
        <p:spPr/>
        <p:txBody>
          <a:bodyPr/>
          <a:lstStyle/>
          <a:p>
            <a:endParaRPr lang="en-US" dirty="0"/>
          </a:p>
        </p:txBody>
      </p:sp>
      <p:sp>
        <p:nvSpPr>
          <p:cNvPr id="7" name="Substituent număr diapozitiv 6">
            <a:extLst>
              <a:ext uri="{FF2B5EF4-FFF2-40B4-BE49-F238E27FC236}">
                <a16:creationId xmlns:a16="http://schemas.microsoft.com/office/drawing/2014/main" id="{BF2A311E-84C7-443B-A1CC-1F30DCFBAE2F}"/>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2754885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ine cu legendă">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2836E169-BCEC-4B85-8ACB-4DF49ECFA80D}"/>
              </a:ext>
            </a:extLst>
          </p:cNvPr>
          <p:cNvSpPr>
            <a:spLocks noGrp="1"/>
          </p:cNvSpPr>
          <p:nvPr>
            <p:ph type="title"/>
          </p:nvPr>
        </p:nvSpPr>
        <p:spPr>
          <a:xfrm>
            <a:off x="839788" y="457200"/>
            <a:ext cx="3932237" cy="1600200"/>
          </a:xfrm>
        </p:spPr>
        <p:txBody>
          <a:bodyPr anchor="b"/>
          <a:lstStyle>
            <a:lvl1pPr>
              <a:defRPr sz="3200"/>
            </a:lvl1pPr>
          </a:lstStyle>
          <a:p>
            <a:r>
              <a:rPr lang="ro-RO"/>
              <a:t>Faceți clic pentru a edita stilul de titlu coordonator</a:t>
            </a:r>
            <a:endParaRPr lang="en-US"/>
          </a:p>
        </p:txBody>
      </p:sp>
      <p:sp>
        <p:nvSpPr>
          <p:cNvPr id="3" name="Substituent imagine 2">
            <a:extLst>
              <a:ext uri="{FF2B5EF4-FFF2-40B4-BE49-F238E27FC236}">
                <a16:creationId xmlns:a16="http://schemas.microsoft.com/office/drawing/2014/main" id="{7FD4554A-BF63-4FE4-BA25-C508E22B11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Substituent text 3">
            <a:extLst>
              <a:ext uri="{FF2B5EF4-FFF2-40B4-BE49-F238E27FC236}">
                <a16:creationId xmlns:a16="http://schemas.microsoft.com/office/drawing/2014/main" id="{5FCA3B45-A134-4EAA-95C4-1A9568F2A0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o-RO"/>
              <a:t>Faceţi clic pentru a edita Master stiluri text</a:t>
            </a:r>
          </a:p>
        </p:txBody>
      </p:sp>
      <p:sp>
        <p:nvSpPr>
          <p:cNvPr id="5" name="Substituent dată 4">
            <a:extLst>
              <a:ext uri="{FF2B5EF4-FFF2-40B4-BE49-F238E27FC236}">
                <a16:creationId xmlns:a16="http://schemas.microsoft.com/office/drawing/2014/main" id="{4E13E766-9C96-4BFE-BD4A-C2F386A8B8D7}"/>
              </a:ext>
            </a:extLst>
          </p:cNvPr>
          <p:cNvSpPr>
            <a:spLocks noGrp="1"/>
          </p:cNvSpPr>
          <p:nvPr>
            <p:ph type="dt" sz="half" idx="10"/>
          </p:nvPr>
        </p:nvSpPr>
        <p:spPr/>
        <p:txBody>
          <a:bodyPr/>
          <a:lstStyle/>
          <a:p>
            <a:fld id="{0AAB9A0C-F89E-4449-AEFE-A44A67730AD3}" type="datetimeFigureOut">
              <a:rPr lang="en-US" smtClean="0"/>
              <a:t>1/25/2023</a:t>
            </a:fld>
            <a:endParaRPr lang="en-US" dirty="0"/>
          </a:p>
        </p:txBody>
      </p:sp>
      <p:sp>
        <p:nvSpPr>
          <p:cNvPr id="6" name="Substituent subsol 5">
            <a:extLst>
              <a:ext uri="{FF2B5EF4-FFF2-40B4-BE49-F238E27FC236}">
                <a16:creationId xmlns:a16="http://schemas.microsoft.com/office/drawing/2014/main" id="{F0CE9668-E569-4E0E-ABAF-A89B0BBE6E7C}"/>
              </a:ext>
            </a:extLst>
          </p:cNvPr>
          <p:cNvSpPr>
            <a:spLocks noGrp="1"/>
          </p:cNvSpPr>
          <p:nvPr>
            <p:ph type="ftr" sz="quarter" idx="11"/>
          </p:nvPr>
        </p:nvSpPr>
        <p:spPr/>
        <p:txBody>
          <a:bodyPr/>
          <a:lstStyle/>
          <a:p>
            <a:endParaRPr lang="en-US" dirty="0"/>
          </a:p>
        </p:txBody>
      </p:sp>
      <p:sp>
        <p:nvSpPr>
          <p:cNvPr id="7" name="Substituent număr diapozitiv 6">
            <a:extLst>
              <a:ext uri="{FF2B5EF4-FFF2-40B4-BE49-F238E27FC236}">
                <a16:creationId xmlns:a16="http://schemas.microsoft.com/office/drawing/2014/main" id="{A4F73716-0894-4928-8914-5123C9674023}"/>
              </a:ext>
            </a:extLst>
          </p:cNvPr>
          <p:cNvSpPr>
            <a:spLocks noGrp="1"/>
          </p:cNvSpPr>
          <p:nvPr>
            <p:ph type="sldNum" sz="quarter" idx="12"/>
          </p:nvPr>
        </p:nvSpPr>
        <p:spPr/>
        <p:txBody>
          <a:bodyPr/>
          <a:lstStyle/>
          <a:p>
            <a:fld id="{E7928317-3275-45B1-A8CF-2231CB39B59B}" type="slidenum">
              <a:rPr lang="en-US" smtClean="0"/>
              <a:t>‹#›</a:t>
            </a:fld>
            <a:endParaRPr lang="en-US" dirty="0"/>
          </a:p>
        </p:txBody>
      </p:sp>
    </p:spTree>
    <p:extLst>
      <p:ext uri="{BB962C8B-B14F-4D97-AF65-F5344CB8AC3E}">
        <p14:creationId xmlns:p14="http://schemas.microsoft.com/office/powerpoint/2010/main" val="1190877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ubstituent titlu 1">
            <a:extLst>
              <a:ext uri="{FF2B5EF4-FFF2-40B4-BE49-F238E27FC236}">
                <a16:creationId xmlns:a16="http://schemas.microsoft.com/office/drawing/2014/main" id="{885F5603-B11B-4F41-97F1-BAFB417F20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o-RO"/>
              <a:t>Faceți clic pentru a edita stilul de titlu coordonator</a:t>
            </a:r>
            <a:endParaRPr lang="en-US"/>
          </a:p>
        </p:txBody>
      </p:sp>
      <p:sp>
        <p:nvSpPr>
          <p:cNvPr id="3" name="Substituent text 2">
            <a:extLst>
              <a:ext uri="{FF2B5EF4-FFF2-40B4-BE49-F238E27FC236}">
                <a16:creationId xmlns:a16="http://schemas.microsoft.com/office/drawing/2014/main" id="{A36596C4-C825-4C2E-98F0-E371169563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o-RO"/>
              <a:t>Faceţi clic pentru a edita Master stiluri text</a:t>
            </a:r>
          </a:p>
          <a:p>
            <a:pPr lvl="1"/>
            <a:r>
              <a:rPr lang="ro-RO"/>
              <a:t>al doilea nivel</a:t>
            </a:r>
          </a:p>
          <a:p>
            <a:pPr lvl="2"/>
            <a:r>
              <a:rPr lang="ro-RO"/>
              <a:t>al treilea nivel</a:t>
            </a:r>
          </a:p>
          <a:p>
            <a:pPr lvl="3"/>
            <a:r>
              <a:rPr lang="ro-RO"/>
              <a:t>al patrulea nivel</a:t>
            </a:r>
          </a:p>
          <a:p>
            <a:pPr lvl="4"/>
            <a:r>
              <a:rPr lang="ro-RO"/>
              <a:t>al cincilea nivel</a:t>
            </a:r>
            <a:endParaRPr lang="en-US"/>
          </a:p>
        </p:txBody>
      </p:sp>
      <p:sp>
        <p:nvSpPr>
          <p:cNvPr id="4" name="Substituent dată 3">
            <a:extLst>
              <a:ext uri="{FF2B5EF4-FFF2-40B4-BE49-F238E27FC236}">
                <a16:creationId xmlns:a16="http://schemas.microsoft.com/office/drawing/2014/main" id="{DDA9DBB5-E60A-4857-B0F8-78E92C5454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AB9A0C-F89E-4449-AEFE-A44A67730AD3}" type="datetimeFigureOut">
              <a:rPr lang="en-US" smtClean="0"/>
              <a:t>1/25/2023</a:t>
            </a:fld>
            <a:endParaRPr lang="en-US" dirty="0"/>
          </a:p>
        </p:txBody>
      </p:sp>
      <p:sp>
        <p:nvSpPr>
          <p:cNvPr id="5" name="Substituent subsol 4">
            <a:extLst>
              <a:ext uri="{FF2B5EF4-FFF2-40B4-BE49-F238E27FC236}">
                <a16:creationId xmlns:a16="http://schemas.microsoft.com/office/drawing/2014/main" id="{38DC197A-6848-4639-BF3D-F29FB3587E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ubstituent număr diapozitiv 5">
            <a:extLst>
              <a:ext uri="{FF2B5EF4-FFF2-40B4-BE49-F238E27FC236}">
                <a16:creationId xmlns:a16="http://schemas.microsoft.com/office/drawing/2014/main" id="{46DA4D73-616F-47AF-ABCF-867B442205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928317-3275-45B1-A8CF-2231CB39B59B}" type="slidenum">
              <a:rPr lang="en-US" smtClean="0"/>
              <a:t>‹#›</a:t>
            </a:fld>
            <a:endParaRPr lang="en-US" dirty="0"/>
          </a:p>
        </p:txBody>
      </p:sp>
    </p:spTree>
    <p:extLst>
      <p:ext uri="{BB962C8B-B14F-4D97-AF65-F5344CB8AC3E}">
        <p14:creationId xmlns:p14="http://schemas.microsoft.com/office/powerpoint/2010/main" val="2471299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image" Target="../media/image4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5.png"/><Relationship Id="rId2" Type="http://schemas.openxmlformats.org/officeDocument/2006/relationships/image" Target="../media/image5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5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6.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5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 Id="rId9"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15.png"/><Relationship Id="rId4"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6.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21.png"/><Relationship Id="rId11" Type="http://schemas.openxmlformats.org/officeDocument/2006/relationships/image" Target="../media/image26.png"/><Relationship Id="rId5" Type="http://schemas.openxmlformats.org/officeDocument/2006/relationships/image" Target="../media/image20.png"/><Relationship Id="rId10" Type="http://schemas.openxmlformats.org/officeDocument/2006/relationships/image" Target="../media/image25.png"/><Relationship Id="rId4" Type="http://schemas.openxmlformats.org/officeDocument/2006/relationships/image" Target="../media/image19.png"/><Relationship Id="rId9" Type="http://schemas.openxmlformats.org/officeDocument/2006/relationships/image" Target="../media/image24.png"/></Relationships>
</file>

<file path=ppt/slides/_rels/slide7.xml.rels><?xml version="1.0" encoding="UTF-8" standalone="yes"?>
<Relationships xmlns="http://schemas.openxmlformats.org/package/2006/relationships"><Relationship Id="rId8" Type="http://schemas.openxmlformats.org/officeDocument/2006/relationships/image" Target="../media/image32.png"/><Relationship Id="rId3" Type="http://schemas.openxmlformats.org/officeDocument/2006/relationships/image" Target="../media/image27.png"/><Relationship Id="rId7" Type="http://schemas.openxmlformats.org/officeDocument/2006/relationships/image" Target="../media/image31.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png"/></Relationships>
</file>

<file path=ppt/slides/_rels/slide8.xml.rels><?xml version="1.0" encoding="UTF-8" standalone="yes"?>
<Relationships xmlns="http://schemas.openxmlformats.org/package/2006/relationships"><Relationship Id="rId8" Type="http://schemas.openxmlformats.org/officeDocument/2006/relationships/image" Target="../media/image39.png"/><Relationship Id="rId13" Type="http://schemas.openxmlformats.org/officeDocument/2006/relationships/image" Target="../media/image44.png"/><Relationship Id="rId3" Type="http://schemas.openxmlformats.org/officeDocument/2006/relationships/image" Target="../media/image34.png"/><Relationship Id="rId7" Type="http://schemas.openxmlformats.org/officeDocument/2006/relationships/image" Target="../media/image38.png"/><Relationship Id="rId12" Type="http://schemas.openxmlformats.org/officeDocument/2006/relationships/image" Target="../media/image43.png"/><Relationship Id="rId2" Type="http://schemas.openxmlformats.org/officeDocument/2006/relationships/image" Target="../media/image33.png"/><Relationship Id="rId1" Type="http://schemas.openxmlformats.org/officeDocument/2006/relationships/slideLayout" Target="../slideLayouts/slideLayout7.xml"/><Relationship Id="rId6" Type="http://schemas.openxmlformats.org/officeDocument/2006/relationships/image" Target="../media/image37.png"/><Relationship Id="rId11" Type="http://schemas.openxmlformats.org/officeDocument/2006/relationships/image" Target="../media/image42.png"/><Relationship Id="rId5" Type="http://schemas.openxmlformats.org/officeDocument/2006/relationships/image" Target="../media/image36.png"/><Relationship Id="rId15" Type="http://schemas.openxmlformats.org/officeDocument/2006/relationships/image" Target="../media/image46.png"/><Relationship Id="rId10" Type="http://schemas.openxmlformats.org/officeDocument/2006/relationships/image" Target="../media/image41.png"/><Relationship Id="rId4" Type="http://schemas.openxmlformats.org/officeDocument/2006/relationships/image" Target="../media/image35.png"/><Relationship Id="rId9" Type="http://schemas.openxmlformats.org/officeDocument/2006/relationships/image" Target="../media/image40.png"/><Relationship Id="rId14" Type="http://schemas.openxmlformats.org/officeDocument/2006/relationships/image" Target="../media/image45.png"/></Relationships>
</file>

<file path=ppt/slides/_rels/slide9.xml.rels><?xml version="1.0" encoding="UTF-8" standalone="yes"?>
<Relationships xmlns="http://schemas.openxmlformats.org/package/2006/relationships"><Relationship Id="rId3" Type="http://schemas.openxmlformats.org/officeDocument/2006/relationships/image" Target="../media/image48.png"/><Relationship Id="rId2" Type="http://schemas.openxmlformats.org/officeDocument/2006/relationships/image" Target="../media/image4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u 1">
            <a:extLst>
              <a:ext uri="{FF2B5EF4-FFF2-40B4-BE49-F238E27FC236}">
                <a16:creationId xmlns:a16="http://schemas.microsoft.com/office/drawing/2014/main" id="{5D4CA370-25E1-4CF6-A679-9D0EA0F10587}"/>
              </a:ext>
            </a:extLst>
          </p:cNvPr>
          <p:cNvSpPr>
            <a:spLocks noGrp="1"/>
          </p:cNvSpPr>
          <p:nvPr>
            <p:ph type="ctrTitle"/>
          </p:nvPr>
        </p:nvSpPr>
        <p:spPr>
          <a:xfrm>
            <a:off x="1524000" y="1122363"/>
            <a:ext cx="9144000" cy="1020473"/>
          </a:xfrm>
        </p:spPr>
        <p:txBody>
          <a:bodyPr>
            <a:normAutofit/>
          </a:bodyPr>
          <a:lstStyle/>
          <a:p>
            <a:r>
              <a:rPr lang="en-US" sz="4000" dirty="0"/>
              <a:t>Differential Pair</a:t>
            </a:r>
          </a:p>
        </p:txBody>
      </p:sp>
      <p:sp>
        <p:nvSpPr>
          <p:cNvPr id="3" name="Subtitlu 2">
            <a:extLst>
              <a:ext uri="{FF2B5EF4-FFF2-40B4-BE49-F238E27FC236}">
                <a16:creationId xmlns:a16="http://schemas.microsoft.com/office/drawing/2014/main" id="{76728051-7EAE-4865-B651-A3C9F2A3D82A}"/>
              </a:ext>
            </a:extLst>
          </p:cNvPr>
          <p:cNvSpPr>
            <a:spLocks noGrp="1"/>
          </p:cNvSpPr>
          <p:nvPr>
            <p:ph type="subTitle" idx="1"/>
          </p:nvPr>
        </p:nvSpPr>
        <p:spPr>
          <a:xfrm>
            <a:off x="1524000" y="2336800"/>
            <a:ext cx="9144000" cy="2921000"/>
          </a:xfrm>
        </p:spPr>
        <p:txBody>
          <a:bodyPr/>
          <a:lstStyle/>
          <a:p>
            <a:r>
              <a:rPr lang="en-US" dirty="0"/>
              <a:t>FILS – Integrated Circuits</a:t>
            </a:r>
          </a:p>
        </p:txBody>
      </p:sp>
    </p:spTree>
    <p:extLst>
      <p:ext uri="{BB962C8B-B14F-4D97-AF65-F5344CB8AC3E}">
        <p14:creationId xmlns:p14="http://schemas.microsoft.com/office/powerpoint/2010/main" val="1123920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4178516" cy="461665"/>
          </a:xfrm>
          <a:prstGeom prst="rect">
            <a:avLst/>
          </a:prstGeom>
          <a:noFill/>
        </p:spPr>
        <p:txBody>
          <a:bodyPr wrap="none" rtlCol="0">
            <a:spAutoFit/>
          </a:bodyPr>
          <a:lstStyle/>
          <a:p>
            <a:r>
              <a:rPr lang="en-US" sz="2400" dirty="0"/>
              <a:t>Differential Pair – Resistive Load</a:t>
            </a:r>
            <a:endParaRPr lang="ro-RO" sz="2400" dirty="0"/>
          </a:p>
        </p:txBody>
      </p:sp>
      <mc:AlternateContent xmlns:mc="http://schemas.openxmlformats.org/markup-compatibility/2006" xmlns:a14="http://schemas.microsoft.com/office/drawing/2010/main">
        <mc:Choice Requires="a14">
          <p:sp>
            <p:nvSpPr>
              <p:cNvPr id="6" name="CasetăText 23">
                <a:extLst>
                  <a:ext uri="{FF2B5EF4-FFF2-40B4-BE49-F238E27FC236}">
                    <a16:creationId xmlns:a16="http://schemas.microsoft.com/office/drawing/2014/main" id="{4731F144-024F-46DB-AE3E-2E138B1731B1}"/>
                  </a:ext>
                </a:extLst>
              </p:cNvPr>
              <p:cNvSpPr txBox="1"/>
              <p:nvPr/>
            </p:nvSpPr>
            <p:spPr>
              <a:xfrm>
                <a:off x="400050" y="893893"/>
                <a:ext cx="10792206" cy="1037463"/>
              </a:xfrm>
              <a:prstGeom prst="rect">
                <a:avLst/>
              </a:prstGeom>
              <a:noFill/>
            </p:spPr>
            <p:txBody>
              <a:bodyPr wrap="square" rtlCol="0">
                <a:spAutoFit/>
              </a:bodyPr>
              <a:lstStyle/>
              <a:p>
                <a:r>
                  <a:rPr lang="en-US" b="1" dirty="0"/>
                  <a:t>Small Unbalance</a:t>
                </a:r>
                <a:r>
                  <a:rPr lang="en-US" dirty="0"/>
                  <a:t> (Region II) (continues)</a:t>
                </a:r>
              </a:p>
              <a:p>
                <a:pPr marL="342900" indent="-342900">
                  <a:buFont typeface="Arial" panose="020B0604020202020204" pitchFamily="34" charset="0"/>
                  <a:buChar char="•"/>
                </a:pPr>
                <a:r>
                  <a:rPr lang="en-US" dirty="0"/>
                  <a:t>We can plot I</a:t>
                </a:r>
                <a:r>
                  <a:rPr lang="en-US" baseline="-25000" dirty="0"/>
                  <a:t>D1</a:t>
                </a:r>
                <a:r>
                  <a:rPr lang="en-US" dirty="0"/>
                  <a:t> and I</a:t>
                </a:r>
                <a:r>
                  <a:rPr lang="en-US" baseline="-25000" dirty="0"/>
                  <a:t>D2</a:t>
                </a:r>
                <a:r>
                  <a:rPr lang="en-US" dirty="0"/>
                  <a:t> as a function of V</a:t>
                </a:r>
                <a:r>
                  <a:rPr lang="en-US" baseline="-25000" dirty="0"/>
                  <a:t>d</a:t>
                </a:r>
                <a:r>
                  <a:rPr lang="en-US" dirty="0"/>
                  <a:t>. It can be seen that I</a:t>
                </a:r>
                <a:r>
                  <a:rPr lang="en-US" baseline="-25000" dirty="0"/>
                  <a:t>D1</a:t>
                </a:r>
                <a:r>
                  <a:rPr lang="en-US" dirty="0"/>
                  <a:t>+I</a:t>
                </a:r>
                <a:r>
                  <a:rPr lang="en-US" baseline="-25000" dirty="0"/>
                  <a:t>D2</a:t>
                </a:r>
                <a:r>
                  <a:rPr lang="en-US" dirty="0"/>
                  <a:t> is constant.</a:t>
                </a:r>
              </a:p>
              <a:p>
                <a:pPr marL="342900" indent="-342900">
                  <a:buFont typeface="Arial" panose="020B0604020202020204" pitchFamily="34" charset="0"/>
                  <a:buChar char="•"/>
                </a:pPr>
                <a:r>
                  <a:rPr lang="en-US" dirty="0"/>
                  <a:t>This graph uses normalized values – </a:t>
                </a:r>
                <a14:m>
                  <m:oMath xmlns:m="http://schemas.openxmlformats.org/officeDocument/2006/math">
                    <m:f>
                      <m:fPr>
                        <m:ctrlPr>
                          <a:rPr lang="en-US"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sSub>
                      <m:sSubPr>
                        <m:ctrlPr>
                          <a:rPr lang="en-US" i="1" smtClean="0">
                            <a:latin typeface="Cambria Math" panose="02040503050406030204" pitchFamily="18" charset="0"/>
                          </a:rPr>
                        </m:ctrlPr>
                      </m:sSubPr>
                      <m:e>
                        <m:r>
                          <a:rPr lang="en-US" i="1" smtClean="0">
                            <a:latin typeface="Cambria Math" panose="02040503050406030204" pitchFamily="18" charset="0"/>
                            <a:ea typeface="Cambria Math" panose="02040503050406030204" pitchFamily="18" charset="0"/>
                          </a:rPr>
                          <m:t>𝜇</m:t>
                        </m:r>
                      </m:e>
                      <m:sub>
                        <m:r>
                          <a:rPr lang="en-US" b="0" i="1" smtClean="0">
                            <a:latin typeface="Cambria Math" panose="02040503050406030204" pitchFamily="18" charset="0"/>
                          </a:rPr>
                          <m:t>𝑛</m:t>
                        </m:r>
                      </m:sub>
                    </m:sSub>
                    <m:sSub>
                      <m:sSubPr>
                        <m:ctrlPr>
                          <a:rPr lang="en-US" i="1" smtClean="0">
                            <a:latin typeface="Cambria Math" panose="02040503050406030204" pitchFamily="18" charset="0"/>
                          </a:rPr>
                        </m:ctrlPr>
                      </m:sSubPr>
                      <m:e>
                        <m:r>
                          <a:rPr lang="en-US" b="0" i="1" smtClean="0">
                            <a:latin typeface="Cambria Math" panose="02040503050406030204" pitchFamily="18" charset="0"/>
                          </a:rPr>
                          <m:t>𝐶</m:t>
                        </m:r>
                      </m:e>
                      <m:sub>
                        <m:r>
                          <a:rPr lang="en-US" b="0" i="1" smtClean="0">
                            <a:latin typeface="Cambria Math" panose="02040503050406030204" pitchFamily="18" charset="0"/>
                          </a:rPr>
                          <m:t>𝑜𝑥</m:t>
                        </m:r>
                      </m:sub>
                    </m:sSub>
                    <m:r>
                      <a:rPr lang="en-US" b="0" i="1" smtClean="0">
                        <a:latin typeface="Cambria Math" panose="02040503050406030204" pitchFamily="18" charset="0"/>
                      </a:rPr>
                      <m:t>(</m:t>
                    </m:r>
                    <m:r>
                      <a:rPr lang="en-US" b="0" i="1" smtClean="0">
                        <a:latin typeface="Cambria Math" panose="02040503050406030204" pitchFamily="18" charset="0"/>
                      </a:rPr>
                      <m:t>𝑊</m:t>
                    </m:r>
                    <m:r>
                      <a:rPr lang="en-US" b="0" i="1" smtClean="0">
                        <a:latin typeface="Cambria Math" panose="02040503050406030204" pitchFamily="18" charset="0"/>
                      </a:rPr>
                      <m:t>/</m:t>
                    </m:r>
                    <m:r>
                      <a:rPr lang="en-US" b="0" i="1" smtClean="0">
                        <a:latin typeface="Cambria Math" panose="02040503050406030204" pitchFamily="18" charset="0"/>
                      </a:rPr>
                      <m:t>𝐿</m:t>
                    </m:r>
                    <m:r>
                      <a:rPr lang="en-US" b="0" i="1" smtClean="0">
                        <a:latin typeface="Cambria Math" panose="02040503050406030204" pitchFamily="18" charset="0"/>
                      </a:rPr>
                      <m:t>)</m:t>
                    </m:r>
                  </m:oMath>
                </a14:m>
                <a:r>
                  <a:rPr lang="en-US" dirty="0"/>
                  <a:t> was chosen </a:t>
                </a:r>
                <a14:m>
                  <m:oMath xmlns:m="http://schemas.openxmlformats.org/officeDocument/2006/math">
                    <m:r>
                      <a:rPr lang="en-US" b="0" i="1" smtClean="0">
                        <a:latin typeface="Cambria Math" panose="02040503050406030204" pitchFamily="18" charset="0"/>
                      </a:rPr>
                      <m:t>1/4</m:t>
                    </m:r>
                  </m:oMath>
                </a14:m>
                <a:r>
                  <a:rPr lang="en-US" dirty="0"/>
                  <a:t> so the max current value is 1.</a:t>
                </a:r>
              </a:p>
            </p:txBody>
          </p:sp>
        </mc:Choice>
        <mc:Fallback xmlns="">
          <p:sp>
            <p:nvSpPr>
              <p:cNvPr id="6" name="CasetăText 23">
                <a:extLst>
                  <a:ext uri="{FF2B5EF4-FFF2-40B4-BE49-F238E27FC236}">
                    <a16:creationId xmlns:a16="http://schemas.microsoft.com/office/drawing/2014/main" id="{4731F144-024F-46DB-AE3E-2E138B1731B1}"/>
                  </a:ext>
                </a:extLst>
              </p:cNvPr>
              <p:cNvSpPr txBox="1">
                <a:spLocks noRot="1" noChangeAspect="1" noMove="1" noResize="1" noEditPoints="1" noAdjustHandles="1" noChangeArrowheads="1" noChangeShapeType="1" noTextEdit="1"/>
              </p:cNvSpPr>
              <p:nvPr/>
            </p:nvSpPr>
            <p:spPr>
              <a:xfrm>
                <a:off x="400050" y="893893"/>
                <a:ext cx="10792206" cy="1037463"/>
              </a:xfrm>
              <a:prstGeom prst="rect">
                <a:avLst/>
              </a:prstGeom>
              <a:blipFill>
                <a:blip r:embed="rId2"/>
                <a:stretch>
                  <a:fillRect l="-508" t="-3529" b="-3529"/>
                </a:stretch>
              </a:blipFill>
            </p:spPr>
            <p:txBody>
              <a:bodyPr/>
              <a:lstStyle/>
              <a:p>
                <a:r>
                  <a:rPr lang="en-US">
                    <a:noFill/>
                  </a:rPr>
                  <a:t> </a:t>
                </a:r>
              </a:p>
            </p:txBody>
          </p:sp>
        </mc:Fallback>
      </mc:AlternateContent>
      <p:pic>
        <p:nvPicPr>
          <p:cNvPr id="7" name="Picture 6">
            <a:extLst>
              <a:ext uri="{FF2B5EF4-FFF2-40B4-BE49-F238E27FC236}">
                <a16:creationId xmlns:a16="http://schemas.microsoft.com/office/drawing/2014/main" id="{C6AEC840-7DE2-4B6A-BA90-708B1AFE6EFE}"/>
              </a:ext>
            </a:extLst>
          </p:cNvPr>
          <p:cNvPicPr>
            <a:picLocks noChangeAspect="1"/>
          </p:cNvPicPr>
          <p:nvPr/>
        </p:nvPicPr>
        <p:blipFill>
          <a:blip r:embed="rId3"/>
          <a:stretch>
            <a:fillRect/>
          </a:stretch>
        </p:blipFill>
        <p:spPr>
          <a:xfrm>
            <a:off x="2036064" y="1987286"/>
            <a:ext cx="7973568" cy="4652480"/>
          </a:xfrm>
          <a:prstGeom prst="rect">
            <a:avLst/>
          </a:prstGeom>
        </p:spPr>
      </p:pic>
    </p:spTree>
    <p:extLst>
      <p:ext uri="{BB962C8B-B14F-4D97-AF65-F5344CB8AC3E}">
        <p14:creationId xmlns:p14="http://schemas.microsoft.com/office/powerpoint/2010/main" val="2008872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4178516" cy="461665"/>
          </a:xfrm>
          <a:prstGeom prst="rect">
            <a:avLst/>
          </a:prstGeom>
          <a:noFill/>
        </p:spPr>
        <p:txBody>
          <a:bodyPr wrap="none" rtlCol="0">
            <a:spAutoFit/>
          </a:bodyPr>
          <a:lstStyle/>
          <a:p>
            <a:r>
              <a:rPr lang="en-US" sz="2400" dirty="0"/>
              <a:t>Differential Pair – Resistive Load</a:t>
            </a:r>
            <a:endParaRPr lang="ro-RO" sz="2400" dirty="0"/>
          </a:p>
        </p:txBody>
      </p:sp>
      <p:sp>
        <p:nvSpPr>
          <p:cNvPr id="6" name="CasetăText 23">
            <a:extLst>
              <a:ext uri="{FF2B5EF4-FFF2-40B4-BE49-F238E27FC236}">
                <a16:creationId xmlns:a16="http://schemas.microsoft.com/office/drawing/2014/main" id="{4731F144-024F-46DB-AE3E-2E138B1731B1}"/>
              </a:ext>
            </a:extLst>
          </p:cNvPr>
          <p:cNvSpPr txBox="1"/>
          <p:nvPr/>
        </p:nvSpPr>
        <p:spPr>
          <a:xfrm>
            <a:off x="400050" y="893892"/>
            <a:ext cx="6921246" cy="646331"/>
          </a:xfrm>
          <a:prstGeom prst="rect">
            <a:avLst/>
          </a:prstGeom>
          <a:noFill/>
        </p:spPr>
        <p:txBody>
          <a:bodyPr wrap="square" rtlCol="0">
            <a:spAutoFit/>
          </a:bodyPr>
          <a:lstStyle/>
          <a:p>
            <a:r>
              <a:rPr lang="en-US" b="1" dirty="0"/>
              <a:t>Large Unbalance</a:t>
            </a:r>
            <a:r>
              <a:rPr lang="en-US" dirty="0"/>
              <a:t> (Region III)</a:t>
            </a:r>
          </a:p>
          <a:p>
            <a:pPr marL="342900" indent="-342900">
              <a:buFont typeface="Arial" panose="020B0604020202020204" pitchFamily="34" charset="0"/>
              <a:buChar char="•"/>
            </a:pPr>
            <a:r>
              <a:rPr lang="en-US" dirty="0"/>
              <a:t>When the differential voltage reaches</a:t>
            </a:r>
          </a:p>
        </p:txBody>
      </p:sp>
      <p:pic>
        <p:nvPicPr>
          <p:cNvPr id="5" name="Picture 4">
            <a:extLst>
              <a:ext uri="{FF2B5EF4-FFF2-40B4-BE49-F238E27FC236}">
                <a16:creationId xmlns:a16="http://schemas.microsoft.com/office/drawing/2014/main" id="{45D98928-B500-4BE3-9F8E-1158BEAE7AA5}"/>
              </a:ext>
            </a:extLst>
          </p:cNvPr>
          <p:cNvPicPr>
            <a:picLocks noChangeAspect="1"/>
          </p:cNvPicPr>
          <p:nvPr/>
        </p:nvPicPr>
        <p:blipFill>
          <a:blip r:embed="rId2"/>
          <a:stretch>
            <a:fillRect/>
          </a:stretch>
        </p:blipFill>
        <p:spPr>
          <a:xfrm>
            <a:off x="7509054" y="909131"/>
            <a:ext cx="4350412" cy="5412415"/>
          </a:xfrm>
          <a:prstGeom prst="rect">
            <a:avLst/>
          </a:prstGeom>
        </p:spPr>
      </p:pic>
      <mc:AlternateContent xmlns:mc="http://schemas.openxmlformats.org/markup-compatibility/2006" xmlns:a14="http://schemas.microsoft.com/office/drawing/2010/main">
        <mc:Choice Requires="a14">
          <p:sp>
            <p:nvSpPr>
              <p:cNvPr id="28" name="Dreptunghi 4">
                <a:extLst>
                  <a:ext uri="{FF2B5EF4-FFF2-40B4-BE49-F238E27FC236}">
                    <a16:creationId xmlns:a16="http://schemas.microsoft.com/office/drawing/2014/main" id="{D9E9431C-1DAD-48FA-8657-B80F9471FA8B}"/>
                  </a:ext>
                </a:extLst>
              </p:cNvPr>
              <p:cNvSpPr/>
              <p:nvPr/>
            </p:nvSpPr>
            <p:spPr>
              <a:xfrm>
                <a:off x="769011" y="1540223"/>
                <a:ext cx="1720297" cy="662746"/>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𝑑</m:t>
                          </m:r>
                        </m:sub>
                      </m:sSub>
                      <m:r>
                        <a:rPr lang="en-US" b="0" i="1" smtClean="0">
                          <a:latin typeface="Cambria Math" panose="02040503050406030204" pitchFamily="18" charset="0"/>
                        </a:rPr>
                        <m:t>=</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 </m:t>
                              </m:r>
                              <m:r>
                                <a:rPr lang="en-US" i="1">
                                  <a:latin typeface="Cambria Math" panose="02040503050406030204" pitchFamily="18" charset="0"/>
                                </a:rPr>
                                <m:t>𝑉</m:t>
                              </m:r>
                            </m:e>
                            <m:sub>
                              <m:r>
                                <a:rPr lang="en-US" i="1">
                                  <a:latin typeface="Cambria Math" panose="02040503050406030204" pitchFamily="18" charset="0"/>
                                </a:rPr>
                                <m:t>𝑜𝑣𝑥</m:t>
                              </m:r>
                            </m:sub>
                          </m:sSub>
                        </m:num>
                        <m:den>
                          <m:rad>
                            <m:radPr>
                              <m:degHide m:val="on"/>
                              <m:ctrlPr>
                                <a:rPr lang="en-US" i="1">
                                  <a:latin typeface="Cambria Math" panose="02040503050406030204" pitchFamily="18" charset="0"/>
                                </a:rPr>
                              </m:ctrlPr>
                            </m:radPr>
                            <m:deg/>
                            <m:e>
                              <m:r>
                                <a:rPr lang="en-US" i="1">
                                  <a:latin typeface="Cambria Math" panose="02040503050406030204" pitchFamily="18" charset="0"/>
                                </a:rPr>
                                <m:t>2</m:t>
                              </m:r>
                            </m:e>
                          </m:rad>
                        </m:den>
                      </m:f>
                    </m:oMath>
                  </m:oMathPara>
                </a14:m>
                <a:endParaRPr lang="en-US" dirty="0"/>
              </a:p>
            </p:txBody>
          </p:sp>
        </mc:Choice>
        <mc:Fallback xmlns="">
          <p:sp>
            <p:nvSpPr>
              <p:cNvPr id="28" name="Dreptunghi 4">
                <a:extLst>
                  <a:ext uri="{FF2B5EF4-FFF2-40B4-BE49-F238E27FC236}">
                    <a16:creationId xmlns:a16="http://schemas.microsoft.com/office/drawing/2014/main" id="{D9E9431C-1DAD-48FA-8657-B80F9471FA8B}"/>
                  </a:ext>
                </a:extLst>
              </p:cNvPr>
              <p:cNvSpPr>
                <a:spLocks noRot="1" noChangeAspect="1" noMove="1" noResize="1" noEditPoints="1" noAdjustHandles="1" noChangeArrowheads="1" noChangeShapeType="1" noTextEdit="1"/>
              </p:cNvSpPr>
              <p:nvPr/>
            </p:nvSpPr>
            <p:spPr>
              <a:xfrm>
                <a:off x="769011" y="1540223"/>
                <a:ext cx="1720297" cy="662746"/>
              </a:xfrm>
              <a:prstGeom prst="rect">
                <a:avLst/>
              </a:prstGeom>
              <a:blipFill>
                <a:blip r:embed="rId3"/>
                <a:stretch>
                  <a:fillRect/>
                </a:stretch>
              </a:blipFill>
            </p:spPr>
            <p:txBody>
              <a:bodyPr/>
              <a:lstStyle/>
              <a:p>
                <a:r>
                  <a:rPr lang="en-US">
                    <a:noFill/>
                  </a:rPr>
                  <a:t> </a:t>
                </a:r>
              </a:p>
            </p:txBody>
          </p:sp>
        </mc:Fallback>
      </mc:AlternateContent>
      <p:sp>
        <p:nvSpPr>
          <p:cNvPr id="29" name="CasetăText 23">
            <a:extLst>
              <a:ext uri="{FF2B5EF4-FFF2-40B4-BE49-F238E27FC236}">
                <a16:creationId xmlns:a16="http://schemas.microsoft.com/office/drawing/2014/main" id="{F04077C2-131C-44FF-BDDD-D820A6F80D8A}"/>
              </a:ext>
            </a:extLst>
          </p:cNvPr>
          <p:cNvSpPr txBox="1"/>
          <p:nvPr/>
        </p:nvSpPr>
        <p:spPr>
          <a:xfrm>
            <a:off x="400050" y="2186554"/>
            <a:ext cx="6921246" cy="2031325"/>
          </a:xfrm>
          <a:prstGeom prst="rect">
            <a:avLst/>
          </a:prstGeom>
          <a:noFill/>
        </p:spPr>
        <p:txBody>
          <a:bodyPr wrap="square" rtlCol="0">
            <a:spAutoFit/>
          </a:bodyPr>
          <a:lstStyle/>
          <a:p>
            <a:pPr marL="342900" indent="-342900">
              <a:buFont typeface="Arial" panose="020B0604020202020204" pitchFamily="34" charset="0"/>
              <a:buChar char="•"/>
            </a:pPr>
            <a:r>
              <a:rPr lang="en-US" dirty="0"/>
              <a:t>One of the differential transistors closes and all the tail current flows through the other transistor.</a:t>
            </a:r>
          </a:p>
          <a:p>
            <a:pPr marL="342900" indent="-342900">
              <a:buFont typeface="Arial" panose="020B0604020202020204" pitchFamily="34" charset="0"/>
              <a:buChar char="•"/>
            </a:pPr>
            <a:r>
              <a:rPr lang="en-US" dirty="0"/>
              <a:t>In this case, we say that the differential pair is completely unbalanced in one direction.</a:t>
            </a:r>
          </a:p>
          <a:p>
            <a:pPr marL="342900" indent="-342900">
              <a:buFont typeface="Arial" panose="020B0604020202020204" pitchFamily="34" charset="0"/>
              <a:buChar char="•"/>
            </a:pPr>
            <a:r>
              <a:rPr lang="en-US" dirty="0"/>
              <a:t>If we increase the differential voltage above this level, nothing much will happen – the current will continue to flow through only one of the transistors and the other one will remain blocked.</a:t>
            </a:r>
            <a:endParaRPr lang="en-US" dirty="0">
              <a:solidFill>
                <a:srgbClr val="FF0000"/>
              </a:solidFill>
            </a:endParaRPr>
          </a:p>
        </p:txBody>
      </p:sp>
    </p:spTree>
    <p:extLst>
      <p:ext uri="{BB962C8B-B14F-4D97-AF65-F5344CB8AC3E}">
        <p14:creationId xmlns:p14="http://schemas.microsoft.com/office/powerpoint/2010/main" val="1358941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4178516" cy="461665"/>
          </a:xfrm>
          <a:prstGeom prst="rect">
            <a:avLst/>
          </a:prstGeom>
          <a:noFill/>
        </p:spPr>
        <p:txBody>
          <a:bodyPr wrap="none" rtlCol="0">
            <a:spAutoFit/>
          </a:bodyPr>
          <a:lstStyle/>
          <a:p>
            <a:r>
              <a:rPr lang="en-US" sz="2400" dirty="0"/>
              <a:t>Differential Pair – Resistive Load</a:t>
            </a:r>
            <a:endParaRPr lang="ro-RO" sz="2400" dirty="0"/>
          </a:p>
        </p:txBody>
      </p:sp>
      <p:sp>
        <p:nvSpPr>
          <p:cNvPr id="6" name="CasetăText 23">
            <a:extLst>
              <a:ext uri="{FF2B5EF4-FFF2-40B4-BE49-F238E27FC236}">
                <a16:creationId xmlns:a16="http://schemas.microsoft.com/office/drawing/2014/main" id="{4731F144-024F-46DB-AE3E-2E138B1731B1}"/>
              </a:ext>
            </a:extLst>
          </p:cNvPr>
          <p:cNvSpPr txBox="1"/>
          <p:nvPr/>
        </p:nvSpPr>
        <p:spPr>
          <a:xfrm>
            <a:off x="400050" y="893893"/>
            <a:ext cx="10792206" cy="369332"/>
          </a:xfrm>
          <a:prstGeom prst="rect">
            <a:avLst/>
          </a:prstGeom>
          <a:noFill/>
        </p:spPr>
        <p:txBody>
          <a:bodyPr wrap="square" rtlCol="0">
            <a:spAutoFit/>
          </a:bodyPr>
          <a:lstStyle/>
          <a:p>
            <a:pPr marL="342900" indent="-342900">
              <a:buFont typeface="Arial" panose="020B0604020202020204" pitchFamily="34" charset="0"/>
              <a:buChar char="•"/>
            </a:pPr>
            <a:r>
              <a:rPr lang="en-US" dirty="0"/>
              <a:t>I</a:t>
            </a:r>
            <a:r>
              <a:rPr lang="en-US" baseline="-25000" dirty="0"/>
              <a:t>D1</a:t>
            </a:r>
            <a:r>
              <a:rPr lang="en-US" dirty="0"/>
              <a:t> and I</a:t>
            </a:r>
            <a:r>
              <a:rPr lang="en-US" baseline="-25000" dirty="0"/>
              <a:t>D2</a:t>
            </a:r>
            <a:r>
              <a:rPr lang="en-US" dirty="0"/>
              <a:t> as a function of V</a:t>
            </a:r>
            <a:r>
              <a:rPr lang="en-US" baseline="-25000" dirty="0"/>
              <a:t>d</a:t>
            </a:r>
            <a:r>
              <a:rPr lang="en-US" dirty="0"/>
              <a:t>.</a:t>
            </a:r>
          </a:p>
        </p:txBody>
      </p:sp>
      <p:pic>
        <p:nvPicPr>
          <p:cNvPr id="9" name="Picture 8">
            <a:extLst>
              <a:ext uri="{FF2B5EF4-FFF2-40B4-BE49-F238E27FC236}">
                <a16:creationId xmlns:a16="http://schemas.microsoft.com/office/drawing/2014/main" id="{291E04B5-84EB-422E-97B0-5308E60128BD}"/>
              </a:ext>
            </a:extLst>
          </p:cNvPr>
          <p:cNvPicPr>
            <a:picLocks noChangeAspect="1"/>
          </p:cNvPicPr>
          <p:nvPr/>
        </p:nvPicPr>
        <p:blipFill>
          <a:blip r:embed="rId2"/>
          <a:stretch>
            <a:fillRect/>
          </a:stretch>
        </p:blipFill>
        <p:spPr>
          <a:xfrm>
            <a:off x="1535524" y="1319155"/>
            <a:ext cx="9581539" cy="5227949"/>
          </a:xfrm>
          <a:prstGeom prst="rect">
            <a:avLst/>
          </a:prstGeom>
        </p:spPr>
      </p:pic>
    </p:spTree>
    <p:extLst>
      <p:ext uri="{BB962C8B-B14F-4D97-AF65-F5344CB8AC3E}">
        <p14:creationId xmlns:p14="http://schemas.microsoft.com/office/powerpoint/2010/main" val="36640927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4178516" cy="461665"/>
          </a:xfrm>
          <a:prstGeom prst="rect">
            <a:avLst/>
          </a:prstGeom>
          <a:noFill/>
        </p:spPr>
        <p:txBody>
          <a:bodyPr wrap="none" rtlCol="0">
            <a:spAutoFit/>
          </a:bodyPr>
          <a:lstStyle/>
          <a:p>
            <a:r>
              <a:rPr lang="en-US" sz="2400" dirty="0"/>
              <a:t>Differential Pair – Resistive Load</a:t>
            </a:r>
            <a:endParaRPr lang="ro-RO" sz="2400" dirty="0"/>
          </a:p>
        </p:txBody>
      </p:sp>
      <p:sp>
        <p:nvSpPr>
          <p:cNvPr id="6" name="CasetăText 23">
            <a:extLst>
              <a:ext uri="{FF2B5EF4-FFF2-40B4-BE49-F238E27FC236}">
                <a16:creationId xmlns:a16="http://schemas.microsoft.com/office/drawing/2014/main" id="{4731F144-024F-46DB-AE3E-2E138B1731B1}"/>
              </a:ext>
            </a:extLst>
          </p:cNvPr>
          <p:cNvSpPr txBox="1"/>
          <p:nvPr/>
        </p:nvSpPr>
        <p:spPr>
          <a:xfrm>
            <a:off x="400050" y="893893"/>
            <a:ext cx="10792206" cy="369332"/>
          </a:xfrm>
          <a:prstGeom prst="rect">
            <a:avLst/>
          </a:prstGeom>
          <a:noFill/>
        </p:spPr>
        <p:txBody>
          <a:bodyPr wrap="square" rtlCol="0">
            <a:spAutoFit/>
          </a:bodyPr>
          <a:lstStyle/>
          <a:p>
            <a:pPr marL="342900" indent="-342900">
              <a:buFont typeface="Arial" panose="020B0604020202020204" pitchFamily="34" charset="0"/>
              <a:buChar char="•"/>
            </a:pPr>
            <a:r>
              <a:rPr lang="en-US" dirty="0"/>
              <a:t>V</a:t>
            </a:r>
            <a:r>
              <a:rPr lang="en-US" baseline="-25000" dirty="0"/>
              <a:t>op</a:t>
            </a:r>
            <a:r>
              <a:rPr lang="en-US" dirty="0"/>
              <a:t> and V</a:t>
            </a:r>
            <a:r>
              <a:rPr lang="en-US" baseline="-25000" dirty="0"/>
              <a:t>om</a:t>
            </a:r>
            <a:r>
              <a:rPr lang="en-US" dirty="0"/>
              <a:t> as a function of V</a:t>
            </a:r>
            <a:r>
              <a:rPr lang="en-US" baseline="-25000" dirty="0"/>
              <a:t>d</a:t>
            </a:r>
            <a:r>
              <a:rPr lang="en-US" dirty="0"/>
              <a:t>.</a:t>
            </a:r>
          </a:p>
        </p:txBody>
      </p:sp>
      <p:pic>
        <p:nvPicPr>
          <p:cNvPr id="5" name="Picture 4">
            <a:extLst>
              <a:ext uri="{FF2B5EF4-FFF2-40B4-BE49-F238E27FC236}">
                <a16:creationId xmlns:a16="http://schemas.microsoft.com/office/drawing/2014/main" id="{75F8D839-6331-44FA-AFF4-75723B968DC9}"/>
              </a:ext>
            </a:extLst>
          </p:cNvPr>
          <p:cNvPicPr>
            <a:picLocks noChangeAspect="1"/>
          </p:cNvPicPr>
          <p:nvPr/>
        </p:nvPicPr>
        <p:blipFill>
          <a:blip r:embed="rId2"/>
          <a:stretch>
            <a:fillRect/>
          </a:stretch>
        </p:blipFill>
        <p:spPr>
          <a:xfrm>
            <a:off x="1377091" y="1319155"/>
            <a:ext cx="9437817" cy="5107269"/>
          </a:xfrm>
          <a:prstGeom prst="rect">
            <a:avLst/>
          </a:prstGeom>
        </p:spPr>
      </p:pic>
    </p:spTree>
    <p:extLst>
      <p:ext uri="{BB962C8B-B14F-4D97-AF65-F5344CB8AC3E}">
        <p14:creationId xmlns:p14="http://schemas.microsoft.com/office/powerpoint/2010/main" val="363502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3863558" cy="461665"/>
          </a:xfrm>
          <a:prstGeom prst="rect">
            <a:avLst/>
          </a:prstGeom>
          <a:noFill/>
        </p:spPr>
        <p:txBody>
          <a:bodyPr wrap="none" rtlCol="0">
            <a:spAutoFit/>
          </a:bodyPr>
          <a:lstStyle/>
          <a:p>
            <a:r>
              <a:rPr lang="en-US" sz="2400" dirty="0"/>
              <a:t>Differential Pair – Active Load</a:t>
            </a:r>
            <a:endParaRPr lang="ro-RO" sz="2400" dirty="0"/>
          </a:p>
        </p:txBody>
      </p:sp>
      <p:sp>
        <p:nvSpPr>
          <p:cNvPr id="6" name="CasetăText 23">
            <a:extLst>
              <a:ext uri="{FF2B5EF4-FFF2-40B4-BE49-F238E27FC236}">
                <a16:creationId xmlns:a16="http://schemas.microsoft.com/office/drawing/2014/main" id="{4731F144-024F-46DB-AE3E-2E138B1731B1}"/>
              </a:ext>
            </a:extLst>
          </p:cNvPr>
          <p:cNvSpPr txBox="1"/>
          <p:nvPr/>
        </p:nvSpPr>
        <p:spPr>
          <a:xfrm>
            <a:off x="400050" y="1046292"/>
            <a:ext cx="7213854" cy="1200329"/>
          </a:xfrm>
          <a:prstGeom prst="rect">
            <a:avLst/>
          </a:prstGeom>
          <a:noFill/>
        </p:spPr>
        <p:txBody>
          <a:bodyPr wrap="square" rtlCol="0">
            <a:spAutoFit/>
          </a:bodyPr>
          <a:lstStyle/>
          <a:p>
            <a:r>
              <a:rPr lang="en-US" dirty="0"/>
              <a:t>Effects of introducing an active load:</a:t>
            </a:r>
          </a:p>
          <a:p>
            <a:pPr marL="342900" indent="-342900">
              <a:buFont typeface="Arial" panose="020B0604020202020204" pitchFamily="34" charset="0"/>
              <a:buChar char="•"/>
            </a:pPr>
            <a:r>
              <a:rPr lang="en-US" dirty="0"/>
              <a:t>The schematic is no longer perfectly symmetric.</a:t>
            </a:r>
          </a:p>
          <a:p>
            <a:pPr marL="342900" indent="-342900">
              <a:buFont typeface="Arial" panose="020B0604020202020204" pitchFamily="34" charset="0"/>
              <a:buChar char="•"/>
            </a:pPr>
            <a:r>
              <a:rPr lang="en-US" dirty="0"/>
              <a:t>Now the output is single-ended (no longer differential).</a:t>
            </a:r>
          </a:p>
          <a:p>
            <a:pPr marL="342900" indent="-342900">
              <a:buFont typeface="Arial" panose="020B0604020202020204" pitchFamily="34" charset="0"/>
              <a:buChar char="•"/>
            </a:pPr>
            <a:r>
              <a:rPr lang="en-US" dirty="0"/>
              <a:t>Gain and output impedance increase.</a:t>
            </a:r>
          </a:p>
        </p:txBody>
      </p:sp>
      <p:pic>
        <p:nvPicPr>
          <p:cNvPr id="8" name="Picture 7">
            <a:extLst>
              <a:ext uri="{FF2B5EF4-FFF2-40B4-BE49-F238E27FC236}">
                <a16:creationId xmlns:a16="http://schemas.microsoft.com/office/drawing/2014/main" id="{1FED647E-ADD4-4856-B850-035209F01CB1}"/>
              </a:ext>
            </a:extLst>
          </p:cNvPr>
          <p:cNvPicPr>
            <a:picLocks noChangeAspect="1"/>
          </p:cNvPicPr>
          <p:nvPr/>
        </p:nvPicPr>
        <p:blipFill>
          <a:blip r:embed="rId2"/>
          <a:stretch>
            <a:fillRect/>
          </a:stretch>
        </p:blipFill>
        <p:spPr>
          <a:xfrm>
            <a:off x="7768584" y="1131129"/>
            <a:ext cx="3980070" cy="5101439"/>
          </a:xfrm>
          <a:prstGeom prst="rect">
            <a:avLst/>
          </a:prstGeom>
        </p:spPr>
      </p:pic>
    </p:spTree>
    <p:extLst>
      <p:ext uri="{BB962C8B-B14F-4D97-AF65-F5344CB8AC3E}">
        <p14:creationId xmlns:p14="http://schemas.microsoft.com/office/powerpoint/2010/main" val="14984672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3863558" cy="461665"/>
          </a:xfrm>
          <a:prstGeom prst="rect">
            <a:avLst/>
          </a:prstGeom>
          <a:noFill/>
        </p:spPr>
        <p:txBody>
          <a:bodyPr wrap="none" rtlCol="0">
            <a:spAutoFit/>
          </a:bodyPr>
          <a:lstStyle/>
          <a:p>
            <a:r>
              <a:rPr lang="en-US" sz="2400" dirty="0"/>
              <a:t>Differential Pair – Active Load</a:t>
            </a:r>
            <a:endParaRPr lang="ro-RO" sz="2400" dirty="0"/>
          </a:p>
        </p:txBody>
      </p:sp>
      <p:pic>
        <p:nvPicPr>
          <p:cNvPr id="7" name="Picture 6">
            <a:extLst>
              <a:ext uri="{FF2B5EF4-FFF2-40B4-BE49-F238E27FC236}">
                <a16:creationId xmlns:a16="http://schemas.microsoft.com/office/drawing/2014/main" id="{526AE4B9-4922-418B-A181-87A16E735E1F}"/>
              </a:ext>
            </a:extLst>
          </p:cNvPr>
          <p:cNvPicPr>
            <a:picLocks noChangeAspect="1"/>
          </p:cNvPicPr>
          <p:nvPr/>
        </p:nvPicPr>
        <p:blipFill>
          <a:blip r:embed="rId2"/>
          <a:stretch>
            <a:fillRect/>
          </a:stretch>
        </p:blipFill>
        <p:spPr>
          <a:xfrm>
            <a:off x="7768584" y="1131129"/>
            <a:ext cx="3980070" cy="5101439"/>
          </a:xfrm>
          <a:prstGeom prst="rect">
            <a:avLst/>
          </a:prstGeom>
        </p:spPr>
      </p:pic>
      <p:sp>
        <p:nvSpPr>
          <p:cNvPr id="8" name="CasetăText 23">
            <a:extLst>
              <a:ext uri="{FF2B5EF4-FFF2-40B4-BE49-F238E27FC236}">
                <a16:creationId xmlns:a16="http://schemas.microsoft.com/office/drawing/2014/main" id="{5092CEAA-13D6-41D2-B5AE-1F5852E5A7D6}"/>
              </a:ext>
            </a:extLst>
          </p:cNvPr>
          <p:cNvSpPr txBox="1"/>
          <p:nvPr/>
        </p:nvSpPr>
        <p:spPr>
          <a:xfrm>
            <a:off x="400050" y="893892"/>
            <a:ext cx="6921246" cy="1200329"/>
          </a:xfrm>
          <a:prstGeom prst="rect">
            <a:avLst/>
          </a:prstGeom>
          <a:noFill/>
        </p:spPr>
        <p:txBody>
          <a:bodyPr wrap="square" rtlCol="0">
            <a:spAutoFit/>
          </a:bodyPr>
          <a:lstStyle/>
          <a:p>
            <a:r>
              <a:rPr lang="en-US" b="1" dirty="0"/>
              <a:t>Equilibrium</a:t>
            </a:r>
            <a:endParaRPr lang="en-US" dirty="0"/>
          </a:p>
          <a:p>
            <a:pPr marL="342900" indent="-342900">
              <a:buFont typeface="Arial" panose="020B0604020202020204" pitchFamily="34" charset="0"/>
              <a:buChar char="•"/>
            </a:pPr>
            <a:r>
              <a:rPr lang="en-US" dirty="0"/>
              <a:t>The equilibrium condition is still V</a:t>
            </a:r>
            <a:r>
              <a:rPr lang="en-US" baseline="-25000" dirty="0"/>
              <a:t>inp</a:t>
            </a:r>
            <a:r>
              <a:rPr lang="en-US" dirty="0"/>
              <a:t>=V</a:t>
            </a:r>
            <a:r>
              <a:rPr lang="en-US" baseline="-25000" dirty="0"/>
              <a:t>inm</a:t>
            </a:r>
            <a:r>
              <a:rPr lang="en-US" dirty="0"/>
              <a:t>.</a:t>
            </a:r>
          </a:p>
          <a:p>
            <a:pPr marL="342900" indent="-342900">
              <a:buFont typeface="Arial" panose="020B0604020202020204" pitchFamily="34" charset="0"/>
              <a:buChar char="•"/>
            </a:pPr>
            <a:r>
              <a:rPr lang="en-US" dirty="0"/>
              <a:t>We consider MN1 and MN2 identical, MP3 and MP4 identical.</a:t>
            </a:r>
          </a:p>
          <a:p>
            <a:pPr marL="342900" indent="-342900">
              <a:buFont typeface="Arial" panose="020B0604020202020204" pitchFamily="34" charset="0"/>
              <a:buChar char="•"/>
            </a:pPr>
            <a:r>
              <a:rPr lang="en-US" dirty="0"/>
              <a:t>In this case, we can see by symmetry that</a:t>
            </a:r>
          </a:p>
        </p:txBody>
      </p:sp>
      <mc:AlternateContent xmlns:mc="http://schemas.openxmlformats.org/markup-compatibility/2006" xmlns:a14="http://schemas.microsoft.com/office/drawing/2010/main">
        <mc:Choice Requires="a14">
          <p:sp>
            <p:nvSpPr>
              <p:cNvPr id="9" name="Dreptunghi 4">
                <a:extLst>
                  <a:ext uri="{FF2B5EF4-FFF2-40B4-BE49-F238E27FC236}">
                    <a16:creationId xmlns:a16="http://schemas.microsoft.com/office/drawing/2014/main" id="{852F98C3-B5A7-486D-B5EE-4C0BE48D2216}"/>
                  </a:ext>
                </a:extLst>
              </p:cNvPr>
              <p:cNvSpPr/>
              <p:nvPr/>
            </p:nvSpPr>
            <p:spPr>
              <a:xfrm>
                <a:off x="756819" y="2150150"/>
                <a:ext cx="2053437" cy="39190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𝑂</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𝑑𝑑</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𝑔𝑠</m:t>
                          </m:r>
                          <m:r>
                            <a:rPr lang="en-US" b="0" i="1" smtClean="0">
                              <a:latin typeface="Cambria Math" panose="02040503050406030204" pitchFamily="18" charset="0"/>
                            </a:rPr>
                            <m:t>3</m:t>
                          </m:r>
                        </m:sub>
                      </m:sSub>
                    </m:oMath>
                  </m:oMathPara>
                </a14:m>
                <a:endParaRPr lang="en-US" dirty="0"/>
              </a:p>
            </p:txBody>
          </p:sp>
        </mc:Choice>
        <mc:Fallback xmlns="">
          <p:sp>
            <p:nvSpPr>
              <p:cNvPr id="9" name="Dreptunghi 4">
                <a:extLst>
                  <a:ext uri="{FF2B5EF4-FFF2-40B4-BE49-F238E27FC236}">
                    <a16:creationId xmlns:a16="http://schemas.microsoft.com/office/drawing/2014/main" id="{852F98C3-B5A7-486D-B5EE-4C0BE48D2216}"/>
                  </a:ext>
                </a:extLst>
              </p:cNvPr>
              <p:cNvSpPr>
                <a:spLocks noRot="1" noChangeAspect="1" noMove="1" noResize="1" noEditPoints="1" noAdjustHandles="1" noChangeArrowheads="1" noChangeShapeType="1" noTextEdit="1"/>
              </p:cNvSpPr>
              <p:nvPr/>
            </p:nvSpPr>
            <p:spPr>
              <a:xfrm>
                <a:off x="756819" y="2150150"/>
                <a:ext cx="2053437" cy="391902"/>
              </a:xfrm>
              <a:prstGeom prst="rect">
                <a:avLst/>
              </a:prstGeom>
              <a:blipFill>
                <a:blip r:embed="rId3"/>
                <a:stretch>
                  <a:fillRect b="-9375"/>
                </a:stretch>
              </a:blipFill>
            </p:spPr>
            <p:txBody>
              <a:bodyPr/>
              <a:lstStyle/>
              <a:p>
                <a:r>
                  <a:rPr lang="en-US">
                    <a:noFill/>
                  </a:rPr>
                  <a:t> </a:t>
                </a:r>
              </a:p>
            </p:txBody>
          </p:sp>
        </mc:Fallback>
      </mc:AlternateContent>
      <p:sp>
        <p:nvSpPr>
          <p:cNvPr id="10" name="CasetăText 23">
            <a:extLst>
              <a:ext uri="{FF2B5EF4-FFF2-40B4-BE49-F238E27FC236}">
                <a16:creationId xmlns:a16="http://schemas.microsoft.com/office/drawing/2014/main" id="{C6C78C67-E48A-426B-8DD8-4938190E939B}"/>
              </a:ext>
            </a:extLst>
          </p:cNvPr>
          <p:cNvSpPr txBox="1"/>
          <p:nvPr/>
        </p:nvSpPr>
        <p:spPr>
          <a:xfrm>
            <a:off x="400050" y="2531139"/>
            <a:ext cx="7213854" cy="2585323"/>
          </a:xfrm>
          <a:prstGeom prst="rect">
            <a:avLst/>
          </a:prstGeom>
          <a:noFill/>
        </p:spPr>
        <p:txBody>
          <a:bodyPr wrap="square" rtlCol="0">
            <a:spAutoFit/>
          </a:bodyPr>
          <a:lstStyle/>
          <a:p>
            <a:pPr marL="342900" indent="-342900">
              <a:buFont typeface="Arial" panose="020B0604020202020204" pitchFamily="34" charset="0"/>
              <a:buChar char="•"/>
            </a:pPr>
            <a:r>
              <a:rPr lang="en-US" dirty="0"/>
              <a:t>Indeed, if this condition is fulfilled, then:</a:t>
            </a:r>
          </a:p>
          <a:p>
            <a:pPr marL="800100" lvl="1" indent="-342900">
              <a:buFont typeface="Wingdings" panose="05000000000000000000" pitchFamily="2" charset="2"/>
              <a:buChar char="§"/>
            </a:pPr>
            <a:r>
              <a:rPr lang="en-US" dirty="0"/>
              <a:t>MN3 and MP4 will have the same V</a:t>
            </a:r>
            <a:r>
              <a:rPr lang="en-US" baseline="-25000" dirty="0"/>
              <a:t>ds</a:t>
            </a:r>
            <a:r>
              <a:rPr lang="en-US" dirty="0"/>
              <a:t> voltage. They are identical and have the same V</a:t>
            </a:r>
            <a:r>
              <a:rPr lang="en-US" baseline="-25000" dirty="0"/>
              <a:t>gs</a:t>
            </a:r>
            <a:r>
              <a:rPr lang="en-US" dirty="0"/>
              <a:t> voltage (by circuit design), so they will have identical current.</a:t>
            </a:r>
          </a:p>
          <a:p>
            <a:pPr marL="800100" lvl="1" indent="-342900">
              <a:buFont typeface="Wingdings" panose="05000000000000000000" pitchFamily="2" charset="2"/>
              <a:buChar char="§"/>
            </a:pPr>
            <a:r>
              <a:rPr lang="en-US" dirty="0"/>
              <a:t>MN1 and MN2 will also have the same V</a:t>
            </a:r>
            <a:r>
              <a:rPr lang="en-US" baseline="-25000" dirty="0"/>
              <a:t>ds</a:t>
            </a:r>
            <a:r>
              <a:rPr lang="en-US" dirty="0"/>
              <a:t>. They are identical and have the same V</a:t>
            </a:r>
            <a:r>
              <a:rPr lang="en-US" baseline="-25000" dirty="0"/>
              <a:t>gs</a:t>
            </a:r>
            <a:r>
              <a:rPr lang="en-US" dirty="0"/>
              <a:t> voltage (as V</a:t>
            </a:r>
            <a:r>
              <a:rPr lang="en-US" baseline="-25000" dirty="0"/>
              <a:t>inp</a:t>
            </a:r>
            <a:r>
              <a:rPr lang="en-US" dirty="0"/>
              <a:t>=V</a:t>
            </a:r>
            <a:r>
              <a:rPr lang="en-US" baseline="-25000" dirty="0"/>
              <a:t>inm</a:t>
            </a:r>
            <a:r>
              <a:rPr lang="en-US" dirty="0"/>
              <a:t>), so they will also have identical current.</a:t>
            </a:r>
          </a:p>
          <a:p>
            <a:pPr marL="800100" lvl="1" indent="-342900">
              <a:buFont typeface="Wingdings" panose="05000000000000000000" pitchFamily="2" charset="2"/>
              <a:buChar char="§"/>
            </a:pPr>
            <a:r>
              <a:rPr lang="en-US" dirty="0"/>
              <a:t>This means that the tail current splits equally between the two branches.</a:t>
            </a:r>
          </a:p>
        </p:txBody>
      </p:sp>
    </p:spTree>
    <p:extLst>
      <p:ext uri="{BB962C8B-B14F-4D97-AF65-F5344CB8AC3E}">
        <p14:creationId xmlns:p14="http://schemas.microsoft.com/office/powerpoint/2010/main" val="20120274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3863558" cy="461665"/>
          </a:xfrm>
          <a:prstGeom prst="rect">
            <a:avLst/>
          </a:prstGeom>
          <a:noFill/>
        </p:spPr>
        <p:txBody>
          <a:bodyPr wrap="none" rtlCol="0">
            <a:spAutoFit/>
          </a:bodyPr>
          <a:lstStyle/>
          <a:p>
            <a:r>
              <a:rPr lang="en-US" sz="2400" dirty="0"/>
              <a:t>Differential Pair – Active Load</a:t>
            </a:r>
            <a:endParaRPr lang="ro-RO" sz="2400" dirty="0"/>
          </a:p>
        </p:txBody>
      </p:sp>
      <p:pic>
        <p:nvPicPr>
          <p:cNvPr id="7" name="Picture 6">
            <a:extLst>
              <a:ext uri="{FF2B5EF4-FFF2-40B4-BE49-F238E27FC236}">
                <a16:creationId xmlns:a16="http://schemas.microsoft.com/office/drawing/2014/main" id="{526AE4B9-4922-418B-A181-87A16E735E1F}"/>
              </a:ext>
            </a:extLst>
          </p:cNvPr>
          <p:cNvPicPr>
            <a:picLocks noChangeAspect="1"/>
          </p:cNvPicPr>
          <p:nvPr/>
        </p:nvPicPr>
        <p:blipFill>
          <a:blip r:embed="rId2"/>
          <a:stretch>
            <a:fillRect/>
          </a:stretch>
        </p:blipFill>
        <p:spPr>
          <a:xfrm>
            <a:off x="7768584" y="1131129"/>
            <a:ext cx="3980070" cy="5101439"/>
          </a:xfrm>
          <a:prstGeom prst="rect">
            <a:avLst/>
          </a:prstGeom>
        </p:spPr>
      </p:pic>
      <p:sp>
        <p:nvSpPr>
          <p:cNvPr id="8" name="CasetăText 23">
            <a:extLst>
              <a:ext uri="{FF2B5EF4-FFF2-40B4-BE49-F238E27FC236}">
                <a16:creationId xmlns:a16="http://schemas.microsoft.com/office/drawing/2014/main" id="{5092CEAA-13D6-41D2-B5AE-1F5852E5A7D6}"/>
              </a:ext>
            </a:extLst>
          </p:cNvPr>
          <p:cNvSpPr txBox="1"/>
          <p:nvPr/>
        </p:nvSpPr>
        <p:spPr>
          <a:xfrm>
            <a:off x="400050" y="893892"/>
            <a:ext cx="6921246" cy="4247317"/>
          </a:xfrm>
          <a:prstGeom prst="rect">
            <a:avLst/>
          </a:prstGeom>
          <a:noFill/>
        </p:spPr>
        <p:txBody>
          <a:bodyPr wrap="square" rtlCol="0">
            <a:spAutoFit/>
          </a:bodyPr>
          <a:lstStyle/>
          <a:p>
            <a:r>
              <a:rPr lang="en-US" b="1" dirty="0"/>
              <a:t>Positive Differential Voltage</a:t>
            </a:r>
            <a:endParaRPr lang="en-US" dirty="0"/>
          </a:p>
          <a:p>
            <a:pPr marL="342900" indent="-342900">
              <a:buFont typeface="Arial" panose="020B0604020202020204" pitchFamily="34" charset="0"/>
              <a:buChar char="•"/>
            </a:pPr>
            <a:r>
              <a:rPr lang="en-US" dirty="0"/>
              <a:t>For the active load differential pair, the behavior is different if we apply positive versus negative differential voltage</a:t>
            </a:r>
          </a:p>
          <a:p>
            <a:pPr marL="342900" indent="-342900">
              <a:buFont typeface="Arial" panose="020B0604020202020204" pitchFamily="34" charset="0"/>
              <a:buChar char="•"/>
            </a:pPr>
            <a:r>
              <a:rPr lang="en-US" dirty="0"/>
              <a:t>If we apply positive differential voltage (V</a:t>
            </a:r>
            <a:r>
              <a:rPr lang="en-US" baseline="-25000" dirty="0"/>
              <a:t>inp</a:t>
            </a:r>
            <a:r>
              <a:rPr lang="en-US" dirty="0"/>
              <a:t>&gt;V</a:t>
            </a:r>
            <a:r>
              <a:rPr lang="en-US" baseline="-25000" dirty="0"/>
              <a:t>inm</a:t>
            </a:r>
            <a:r>
              <a:rPr lang="en-US" dirty="0"/>
              <a:t>), MN1 will be turned on more strongly and MN2 will be turned on less than in the equilibrium case.</a:t>
            </a:r>
          </a:p>
          <a:p>
            <a:pPr marL="342900" indent="-342900">
              <a:buFont typeface="Arial" panose="020B0604020202020204" pitchFamily="34" charset="0"/>
              <a:buChar char="•"/>
            </a:pPr>
            <a:r>
              <a:rPr lang="en-US" dirty="0"/>
              <a:t>This means that more current will flow through MN1 and less current through MN2.</a:t>
            </a:r>
          </a:p>
          <a:p>
            <a:pPr marL="342900" indent="-342900">
              <a:buFont typeface="Arial" panose="020B0604020202020204" pitchFamily="34" charset="0"/>
              <a:buChar char="•"/>
            </a:pPr>
            <a:r>
              <a:rPr lang="en-US" dirty="0"/>
              <a:t>MN1 current will flow through MN3, resulting in a higher gate voltage for the MN3, MN4 current mirror.</a:t>
            </a:r>
          </a:p>
          <a:p>
            <a:pPr marL="342900" indent="-342900">
              <a:buFont typeface="Arial" panose="020B0604020202020204" pitchFamily="34" charset="0"/>
              <a:buChar char="•"/>
            </a:pPr>
            <a:r>
              <a:rPr lang="en-US" dirty="0"/>
              <a:t>This means that MN4 will have higher V</a:t>
            </a:r>
            <a:r>
              <a:rPr lang="en-US" baseline="-25000" dirty="0"/>
              <a:t>gs</a:t>
            </a:r>
            <a:r>
              <a:rPr lang="en-US" dirty="0"/>
              <a:t> voltage than in the equilibrium position, but is forced to drive less current as it is limited by MN2.</a:t>
            </a:r>
          </a:p>
          <a:p>
            <a:pPr marL="342900" indent="-342900">
              <a:buFont typeface="Arial" panose="020B0604020202020204" pitchFamily="34" charset="0"/>
              <a:buChar char="•"/>
            </a:pPr>
            <a:r>
              <a:rPr lang="en-US" dirty="0"/>
              <a:t>This means that the output voltage will rise to keep MP4 in linear region so that it’s current matches MN2 current.</a:t>
            </a:r>
          </a:p>
        </p:txBody>
      </p:sp>
    </p:spTree>
    <p:extLst>
      <p:ext uri="{BB962C8B-B14F-4D97-AF65-F5344CB8AC3E}">
        <p14:creationId xmlns:p14="http://schemas.microsoft.com/office/powerpoint/2010/main" val="21981726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3863558" cy="461665"/>
          </a:xfrm>
          <a:prstGeom prst="rect">
            <a:avLst/>
          </a:prstGeom>
          <a:noFill/>
        </p:spPr>
        <p:txBody>
          <a:bodyPr wrap="none" rtlCol="0">
            <a:spAutoFit/>
          </a:bodyPr>
          <a:lstStyle/>
          <a:p>
            <a:r>
              <a:rPr lang="en-US" sz="2400" dirty="0"/>
              <a:t>Differential Pair – Active Load</a:t>
            </a:r>
            <a:endParaRPr lang="ro-RO" sz="2400" dirty="0"/>
          </a:p>
        </p:txBody>
      </p:sp>
      <p:pic>
        <p:nvPicPr>
          <p:cNvPr id="7" name="Picture 6">
            <a:extLst>
              <a:ext uri="{FF2B5EF4-FFF2-40B4-BE49-F238E27FC236}">
                <a16:creationId xmlns:a16="http://schemas.microsoft.com/office/drawing/2014/main" id="{526AE4B9-4922-418B-A181-87A16E735E1F}"/>
              </a:ext>
            </a:extLst>
          </p:cNvPr>
          <p:cNvPicPr>
            <a:picLocks noChangeAspect="1"/>
          </p:cNvPicPr>
          <p:nvPr/>
        </p:nvPicPr>
        <p:blipFill>
          <a:blip r:embed="rId2"/>
          <a:stretch>
            <a:fillRect/>
          </a:stretch>
        </p:blipFill>
        <p:spPr>
          <a:xfrm>
            <a:off x="7768584" y="1131129"/>
            <a:ext cx="3980070" cy="5101439"/>
          </a:xfrm>
          <a:prstGeom prst="rect">
            <a:avLst/>
          </a:prstGeom>
        </p:spPr>
      </p:pic>
      <p:sp>
        <p:nvSpPr>
          <p:cNvPr id="8" name="CasetăText 23">
            <a:extLst>
              <a:ext uri="{FF2B5EF4-FFF2-40B4-BE49-F238E27FC236}">
                <a16:creationId xmlns:a16="http://schemas.microsoft.com/office/drawing/2014/main" id="{5092CEAA-13D6-41D2-B5AE-1F5852E5A7D6}"/>
              </a:ext>
            </a:extLst>
          </p:cNvPr>
          <p:cNvSpPr txBox="1"/>
          <p:nvPr/>
        </p:nvSpPr>
        <p:spPr>
          <a:xfrm>
            <a:off x="400050" y="893892"/>
            <a:ext cx="6921246" cy="3693319"/>
          </a:xfrm>
          <a:prstGeom prst="rect">
            <a:avLst/>
          </a:prstGeom>
          <a:noFill/>
        </p:spPr>
        <p:txBody>
          <a:bodyPr wrap="square" rtlCol="0">
            <a:spAutoFit/>
          </a:bodyPr>
          <a:lstStyle/>
          <a:p>
            <a:r>
              <a:rPr lang="en-US" b="1" dirty="0"/>
              <a:t>Negative Differential Voltage</a:t>
            </a:r>
            <a:endParaRPr lang="en-US" dirty="0"/>
          </a:p>
          <a:p>
            <a:pPr marL="342900" indent="-342900">
              <a:buFont typeface="Arial" panose="020B0604020202020204" pitchFamily="34" charset="0"/>
              <a:buChar char="•"/>
            </a:pPr>
            <a:r>
              <a:rPr lang="en-US" dirty="0"/>
              <a:t>If we apply negative differential voltage (V</a:t>
            </a:r>
            <a:r>
              <a:rPr lang="en-US" baseline="-25000" dirty="0"/>
              <a:t>inp</a:t>
            </a:r>
            <a:r>
              <a:rPr lang="en-US" dirty="0"/>
              <a:t>&lt;V</a:t>
            </a:r>
            <a:r>
              <a:rPr lang="en-US" baseline="-25000" dirty="0"/>
              <a:t>inm</a:t>
            </a:r>
            <a:r>
              <a:rPr lang="en-US" dirty="0"/>
              <a:t>), MN1 will be turned on more strongly and MN2 will be turned on less than in the equilibrium case.</a:t>
            </a:r>
          </a:p>
          <a:p>
            <a:pPr marL="342900" indent="-342900">
              <a:buFont typeface="Arial" panose="020B0604020202020204" pitchFamily="34" charset="0"/>
              <a:buChar char="•"/>
            </a:pPr>
            <a:r>
              <a:rPr lang="en-US" dirty="0"/>
              <a:t>This means that MN1 is biased to have less current than MN2.</a:t>
            </a:r>
          </a:p>
          <a:p>
            <a:pPr marL="342900" indent="-342900">
              <a:buFont typeface="Arial" panose="020B0604020202020204" pitchFamily="34" charset="0"/>
              <a:buChar char="•"/>
            </a:pPr>
            <a:r>
              <a:rPr lang="en-US" dirty="0"/>
              <a:t>But this is impossible, as the MP3, MP4 current mirror does not allow more current to flow through MN2 than through MN1.</a:t>
            </a:r>
          </a:p>
          <a:p>
            <a:pPr marL="342900" indent="-342900">
              <a:buFont typeface="Arial" panose="020B0604020202020204" pitchFamily="34" charset="0"/>
              <a:buChar char="•"/>
            </a:pPr>
            <a:r>
              <a:rPr lang="en-US" dirty="0"/>
              <a:t>So the 2I</a:t>
            </a:r>
            <a:r>
              <a:rPr lang="en-US" baseline="-25000" dirty="0"/>
              <a:t>b</a:t>
            </a:r>
            <a:r>
              <a:rPr lang="en-US" dirty="0"/>
              <a:t> tail current will continue to be divided approximately equally between MN1 and MN2</a:t>
            </a:r>
          </a:p>
          <a:p>
            <a:pPr marL="342900" indent="-342900">
              <a:buFont typeface="Arial" panose="020B0604020202020204" pitchFamily="34" charset="0"/>
              <a:buChar char="•"/>
            </a:pPr>
            <a:r>
              <a:rPr lang="en-US" dirty="0"/>
              <a:t>MN2 will have a high Vgs voltage, but will be limited to the current provided by MP3, MP4 mirror (roughly I</a:t>
            </a:r>
            <a:r>
              <a:rPr lang="en-US" baseline="-25000" dirty="0"/>
              <a:t>b</a:t>
            </a:r>
            <a:r>
              <a:rPr lang="en-US" dirty="0"/>
              <a:t>).</a:t>
            </a:r>
          </a:p>
          <a:p>
            <a:pPr marL="342900" indent="-342900">
              <a:buFont typeface="Arial" panose="020B0604020202020204" pitchFamily="34" charset="0"/>
              <a:buChar char="•"/>
            </a:pPr>
            <a:r>
              <a:rPr lang="en-US" dirty="0"/>
              <a:t>So the output voltage will go down to keep MN2 in the linear region so it can adapt to MP4 current.</a:t>
            </a:r>
          </a:p>
        </p:txBody>
      </p:sp>
    </p:spTree>
    <p:extLst>
      <p:ext uri="{BB962C8B-B14F-4D97-AF65-F5344CB8AC3E}">
        <p14:creationId xmlns:p14="http://schemas.microsoft.com/office/powerpoint/2010/main" val="20699915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4178516" cy="461665"/>
          </a:xfrm>
          <a:prstGeom prst="rect">
            <a:avLst/>
          </a:prstGeom>
          <a:noFill/>
        </p:spPr>
        <p:txBody>
          <a:bodyPr wrap="none" rtlCol="0">
            <a:spAutoFit/>
          </a:bodyPr>
          <a:lstStyle/>
          <a:p>
            <a:r>
              <a:rPr lang="en-US" sz="2400" dirty="0"/>
              <a:t>Differential Pair – Resistive Load</a:t>
            </a:r>
            <a:endParaRPr lang="ro-RO" sz="2400" dirty="0"/>
          </a:p>
        </p:txBody>
      </p:sp>
      <p:sp>
        <p:nvSpPr>
          <p:cNvPr id="6" name="CasetăText 23">
            <a:extLst>
              <a:ext uri="{FF2B5EF4-FFF2-40B4-BE49-F238E27FC236}">
                <a16:creationId xmlns:a16="http://schemas.microsoft.com/office/drawing/2014/main" id="{4731F144-024F-46DB-AE3E-2E138B1731B1}"/>
              </a:ext>
            </a:extLst>
          </p:cNvPr>
          <p:cNvSpPr txBox="1"/>
          <p:nvPr/>
        </p:nvSpPr>
        <p:spPr>
          <a:xfrm>
            <a:off x="400050" y="893893"/>
            <a:ext cx="10792206" cy="369332"/>
          </a:xfrm>
          <a:prstGeom prst="rect">
            <a:avLst/>
          </a:prstGeom>
          <a:noFill/>
        </p:spPr>
        <p:txBody>
          <a:bodyPr wrap="square" rtlCol="0">
            <a:spAutoFit/>
          </a:bodyPr>
          <a:lstStyle/>
          <a:p>
            <a:pPr marL="342900" indent="-342900">
              <a:buFont typeface="Arial" panose="020B0604020202020204" pitchFamily="34" charset="0"/>
              <a:buChar char="•"/>
            </a:pPr>
            <a:r>
              <a:rPr lang="en-US" dirty="0"/>
              <a:t>I</a:t>
            </a:r>
            <a:r>
              <a:rPr lang="en-US" baseline="-25000" dirty="0"/>
              <a:t>D1</a:t>
            </a:r>
            <a:r>
              <a:rPr lang="en-US" dirty="0"/>
              <a:t> and I</a:t>
            </a:r>
            <a:r>
              <a:rPr lang="en-US" baseline="-25000" dirty="0"/>
              <a:t>D2</a:t>
            </a:r>
            <a:r>
              <a:rPr lang="en-US" dirty="0"/>
              <a:t> as a function of V</a:t>
            </a:r>
            <a:r>
              <a:rPr lang="en-US" baseline="-25000" dirty="0"/>
              <a:t>d</a:t>
            </a:r>
            <a:r>
              <a:rPr lang="en-US" dirty="0"/>
              <a:t>.</a:t>
            </a:r>
          </a:p>
        </p:txBody>
      </p:sp>
      <p:pic>
        <p:nvPicPr>
          <p:cNvPr id="5" name="Picture 4">
            <a:extLst>
              <a:ext uri="{FF2B5EF4-FFF2-40B4-BE49-F238E27FC236}">
                <a16:creationId xmlns:a16="http://schemas.microsoft.com/office/drawing/2014/main" id="{5CD64BB8-48EE-4011-9A3A-2301AA514A7F}"/>
              </a:ext>
            </a:extLst>
          </p:cNvPr>
          <p:cNvPicPr>
            <a:picLocks noChangeAspect="1"/>
          </p:cNvPicPr>
          <p:nvPr/>
        </p:nvPicPr>
        <p:blipFill>
          <a:blip r:embed="rId2"/>
          <a:stretch>
            <a:fillRect/>
          </a:stretch>
        </p:blipFill>
        <p:spPr>
          <a:xfrm>
            <a:off x="1463039" y="1319154"/>
            <a:ext cx="9526181" cy="5313293"/>
          </a:xfrm>
          <a:prstGeom prst="rect">
            <a:avLst/>
          </a:prstGeom>
        </p:spPr>
      </p:pic>
    </p:spTree>
    <p:extLst>
      <p:ext uri="{BB962C8B-B14F-4D97-AF65-F5344CB8AC3E}">
        <p14:creationId xmlns:p14="http://schemas.microsoft.com/office/powerpoint/2010/main" val="42765886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4178516" cy="461665"/>
          </a:xfrm>
          <a:prstGeom prst="rect">
            <a:avLst/>
          </a:prstGeom>
          <a:noFill/>
        </p:spPr>
        <p:txBody>
          <a:bodyPr wrap="none" rtlCol="0">
            <a:spAutoFit/>
          </a:bodyPr>
          <a:lstStyle/>
          <a:p>
            <a:r>
              <a:rPr lang="en-US" sz="2400" dirty="0"/>
              <a:t>Differential Pair – Resistive Load</a:t>
            </a:r>
            <a:endParaRPr lang="ro-RO" sz="2400" dirty="0"/>
          </a:p>
        </p:txBody>
      </p:sp>
      <p:sp>
        <p:nvSpPr>
          <p:cNvPr id="6" name="CasetăText 23">
            <a:extLst>
              <a:ext uri="{FF2B5EF4-FFF2-40B4-BE49-F238E27FC236}">
                <a16:creationId xmlns:a16="http://schemas.microsoft.com/office/drawing/2014/main" id="{4731F144-024F-46DB-AE3E-2E138B1731B1}"/>
              </a:ext>
            </a:extLst>
          </p:cNvPr>
          <p:cNvSpPr txBox="1"/>
          <p:nvPr/>
        </p:nvSpPr>
        <p:spPr>
          <a:xfrm>
            <a:off x="400050" y="893893"/>
            <a:ext cx="10792206" cy="369332"/>
          </a:xfrm>
          <a:prstGeom prst="rect">
            <a:avLst/>
          </a:prstGeom>
          <a:noFill/>
        </p:spPr>
        <p:txBody>
          <a:bodyPr wrap="square" rtlCol="0">
            <a:spAutoFit/>
          </a:bodyPr>
          <a:lstStyle/>
          <a:p>
            <a:pPr marL="342900" indent="-342900">
              <a:buFont typeface="Arial" panose="020B0604020202020204" pitchFamily="34" charset="0"/>
              <a:buChar char="•"/>
            </a:pPr>
            <a:r>
              <a:rPr lang="en-US" dirty="0"/>
              <a:t>V</a:t>
            </a:r>
            <a:r>
              <a:rPr lang="en-US" baseline="-25000" dirty="0"/>
              <a:t>o</a:t>
            </a:r>
            <a:r>
              <a:rPr lang="en-US" dirty="0"/>
              <a:t> as a function of V</a:t>
            </a:r>
            <a:r>
              <a:rPr lang="en-US" baseline="-25000" dirty="0"/>
              <a:t>d</a:t>
            </a:r>
            <a:r>
              <a:rPr lang="en-US" dirty="0"/>
              <a:t>.</a:t>
            </a:r>
          </a:p>
        </p:txBody>
      </p:sp>
      <p:pic>
        <p:nvPicPr>
          <p:cNvPr id="5" name="Picture 4">
            <a:extLst>
              <a:ext uri="{FF2B5EF4-FFF2-40B4-BE49-F238E27FC236}">
                <a16:creationId xmlns:a16="http://schemas.microsoft.com/office/drawing/2014/main" id="{650D1AC9-566E-4984-8F60-873A20110678}"/>
              </a:ext>
            </a:extLst>
          </p:cNvPr>
          <p:cNvPicPr>
            <a:picLocks noChangeAspect="1"/>
          </p:cNvPicPr>
          <p:nvPr/>
        </p:nvPicPr>
        <p:blipFill>
          <a:blip r:embed="rId2"/>
          <a:stretch>
            <a:fillRect/>
          </a:stretch>
        </p:blipFill>
        <p:spPr>
          <a:xfrm>
            <a:off x="1517903" y="1263224"/>
            <a:ext cx="9298791" cy="5149767"/>
          </a:xfrm>
          <a:prstGeom prst="rect">
            <a:avLst/>
          </a:prstGeom>
        </p:spPr>
      </p:pic>
    </p:spTree>
    <p:extLst>
      <p:ext uri="{BB962C8B-B14F-4D97-AF65-F5344CB8AC3E}">
        <p14:creationId xmlns:p14="http://schemas.microsoft.com/office/powerpoint/2010/main" val="2958609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4178516" cy="461665"/>
          </a:xfrm>
          <a:prstGeom prst="rect">
            <a:avLst/>
          </a:prstGeom>
          <a:noFill/>
        </p:spPr>
        <p:txBody>
          <a:bodyPr wrap="none" rtlCol="0">
            <a:spAutoFit/>
          </a:bodyPr>
          <a:lstStyle/>
          <a:p>
            <a:r>
              <a:rPr lang="en-US" sz="2400" dirty="0"/>
              <a:t>Differential Pair – Resistive Load</a:t>
            </a:r>
            <a:endParaRPr lang="ro-RO" sz="2400" dirty="0"/>
          </a:p>
        </p:txBody>
      </p:sp>
      <p:sp>
        <p:nvSpPr>
          <p:cNvPr id="6" name="CasetăText 23">
            <a:extLst>
              <a:ext uri="{FF2B5EF4-FFF2-40B4-BE49-F238E27FC236}">
                <a16:creationId xmlns:a16="http://schemas.microsoft.com/office/drawing/2014/main" id="{4731F144-024F-46DB-AE3E-2E138B1731B1}"/>
              </a:ext>
            </a:extLst>
          </p:cNvPr>
          <p:cNvSpPr txBox="1"/>
          <p:nvPr/>
        </p:nvSpPr>
        <p:spPr>
          <a:xfrm>
            <a:off x="400050" y="893892"/>
            <a:ext cx="7213854" cy="1200329"/>
          </a:xfrm>
          <a:prstGeom prst="rect">
            <a:avLst/>
          </a:prstGeom>
          <a:noFill/>
        </p:spPr>
        <p:txBody>
          <a:bodyPr wrap="square" rtlCol="0">
            <a:spAutoFit/>
          </a:bodyPr>
          <a:lstStyle/>
          <a:p>
            <a:pPr marL="342900" indent="-342900">
              <a:buFont typeface="Arial" panose="020B0604020202020204" pitchFamily="34" charset="0"/>
              <a:buChar char="•"/>
            </a:pPr>
            <a:r>
              <a:rPr lang="en-US" dirty="0"/>
              <a:t>The differential pair is the basic comparison stage.</a:t>
            </a:r>
          </a:p>
          <a:p>
            <a:pPr marL="342900" indent="-342900">
              <a:buFont typeface="Arial" panose="020B0604020202020204" pitchFamily="34" charset="0"/>
              <a:buChar char="•"/>
            </a:pPr>
            <a:r>
              <a:rPr lang="en-US" dirty="0"/>
              <a:t>The main idea behind the differential pair is “symmetry” so we shall first study the resistive load differential pair that is fully symmetric.</a:t>
            </a:r>
          </a:p>
          <a:p>
            <a:pPr marL="342900" indent="-342900">
              <a:buFont typeface="Arial" panose="020B0604020202020204" pitchFamily="34" charset="0"/>
              <a:buChar char="•"/>
            </a:pPr>
            <a:r>
              <a:rPr lang="en-US" dirty="0"/>
              <a:t>The schematic is fully differential (differential input, differential output)</a:t>
            </a:r>
          </a:p>
        </p:txBody>
      </p:sp>
      <p:sp>
        <p:nvSpPr>
          <p:cNvPr id="8" name="CasetăText 23">
            <a:extLst>
              <a:ext uri="{FF2B5EF4-FFF2-40B4-BE49-F238E27FC236}">
                <a16:creationId xmlns:a16="http://schemas.microsoft.com/office/drawing/2014/main" id="{86224889-6279-4E08-90FB-510E715000D6}"/>
              </a:ext>
            </a:extLst>
          </p:cNvPr>
          <p:cNvSpPr txBox="1"/>
          <p:nvPr/>
        </p:nvSpPr>
        <p:spPr>
          <a:xfrm>
            <a:off x="400050" y="2342543"/>
            <a:ext cx="6921246" cy="646331"/>
          </a:xfrm>
          <a:prstGeom prst="rect">
            <a:avLst/>
          </a:prstGeom>
          <a:noFill/>
        </p:spPr>
        <p:txBody>
          <a:bodyPr wrap="square" rtlCol="0">
            <a:spAutoFit/>
          </a:bodyPr>
          <a:lstStyle/>
          <a:p>
            <a:r>
              <a:rPr lang="en-US" dirty="0"/>
              <a:t>Common Mode and Differential Mode</a:t>
            </a:r>
          </a:p>
          <a:p>
            <a:pPr marL="342900" indent="-342900">
              <a:buFont typeface="Arial" panose="020B0604020202020204" pitchFamily="34" charset="0"/>
              <a:buChar char="•"/>
            </a:pPr>
            <a:r>
              <a:rPr lang="en-US" dirty="0"/>
              <a:t>We introduce the notations:</a:t>
            </a:r>
          </a:p>
        </p:txBody>
      </p:sp>
      <mc:AlternateContent xmlns:mc="http://schemas.openxmlformats.org/markup-compatibility/2006" xmlns:a14="http://schemas.microsoft.com/office/drawing/2010/main">
        <mc:Choice Requires="a14">
          <p:sp>
            <p:nvSpPr>
              <p:cNvPr id="9" name="Dreptunghi 4">
                <a:extLst>
                  <a:ext uri="{FF2B5EF4-FFF2-40B4-BE49-F238E27FC236}">
                    <a16:creationId xmlns:a16="http://schemas.microsoft.com/office/drawing/2014/main" id="{A27900D2-656D-4D11-9205-00E4BEEEF55A}"/>
                  </a:ext>
                </a:extLst>
              </p:cNvPr>
              <p:cNvSpPr/>
              <p:nvPr/>
            </p:nvSpPr>
            <p:spPr>
              <a:xfrm>
                <a:off x="773047" y="2988874"/>
                <a:ext cx="2189609" cy="634789"/>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𝑑</m:t>
                          </m:r>
                        </m:sub>
                      </m:sSub>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𝑖𝑛𝑝</m:t>
                              </m:r>
                            </m:sub>
                          </m:sSub>
                          <m:r>
                            <a:rPr lang="en-US" i="1">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𝑖𝑛𝑚</m:t>
                              </m:r>
                            </m:sub>
                          </m:sSub>
                        </m:num>
                        <m:den>
                          <m:r>
                            <a:rPr lang="en-US" b="0" i="1" smtClean="0">
                              <a:latin typeface="Cambria Math" panose="02040503050406030204" pitchFamily="18" charset="0"/>
                              <a:ea typeface="Cambria Math" panose="02040503050406030204" pitchFamily="18" charset="0"/>
                            </a:rPr>
                            <m:t>2</m:t>
                          </m:r>
                        </m:den>
                      </m:f>
                    </m:oMath>
                  </m:oMathPara>
                </a14:m>
                <a:endParaRPr lang="en-US" dirty="0"/>
              </a:p>
            </p:txBody>
          </p:sp>
        </mc:Choice>
        <mc:Fallback xmlns="">
          <p:sp>
            <p:nvSpPr>
              <p:cNvPr id="9" name="Dreptunghi 4">
                <a:extLst>
                  <a:ext uri="{FF2B5EF4-FFF2-40B4-BE49-F238E27FC236}">
                    <a16:creationId xmlns:a16="http://schemas.microsoft.com/office/drawing/2014/main" id="{A27900D2-656D-4D11-9205-00E4BEEEF55A}"/>
                  </a:ext>
                </a:extLst>
              </p:cNvPr>
              <p:cNvSpPr>
                <a:spLocks noRot="1" noChangeAspect="1" noMove="1" noResize="1" noEditPoints="1" noAdjustHandles="1" noChangeArrowheads="1" noChangeShapeType="1" noTextEdit="1"/>
              </p:cNvSpPr>
              <p:nvPr/>
            </p:nvSpPr>
            <p:spPr>
              <a:xfrm>
                <a:off x="773047" y="2988874"/>
                <a:ext cx="2189609" cy="634789"/>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Dreptunghi 4">
                <a:extLst>
                  <a:ext uri="{FF2B5EF4-FFF2-40B4-BE49-F238E27FC236}">
                    <a16:creationId xmlns:a16="http://schemas.microsoft.com/office/drawing/2014/main" id="{C20ED341-7BC1-4514-973D-63D531F1E135}"/>
                  </a:ext>
                </a:extLst>
              </p:cNvPr>
              <p:cNvSpPr/>
              <p:nvPr/>
            </p:nvSpPr>
            <p:spPr>
              <a:xfrm>
                <a:off x="718183" y="3591193"/>
                <a:ext cx="2189609" cy="634789"/>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𝑐𝑚</m:t>
                          </m:r>
                        </m:sub>
                      </m:sSub>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𝑖𝑛𝑝</m:t>
                              </m:r>
                            </m:sub>
                          </m:sSub>
                          <m:r>
                            <a:rPr lang="en-US" b="0" i="1" smtClean="0">
                              <a:latin typeface="Cambria Math" panose="02040503050406030204" pitchFamily="18" charset="0"/>
                              <a:ea typeface="Cambria Math" panose="02040503050406030204" pitchFamily="18" charset="0"/>
                            </a:rPr>
                            <m:t>+</m:t>
                          </m:r>
                          <m:sSub>
                            <m:sSubPr>
                              <m:ctrlPr>
                                <a:rPr lang="en-US" i="1">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𝑖𝑛𝑚</m:t>
                              </m:r>
                            </m:sub>
                          </m:sSub>
                        </m:num>
                        <m:den>
                          <m:r>
                            <a:rPr lang="en-US" b="0" i="1" smtClean="0">
                              <a:latin typeface="Cambria Math" panose="02040503050406030204" pitchFamily="18" charset="0"/>
                              <a:ea typeface="Cambria Math" panose="02040503050406030204" pitchFamily="18" charset="0"/>
                            </a:rPr>
                            <m:t>2</m:t>
                          </m:r>
                        </m:den>
                      </m:f>
                    </m:oMath>
                  </m:oMathPara>
                </a14:m>
                <a:endParaRPr lang="en-US" dirty="0"/>
              </a:p>
            </p:txBody>
          </p:sp>
        </mc:Choice>
        <mc:Fallback xmlns="">
          <p:sp>
            <p:nvSpPr>
              <p:cNvPr id="10" name="Dreptunghi 4">
                <a:extLst>
                  <a:ext uri="{FF2B5EF4-FFF2-40B4-BE49-F238E27FC236}">
                    <a16:creationId xmlns:a16="http://schemas.microsoft.com/office/drawing/2014/main" id="{C20ED341-7BC1-4514-973D-63D531F1E135}"/>
                  </a:ext>
                </a:extLst>
              </p:cNvPr>
              <p:cNvSpPr>
                <a:spLocks noRot="1" noChangeAspect="1" noMove="1" noResize="1" noEditPoints="1" noAdjustHandles="1" noChangeArrowheads="1" noChangeShapeType="1" noTextEdit="1"/>
              </p:cNvSpPr>
              <p:nvPr/>
            </p:nvSpPr>
            <p:spPr>
              <a:xfrm>
                <a:off x="718183" y="3591193"/>
                <a:ext cx="2189609" cy="634789"/>
              </a:xfrm>
              <a:prstGeom prst="rect">
                <a:avLst/>
              </a:prstGeom>
              <a:blipFill>
                <a:blip r:embed="rId3"/>
                <a:stretch>
                  <a:fillRect/>
                </a:stretch>
              </a:blipFill>
            </p:spPr>
            <p:txBody>
              <a:bodyPr/>
              <a:lstStyle/>
              <a:p>
                <a:r>
                  <a:rPr lang="en-US">
                    <a:noFill/>
                  </a:rPr>
                  <a:t> </a:t>
                </a:r>
              </a:p>
            </p:txBody>
          </p:sp>
        </mc:Fallback>
      </mc:AlternateContent>
      <p:sp>
        <p:nvSpPr>
          <p:cNvPr id="11" name="CasetăText 23">
            <a:extLst>
              <a:ext uri="{FF2B5EF4-FFF2-40B4-BE49-F238E27FC236}">
                <a16:creationId xmlns:a16="http://schemas.microsoft.com/office/drawing/2014/main" id="{5C0269B7-02C6-44D3-92CA-84738660631E}"/>
              </a:ext>
            </a:extLst>
          </p:cNvPr>
          <p:cNvSpPr txBox="1"/>
          <p:nvPr/>
        </p:nvSpPr>
        <p:spPr>
          <a:xfrm>
            <a:off x="400050" y="4276132"/>
            <a:ext cx="6921246" cy="646331"/>
          </a:xfrm>
          <a:prstGeom prst="rect">
            <a:avLst/>
          </a:prstGeom>
          <a:noFill/>
        </p:spPr>
        <p:txBody>
          <a:bodyPr wrap="square" rtlCol="0">
            <a:spAutoFit/>
          </a:bodyPr>
          <a:lstStyle/>
          <a:p>
            <a:pPr marL="342900" indent="-342900">
              <a:buFont typeface="Arial" panose="020B0604020202020204" pitchFamily="34" charset="0"/>
              <a:buChar char="•"/>
            </a:pPr>
            <a:r>
              <a:rPr lang="en-US" dirty="0"/>
              <a:t>Note. In many materials, V</a:t>
            </a:r>
            <a:r>
              <a:rPr lang="en-US" baseline="-25000" dirty="0"/>
              <a:t>d</a:t>
            </a:r>
            <a:r>
              <a:rPr lang="en-US" dirty="0"/>
              <a:t> notation is used for V</a:t>
            </a:r>
            <a:r>
              <a:rPr lang="en-US" baseline="-25000" dirty="0"/>
              <a:t>inp</a:t>
            </a:r>
            <a:r>
              <a:rPr lang="en-US" dirty="0"/>
              <a:t>–V</a:t>
            </a:r>
            <a:r>
              <a:rPr lang="en-US" baseline="-25000" dirty="0"/>
              <a:t>inm</a:t>
            </a:r>
            <a:r>
              <a:rPr lang="en-US" dirty="0"/>
              <a:t>.</a:t>
            </a:r>
          </a:p>
          <a:p>
            <a:pPr marL="342900" indent="-342900">
              <a:buFont typeface="Arial" panose="020B0604020202020204" pitchFamily="34" charset="0"/>
              <a:buChar char="•"/>
            </a:pPr>
            <a:r>
              <a:rPr lang="en-US" dirty="0"/>
              <a:t>We can express V</a:t>
            </a:r>
            <a:r>
              <a:rPr lang="en-US" baseline="-25000" dirty="0"/>
              <a:t>inp</a:t>
            </a:r>
            <a:r>
              <a:rPr lang="en-US" dirty="0"/>
              <a:t> and V</a:t>
            </a:r>
            <a:r>
              <a:rPr lang="en-US" baseline="-25000" dirty="0"/>
              <a:t>inm</a:t>
            </a:r>
            <a:r>
              <a:rPr lang="en-US" dirty="0"/>
              <a:t> as a function of V</a:t>
            </a:r>
            <a:r>
              <a:rPr lang="en-US" baseline="-25000" dirty="0"/>
              <a:t>cm</a:t>
            </a:r>
            <a:r>
              <a:rPr lang="en-US" dirty="0"/>
              <a:t> and V</a:t>
            </a:r>
            <a:r>
              <a:rPr lang="en-US" baseline="-25000" dirty="0"/>
              <a:t>d</a:t>
            </a:r>
            <a:r>
              <a:rPr lang="en-US" dirty="0"/>
              <a:t>.</a:t>
            </a:r>
          </a:p>
        </p:txBody>
      </p:sp>
      <mc:AlternateContent xmlns:mc="http://schemas.openxmlformats.org/markup-compatibility/2006" xmlns:a14="http://schemas.microsoft.com/office/drawing/2010/main">
        <mc:Choice Requires="a14">
          <p:sp>
            <p:nvSpPr>
              <p:cNvPr id="12" name="Dreptunghi 4">
                <a:extLst>
                  <a:ext uri="{FF2B5EF4-FFF2-40B4-BE49-F238E27FC236}">
                    <a16:creationId xmlns:a16="http://schemas.microsoft.com/office/drawing/2014/main" id="{4955CA0A-039E-45DE-987A-6534B6C99942}"/>
                  </a:ext>
                </a:extLst>
              </p:cNvPr>
              <p:cNvSpPr/>
              <p:nvPr/>
            </p:nvSpPr>
            <p:spPr>
              <a:xfrm>
                <a:off x="760283" y="4972613"/>
                <a:ext cx="2189609" cy="390748"/>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𝑖𝑛𝑝</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𝑐𝑚</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𝑑</m:t>
                          </m:r>
                        </m:sub>
                      </m:sSub>
                    </m:oMath>
                  </m:oMathPara>
                </a14:m>
                <a:endParaRPr lang="en-US" dirty="0"/>
              </a:p>
            </p:txBody>
          </p:sp>
        </mc:Choice>
        <mc:Fallback xmlns="">
          <p:sp>
            <p:nvSpPr>
              <p:cNvPr id="12" name="Dreptunghi 4">
                <a:extLst>
                  <a:ext uri="{FF2B5EF4-FFF2-40B4-BE49-F238E27FC236}">
                    <a16:creationId xmlns:a16="http://schemas.microsoft.com/office/drawing/2014/main" id="{4955CA0A-039E-45DE-987A-6534B6C99942}"/>
                  </a:ext>
                </a:extLst>
              </p:cNvPr>
              <p:cNvSpPr>
                <a:spLocks noRot="1" noChangeAspect="1" noMove="1" noResize="1" noEditPoints="1" noAdjustHandles="1" noChangeArrowheads="1" noChangeShapeType="1" noTextEdit="1"/>
              </p:cNvSpPr>
              <p:nvPr/>
            </p:nvSpPr>
            <p:spPr>
              <a:xfrm>
                <a:off x="760283" y="4972613"/>
                <a:ext cx="2189609" cy="390748"/>
              </a:xfrm>
              <a:prstGeom prst="rect">
                <a:avLst/>
              </a:prstGeom>
              <a:blipFill>
                <a:blip r:embed="rId4"/>
                <a:stretch>
                  <a:fillRect b="-781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Dreptunghi 4">
                <a:extLst>
                  <a:ext uri="{FF2B5EF4-FFF2-40B4-BE49-F238E27FC236}">
                    <a16:creationId xmlns:a16="http://schemas.microsoft.com/office/drawing/2014/main" id="{93C085F0-BA79-4659-B1A8-53DF326EE176}"/>
                  </a:ext>
                </a:extLst>
              </p:cNvPr>
              <p:cNvSpPr/>
              <p:nvPr/>
            </p:nvSpPr>
            <p:spPr>
              <a:xfrm>
                <a:off x="760283" y="5413511"/>
                <a:ext cx="2189609"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𝑖𝑛𝑚</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𝑐𝑚</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𝑑</m:t>
                          </m:r>
                        </m:sub>
                      </m:sSub>
                    </m:oMath>
                  </m:oMathPara>
                </a14:m>
                <a:endParaRPr lang="en-US" dirty="0"/>
              </a:p>
            </p:txBody>
          </p:sp>
        </mc:Choice>
        <mc:Fallback xmlns="">
          <p:sp>
            <p:nvSpPr>
              <p:cNvPr id="13" name="Dreptunghi 4">
                <a:extLst>
                  <a:ext uri="{FF2B5EF4-FFF2-40B4-BE49-F238E27FC236}">
                    <a16:creationId xmlns:a16="http://schemas.microsoft.com/office/drawing/2014/main" id="{93C085F0-BA79-4659-B1A8-53DF326EE176}"/>
                  </a:ext>
                </a:extLst>
              </p:cNvPr>
              <p:cNvSpPr>
                <a:spLocks noRot="1" noChangeAspect="1" noMove="1" noResize="1" noEditPoints="1" noAdjustHandles="1" noChangeArrowheads="1" noChangeShapeType="1" noTextEdit="1"/>
              </p:cNvSpPr>
              <p:nvPr/>
            </p:nvSpPr>
            <p:spPr>
              <a:xfrm>
                <a:off x="760283" y="5413511"/>
                <a:ext cx="2189609" cy="369332"/>
              </a:xfrm>
              <a:prstGeom prst="rect">
                <a:avLst/>
              </a:prstGeom>
              <a:blipFill>
                <a:blip r:embed="rId5"/>
                <a:stretch>
                  <a:fillRect/>
                </a:stretch>
              </a:blipFill>
            </p:spPr>
            <p:txBody>
              <a:bodyPr/>
              <a:lstStyle/>
              <a:p>
                <a:r>
                  <a:rPr lang="en-US">
                    <a:noFill/>
                  </a:rPr>
                  <a:t> </a:t>
                </a:r>
              </a:p>
            </p:txBody>
          </p:sp>
        </mc:Fallback>
      </mc:AlternateContent>
      <p:pic>
        <p:nvPicPr>
          <p:cNvPr id="5" name="Picture 4">
            <a:extLst>
              <a:ext uri="{FF2B5EF4-FFF2-40B4-BE49-F238E27FC236}">
                <a16:creationId xmlns:a16="http://schemas.microsoft.com/office/drawing/2014/main" id="{45D98928-B500-4BE3-9F8E-1158BEAE7AA5}"/>
              </a:ext>
            </a:extLst>
          </p:cNvPr>
          <p:cNvPicPr>
            <a:picLocks noChangeAspect="1"/>
          </p:cNvPicPr>
          <p:nvPr/>
        </p:nvPicPr>
        <p:blipFill>
          <a:blip r:embed="rId6"/>
          <a:stretch>
            <a:fillRect/>
          </a:stretch>
        </p:blipFill>
        <p:spPr>
          <a:xfrm>
            <a:off x="7509054" y="909131"/>
            <a:ext cx="4350412" cy="5412415"/>
          </a:xfrm>
          <a:prstGeom prst="rect">
            <a:avLst/>
          </a:prstGeom>
        </p:spPr>
      </p:pic>
      <p:sp>
        <p:nvSpPr>
          <p:cNvPr id="14" name="Rectangle: Rounded Corners 5">
            <a:extLst>
              <a:ext uri="{FF2B5EF4-FFF2-40B4-BE49-F238E27FC236}">
                <a16:creationId xmlns:a16="http://schemas.microsoft.com/office/drawing/2014/main" id="{733CB576-8D4E-47F6-B8A2-F4F244D690D4}"/>
              </a:ext>
            </a:extLst>
          </p:cNvPr>
          <p:cNvSpPr/>
          <p:nvPr/>
        </p:nvSpPr>
        <p:spPr>
          <a:xfrm>
            <a:off x="677661" y="4972613"/>
            <a:ext cx="1862720" cy="810229"/>
          </a:xfrm>
          <a:prstGeom prst="roundRect">
            <a:avLst/>
          </a:prstGeom>
          <a:noFill/>
          <a:ln w="127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Rounded Corners 5">
            <a:extLst>
              <a:ext uri="{FF2B5EF4-FFF2-40B4-BE49-F238E27FC236}">
                <a16:creationId xmlns:a16="http://schemas.microsoft.com/office/drawing/2014/main" id="{0292F6B1-CA7F-4E87-9CFB-224AF823CA6E}"/>
              </a:ext>
            </a:extLst>
          </p:cNvPr>
          <p:cNvSpPr/>
          <p:nvPr/>
        </p:nvSpPr>
        <p:spPr>
          <a:xfrm>
            <a:off x="663318" y="2955648"/>
            <a:ext cx="1994537" cy="1270334"/>
          </a:xfrm>
          <a:prstGeom prst="roundRect">
            <a:avLst/>
          </a:prstGeom>
          <a:noFill/>
          <a:ln w="127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20045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4178516" cy="461665"/>
          </a:xfrm>
          <a:prstGeom prst="rect">
            <a:avLst/>
          </a:prstGeom>
          <a:noFill/>
        </p:spPr>
        <p:txBody>
          <a:bodyPr wrap="none" rtlCol="0">
            <a:spAutoFit/>
          </a:bodyPr>
          <a:lstStyle/>
          <a:p>
            <a:r>
              <a:rPr lang="en-US" sz="2400" dirty="0"/>
              <a:t>Differential Pair – Resistive Load</a:t>
            </a:r>
            <a:endParaRPr lang="ro-RO" sz="2400" dirty="0"/>
          </a:p>
        </p:txBody>
      </p:sp>
      <p:sp>
        <p:nvSpPr>
          <p:cNvPr id="6" name="CasetăText 23">
            <a:extLst>
              <a:ext uri="{FF2B5EF4-FFF2-40B4-BE49-F238E27FC236}">
                <a16:creationId xmlns:a16="http://schemas.microsoft.com/office/drawing/2014/main" id="{4731F144-024F-46DB-AE3E-2E138B1731B1}"/>
              </a:ext>
            </a:extLst>
          </p:cNvPr>
          <p:cNvSpPr txBox="1"/>
          <p:nvPr/>
        </p:nvSpPr>
        <p:spPr>
          <a:xfrm>
            <a:off x="400050" y="893892"/>
            <a:ext cx="6921246" cy="646331"/>
          </a:xfrm>
          <a:prstGeom prst="rect">
            <a:avLst/>
          </a:prstGeom>
          <a:noFill/>
        </p:spPr>
        <p:txBody>
          <a:bodyPr wrap="square" rtlCol="0">
            <a:spAutoFit/>
          </a:bodyPr>
          <a:lstStyle/>
          <a:p>
            <a:r>
              <a:rPr lang="en-US" b="1" dirty="0"/>
              <a:t>Equilibrium</a:t>
            </a:r>
            <a:r>
              <a:rPr lang="en-US" dirty="0"/>
              <a:t> (Region I)</a:t>
            </a:r>
          </a:p>
          <a:p>
            <a:pPr marL="342900" indent="-342900">
              <a:buFont typeface="Arial" panose="020B0604020202020204" pitchFamily="34" charset="0"/>
              <a:buChar char="•"/>
            </a:pPr>
            <a:r>
              <a:rPr lang="en-US" dirty="0"/>
              <a:t>If the inputs are equal, the schematic is completely symmetric.</a:t>
            </a:r>
          </a:p>
        </p:txBody>
      </p:sp>
      <p:sp>
        <p:nvSpPr>
          <p:cNvPr id="11" name="CasetăText 23">
            <a:extLst>
              <a:ext uri="{FF2B5EF4-FFF2-40B4-BE49-F238E27FC236}">
                <a16:creationId xmlns:a16="http://schemas.microsoft.com/office/drawing/2014/main" id="{5C0269B7-02C6-44D3-92CA-84738660631E}"/>
              </a:ext>
            </a:extLst>
          </p:cNvPr>
          <p:cNvSpPr txBox="1"/>
          <p:nvPr/>
        </p:nvSpPr>
        <p:spPr>
          <a:xfrm>
            <a:off x="400050" y="3156614"/>
            <a:ext cx="6921246" cy="369332"/>
          </a:xfrm>
          <a:prstGeom prst="rect">
            <a:avLst/>
          </a:prstGeom>
          <a:noFill/>
        </p:spPr>
        <p:txBody>
          <a:bodyPr wrap="square" rtlCol="0">
            <a:spAutoFit/>
          </a:bodyPr>
          <a:lstStyle/>
          <a:p>
            <a:pPr marL="342900" indent="-342900">
              <a:buFont typeface="Arial" panose="020B0604020202020204" pitchFamily="34" charset="0"/>
              <a:buChar char="•"/>
            </a:pPr>
            <a:r>
              <a:rPr lang="en-US" dirty="0"/>
              <a:t>In this case, the tail current is split equally between MN1 and MN2.</a:t>
            </a:r>
          </a:p>
        </p:txBody>
      </p:sp>
      <p:pic>
        <p:nvPicPr>
          <p:cNvPr id="5" name="Picture 4">
            <a:extLst>
              <a:ext uri="{FF2B5EF4-FFF2-40B4-BE49-F238E27FC236}">
                <a16:creationId xmlns:a16="http://schemas.microsoft.com/office/drawing/2014/main" id="{45D98928-B500-4BE3-9F8E-1158BEAE7AA5}"/>
              </a:ext>
            </a:extLst>
          </p:cNvPr>
          <p:cNvPicPr>
            <a:picLocks noChangeAspect="1"/>
          </p:cNvPicPr>
          <p:nvPr/>
        </p:nvPicPr>
        <p:blipFill>
          <a:blip r:embed="rId2"/>
          <a:stretch>
            <a:fillRect/>
          </a:stretch>
        </p:blipFill>
        <p:spPr>
          <a:xfrm>
            <a:off x="7509054" y="909131"/>
            <a:ext cx="4350412" cy="5412415"/>
          </a:xfrm>
          <a:prstGeom prst="rect">
            <a:avLst/>
          </a:prstGeom>
        </p:spPr>
      </p:pic>
      <mc:AlternateContent xmlns:mc="http://schemas.openxmlformats.org/markup-compatibility/2006" xmlns:a14="http://schemas.microsoft.com/office/drawing/2010/main">
        <mc:Choice Requires="a14">
          <p:sp>
            <p:nvSpPr>
              <p:cNvPr id="16" name="Dreptunghi 4">
                <a:extLst>
                  <a:ext uri="{FF2B5EF4-FFF2-40B4-BE49-F238E27FC236}">
                    <a16:creationId xmlns:a16="http://schemas.microsoft.com/office/drawing/2014/main" id="{AEB61A4D-DD67-4D1E-9541-E5DE4073DC3A}"/>
                  </a:ext>
                </a:extLst>
              </p:cNvPr>
              <p:cNvSpPr/>
              <p:nvPr/>
            </p:nvSpPr>
            <p:spPr>
              <a:xfrm>
                <a:off x="760283" y="1596152"/>
                <a:ext cx="1568389" cy="390748"/>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𝑖𝑛𝑝</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𝑖𝑛𝑚</m:t>
                          </m:r>
                        </m:sub>
                      </m:sSub>
                    </m:oMath>
                  </m:oMathPara>
                </a14:m>
                <a:endParaRPr lang="en-US" dirty="0"/>
              </a:p>
            </p:txBody>
          </p:sp>
        </mc:Choice>
        <mc:Fallback xmlns="">
          <p:sp>
            <p:nvSpPr>
              <p:cNvPr id="16" name="Dreptunghi 4">
                <a:extLst>
                  <a:ext uri="{FF2B5EF4-FFF2-40B4-BE49-F238E27FC236}">
                    <a16:creationId xmlns:a16="http://schemas.microsoft.com/office/drawing/2014/main" id="{AEB61A4D-DD67-4D1E-9541-E5DE4073DC3A}"/>
                  </a:ext>
                </a:extLst>
              </p:cNvPr>
              <p:cNvSpPr>
                <a:spLocks noRot="1" noChangeAspect="1" noMove="1" noResize="1" noEditPoints="1" noAdjustHandles="1" noChangeArrowheads="1" noChangeShapeType="1" noTextEdit="1"/>
              </p:cNvSpPr>
              <p:nvPr/>
            </p:nvSpPr>
            <p:spPr>
              <a:xfrm>
                <a:off x="760283" y="1596152"/>
                <a:ext cx="1568389" cy="390748"/>
              </a:xfrm>
              <a:prstGeom prst="rect">
                <a:avLst/>
              </a:prstGeom>
              <a:blipFill>
                <a:blip r:embed="rId3"/>
                <a:stretch>
                  <a:fillRect b="-781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Dreptunghi 4">
                <a:extLst>
                  <a:ext uri="{FF2B5EF4-FFF2-40B4-BE49-F238E27FC236}">
                    <a16:creationId xmlns:a16="http://schemas.microsoft.com/office/drawing/2014/main" id="{9F7D036D-D522-4688-8117-9CE3BA15043A}"/>
                  </a:ext>
                </a:extLst>
              </p:cNvPr>
              <p:cNvSpPr/>
              <p:nvPr/>
            </p:nvSpPr>
            <p:spPr>
              <a:xfrm>
                <a:off x="760282" y="3515238"/>
                <a:ext cx="2763205"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𝐼</m:t>
                          </m:r>
                        </m:e>
                        <m:sub>
                          <m:r>
                            <a:rPr lang="en-US" b="0" i="1" smtClean="0">
                              <a:latin typeface="Cambria Math" panose="02040503050406030204" pitchFamily="18" charset="0"/>
                              <a:ea typeface="Cambria Math" panose="02040503050406030204" pitchFamily="18" charset="0"/>
                            </a:rPr>
                            <m:t>𝐷</m:t>
                          </m:r>
                          <m:r>
                            <a:rPr lang="en-US" b="0" i="1" smtClean="0">
                              <a:latin typeface="Cambria Math" panose="02040503050406030204" pitchFamily="18" charset="0"/>
                              <a:ea typeface="Cambria Math" panose="02040503050406030204" pitchFamily="18" charset="0"/>
                            </a:rPr>
                            <m:t>1</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𝐼</m:t>
                          </m:r>
                        </m:e>
                        <m:sub>
                          <m:r>
                            <a:rPr lang="en-US" b="0" i="1" smtClean="0">
                              <a:latin typeface="Cambria Math" panose="02040503050406030204" pitchFamily="18" charset="0"/>
                              <a:ea typeface="Cambria Math" panose="02040503050406030204" pitchFamily="18" charset="0"/>
                            </a:rPr>
                            <m:t>𝐷</m:t>
                          </m:r>
                          <m:r>
                            <a:rPr lang="en-US" b="0" i="1" smtClean="0">
                              <a:latin typeface="Cambria Math" panose="02040503050406030204" pitchFamily="18" charset="0"/>
                              <a:ea typeface="Cambria Math" panose="02040503050406030204" pitchFamily="18" charset="0"/>
                            </a:rPr>
                            <m:t>2</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𝐼</m:t>
                          </m:r>
                        </m:e>
                        <m:sub>
                          <m:r>
                            <a:rPr lang="en-US" b="0" i="1" smtClean="0">
                              <a:latin typeface="Cambria Math" panose="02040503050406030204" pitchFamily="18" charset="0"/>
                              <a:ea typeface="Cambria Math" panose="02040503050406030204" pitchFamily="18" charset="0"/>
                            </a:rPr>
                            <m:t>𝑏</m:t>
                          </m:r>
                        </m:sub>
                      </m:sSub>
                    </m:oMath>
                  </m:oMathPara>
                </a14:m>
                <a:endParaRPr lang="en-US" dirty="0"/>
              </a:p>
            </p:txBody>
          </p:sp>
        </mc:Choice>
        <mc:Fallback xmlns="">
          <p:sp>
            <p:nvSpPr>
              <p:cNvPr id="17" name="Dreptunghi 4">
                <a:extLst>
                  <a:ext uri="{FF2B5EF4-FFF2-40B4-BE49-F238E27FC236}">
                    <a16:creationId xmlns:a16="http://schemas.microsoft.com/office/drawing/2014/main" id="{9F7D036D-D522-4688-8117-9CE3BA15043A}"/>
                  </a:ext>
                </a:extLst>
              </p:cNvPr>
              <p:cNvSpPr>
                <a:spLocks noRot="1" noChangeAspect="1" noMove="1" noResize="1" noEditPoints="1" noAdjustHandles="1" noChangeArrowheads="1" noChangeShapeType="1" noTextEdit="1"/>
              </p:cNvSpPr>
              <p:nvPr/>
            </p:nvSpPr>
            <p:spPr>
              <a:xfrm>
                <a:off x="760282" y="3515238"/>
                <a:ext cx="2763205" cy="369332"/>
              </a:xfrm>
              <a:prstGeom prst="rect">
                <a:avLst/>
              </a:prstGeom>
              <a:blipFill>
                <a:blip r:embed="rId4"/>
                <a:stretch>
                  <a:fillRect/>
                </a:stretch>
              </a:blipFill>
            </p:spPr>
            <p:txBody>
              <a:bodyPr/>
              <a:lstStyle/>
              <a:p>
                <a:r>
                  <a:rPr lang="en-US">
                    <a:noFill/>
                  </a:rPr>
                  <a:t> </a:t>
                </a:r>
              </a:p>
            </p:txBody>
          </p:sp>
        </mc:Fallback>
      </mc:AlternateContent>
      <p:sp>
        <p:nvSpPr>
          <p:cNvPr id="18" name="CasetăText 23">
            <a:extLst>
              <a:ext uri="{FF2B5EF4-FFF2-40B4-BE49-F238E27FC236}">
                <a16:creationId xmlns:a16="http://schemas.microsoft.com/office/drawing/2014/main" id="{57349A0C-9503-4B30-8A9F-4ACC5E22B295}"/>
              </a:ext>
            </a:extLst>
          </p:cNvPr>
          <p:cNvSpPr txBox="1"/>
          <p:nvPr/>
        </p:nvSpPr>
        <p:spPr>
          <a:xfrm>
            <a:off x="400050" y="3931156"/>
            <a:ext cx="6921246" cy="369332"/>
          </a:xfrm>
          <a:prstGeom prst="rect">
            <a:avLst/>
          </a:prstGeom>
          <a:noFill/>
        </p:spPr>
        <p:txBody>
          <a:bodyPr wrap="square" rtlCol="0">
            <a:spAutoFit/>
          </a:bodyPr>
          <a:lstStyle/>
          <a:p>
            <a:pPr marL="342900" indent="-342900">
              <a:buFont typeface="Arial" panose="020B0604020202020204" pitchFamily="34" charset="0"/>
              <a:buChar char="•"/>
            </a:pPr>
            <a:r>
              <a:rPr lang="en-US" dirty="0"/>
              <a:t>The output voltages are given by.</a:t>
            </a:r>
          </a:p>
        </p:txBody>
      </p:sp>
      <mc:AlternateContent xmlns:mc="http://schemas.openxmlformats.org/markup-compatibility/2006" xmlns:a14="http://schemas.microsoft.com/office/drawing/2010/main">
        <mc:Choice Requires="a14">
          <p:sp>
            <p:nvSpPr>
              <p:cNvPr id="19" name="Dreptunghi 4">
                <a:extLst>
                  <a:ext uri="{FF2B5EF4-FFF2-40B4-BE49-F238E27FC236}">
                    <a16:creationId xmlns:a16="http://schemas.microsoft.com/office/drawing/2014/main" id="{2E20DD80-6E55-4322-956D-7569BF168E0C}"/>
                  </a:ext>
                </a:extLst>
              </p:cNvPr>
              <p:cNvSpPr/>
              <p:nvPr/>
            </p:nvSpPr>
            <p:spPr>
              <a:xfrm>
                <a:off x="760282" y="4336366"/>
                <a:ext cx="2763205" cy="390748"/>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𝑜𝑝</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𝑑𝑑</m:t>
                          </m:r>
                        </m:sub>
                      </m:sSub>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𝑅</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𝐼</m:t>
                          </m:r>
                        </m:e>
                        <m:sub>
                          <m:r>
                            <a:rPr lang="en-US" b="0" i="1" smtClean="0">
                              <a:latin typeface="Cambria Math" panose="02040503050406030204" pitchFamily="18" charset="0"/>
                              <a:ea typeface="Cambria Math" panose="02040503050406030204" pitchFamily="18" charset="0"/>
                            </a:rPr>
                            <m:t>𝐷</m:t>
                          </m:r>
                          <m:r>
                            <a:rPr lang="en-US" b="0" i="1" smtClean="0">
                              <a:latin typeface="Cambria Math" panose="02040503050406030204" pitchFamily="18" charset="0"/>
                              <a:ea typeface="Cambria Math" panose="02040503050406030204" pitchFamily="18" charset="0"/>
                            </a:rPr>
                            <m:t>2</m:t>
                          </m:r>
                        </m:sub>
                      </m:sSub>
                    </m:oMath>
                  </m:oMathPara>
                </a14:m>
                <a:endParaRPr lang="en-US" dirty="0"/>
              </a:p>
            </p:txBody>
          </p:sp>
        </mc:Choice>
        <mc:Fallback xmlns="">
          <p:sp>
            <p:nvSpPr>
              <p:cNvPr id="19" name="Dreptunghi 4">
                <a:extLst>
                  <a:ext uri="{FF2B5EF4-FFF2-40B4-BE49-F238E27FC236}">
                    <a16:creationId xmlns:a16="http://schemas.microsoft.com/office/drawing/2014/main" id="{2E20DD80-6E55-4322-956D-7569BF168E0C}"/>
                  </a:ext>
                </a:extLst>
              </p:cNvPr>
              <p:cNvSpPr>
                <a:spLocks noRot="1" noChangeAspect="1" noMove="1" noResize="1" noEditPoints="1" noAdjustHandles="1" noChangeArrowheads="1" noChangeShapeType="1" noTextEdit="1"/>
              </p:cNvSpPr>
              <p:nvPr/>
            </p:nvSpPr>
            <p:spPr>
              <a:xfrm>
                <a:off x="760282" y="4336366"/>
                <a:ext cx="2763205" cy="390748"/>
              </a:xfrm>
              <a:prstGeom prst="rect">
                <a:avLst/>
              </a:prstGeom>
              <a:blipFill>
                <a:blip r:embed="rId5"/>
                <a:stretch>
                  <a:fillRect b="-468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Dreptunghi 4">
                <a:extLst>
                  <a:ext uri="{FF2B5EF4-FFF2-40B4-BE49-F238E27FC236}">
                    <a16:creationId xmlns:a16="http://schemas.microsoft.com/office/drawing/2014/main" id="{00C516BD-7A37-43FF-B1BB-94D221748D86}"/>
                  </a:ext>
                </a:extLst>
              </p:cNvPr>
              <p:cNvSpPr/>
              <p:nvPr/>
            </p:nvSpPr>
            <p:spPr>
              <a:xfrm>
                <a:off x="780758" y="4762992"/>
                <a:ext cx="2763205"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𝑜𝑚</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𝑑𝑑</m:t>
                          </m:r>
                        </m:sub>
                      </m:sSub>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𝑅</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𝐼</m:t>
                          </m:r>
                        </m:e>
                        <m:sub>
                          <m:r>
                            <a:rPr lang="en-US" b="0" i="1" smtClean="0">
                              <a:latin typeface="Cambria Math" panose="02040503050406030204" pitchFamily="18" charset="0"/>
                              <a:ea typeface="Cambria Math" panose="02040503050406030204" pitchFamily="18" charset="0"/>
                            </a:rPr>
                            <m:t>𝐷</m:t>
                          </m:r>
                          <m:r>
                            <a:rPr lang="en-US" b="0" i="1" smtClean="0">
                              <a:latin typeface="Cambria Math" panose="02040503050406030204" pitchFamily="18" charset="0"/>
                              <a:ea typeface="Cambria Math" panose="02040503050406030204" pitchFamily="18" charset="0"/>
                            </a:rPr>
                            <m:t>1</m:t>
                          </m:r>
                        </m:sub>
                      </m:sSub>
                    </m:oMath>
                  </m:oMathPara>
                </a14:m>
                <a:endParaRPr lang="en-US" dirty="0"/>
              </a:p>
            </p:txBody>
          </p:sp>
        </mc:Choice>
        <mc:Fallback xmlns="">
          <p:sp>
            <p:nvSpPr>
              <p:cNvPr id="20" name="Dreptunghi 4">
                <a:extLst>
                  <a:ext uri="{FF2B5EF4-FFF2-40B4-BE49-F238E27FC236}">
                    <a16:creationId xmlns:a16="http://schemas.microsoft.com/office/drawing/2014/main" id="{00C516BD-7A37-43FF-B1BB-94D221748D86}"/>
                  </a:ext>
                </a:extLst>
              </p:cNvPr>
              <p:cNvSpPr>
                <a:spLocks noRot="1" noChangeAspect="1" noMove="1" noResize="1" noEditPoints="1" noAdjustHandles="1" noChangeArrowheads="1" noChangeShapeType="1" noTextEdit="1"/>
              </p:cNvSpPr>
              <p:nvPr/>
            </p:nvSpPr>
            <p:spPr>
              <a:xfrm>
                <a:off x="780758" y="4762992"/>
                <a:ext cx="2763205" cy="369332"/>
              </a:xfrm>
              <a:prstGeom prst="rect">
                <a:avLst/>
              </a:prstGeom>
              <a:blipFill>
                <a:blip r:embed="rId6"/>
                <a:stretch>
                  <a:fillRect/>
                </a:stretch>
              </a:blipFill>
            </p:spPr>
            <p:txBody>
              <a:bodyPr/>
              <a:lstStyle/>
              <a:p>
                <a:r>
                  <a:rPr lang="en-US">
                    <a:noFill/>
                  </a:rPr>
                  <a:t> </a:t>
                </a:r>
              </a:p>
            </p:txBody>
          </p:sp>
        </mc:Fallback>
      </mc:AlternateContent>
      <p:sp>
        <p:nvSpPr>
          <p:cNvPr id="21" name="CasetăText 23">
            <a:extLst>
              <a:ext uri="{FF2B5EF4-FFF2-40B4-BE49-F238E27FC236}">
                <a16:creationId xmlns:a16="http://schemas.microsoft.com/office/drawing/2014/main" id="{39EF75BE-46D8-40CE-93FB-BB831E1F546E}"/>
              </a:ext>
            </a:extLst>
          </p:cNvPr>
          <p:cNvSpPr txBox="1"/>
          <p:nvPr/>
        </p:nvSpPr>
        <p:spPr>
          <a:xfrm>
            <a:off x="400050" y="5168202"/>
            <a:ext cx="6921246" cy="369332"/>
          </a:xfrm>
          <a:prstGeom prst="rect">
            <a:avLst/>
          </a:prstGeom>
          <a:noFill/>
        </p:spPr>
        <p:txBody>
          <a:bodyPr wrap="square" rtlCol="0">
            <a:spAutoFit/>
          </a:bodyPr>
          <a:lstStyle/>
          <a:p>
            <a:pPr marL="342900" indent="-342900">
              <a:buFont typeface="Arial" panose="020B0604020202020204" pitchFamily="34" charset="0"/>
              <a:buChar char="•"/>
            </a:pPr>
            <a:r>
              <a:rPr lang="en-US" dirty="0"/>
              <a:t>So we get:</a:t>
            </a:r>
          </a:p>
        </p:txBody>
      </p:sp>
      <mc:AlternateContent xmlns:mc="http://schemas.openxmlformats.org/markup-compatibility/2006" xmlns:a14="http://schemas.microsoft.com/office/drawing/2010/main">
        <mc:Choice Requires="a14">
          <p:sp>
            <p:nvSpPr>
              <p:cNvPr id="22" name="Dreptunghi 4">
                <a:extLst>
                  <a:ext uri="{FF2B5EF4-FFF2-40B4-BE49-F238E27FC236}">
                    <a16:creationId xmlns:a16="http://schemas.microsoft.com/office/drawing/2014/main" id="{4A71691C-25A7-4AC0-958E-D134E8F3A6BE}"/>
                  </a:ext>
                </a:extLst>
              </p:cNvPr>
              <p:cNvSpPr/>
              <p:nvPr/>
            </p:nvSpPr>
            <p:spPr>
              <a:xfrm>
                <a:off x="760282" y="5573412"/>
                <a:ext cx="2763205" cy="390748"/>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i="1">
                              <a:latin typeface="Cambria Math" panose="02040503050406030204" pitchFamily="18" charset="0"/>
                              <a:ea typeface="Cambria Math" panose="02040503050406030204" pitchFamily="18" charset="0"/>
                            </a:rPr>
                            <m:t>𝑜</m:t>
                          </m:r>
                          <m:r>
                            <a:rPr lang="en-US" b="0" i="1" smtClean="0">
                              <a:latin typeface="Cambria Math" panose="02040503050406030204" pitchFamily="18" charset="0"/>
                              <a:ea typeface="Cambria Math" panose="02040503050406030204" pitchFamily="18" charset="0"/>
                            </a:rPr>
                            <m:t>𝑝</m:t>
                          </m:r>
                        </m:sub>
                      </m:sSub>
                      <m:r>
                        <a:rPr lang="en-US" i="1">
                          <a:latin typeface="Cambria Math" panose="02040503050406030204" pitchFamily="18" charset="0"/>
                          <a:ea typeface="Cambria Math" panose="02040503050406030204" pitchFamily="18" charset="0"/>
                        </a:rPr>
                        <m:t>= </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𝑜𝑚</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𝑑𝑑</m:t>
                          </m:r>
                        </m:sub>
                      </m:sSub>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𝑅</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𝐼</m:t>
                          </m:r>
                        </m:e>
                        <m:sub>
                          <m:r>
                            <a:rPr lang="en-US" b="0" i="1" smtClean="0">
                              <a:latin typeface="Cambria Math" panose="02040503050406030204" pitchFamily="18" charset="0"/>
                              <a:ea typeface="Cambria Math" panose="02040503050406030204" pitchFamily="18" charset="0"/>
                            </a:rPr>
                            <m:t>𝑏</m:t>
                          </m:r>
                        </m:sub>
                      </m:sSub>
                    </m:oMath>
                  </m:oMathPara>
                </a14:m>
                <a:endParaRPr lang="en-US" dirty="0"/>
              </a:p>
            </p:txBody>
          </p:sp>
        </mc:Choice>
        <mc:Fallback xmlns="">
          <p:sp>
            <p:nvSpPr>
              <p:cNvPr id="22" name="Dreptunghi 4">
                <a:extLst>
                  <a:ext uri="{FF2B5EF4-FFF2-40B4-BE49-F238E27FC236}">
                    <a16:creationId xmlns:a16="http://schemas.microsoft.com/office/drawing/2014/main" id="{4A71691C-25A7-4AC0-958E-D134E8F3A6BE}"/>
                  </a:ext>
                </a:extLst>
              </p:cNvPr>
              <p:cNvSpPr>
                <a:spLocks noRot="1" noChangeAspect="1" noMove="1" noResize="1" noEditPoints="1" noAdjustHandles="1" noChangeArrowheads="1" noChangeShapeType="1" noTextEdit="1"/>
              </p:cNvSpPr>
              <p:nvPr/>
            </p:nvSpPr>
            <p:spPr>
              <a:xfrm>
                <a:off x="760282" y="5573412"/>
                <a:ext cx="2763205" cy="390748"/>
              </a:xfrm>
              <a:prstGeom prst="rect">
                <a:avLst/>
              </a:prstGeom>
              <a:blipFill>
                <a:blip r:embed="rId7"/>
                <a:stretch>
                  <a:fillRect b="-4688"/>
                </a:stretch>
              </a:blipFill>
            </p:spPr>
            <p:txBody>
              <a:bodyPr/>
              <a:lstStyle/>
              <a:p>
                <a:r>
                  <a:rPr lang="en-US">
                    <a:noFill/>
                  </a:rPr>
                  <a:t> </a:t>
                </a:r>
              </a:p>
            </p:txBody>
          </p:sp>
        </mc:Fallback>
      </mc:AlternateContent>
      <p:sp>
        <p:nvSpPr>
          <p:cNvPr id="23" name="Rectangle: Rounded Corners 5">
            <a:extLst>
              <a:ext uri="{FF2B5EF4-FFF2-40B4-BE49-F238E27FC236}">
                <a16:creationId xmlns:a16="http://schemas.microsoft.com/office/drawing/2014/main" id="{ED592B50-E05A-4A64-B108-57415B00A5C6}"/>
              </a:ext>
            </a:extLst>
          </p:cNvPr>
          <p:cNvSpPr/>
          <p:nvPr/>
        </p:nvSpPr>
        <p:spPr>
          <a:xfrm>
            <a:off x="663318" y="4372244"/>
            <a:ext cx="1994537" cy="795958"/>
          </a:xfrm>
          <a:prstGeom prst="roundRect">
            <a:avLst/>
          </a:prstGeom>
          <a:noFill/>
          <a:ln w="127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Rounded Corners 5">
            <a:extLst>
              <a:ext uri="{FF2B5EF4-FFF2-40B4-BE49-F238E27FC236}">
                <a16:creationId xmlns:a16="http://schemas.microsoft.com/office/drawing/2014/main" id="{DFD7949E-6780-49E9-8CB8-97933777DC59}"/>
              </a:ext>
            </a:extLst>
          </p:cNvPr>
          <p:cNvSpPr/>
          <p:nvPr/>
        </p:nvSpPr>
        <p:spPr>
          <a:xfrm>
            <a:off x="780759" y="1605084"/>
            <a:ext cx="1285786" cy="390748"/>
          </a:xfrm>
          <a:prstGeom prst="roundRect">
            <a:avLst/>
          </a:prstGeom>
          <a:noFill/>
          <a:ln w="127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Rectangle: Rounded Corners 5">
            <a:extLst>
              <a:ext uri="{FF2B5EF4-FFF2-40B4-BE49-F238E27FC236}">
                <a16:creationId xmlns:a16="http://schemas.microsoft.com/office/drawing/2014/main" id="{B8737A1C-12B2-4879-9CDF-01A5AD6BE4D7}"/>
              </a:ext>
            </a:extLst>
          </p:cNvPr>
          <p:cNvSpPr/>
          <p:nvPr/>
        </p:nvSpPr>
        <p:spPr>
          <a:xfrm>
            <a:off x="760282" y="5542500"/>
            <a:ext cx="2458406" cy="493416"/>
          </a:xfrm>
          <a:prstGeom prst="roundRect">
            <a:avLst/>
          </a:prstGeom>
          <a:noFill/>
          <a:ln w="127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CasetăText 23">
            <a:extLst>
              <a:ext uri="{FF2B5EF4-FFF2-40B4-BE49-F238E27FC236}">
                <a16:creationId xmlns:a16="http://schemas.microsoft.com/office/drawing/2014/main" id="{32626D54-7354-4FEC-8F1C-D04600301528}"/>
              </a:ext>
            </a:extLst>
          </p:cNvPr>
          <p:cNvSpPr txBox="1"/>
          <p:nvPr/>
        </p:nvSpPr>
        <p:spPr>
          <a:xfrm>
            <a:off x="400050" y="2020130"/>
            <a:ext cx="6921246" cy="369332"/>
          </a:xfrm>
          <a:prstGeom prst="rect">
            <a:avLst/>
          </a:prstGeom>
          <a:noFill/>
        </p:spPr>
        <p:txBody>
          <a:bodyPr wrap="square" rtlCol="0">
            <a:spAutoFit/>
          </a:bodyPr>
          <a:lstStyle/>
          <a:p>
            <a:pPr marL="342900" indent="-342900">
              <a:buFont typeface="Arial" panose="020B0604020202020204" pitchFamily="34" charset="0"/>
              <a:buChar char="•"/>
            </a:pPr>
            <a:r>
              <a:rPr lang="en-US" dirty="0"/>
              <a:t>In the common and differential voltage notation, this means:</a:t>
            </a:r>
          </a:p>
        </p:txBody>
      </p:sp>
      <mc:AlternateContent xmlns:mc="http://schemas.openxmlformats.org/markup-compatibility/2006" xmlns:a14="http://schemas.microsoft.com/office/drawing/2010/main">
        <mc:Choice Requires="a14">
          <p:sp>
            <p:nvSpPr>
              <p:cNvPr id="28" name="Dreptunghi 4">
                <a:extLst>
                  <a:ext uri="{FF2B5EF4-FFF2-40B4-BE49-F238E27FC236}">
                    <a16:creationId xmlns:a16="http://schemas.microsoft.com/office/drawing/2014/main" id="{EBA01A15-C24F-4AEA-BF58-D754CB38968B}"/>
                  </a:ext>
                </a:extLst>
              </p:cNvPr>
              <p:cNvSpPr/>
              <p:nvPr/>
            </p:nvSpPr>
            <p:spPr>
              <a:xfrm>
                <a:off x="780758" y="2357338"/>
                <a:ext cx="1568389"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𝑑</m:t>
                          </m:r>
                        </m:sub>
                      </m:sSub>
                      <m:r>
                        <a:rPr lang="en-US" b="0" i="1" smtClean="0">
                          <a:latin typeface="Cambria Math" panose="02040503050406030204" pitchFamily="18" charset="0"/>
                          <a:ea typeface="Cambria Math" panose="02040503050406030204" pitchFamily="18" charset="0"/>
                        </a:rPr>
                        <m:t>=0</m:t>
                      </m:r>
                    </m:oMath>
                  </m:oMathPara>
                </a14:m>
                <a:endParaRPr lang="en-US" dirty="0"/>
              </a:p>
            </p:txBody>
          </p:sp>
        </mc:Choice>
        <mc:Fallback xmlns="">
          <p:sp>
            <p:nvSpPr>
              <p:cNvPr id="28" name="Dreptunghi 4">
                <a:extLst>
                  <a:ext uri="{FF2B5EF4-FFF2-40B4-BE49-F238E27FC236}">
                    <a16:creationId xmlns:a16="http://schemas.microsoft.com/office/drawing/2014/main" id="{EBA01A15-C24F-4AEA-BF58-D754CB38968B}"/>
                  </a:ext>
                </a:extLst>
              </p:cNvPr>
              <p:cNvSpPr>
                <a:spLocks noRot="1" noChangeAspect="1" noMove="1" noResize="1" noEditPoints="1" noAdjustHandles="1" noChangeArrowheads="1" noChangeShapeType="1" noTextEdit="1"/>
              </p:cNvSpPr>
              <p:nvPr/>
            </p:nvSpPr>
            <p:spPr>
              <a:xfrm>
                <a:off x="780758" y="2357338"/>
                <a:ext cx="1568389" cy="369332"/>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9" name="Dreptunghi 4">
                <a:extLst>
                  <a:ext uri="{FF2B5EF4-FFF2-40B4-BE49-F238E27FC236}">
                    <a16:creationId xmlns:a16="http://schemas.microsoft.com/office/drawing/2014/main" id="{257A8676-7083-4533-B937-A9C34A860A3F}"/>
                  </a:ext>
                </a:extLst>
              </p:cNvPr>
              <p:cNvSpPr/>
              <p:nvPr/>
            </p:nvSpPr>
            <p:spPr>
              <a:xfrm>
                <a:off x="760282" y="2721521"/>
                <a:ext cx="2025590" cy="390748"/>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ea typeface="Cambria Math" panose="02040503050406030204" pitchFamily="18" charset="0"/>
                            </a:rPr>
                          </m:ctrlPr>
                        </m:sSubPr>
                        <m:e>
                          <m:r>
                            <a:rPr lang="en-US" i="1">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𝑐𝑚</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𝑖𝑛𝑝</m:t>
                          </m:r>
                        </m:sub>
                      </m:sSub>
                      <m:r>
                        <a:rPr lang="en-US" b="0" i="1" smtClean="0">
                          <a:latin typeface="Cambria Math" panose="02040503050406030204" pitchFamily="18" charset="0"/>
                          <a:ea typeface="Cambria Math" panose="02040503050406030204" pitchFamily="18" charset="0"/>
                        </a:rPr>
                        <m:t>=</m:t>
                      </m:r>
                      <m:sSub>
                        <m:sSubPr>
                          <m:ctrlPr>
                            <a:rPr lang="en-US" b="0" i="1" smtClean="0">
                              <a:latin typeface="Cambria Math" panose="02040503050406030204" pitchFamily="18" charset="0"/>
                              <a:ea typeface="Cambria Math" panose="02040503050406030204" pitchFamily="18" charset="0"/>
                            </a:rPr>
                          </m:ctrlPr>
                        </m:sSubPr>
                        <m:e>
                          <m:r>
                            <a:rPr lang="en-US" b="0" i="1" smtClean="0">
                              <a:latin typeface="Cambria Math" panose="02040503050406030204" pitchFamily="18" charset="0"/>
                              <a:ea typeface="Cambria Math" panose="02040503050406030204" pitchFamily="18" charset="0"/>
                            </a:rPr>
                            <m:t>𝑉</m:t>
                          </m:r>
                        </m:e>
                        <m:sub>
                          <m:r>
                            <a:rPr lang="en-US" b="0" i="1" smtClean="0">
                              <a:latin typeface="Cambria Math" panose="02040503050406030204" pitchFamily="18" charset="0"/>
                              <a:ea typeface="Cambria Math" panose="02040503050406030204" pitchFamily="18" charset="0"/>
                            </a:rPr>
                            <m:t>𝑖𝑛𝑚</m:t>
                          </m:r>
                        </m:sub>
                      </m:sSub>
                    </m:oMath>
                  </m:oMathPara>
                </a14:m>
                <a:endParaRPr lang="en-US" dirty="0"/>
              </a:p>
            </p:txBody>
          </p:sp>
        </mc:Choice>
        <mc:Fallback xmlns="">
          <p:sp>
            <p:nvSpPr>
              <p:cNvPr id="29" name="Dreptunghi 4">
                <a:extLst>
                  <a:ext uri="{FF2B5EF4-FFF2-40B4-BE49-F238E27FC236}">
                    <a16:creationId xmlns:a16="http://schemas.microsoft.com/office/drawing/2014/main" id="{257A8676-7083-4533-B937-A9C34A860A3F}"/>
                  </a:ext>
                </a:extLst>
              </p:cNvPr>
              <p:cNvSpPr>
                <a:spLocks noRot="1" noChangeAspect="1" noMove="1" noResize="1" noEditPoints="1" noAdjustHandles="1" noChangeArrowheads="1" noChangeShapeType="1" noTextEdit="1"/>
              </p:cNvSpPr>
              <p:nvPr/>
            </p:nvSpPr>
            <p:spPr>
              <a:xfrm>
                <a:off x="760282" y="2721521"/>
                <a:ext cx="2025590" cy="390748"/>
              </a:xfrm>
              <a:prstGeom prst="rect">
                <a:avLst/>
              </a:prstGeom>
              <a:blipFill>
                <a:blip r:embed="rId9"/>
                <a:stretch>
                  <a:fillRect b="-7692"/>
                </a:stretch>
              </a:blipFill>
            </p:spPr>
            <p:txBody>
              <a:bodyPr/>
              <a:lstStyle/>
              <a:p>
                <a:r>
                  <a:rPr lang="en-US">
                    <a:noFill/>
                  </a:rPr>
                  <a:t> </a:t>
                </a:r>
              </a:p>
            </p:txBody>
          </p:sp>
        </mc:Fallback>
      </mc:AlternateContent>
    </p:spTree>
    <p:extLst>
      <p:ext uri="{BB962C8B-B14F-4D97-AF65-F5344CB8AC3E}">
        <p14:creationId xmlns:p14="http://schemas.microsoft.com/office/powerpoint/2010/main" val="4630757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4178516" cy="461665"/>
          </a:xfrm>
          <a:prstGeom prst="rect">
            <a:avLst/>
          </a:prstGeom>
          <a:noFill/>
        </p:spPr>
        <p:txBody>
          <a:bodyPr wrap="none" rtlCol="0">
            <a:spAutoFit/>
          </a:bodyPr>
          <a:lstStyle/>
          <a:p>
            <a:r>
              <a:rPr lang="en-US" sz="2400" dirty="0"/>
              <a:t>Differential Pair – Resistive Load</a:t>
            </a:r>
            <a:endParaRPr lang="ro-RO" sz="2400" dirty="0"/>
          </a:p>
        </p:txBody>
      </p:sp>
      <p:sp>
        <p:nvSpPr>
          <p:cNvPr id="6" name="CasetăText 23">
            <a:extLst>
              <a:ext uri="{FF2B5EF4-FFF2-40B4-BE49-F238E27FC236}">
                <a16:creationId xmlns:a16="http://schemas.microsoft.com/office/drawing/2014/main" id="{4731F144-024F-46DB-AE3E-2E138B1731B1}"/>
              </a:ext>
            </a:extLst>
          </p:cNvPr>
          <p:cNvSpPr txBox="1"/>
          <p:nvPr/>
        </p:nvSpPr>
        <p:spPr>
          <a:xfrm>
            <a:off x="400050" y="893892"/>
            <a:ext cx="6921246" cy="2862322"/>
          </a:xfrm>
          <a:prstGeom prst="rect">
            <a:avLst/>
          </a:prstGeom>
          <a:noFill/>
        </p:spPr>
        <p:txBody>
          <a:bodyPr wrap="square" rtlCol="0">
            <a:spAutoFit/>
          </a:bodyPr>
          <a:lstStyle/>
          <a:p>
            <a:r>
              <a:rPr lang="en-US" b="1" dirty="0"/>
              <a:t>Equilibrium</a:t>
            </a:r>
            <a:r>
              <a:rPr lang="en-US" dirty="0"/>
              <a:t> (Region I) (continues)</a:t>
            </a:r>
          </a:p>
          <a:p>
            <a:pPr marL="342900" indent="-342900">
              <a:buFont typeface="Arial" panose="020B0604020202020204" pitchFamily="34" charset="0"/>
              <a:buChar char="•"/>
            </a:pPr>
            <a:r>
              <a:rPr lang="en-US" dirty="0"/>
              <a:t>In this analysis we assumed MN1 and MN2 in saturation and the 2I</a:t>
            </a:r>
            <a:r>
              <a:rPr lang="en-US" baseline="-25000" dirty="0"/>
              <a:t>b</a:t>
            </a:r>
            <a:r>
              <a:rPr lang="en-US" dirty="0"/>
              <a:t> current mirror functional (output transistor also in saturation).</a:t>
            </a:r>
          </a:p>
          <a:p>
            <a:pPr marL="342900" indent="-342900">
              <a:buFont typeface="Arial" panose="020B0604020202020204" pitchFamily="34" charset="0"/>
              <a:buChar char="•"/>
            </a:pPr>
            <a:r>
              <a:rPr lang="en-US" dirty="0"/>
              <a:t>Transistors MN1 and MN2 are identical: (W/L)</a:t>
            </a:r>
            <a:r>
              <a:rPr lang="en-US" baseline="-25000" dirty="0"/>
              <a:t>1</a:t>
            </a:r>
            <a:r>
              <a:rPr lang="en-US" dirty="0"/>
              <a:t>=(W/L)</a:t>
            </a:r>
            <a:r>
              <a:rPr lang="en-US" baseline="-25000" dirty="0"/>
              <a:t>2</a:t>
            </a:r>
            <a:r>
              <a:rPr lang="en-US" dirty="0"/>
              <a:t>=(W/L)</a:t>
            </a:r>
          </a:p>
          <a:p>
            <a:pPr marL="342900" indent="-342900">
              <a:buFont typeface="Arial" panose="020B0604020202020204" pitchFamily="34" charset="0"/>
              <a:buChar char="•"/>
            </a:pPr>
            <a:r>
              <a:rPr lang="en-US" dirty="0"/>
              <a:t>Transistors MN1 and MN2 have the same gate source voltage and the same overdrive voltage (as the gate voltages are equal and the sources are tied together). We shall use the V</a:t>
            </a:r>
            <a:r>
              <a:rPr lang="en-US" baseline="-25000" dirty="0"/>
              <a:t>gsx</a:t>
            </a:r>
            <a:r>
              <a:rPr lang="en-US" dirty="0"/>
              <a:t> and respectively V</a:t>
            </a:r>
            <a:r>
              <a:rPr lang="en-US" baseline="-25000" dirty="0"/>
              <a:t>ovx</a:t>
            </a:r>
            <a:r>
              <a:rPr lang="en-US" dirty="0"/>
              <a:t> notation for the MN1 and MN2 gate – source voltage and overdrive voltage respectively, at equilibrium.</a:t>
            </a:r>
          </a:p>
          <a:p>
            <a:pPr marL="342900" indent="-342900">
              <a:buFont typeface="Arial" panose="020B0604020202020204" pitchFamily="34" charset="0"/>
              <a:buChar char="•"/>
            </a:pPr>
            <a:r>
              <a:rPr lang="en-US" dirty="0"/>
              <a:t>This allows us to calculate the overdrive voltage for MN1 and MN2.</a:t>
            </a:r>
          </a:p>
        </p:txBody>
      </p:sp>
      <p:pic>
        <p:nvPicPr>
          <p:cNvPr id="5" name="Picture 4">
            <a:extLst>
              <a:ext uri="{FF2B5EF4-FFF2-40B4-BE49-F238E27FC236}">
                <a16:creationId xmlns:a16="http://schemas.microsoft.com/office/drawing/2014/main" id="{45D98928-B500-4BE3-9F8E-1158BEAE7AA5}"/>
              </a:ext>
            </a:extLst>
          </p:cNvPr>
          <p:cNvPicPr>
            <a:picLocks noChangeAspect="1"/>
          </p:cNvPicPr>
          <p:nvPr/>
        </p:nvPicPr>
        <p:blipFill>
          <a:blip r:embed="rId2"/>
          <a:stretch>
            <a:fillRect/>
          </a:stretch>
        </p:blipFill>
        <p:spPr>
          <a:xfrm>
            <a:off x="7509054" y="909131"/>
            <a:ext cx="4350412" cy="5412415"/>
          </a:xfrm>
          <a:prstGeom prst="rect">
            <a:avLst/>
          </a:prstGeom>
        </p:spPr>
      </p:pic>
      <mc:AlternateContent xmlns:mc="http://schemas.openxmlformats.org/markup-compatibility/2006" xmlns:a14="http://schemas.microsoft.com/office/drawing/2010/main">
        <mc:Choice Requires="a14">
          <p:sp>
            <p:nvSpPr>
              <p:cNvPr id="27" name="Dreptunghi 4">
                <a:extLst>
                  <a:ext uri="{FF2B5EF4-FFF2-40B4-BE49-F238E27FC236}">
                    <a16:creationId xmlns:a16="http://schemas.microsoft.com/office/drawing/2014/main" id="{93F719EF-F438-4003-87F8-D1455E153AAC}"/>
                  </a:ext>
                </a:extLst>
              </p:cNvPr>
              <p:cNvSpPr/>
              <p:nvPr/>
            </p:nvSpPr>
            <p:spPr>
              <a:xfrm>
                <a:off x="788361" y="4390640"/>
                <a:ext cx="4285532" cy="910699"/>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𝑉</m:t>
                          </m:r>
                        </m:e>
                        <m:sub>
                          <m:r>
                            <a:rPr lang="en-US" b="0" i="1" smtClean="0">
                              <a:latin typeface="Cambria Math" panose="02040503050406030204" pitchFamily="18" charset="0"/>
                            </a:rPr>
                            <m:t>𝑔𝑠𝑥</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𝑇</m:t>
                          </m:r>
                        </m:sub>
                      </m:sSub>
                      <m:r>
                        <a:rPr lang="en-US" b="0" i="0" smtClean="0">
                          <a:latin typeface="Cambria Math" panose="02040503050406030204" pitchFamily="18" charset="0"/>
                        </a:rPr>
                        <m:t>+</m:t>
                      </m:r>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r>
                                <a:rPr lang="en-US" b="0" i="1" smtClean="0">
                                  <a:latin typeface="Cambria Math" panose="02040503050406030204" pitchFamily="18" charset="0"/>
                                </a:rPr>
                                <m:t>2 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𝐼</m:t>
                                  </m:r>
                                </m:e>
                                <m:sub>
                                  <m:r>
                                    <a:rPr lang="en-US" b="0" i="1" smtClean="0">
                                      <a:latin typeface="Cambria Math" panose="02040503050406030204" pitchFamily="18" charset="0"/>
                                    </a:rPr>
                                    <m:t>𝑏</m:t>
                                  </m:r>
                                </m:sub>
                              </m:sSub>
                            </m:num>
                            <m:den>
                              <m:sSub>
                                <m:sSubPr>
                                  <m:ctrlPr>
                                    <a:rPr lang="en-US" i="1">
                                      <a:latin typeface="Cambria Math" panose="02040503050406030204" pitchFamily="18" charset="0"/>
                                    </a:rPr>
                                  </m:ctrlPr>
                                </m:sSubPr>
                                <m:e>
                                  <m:r>
                                    <a:rPr lang="en-US" i="1">
                                      <a:latin typeface="Cambria Math" panose="02040503050406030204" pitchFamily="18" charset="0"/>
                                    </a:rPr>
                                    <m:t>𝜇</m:t>
                                  </m:r>
                                </m:e>
                                <m:sub>
                                  <m:r>
                                    <a:rPr lang="en-US" b="0" i="1" smtClean="0">
                                      <a:latin typeface="Cambria Math" panose="02040503050406030204" pitchFamily="18" charset="0"/>
                                    </a:rPr>
                                    <m:t>𝑛</m:t>
                                  </m:r>
                                </m:sub>
                              </m:sSub>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𝑜𝑥</m:t>
                                  </m:r>
                                </m:sub>
                              </m:sSub>
                              <m:d>
                                <m:dPr>
                                  <m:ctrlPr>
                                    <a:rPr lang="en-US" i="1">
                                      <a:latin typeface="Cambria Math" panose="02040503050406030204" pitchFamily="18" charset="0"/>
                                    </a:rPr>
                                  </m:ctrlPr>
                                </m:dPr>
                                <m:e>
                                  <m:r>
                                    <a:rPr lang="en-US" i="1">
                                      <a:latin typeface="Cambria Math" panose="02040503050406030204" pitchFamily="18" charset="0"/>
                                    </a:rPr>
                                    <m:t>𝑊</m:t>
                                  </m:r>
                                  <m:r>
                                    <a:rPr lang="en-US" i="1">
                                      <a:latin typeface="Cambria Math" panose="02040503050406030204" pitchFamily="18" charset="0"/>
                                    </a:rPr>
                                    <m:t>/</m:t>
                                  </m:r>
                                  <m:r>
                                    <a:rPr lang="en-US" i="1">
                                      <a:latin typeface="Cambria Math" panose="02040503050406030204" pitchFamily="18" charset="0"/>
                                    </a:rPr>
                                    <m:t>𝐿</m:t>
                                  </m:r>
                                </m:e>
                              </m:d>
                            </m:den>
                          </m:f>
                        </m:e>
                      </m:rad>
                    </m:oMath>
                  </m:oMathPara>
                </a14:m>
                <a:endParaRPr lang="en-US" dirty="0"/>
              </a:p>
            </p:txBody>
          </p:sp>
        </mc:Choice>
        <mc:Fallback xmlns="">
          <p:sp>
            <p:nvSpPr>
              <p:cNvPr id="27" name="Dreptunghi 4">
                <a:extLst>
                  <a:ext uri="{FF2B5EF4-FFF2-40B4-BE49-F238E27FC236}">
                    <a16:creationId xmlns:a16="http://schemas.microsoft.com/office/drawing/2014/main" id="{93F719EF-F438-4003-87F8-D1455E153AAC}"/>
                  </a:ext>
                </a:extLst>
              </p:cNvPr>
              <p:cNvSpPr>
                <a:spLocks noRot="1" noChangeAspect="1" noMove="1" noResize="1" noEditPoints="1" noAdjustHandles="1" noChangeArrowheads="1" noChangeShapeType="1" noTextEdit="1"/>
              </p:cNvSpPr>
              <p:nvPr/>
            </p:nvSpPr>
            <p:spPr>
              <a:xfrm>
                <a:off x="788361" y="4390640"/>
                <a:ext cx="4285532" cy="910699"/>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4" name="Dreptunghi 4">
                <a:extLst>
                  <a:ext uri="{FF2B5EF4-FFF2-40B4-BE49-F238E27FC236}">
                    <a16:creationId xmlns:a16="http://schemas.microsoft.com/office/drawing/2014/main" id="{39339850-6E71-48B4-8FFD-C1AF4F43CA60}"/>
                  </a:ext>
                </a:extLst>
              </p:cNvPr>
              <p:cNvSpPr/>
              <p:nvPr/>
            </p:nvSpPr>
            <p:spPr>
              <a:xfrm>
                <a:off x="788361" y="3709937"/>
                <a:ext cx="5231513" cy="618631"/>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𝐼</m:t>
                          </m:r>
                        </m:e>
                        <m:sub>
                          <m:r>
                            <a:rPr lang="en-US" b="0" i="1" smtClean="0">
                              <a:latin typeface="Cambria Math" panose="02040503050406030204" pitchFamily="18" charset="0"/>
                            </a:rPr>
                            <m:t>𝑏</m:t>
                          </m:r>
                        </m:sub>
                      </m:sSub>
                      <m:r>
                        <a:rPr lang="en-US" b="0" i="1" smtClean="0">
                          <a:latin typeface="Cambria Math" panose="02040503050406030204" pitchFamily="18" charset="0"/>
                        </a:rPr>
                        <m:t>=</m:t>
                      </m:r>
                      <m:f>
                        <m:fPr>
                          <m:ctrlPr>
                            <a:rPr lang="en-US"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2</m:t>
                          </m:r>
                        </m:den>
                      </m:f>
                      <m:r>
                        <a:rPr lang="en-US" b="0" i="1" smtClean="0">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𝜇</m:t>
                          </m:r>
                        </m:e>
                        <m:sub>
                          <m:r>
                            <a:rPr lang="en-US" b="0" i="1" smtClean="0">
                              <a:latin typeface="Cambria Math" panose="02040503050406030204" pitchFamily="18" charset="0"/>
                            </a:rPr>
                            <m:t>𝑛</m:t>
                          </m:r>
                        </m:sub>
                      </m:sSub>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𝑜𝑥</m:t>
                          </m:r>
                        </m:sub>
                      </m:sSub>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𝑊</m:t>
                              </m:r>
                            </m:num>
                            <m:den>
                              <m:r>
                                <a:rPr lang="en-US" i="1">
                                  <a:latin typeface="Cambria Math" panose="02040503050406030204" pitchFamily="18" charset="0"/>
                                </a:rPr>
                                <m:t>𝐿</m:t>
                              </m:r>
                            </m:den>
                          </m:f>
                        </m:e>
                      </m:d>
                      <m:sSup>
                        <m:sSupPr>
                          <m:ctrlPr>
                            <a:rPr lang="en-US" i="1" smtClean="0">
                              <a:latin typeface="Cambria Math" panose="02040503050406030204" pitchFamily="18" charset="0"/>
                            </a:rPr>
                          </m:ctrlPr>
                        </m:sSupPr>
                        <m:e>
                          <m:d>
                            <m:dPr>
                              <m:ctrlPr>
                                <a:rPr lang="en-US" i="1" smtClean="0">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b="0" i="1" smtClean="0">
                                      <a:latin typeface="Cambria Math" panose="02040503050406030204" pitchFamily="18" charset="0"/>
                                    </a:rPr>
                                    <m:t>𝑔𝑠𝑥</m:t>
                                  </m:r>
                                </m:sub>
                              </m:sSub>
                              <m:r>
                                <a:rPr lang="en-US">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𝑇</m:t>
                                  </m:r>
                                </m:sub>
                              </m:sSub>
                            </m:e>
                          </m:d>
                        </m:e>
                        <m:sup>
                          <m:r>
                            <a:rPr lang="en-US" b="0" i="1" smtClean="0">
                              <a:latin typeface="Cambria Math" panose="02040503050406030204" pitchFamily="18" charset="0"/>
                            </a:rPr>
                            <m:t>2</m:t>
                          </m:r>
                        </m:sup>
                      </m:sSup>
                    </m:oMath>
                  </m:oMathPara>
                </a14:m>
                <a:endParaRPr lang="en-US" dirty="0"/>
              </a:p>
            </p:txBody>
          </p:sp>
        </mc:Choice>
        <mc:Fallback xmlns="">
          <p:sp>
            <p:nvSpPr>
              <p:cNvPr id="34" name="Dreptunghi 4">
                <a:extLst>
                  <a:ext uri="{FF2B5EF4-FFF2-40B4-BE49-F238E27FC236}">
                    <a16:creationId xmlns:a16="http://schemas.microsoft.com/office/drawing/2014/main" id="{39339850-6E71-48B4-8FFD-C1AF4F43CA60}"/>
                  </a:ext>
                </a:extLst>
              </p:cNvPr>
              <p:cNvSpPr>
                <a:spLocks noRot="1" noChangeAspect="1" noMove="1" noResize="1" noEditPoints="1" noAdjustHandles="1" noChangeArrowheads="1" noChangeShapeType="1" noTextEdit="1"/>
              </p:cNvSpPr>
              <p:nvPr/>
            </p:nvSpPr>
            <p:spPr>
              <a:xfrm>
                <a:off x="788361" y="3709937"/>
                <a:ext cx="5231513" cy="618631"/>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5" name="Dreptunghi 4">
                <a:extLst>
                  <a:ext uri="{FF2B5EF4-FFF2-40B4-BE49-F238E27FC236}">
                    <a16:creationId xmlns:a16="http://schemas.microsoft.com/office/drawing/2014/main" id="{BB516947-4BDF-47FB-9B7B-DB72BBBAB04F}"/>
                  </a:ext>
                </a:extLst>
              </p:cNvPr>
              <p:cNvSpPr/>
              <p:nvPr/>
            </p:nvSpPr>
            <p:spPr>
              <a:xfrm>
                <a:off x="788361" y="5363411"/>
                <a:ext cx="2346725" cy="910699"/>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𝑉</m:t>
                          </m:r>
                        </m:e>
                        <m:sub>
                          <m:r>
                            <a:rPr lang="en-US" i="1" smtClean="0">
                              <a:latin typeface="Cambria Math" panose="02040503050406030204" pitchFamily="18" charset="0"/>
                            </a:rPr>
                            <m:t>𝑜</m:t>
                          </m:r>
                          <m:r>
                            <a:rPr lang="en-US" b="0" i="1" smtClean="0">
                              <a:latin typeface="Cambria Math" panose="02040503050406030204" pitchFamily="18" charset="0"/>
                            </a:rPr>
                            <m:t>𝑣𝑥</m:t>
                          </m:r>
                        </m:sub>
                      </m:sSub>
                      <m:r>
                        <a:rPr lang="en-US" b="0" i="1" smtClean="0">
                          <a:latin typeface="Cambria Math" panose="02040503050406030204" pitchFamily="18" charset="0"/>
                        </a:rPr>
                        <m:t>=</m:t>
                      </m:r>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r>
                                <a:rPr lang="en-US" b="0" i="1" smtClean="0">
                                  <a:latin typeface="Cambria Math" panose="02040503050406030204" pitchFamily="18" charset="0"/>
                                </a:rPr>
                                <m:t>2 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𝐼</m:t>
                                  </m:r>
                                </m:e>
                                <m:sub>
                                  <m:r>
                                    <a:rPr lang="en-US" b="0" i="1" smtClean="0">
                                      <a:latin typeface="Cambria Math" panose="02040503050406030204" pitchFamily="18" charset="0"/>
                                    </a:rPr>
                                    <m:t>𝑏</m:t>
                                  </m:r>
                                </m:sub>
                              </m:sSub>
                            </m:num>
                            <m:den>
                              <m:sSub>
                                <m:sSubPr>
                                  <m:ctrlPr>
                                    <a:rPr lang="en-US" i="1">
                                      <a:latin typeface="Cambria Math" panose="02040503050406030204" pitchFamily="18" charset="0"/>
                                    </a:rPr>
                                  </m:ctrlPr>
                                </m:sSubPr>
                                <m:e>
                                  <m:r>
                                    <a:rPr lang="en-US" i="1">
                                      <a:latin typeface="Cambria Math" panose="02040503050406030204" pitchFamily="18" charset="0"/>
                                    </a:rPr>
                                    <m:t>𝜇</m:t>
                                  </m:r>
                                </m:e>
                                <m:sub>
                                  <m:r>
                                    <a:rPr lang="en-US" b="0" i="1" smtClean="0">
                                      <a:latin typeface="Cambria Math" panose="02040503050406030204" pitchFamily="18" charset="0"/>
                                    </a:rPr>
                                    <m:t>𝑛</m:t>
                                  </m:r>
                                </m:sub>
                              </m:sSub>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𝑜𝑥</m:t>
                                  </m:r>
                                </m:sub>
                              </m:sSub>
                              <m:d>
                                <m:dPr>
                                  <m:ctrlPr>
                                    <a:rPr lang="en-US" i="1">
                                      <a:latin typeface="Cambria Math" panose="02040503050406030204" pitchFamily="18" charset="0"/>
                                    </a:rPr>
                                  </m:ctrlPr>
                                </m:dPr>
                                <m:e>
                                  <m:r>
                                    <a:rPr lang="en-US" i="1">
                                      <a:latin typeface="Cambria Math" panose="02040503050406030204" pitchFamily="18" charset="0"/>
                                    </a:rPr>
                                    <m:t>𝑊</m:t>
                                  </m:r>
                                  <m:r>
                                    <a:rPr lang="en-US" i="1">
                                      <a:latin typeface="Cambria Math" panose="02040503050406030204" pitchFamily="18" charset="0"/>
                                    </a:rPr>
                                    <m:t>/</m:t>
                                  </m:r>
                                  <m:r>
                                    <a:rPr lang="en-US" i="1">
                                      <a:latin typeface="Cambria Math" panose="02040503050406030204" pitchFamily="18" charset="0"/>
                                    </a:rPr>
                                    <m:t>𝐿</m:t>
                                  </m:r>
                                </m:e>
                              </m:d>
                            </m:den>
                          </m:f>
                        </m:e>
                      </m:rad>
                    </m:oMath>
                  </m:oMathPara>
                </a14:m>
                <a:endParaRPr lang="en-US" dirty="0"/>
              </a:p>
            </p:txBody>
          </p:sp>
        </mc:Choice>
        <mc:Fallback xmlns="">
          <p:sp>
            <p:nvSpPr>
              <p:cNvPr id="35" name="Dreptunghi 4">
                <a:extLst>
                  <a:ext uri="{FF2B5EF4-FFF2-40B4-BE49-F238E27FC236}">
                    <a16:creationId xmlns:a16="http://schemas.microsoft.com/office/drawing/2014/main" id="{BB516947-4BDF-47FB-9B7B-DB72BBBAB04F}"/>
                  </a:ext>
                </a:extLst>
              </p:cNvPr>
              <p:cNvSpPr>
                <a:spLocks noRot="1" noChangeAspect="1" noMove="1" noResize="1" noEditPoints="1" noAdjustHandles="1" noChangeArrowheads="1" noChangeShapeType="1" noTextEdit="1"/>
              </p:cNvSpPr>
              <p:nvPr/>
            </p:nvSpPr>
            <p:spPr>
              <a:xfrm>
                <a:off x="788361" y="5363411"/>
                <a:ext cx="2346725" cy="910699"/>
              </a:xfrm>
              <a:prstGeom prst="rect">
                <a:avLst/>
              </a:prstGeom>
              <a:blipFill>
                <a:blip r:embed="rId5"/>
                <a:stretch>
                  <a:fillRect/>
                </a:stretch>
              </a:blipFill>
            </p:spPr>
            <p:txBody>
              <a:bodyPr/>
              <a:lstStyle/>
              <a:p>
                <a:r>
                  <a:rPr lang="en-US">
                    <a:noFill/>
                  </a:rPr>
                  <a:t> </a:t>
                </a:r>
              </a:p>
            </p:txBody>
          </p:sp>
        </mc:Fallback>
      </mc:AlternateContent>
      <p:sp>
        <p:nvSpPr>
          <p:cNvPr id="36" name="Rectangle: Rounded Corners 5">
            <a:extLst>
              <a:ext uri="{FF2B5EF4-FFF2-40B4-BE49-F238E27FC236}">
                <a16:creationId xmlns:a16="http://schemas.microsoft.com/office/drawing/2014/main" id="{64AB50AA-7B15-409C-9ACA-14C3093AE359}"/>
              </a:ext>
            </a:extLst>
          </p:cNvPr>
          <p:cNvSpPr/>
          <p:nvPr/>
        </p:nvSpPr>
        <p:spPr>
          <a:xfrm>
            <a:off x="788361" y="5367680"/>
            <a:ext cx="2346725" cy="906429"/>
          </a:xfrm>
          <a:prstGeom prst="roundRect">
            <a:avLst/>
          </a:prstGeom>
          <a:noFill/>
          <a:ln w="127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63927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4178516" cy="461665"/>
          </a:xfrm>
          <a:prstGeom prst="rect">
            <a:avLst/>
          </a:prstGeom>
          <a:noFill/>
        </p:spPr>
        <p:txBody>
          <a:bodyPr wrap="none" rtlCol="0">
            <a:spAutoFit/>
          </a:bodyPr>
          <a:lstStyle/>
          <a:p>
            <a:r>
              <a:rPr lang="en-US" sz="2400" dirty="0"/>
              <a:t>Differential Pair – Resistive Load</a:t>
            </a:r>
            <a:endParaRPr lang="ro-RO" sz="2400" dirty="0"/>
          </a:p>
        </p:txBody>
      </p:sp>
      <p:sp>
        <p:nvSpPr>
          <p:cNvPr id="6" name="CasetăText 23">
            <a:extLst>
              <a:ext uri="{FF2B5EF4-FFF2-40B4-BE49-F238E27FC236}">
                <a16:creationId xmlns:a16="http://schemas.microsoft.com/office/drawing/2014/main" id="{4731F144-024F-46DB-AE3E-2E138B1731B1}"/>
              </a:ext>
            </a:extLst>
          </p:cNvPr>
          <p:cNvSpPr txBox="1"/>
          <p:nvPr/>
        </p:nvSpPr>
        <p:spPr>
          <a:xfrm>
            <a:off x="400050" y="893892"/>
            <a:ext cx="6921246" cy="646331"/>
          </a:xfrm>
          <a:prstGeom prst="rect">
            <a:avLst/>
          </a:prstGeom>
          <a:noFill/>
        </p:spPr>
        <p:txBody>
          <a:bodyPr wrap="square" rtlCol="0">
            <a:spAutoFit/>
          </a:bodyPr>
          <a:lstStyle/>
          <a:p>
            <a:r>
              <a:rPr lang="en-US" b="1" dirty="0"/>
              <a:t>Input Common Mode Range</a:t>
            </a:r>
            <a:endParaRPr lang="en-US" dirty="0"/>
          </a:p>
          <a:p>
            <a:pPr marL="342900" indent="-342900">
              <a:buFont typeface="Arial" panose="020B0604020202020204" pitchFamily="34" charset="0"/>
              <a:buChar char="•"/>
            </a:pPr>
            <a:r>
              <a:rPr lang="en-US" dirty="0"/>
              <a:t>The common node voltage, V</a:t>
            </a:r>
            <a:r>
              <a:rPr lang="en-US" baseline="-25000" dirty="0"/>
              <a:t>c</a:t>
            </a:r>
            <a:r>
              <a:rPr lang="en-US" dirty="0"/>
              <a:t> is then:</a:t>
            </a:r>
          </a:p>
        </p:txBody>
      </p:sp>
      <p:pic>
        <p:nvPicPr>
          <p:cNvPr id="5" name="Picture 4">
            <a:extLst>
              <a:ext uri="{FF2B5EF4-FFF2-40B4-BE49-F238E27FC236}">
                <a16:creationId xmlns:a16="http://schemas.microsoft.com/office/drawing/2014/main" id="{45D98928-B500-4BE3-9F8E-1158BEAE7AA5}"/>
              </a:ext>
            </a:extLst>
          </p:cNvPr>
          <p:cNvPicPr>
            <a:picLocks noChangeAspect="1"/>
          </p:cNvPicPr>
          <p:nvPr/>
        </p:nvPicPr>
        <p:blipFill>
          <a:blip r:embed="rId2"/>
          <a:stretch>
            <a:fillRect/>
          </a:stretch>
        </p:blipFill>
        <p:spPr>
          <a:xfrm>
            <a:off x="7509054" y="909131"/>
            <a:ext cx="4350412" cy="5412415"/>
          </a:xfrm>
          <a:prstGeom prst="rect">
            <a:avLst/>
          </a:prstGeom>
        </p:spPr>
      </p:pic>
      <mc:AlternateContent xmlns:mc="http://schemas.openxmlformats.org/markup-compatibility/2006" xmlns:a14="http://schemas.microsoft.com/office/drawing/2010/main">
        <mc:Choice Requires="a14">
          <p:sp>
            <p:nvSpPr>
              <p:cNvPr id="30" name="Dreptunghi 4">
                <a:extLst>
                  <a:ext uri="{FF2B5EF4-FFF2-40B4-BE49-F238E27FC236}">
                    <a16:creationId xmlns:a16="http://schemas.microsoft.com/office/drawing/2014/main" id="{68EA0418-A362-43BE-8B68-CF37F9D9D86D}"/>
                  </a:ext>
                </a:extLst>
              </p:cNvPr>
              <p:cNvSpPr/>
              <p:nvPr/>
            </p:nvSpPr>
            <p:spPr>
              <a:xfrm>
                <a:off x="779143" y="1540223"/>
                <a:ext cx="4285532" cy="39190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𝑉</m:t>
                          </m:r>
                        </m:e>
                        <m:sub>
                          <m:r>
                            <a:rPr lang="en-US" b="0" i="1" smtClean="0">
                              <a:latin typeface="Cambria Math" panose="02040503050406030204" pitchFamily="18" charset="0"/>
                            </a:rPr>
                            <m:t>𝑐</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b="0" i="1" smtClean="0">
                              <a:latin typeface="Cambria Math" panose="02040503050406030204" pitchFamily="18" charset="0"/>
                            </a:rPr>
                            <m:t>𝑐𝑚</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𝑔𝑠</m:t>
                          </m:r>
                        </m:sub>
                      </m:sSub>
                    </m:oMath>
                  </m:oMathPara>
                </a14:m>
                <a:endParaRPr lang="en-US" dirty="0"/>
              </a:p>
            </p:txBody>
          </p:sp>
        </mc:Choice>
        <mc:Fallback xmlns="">
          <p:sp>
            <p:nvSpPr>
              <p:cNvPr id="30" name="Dreptunghi 4">
                <a:extLst>
                  <a:ext uri="{FF2B5EF4-FFF2-40B4-BE49-F238E27FC236}">
                    <a16:creationId xmlns:a16="http://schemas.microsoft.com/office/drawing/2014/main" id="{68EA0418-A362-43BE-8B68-CF37F9D9D86D}"/>
                  </a:ext>
                </a:extLst>
              </p:cNvPr>
              <p:cNvSpPr>
                <a:spLocks noRot="1" noChangeAspect="1" noMove="1" noResize="1" noEditPoints="1" noAdjustHandles="1" noChangeArrowheads="1" noChangeShapeType="1" noTextEdit="1"/>
              </p:cNvSpPr>
              <p:nvPr/>
            </p:nvSpPr>
            <p:spPr>
              <a:xfrm>
                <a:off x="779143" y="1540223"/>
                <a:ext cx="4285532" cy="391902"/>
              </a:xfrm>
              <a:prstGeom prst="rect">
                <a:avLst/>
              </a:prstGeom>
              <a:blipFill>
                <a:blip r:embed="rId3"/>
                <a:stretch>
                  <a:fillRect b="-6250"/>
                </a:stretch>
              </a:blipFill>
            </p:spPr>
            <p:txBody>
              <a:bodyPr/>
              <a:lstStyle/>
              <a:p>
                <a:r>
                  <a:rPr lang="en-US">
                    <a:noFill/>
                  </a:rPr>
                  <a:t> </a:t>
                </a:r>
              </a:p>
            </p:txBody>
          </p:sp>
        </mc:Fallback>
      </mc:AlternateContent>
      <p:sp>
        <p:nvSpPr>
          <p:cNvPr id="31" name="CasetăText 23">
            <a:extLst>
              <a:ext uri="{FF2B5EF4-FFF2-40B4-BE49-F238E27FC236}">
                <a16:creationId xmlns:a16="http://schemas.microsoft.com/office/drawing/2014/main" id="{E79F9629-5CBE-4F25-BF08-70E8D75CB78B}"/>
              </a:ext>
            </a:extLst>
          </p:cNvPr>
          <p:cNvSpPr txBox="1"/>
          <p:nvPr/>
        </p:nvSpPr>
        <p:spPr>
          <a:xfrm>
            <a:off x="400050" y="1932125"/>
            <a:ext cx="6921246" cy="646331"/>
          </a:xfrm>
          <a:prstGeom prst="rect">
            <a:avLst/>
          </a:prstGeom>
          <a:noFill/>
        </p:spPr>
        <p:txBody>
          <a:bodyPr wrap="square" rtlCol="0">
            <a:spAutoFit/>
          </a:bodyPr>
          <a:lstStyle/>
          <a:p>
            <a:pPr marL="342900" indent="-342900">
              <a:buFont typeface="Arial" panose="020B0604020202020204" pitchFamily="34" charset="0"/>
              <a:buChar char="•"/>
            </a:pPr>
            <a:r>
              <a:rPr lang="en-US" dirty="0"/>
              <a:t>V</a:t>
            </a:r>
            <a:r>
              <a:rPr lang="en-US" baseline="-25000" dirty="0"/>
              <a:t>c</a:t>
            </a:r>
            <a:r>
              <a:rPr lang="en-US" dirty="0"/>
              <a:t> should be high enough so the mirror implementing the 2I</a:t>
            </a:r>
            <a:r>
              <a:rPr lang="en-US" baseline="-25000" dirty="0"/>
              <a:t>b</a:t>
            </a:r>
            <a:r>
              <a:rPr lang="en-US" dirty="0"/>
              <a:t> current source is functional (output transistor in saturation): V</a:t>
            </a:r>
            <a:r>
              <a:rPr lang="en-US" baseline="-25000" dirty="0"/>
              <a:t>c</a:t>
            </a:r>
            <a:r>
              <a:rPr lang="en-US" dirty="0"/>
              <a:t>&gt;V</a:t>
            </a:r>
            <a:r>
              <a:rPr lang="en-US" baseline="-25000" dirty="0"/>
              <a:t>ov,mir</a:t>
            </a:r>
            <a:r>
              <a:rPr lang="en-US" dirty="0"/>
              <a:t>.</a:t>
            </a:r>
          </a:p>
        </p:txBody>
      </p:sp>
      <mc:AlternateContent xmlns:mc="http://schemas.openxmlformats.org/markup-compatibility/2006" xmlns:a14="http://schemas.microsoft.com/office/drawing/2010/main">
        <mc:Choice Requires="a14">
          <p:sp>
            <p:nvSpPr>
              <p:cNvPr id="32" name="Dreptunghi 4">
                <a:extLst>
                  <a:ext uri="{FF2B5EF4-FFF2-40B4-BE49-F238E27FC236}">
                    <a16:creationId xmlns:a16="http://schemas.microsoft.com/office/drawing/2014/main" id="{1E4894A3-62A3-4264-9E8C-2A89F633C214}"/>
                  </a:ext>
                </a:extLst>
              </p:cNvPr>
              <p:cNvSpPr/>
              <p:nvPr/>
            </p:nvSpPr>
            <p:spPr>
              <a:xfrm>
                <a:off x="779143" y="2578456"/>
                <a:ext cx="4285532" cy="39190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𝑉</m:t>
                          </m:r>
                        </m:e>
                        <m:sub>
                          <m:r>
                            <a:rPr lang="en-US" b="0" i="1" smtClean="0">
                              <a:latin typeface="Cambria Math" panose="02040503050406030204" pitchFamily="18" charset="0"/>
                            </a:rPr>
                            <m:t>𝑐𝑚</m:t>
                          </m:r>
                          <m:r>
                            <a:rPr lang="en-US" b="0" i="1" smtClean="0">
                              <a:latin typeface="Cambria Math" panose="02040503050406030204" pitchFamily="18" charset="0"/>
                            </a:rPr>
                            <m:t>,</m:t>
                          </m:r>
                          <m:r>
                            <a:rPr lang="en-US" b="0" i="1" smtClean="0">
                              <a:latin typeface="Cambria Math" panose="02040503050406030204" pitchFamily="18" charset="0"/>
                            </a:rPr>
                            <m:t>𝑚𝑖𝑛</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𝑔𝑠</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𝑜𝑣</m:t>
                          </m:r>
                          <m:r>
                            <a:rPr lang="en-US" b="0" i="1" smtClean="0">
                              <a:latin typeface="Cambria Math" panose="02040503050406030204" pitchFamily="18" charset="0"/>
                            </a:rPr>
                            <m:t>,</m:t>
                          </m:r>
                          <m:r>
                            <a:rPr lang="en-US" b="0" i="1" smtClean="0">
                              <a:latin typeface="Cambria Math" panose="02040503050406030204" pitchFamily="18" charset="0"/>
                            </a:rPr>
                            <m:t>𝑚𝑖𝑟</m:t>
                          </m:r>
                        </m:sub>
                      </m:sSub>
                    </m:oMath>
                  </m:oMathPara>
                </a14:m>
                <a:endParaRPr lang="en-US" dirty="0"/>
              </a:p>
            </p:txBody>
          </p:sp>
        </mc:Choice>
        <mc:Fallback xmlns="">
          <p:sp>
            <p:nvSpPr>
              <p:cNvPr id="32" name="Dreptunghi 4">
                <a:extLst>
                  <a:ext uri="{FF2B5EF4-FFF2-40B4-BE49-F238E27FC236}">
                    <a16:creationId xmlns:a16="http://schemas.microsoft.com/office/drawing/2014/main" id="{1E4894A3-62A3-4264-9E8C-2A89F633C214}"/>
                  </a:ext>
                </a:extLst>
              </p:cNvPr>
              <p:cNvSpPr>
                <a:spLocks noRot="1" noChangeAspect="1" noMove="1" noResize="1" noEditPoints="1" noAdjustHandles="1" noChangeArrowheads="1" noChangeShapeType="1" noTextEdit="1"/>
              </p:cNvSpPr>
              <p:nvPr/>
            </p:nvSpPr>
            <p:spPr>
              <a:xfrm>
                <a:off x="779143" y="2578456"/>
                <a:ext cx="4285532" cy="391902"/>
              </a:xfrm>
              <a:prstGeom prst="rect">
                <a:avLst/>
              </a:prstGeom>
              <a:blipFill>
                <a:blip r:embed="rId4"/>
                <a:stretch>
                  <a:fillRect b="-6250"/>
                </a:stretch>
              </a:blipFill>
            </p:spPr>
            <p:txBody>
              <a:bodyPr/>
              <a:lstStyle/>
              <a:p>
                <a:r>
                  <a:rPr lang="en-US">
                    <a:noFill/>
                  </a:rPr>
                  <a:t> </a:t>
                </a:r>
              </a:p>
            </p:txBody>
          </p:sp>
        </mc:Fallback>
      </mc:AlternateContent>
      <p:sp>
        <p:nvSpPr>
          <p:cNvPr id="33" name="CasetăText 23">
            <a:extLst>
              <a:ext uri="{FF2B5EF4-FFF2-40B4-BE49-F238E27FC236}">
                <a16:creationId xmlns:a16="http://schemas.microsoft.com/office/drawing/2014/main" id="{88D94392-3F52-4607-910A-F81C561B672A}"/>
              </a:ext>
            </a:extLst>
          </p:cNvPr>
          <p:cNvSpPr txBox="1"/>
          <p:nvPr/>
        </p:nvSpPr>
        <p:spPr>
          <a:xfrm>
            <a:off x="400050" y="2970358"/>
            <a:ext cx="6921246" cy="646331"/>
          </a:xfrm>
          <a:prstGeom prst="rect">
            <a:avLst/>
          </a:prstGeom>
          <a:noFill/>
        </p:spPr>
        <p:txBody>
          <a:bodyPr wrap="square" rtlCol="0">
            <a:spAutoFit/>
          </a:bodyPr>
          <a:lstStyle/>
          <a:p>
            <a:pPr marL="342900" indent="-342900">
              <a:buFont typeface="Arial" panose="020B0604020202020204" pitchFamily="34" charset="0"/>
              <a:buChar char="•"/>
            </a:pPr>
            <a:r>
              <a:rPr lang="en-US" dirty="0"/>
              <a:t>V</a:t>
            </a:r>
            <a:r>
              <a:rPr lang="en-US" baseline="-25000" dirty="0"/>
              <a:t>c</a:t>
            </a:r>
            <a:r>
              <a:rPr lang="en-US" dirty="0"/>
              <a:t> should be low enough so that MN1 and MN2 transistors are in saturation.</a:t>
            </a:r>
          </a:p>
        </p:txBody>
      </p:sp>
    </p:spTree>
    <p:extLst>
      <p:ext uri="{BB962C8B-B14F-4D97-AF65-F5344CB8AC3E}">
        <p14:creationId xmlns:p14="http://schemas.microsoft.com/office/powerpoint/2010/main" val="556206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4178516" cy="461665"/>
          </a:xfrm>
          <a:prstGeom prst="rect">
            <a:avLst/>
          </a:prstGeom>
          <a:noFill/>
        </p:spPr>
        <p:txBody>
          <a:bodyPr wrap="none" rtlCol="0">
            <a:spAutoFit/>
          </a:bodyPr>
          <a:lstStyle/>
          <a:p>
            <a:r>
              <a:rPr lang="en-US" sz="2400" dirty="0"/>
              <a:t>Differential Pair – Resistive Load</a:t>
            </a:r>
            <a:endParaRPr lang="ro-RO" sz="2400" dirty="0"/>
          </a:p>
        </p:txBody>
      </p:sp>
      <p:sp>
        <p:nvSpPr>
          <p:cNvPr id="6" name="CasetăText 23">
            <a:extLst>
              <a:ext uri="{FF2B5EF4-FFF2-40B4-BE49-F238E27FC236}">
                <a16:creationId xmlns:a16="http://schemas.microsoft.com/office/drawing/2014/main" id="{4731F144-024F-46DB-AE3E-2E138B1731B1}"/>
              </a:ext>
            </a:extLst>
          </p:cNvPr>
          <p:cNvSpPr txBox="1"/>
          <p:nvPr/>
        </p:nvSpPr>
        <p:spPr>
          <a:xfrm>
            <a:off x="400050" y="893892"/>
            <a:ext cx="6921246" cy="646331"/>
          </a:xfrm>
          <a:prstGeom prst="rect">
            <a:avLst/>
          </a:prstGeom>
          <a:noFill/>
        </p:spPr>
        <p:txBody>
          <a:bodyPr wrap="square" rtlCol="0">
            <a:spAutoFit/>
          </a:bodyPr>
          <a:lstStyle/>
          <a:p>
            <a:r>
              <a:rPr lang="en-US" b="1" dirty="0"/>
              <a:t>Small Unbalance</a:t>
            </a:r>
            <a:r>
              <a:rPr lang="en-US" dirty="0"/>
              <a:t> (Region II)</a:t>
            </a:r>
          </a:p>
          <a:p>
            <a:pPr marL="342900" indent="-342900">
              <a:buFont typeface="Arial" panose="020B0604020202020204" pitchFamily="34" charset="0"/>
              <a:buChar char="•"/>
            </a:pPr>
            <a:r>
              <a:rPr lang="en-US" dirty="0"/>
              <a:t>Now we assume some differential voltage is applied.</a:t>
            </a:r>
          </a:p>
        </p:txBody>
      </p:sp>
      <p:pic>
        <p:nvPicPr>
          <p:cNvPr id="5" name="Picture 4">
            <a:extLst>
              <a:ext uri="{FF2B5EF4-FFF2-40B4-BE49-F238E27FC236}">
                <a16:creationId xmlns:a16="http://schemas.microsoft.com/office/drawing/2014/main" id="{45D98928-B500-4BE3-9F8E-1158BEAE7AA5}"/>
              </a:ext>
            </a:extLst>
          </p:cNvPr>
          <p:cNvPicPr>
            <a:picLocks noChangeAspect="1"/>
          </p:cNvPicPr>
          <p:nvPr/>
        </p:nvPicPr>
        <p:blipFill>
          <a:blip r:embed="rId2"/>
          <a:stretch>
            <a:fillRect/>
          </a:stretch>
        </p:blipFill>
        <p:spPr>
          <a:xfrm>
            <a:off x="7509054" y="909131"/>
            <a:ext cx="4350412" cy="5412415"/>
          </a:xfrm>
          <a:prstGeom prst="rect">
            <a:avLst/>
          </a:prstGeom>
        </p:spPr>
      </p:pic>
      <p:sp>
        <p:nvSpPr>
          <p:cNvPr id="26" name="CasetăText 23">
            <a:extLst>
              <a:ext uri="{FF2B5EF4-FFF2-40B4-BE49-F238E27FC236}">
                <a16:creationId xmlns:a16="http://schemas.microsoft.com/office/drawing/2014/main" id="{D4742206-C73F-4A1E-A17D-26E8B5C178DE}"/>
              </a:ext>
            </a:extLst>
          </p:cNvPr>
          <p:cNvSpPr txBox="1"/>
          <p:nvPr/>
        </p:nvSpPr>
        <p:spPr>
          <a:xfrm>
            <a:off x="400050" y="2207360"/>
            <a:ext cx="6921246" cy="369332"/>
          </a:xfrm>
          <a:prstGeom prst="rect">
            <a:avLst/>
          </a:prstGeom>
          <a:noFill/>
        </p:spPr>
        <p:txBody>
          <a:bodyPr wrap="square" rtlCol="0">
            <a:spAutoFit/>
          </a:bodyPr>
          <a:lstStyle/>
          <a:p>
            <a:pPr marL="342900" indent="-342900">
              <a:buFont typeface="Arial" panose="020B0604020202020204" pitchFamily="34" charset="0"/>
              <a:buChar char="•"/>
            </a:pPr>
            <a:r>
              <a:rPr lang="en-US" dirty="0"/>
              <a:t>So we get:</a:t>
            </a:r>
          </a:p>
        </p:txBody>
      </p:sp>
      <mc:AlternateContent xmlns:mc="http://schemas.openxmlformats.org/markup-compatibility/2006" xmlns:a14="http://schemas.microsoft.com/office/drawing/2010/main">
        <mc:Choice Requires="a14">
          <p:sp>
            <p:nvSpPr>
              <p:cNvPr id="27" name="Dreptunghi 4">
                <a:extLst>
                  <a:ext uri="{FF2B5EF4-FFF2-40B4-BE49-F238E27FC236}">
                    <a16:creationId xmlns:a16="http://schemas.microsoft.com/office/drawing/2014/main" id="{93F719EF-F438-4003-87F8-D1455E153AAC}"/>
                  </a:ext>
                </a:extLst>
              </p:cNvPr>
              <p:cNvSpPr/>
              <p:nvPr/>
            </p:nvSpPr>
            <p:spPr>
              <a:xfrm>
                <a:off x="779143" y="1492293"/>
                <a:ext cx="5161019" cy="39190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𝑉</m:t>
                          </m:r>
                        </m:e>
                        <m:sub>
                          <m:r>
                            <a:rPr lang="en-US" i="1" smtClean="0">
                              <a:latin typeface="Cambria Math" panose="02040503050406030204" pitchFamily="18" charset="0"/>
                            </a:rPr>
                            <m:t>𝑔</m:t>
                          </m:r>
                          <m:r>
                            <a:rPr lang="en-US" b="0" i="1" smtClean="0">
                              <a:latin typeface="Cambria Math" panose="02040503050406030204" pitchFamily="18" charset="0"/>
                            </a:rPr>
                            <m:t>𝑠</m:t>
                          </m:r>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𝑇</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𝑜𝑣</m:t>
                          </m:r>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b="0" i="1" smtClean="0">
                              <a:latin typeface="Cambria Math" panose="02040503050406030204" pitchFamily="18" charset="0"/>
                            </a:rPr>
                            <m:t>𝑖𝑛𝑝</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𝑐</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𝑐𝑚</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𝑑</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𝑐</m:t>
                          </m:r>
                        </m:sub>
                      </m:sSub>
                    </m:oMath>
                  </m:oMathPara>
                </a14:m>
                <a:endParaRPr lang="en-US" dirty="0"/>
              </a:p>
            </p:txBody>
          </p:sp>
        </mc:Choice>
        <mc:Fallback xmlns="">
          <p:sp>
            <p:nvSpPr>
              <p:cNvPr id="27" name="Dreptunghi 4">
                <a:extLst>
                  <a:ext uri="{FF2B5EF4-FFF2-40B4-BE49-F238E27FC236}">
                    <a16:creationId xmlns:a16="http://schemas.microsoft.com/office/drawing/2014/main" id="{93F719EF-F438-4003-87F8-D1455E153AAC}"/>
                  </a:ext>
                </a:extLst>
              </p:cNvPr>
              <p:cNvSpPr>
                <a:spLocks noRot="1" noChangeAspect="1" noMove="1" noResize="1" noEditPoints="1" noAdjustHandles="1" noChangeArrowheads="1" noChangeShapeType="1" noTextEdit="1"/>
              </p:cNvSpPr>
              <p:nvPr/>
            </p:nvSpPr>
            <p:spPr>
              <a:xfrm>
                <a:off x="779143" y="1492293"/>
                <a:ext cx="5161019" cy="391902"/>
              </a:xfrm>
              <a:prstGeom prst="rect">
                <a:avLst/>
              </a:prstGeom>
              <a:blipFill>
                <a:blip r:embed="rId3"/>
                <a:stretch>
                  <a:fillRect b="-7813"/>
                </a:stretch>
              </a:blipFill>
            </p:spPr>
            <p:txBody>
              <a:bodyPr/>
              <a:lstStyle/>
              <a:p>
                <a:r>
                  <a:rPr lang="en-US">
                    <a:noFill/>
                  </a:rPr>
                  <a:t> </a:t>
                </a:r>
              </a:p>
            </p:txBody>
          </p:sp>
        </mc:Fallback>
      </mc:AlternateContent>
      <p:sp>
        <p:nvSpPr>
          <p:cNvPr id="31" name="CasetăText 23">
            <a:extLst>
              <a:ext uri="{FF2B5EF4-FFF2-40B4-BE49-F238E27FC236}">
                <a16:creationId xmlns:a16="http://schemas.microsoft.com/office/drawing/2014/main" id="{E79F9629-5CBE-4F25-BF08-70E8D75CB78B}"/>
              </a:ext>
            </a:extLst>
          </p:cNvPr>
          <p:cNvSpPr txBox="1"/>
          <p:nvPr/>
        </p:nvSpPr>
        <p:spPr>
          <a:xfrm>
            <a:off x="400050" y="2891316"/>
            <a:ext cx="6921246" cy="1200329"/>
          </a:xfrm>
          <a:prstGeom prst="rect">
            <a:avLst/>
          </a:prstGeom>
          <a:noFill/>
        </p:spPr>
        <p:txBody>
          <a:bodyPr wrap="square" rtlCol="0">
            <a:spAutoFit/>
          </a:bodyPr>
          <a:lstStyle/>
          <a:p>
            <a:pPr marL="342900" indent="-342900">
              <a:buFont typeface="Arial" panose="020B0604020202020204" pitchFamily="34" charset="0"/>
              <a:buChar char="•"/>
            </a:pPr>
            <a:r>
              <a:rPr lang="en-US" dirty="0"/>
              <a:t>The difference applied between the input voltages (2V</a:t>
            </a:r>
            <a:r>
              <a:rPr lang="en-US" baseline="-25000" dirty="0"/>
              <a:t>d</a:t>
            </a:r>
            <a:r>
              <a:rPr lang="en-US" dirty="0"/>
              <a:t>) is directly transferred into the overdrive difference between MN1 and MN2.</a:t>
            </a:r>
          </a:p>
          <a:p>
            <a:pPr marL="342900" indent="-342900">
              <a:buFont typeface="Arial" panose="020B0604020202020204" pitchFamily="34" charset="0"/>
              <a:buChar char="•"/>
            </a:pPr>
            <a:r>
              <a:rPr lang="en-US" dirty="0"/>
              <a:t>The second condition is that the sum of MN1 and MN2 drain currents should be equal to the tail current, 2I</a:t>
            </a:r>
            <a:r>
              <a:rPr lang="en-US" baseline="-25000" dirty="0"/>
              <a:t>b</a:t>
            </a:r>
            <a:r>
              <a:rPr lang="en-US" dirty="0"/>
              <a:t>.</a:t>
            </a:r>
          </a:p>
        </p:txBody>
      </p:sp>
      <mc:AlternateContent xmlns:mc="http://schemas.openxmlformats.org/markup-compatibility/2006" xmlns:a14="http://schemas.microsoft.com/office/drawing/2010/main">
        <mc:Choice Requires="a14">
          <p:sp>
            <p:nvSpPr>
              <p:cNvPr id="32" name="Dreptunghi 4">
                <a:extLst>
                  <a:ext uri="{FF2B5EF4-FFF2-40B4-BE49-F238E27FC236}">
                    <a16:creationId xmlns:a16="http://schemas.microsoft.com/office/drawing/2014/main" id="{1E4894A3-62A3-4264-9E8C-2A89F633C214}"/>
                  </a:ext>
                </a:extLst>
              </p:cNvPr>
              <p:cNvSpPr/>
              <p:nvPr/>
            </p:nvSpPr>
            <p:spPr>
              <a:xfrm>
                <a:off x="779143" y="4091645"/>
                <a:ext cx="4285532"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𝐼</m:t>
                          </m:r>
                        </m:e>
                        <m:sub>
                          <m:r>
                            <a:rPr lang="en-US" b="0" i="1" smtClean="0">
                              <a:latin typeface="Cambria Math" panose="02040503050406030204" pitchFamily="18" charset="0"/>
                            </a:rPr>
                            <m:t>𝐷</m:t>
                          </m:r>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𝐼</m:t>
                          </m:r>
                        </m:e>
                        <m:sub>
                          <m:r>
                            <a:rPr lang="en-US" b="0" i="1" smtClean="0">
                              <a:latin typeface="Cambria Math" panose="02040503050406030204" pitchFamily="18" charset="0"/>
                            </a:rPr>
                            <m:t>𝐷</m:t>
                          </m:r>
                          <m:r>
                            <a:rPr lang="en-US" b="0" i="1" smtClean="0">
                              <a:latin typeface="Cambria Math" panose="02040503050406030204" pitchFamily="18" charset="0"/>
                            </a:rPr>
                            <m:t>2</m:t>
                          </m:r>
                        </m:sub>
                      </m:sSub>
                      <m:r>
                        <a:rPr lang="en-US" b="0" i="1" smtClean="0">
                          <a:latin typeface="Cambria Math" panose="02040503050406030204" pitchFamily="18" charset="0"/>
                        </a:rPr>
                        <m:t>=2</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𝐼</m:t>
                          </m:r>
                        </m:e>
                        <m:sub>
                          <m:r>
                            <a:rPr lang="en-US" b="0" i="1" smtClean="0">
                              <a:latin typeface="Cambria Math" panose="02040503050406030204" pitchFamily="18" charset="0"/>
                            </a:rPr>
                            <m:t>𝑏</m:t>
                          </m:r>
                        </m:sub>
                      </m:sSub>
                    </m:oMath>
                  </m:oMathPara>
                </a14:m>
                <a:endParaRPr lang="en-US" dirty="0"/>
              </a:p>
            </p:txBody>
          </p:sp>
        </mc:Choice>
        <mc:Fallback xmlns="">
          <p:sp>
            <p:nvSpPr>
              <p:cNvPr id="32" name="Dreptunghi 4">
                <a:extLst>
                  <a:ext uri="{FF2B5EF4-FFF2-40B4-BE49-F238E27FC236}">
                    <a16:creationId xmlns:a16="http://schemas.microsoft.com/office/drawing/2014/main" id="{1E4894A3-62A3-4264-9E8C-2A89F633C214}"/>
                  </a:ext>
                </a:extLst>
              </p:cNvPr>
              <p:cNvSpPr>
                <a:spLocks noRot="1" noChangeAspect="1" noMove="1" noResize="1" noEditPoints="1" noAdjustHandles="1" noChangeArrowheads="1" noChangeShapeType="1" noTextEdit="1"/>
              </p:cNvSpPr>
              <p:nvPr/>
            </p:nvSpPr>
            <p:spPr>
              <a:xfrm>
                <a:off x="779143" y="4091645"/>
                <a:ext cx="4285532" cy="369332"/>
              </a:xfrm>
              <a:prstGeom prst="rect">
                <a:avLst/>
              </a:prstGeom>
              <a:blipFill>
                <a:blip r:embed="rId4"/>
                <a:stretch>
                  <a:fillRect/>
                </a:stretch>
              </a:blipFill>
            </p:spPr>
            <p:txBody>
              <a:bodyPr/>
              <a:lstStyle/>
              <a:p>
                <a:r>
                  <a:rPr lang="en-US">
                    <a:noFill/>
                  </a:rPr>
                  <a:t> </a:t>
                </a:r>
              </a:p>
            </p:txBody>
          </p:sp>
        </mc:Fallback>
      </mc:AlternateContent>
      <p:sp>
        <p:nvSpPr>
          <p:cNvPr id="33" name="CasetăText 23">
            <a:extLst>
              <a:ext uri="{FF2B5EF4-FFF2-40B4-BE49-F238E27FC236}">
                <a16:creationId xmlns:a16="http://schemas.microsoft.com/office/drawing/2014/main" id="{88D94392-3F52-4607-910A-F81C561B672A}"/>
              </a:ext>
            </a:extLst>
          </p:cNvPr>
          <p:cNvSpPr txBox="1"/>
          <p:nvPr/>
        </p:nvSpPr>
        <p:spPr>
          <a:xfrm>
            <a:off x="400050" y="4460977"/>
            <a:ext cx="6921246" cy="369332"/>
          </a:xfrm>
          <a:prstGeom prst="rect">
            <a:avLst/>
          </a:prstGeom>
          <a:noFill/>
        </p:spPr>
        <p:txBody>
          <a:bodyPr wrap="square" rtlCol="0">
            <a:spAutoFit/>
          </a:bodyPr>
          <a:lstStyle/>
          <a:p>
            <a:pPr marL="342900" indent="-342900">
              <a:buFont typeface="Arial" panose="020B0604020202020204" pitchFamily="34" charset="0"/>
              <a:buChar char="•"/>
            </a:pPr>
            <a:r>
              <a:rPr lang="en-US" dirty="0"/>
              <a:t>This completely determines V</a:t>
            </a:r>
            <a:r>
              <a:rPr lang="en-US" baseline="-25000" dirty="0"/>
              <a:t>ov2</a:t>
            </a:r>
            <a:r>
              <a:rPr lang="en-US" dirty="0"/>
              <a:t>, V</a:t>
            </a:r>
            <a:r>
              <a:rPr lang="en-US" baseline="-25000" dirty="0"/>
              <a:t>ov2</a:t>
            </a:r>
            <a:r>
              <a:rPr lang="en-US" dirty="0"/>
              <a:t> and V</a:t>
            </a:r>
            <a:r>
              <a:rPr lang="en-US" baseline="-25000" dirty="0"/>
              <a:t>c</a:t>
            </a:r>
            <a:r>
              <a:rPr lang="en-US" dirty="0"/>
              <a:t>.</a:t>
            </a:r>
          </a:p>
        </p:txBody>
      </p:sp>
      <mc:AlternateContent xmlns:mc="http://schemas.openxmlformats.org/markup-compatibility/2006" xmlns:a14="http://schemas.microsoft.com/office/drawing/2010/main">
        <mc:Choice Requires="a14">
          <p:sp>
            <p:nvSpPr>
              <p:cNvPr id="16" name="Dreptunghi 4">
                <a:extLst>
                  <a:ext uri="{FF2B5EF4-FFF2-40B4-BE49-F238E27FC236}">
                    <a16:creationId xmlns:a16="http://schemas.microsoft.com/office/drawing/2014/main" id="{FEF9F7B9-053C-4756-AEBE-1EBFE53B538E}"/>
                  </a:ext>
                </a:extLst>
              </p:cNvPr>
              <p:cNvSpPr/>
              <p:nvPr/>
            </p:nvSpPr>
            <p:spPr>
              <a:xfrm>
                <a:off x="779143" y="1815458"/>
                <a:ext cx="5161019" cy="39190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𝑉</m:t>
                          </m:r>
                        </m:e>
                        <m:sub>
                          <m:r>
                            <a:rPr lang="en-US" i="1" smtClean="0">
                              <a:latin typeface="Cambria Math" panose="02040503050406030204" pitchFamily="18" charset="0"/>
                            </a:rPr>
                            <m:t>𝑔</m:t>
                          </m:r>
                          <m:r>
                            <a:rPr lang="en-US" b="0" i="1" smtClean="0">
                              <a:latin typeface="Cambria Math" panose="02040503050406030204" pitchFamily="18" charset="0"/>
                            </a:rPr>
                            <m:t>𝑠</m:t>
                          </m:r>
                          <m:r>
                            <a:rPr lang="en-US" b="0" i="1" smtClean="0">
                              <a:latin typeface="Cambria Math" panose="02040503050406030204" pitchFamily="18" charset="0"/>
                            </a:rPr>
                            <m:t>2</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𝑇</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𝑜𝑣</m:t>
                          </m:r>
                          <m:r>
                            <a:rPr lang="en-US" b="0" i="1" smtClean="0">
                              <a:latin typeface="Cambria Math" panose="02040503050406030204" pitchFamily="18" charset="0"/>
                            </a:rPr>
                            <m:t>2</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b="0" i="1" smtClean="0">
                              <a:latin typeface="Cambria Math" panose="02040503050406030204" pitchFamily="18" charset="0"/>
                            </a:rPr>
                            <m:t>𝑖𝑛𝑚</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𝑐</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𝑐𝑚</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𝑑</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𝑐</m:t>
                          </m:r>
                        </m:sub>
                      </m:sSub>
                    </m:oMath>
                  </m:oMathPara>
                </a14:m>
                <a:endParaRPr lang="en-US" dirty="0"/>
              </a:p>
            </p:txBody>
          </p:sp>
        </mc:Choice>
        <mc:Fallback xmlns="">
          <p:sp>
            <p:nvSpPr>
              <p:cNvPr id="16" name="Dreptunghi 4">
                <a:extLst>
                  <a:ext uri="{FF2B5EF4-FFF2-40B4-BE49-F238E27FC236}">
                    <a16:creationId xmlns:a16="http://schemas.microsoft.com/office/drawing/2014/main" id="{FEF9F7B9-053C-4756-AEBE-1EBFE53B538E}"/>
                  </a:ext>
                </a:extLst>
              </p:cNvPr>
              <p:cNvSpPr>
                <a:spLocks noRot="1" noChangeAspect="1" noMove="1" noResize="1" noEditPoints="1" noAdjustHandles="1" noChangeArrowheads="1" noChangeShapeType="1" noTextEdit="1"/>
              </p:cNvSpPr>
              <p:nvPr/>
            </p:nvSpPr>
            <p:spPr>
              <a:xfrm>
                <a:off x="779143" y="1815458"/>
                <a:ext cx="5161019" cy="391902"/>
              </a:xfrm>
              <a:prstGeom prst="rect">
                <a:avLst/>
              </a:prstGeom>
              <a:blipFill>
                <a:blip r:embed="rId5"/>
                <a:stretch>
                  <a:fillRect b="-625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Dreptunghi 4">
                <a:extLst>
                  <a:ext uri="{FF2B5EF4-FFF2-40B4-BE49-F238E27FC236}">
                    <a16:creationId xmlns:a16="http://schemas.microsoft.com/office/drawing/2014/main" id="{DF1C4AC3-F904-48C9-BBA0-CCCDFAEA782E}"/>
                  </a:ext>
                </a:extLst>
              </p:cNvPr>
              <p:cNvSpPr/>
              <p:nvPr/>
            </p:nvSpPr>
            <p:spPr>
              <a:xfrm>
                <a:off x="779143" y="2526255"/>
                <a:ext cx="1977807"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𝑜𝑣</m:t>
                          </m:r>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b="0" i="1" smtClean="0">
                              <a:latin typeface="Cambria Math" panose="02040503050406030204" pitchFamily="18" charset="0"/>
                            </a:rPr>
                            <m:t>𝑜𝑣</m:t>
                          </m:r>
                          <m:r>
                            <a:rPr lang="en-US" b="0" i="1" smtClean="0">
                              <a:latin typeface="Cambria Math" panose="02040503050406030204" pitchFamily="18" charset="0"/>
                            </a:rPr>
                            <m:t>2</m:t>
                          </m:r>
                        </m:sub>
                      </m:sSub>
                      <m:r>
                        <a:rPr lang="en-US" b="0" i="1" smtClean="0">
                          <a:latin typeface="Cambria Math" panose="02040503050406030204" pitchFamily="18" charset="0"/>
                        </a:rPr>
                        <m:t>=2</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𝑑</m:t>
                          </m:r>
                        </m:sub>
                      </m:sSub>
                    </m:oMath>
                  </m:oMathPara>
                </a14:m>
                <a:endParaRPr lang="en-US" dirty="0"/>
              </a:p>
            </p:txBody>
          </p:sp>
        </mc:Choice>
        <mc:Fallback xmlns="">
          <p:sp>
            <p:nvSpPr>
              <p:cNvPr id="17" name="Dreptunghi 4">
                <a:extLst>
                  <a:ext uri="{FF2B5EF4-FFF2-40B4-BE49-F238E27FC236}">
                    <a16:creationId xmlns:a16="http://schemas.microsoft.com/office/drawing/2014/main" id="{DF1C4AC3-F904-48C9-BBA0-CCCDFAEA782E}"/>
                  </a:ext>
                </a:extLst>
              </p:cNvPr>
              <p:cNvSpPr>
                <a:spLocks noRot="1" noChangeAspect="1" noMove="1" noResize="1" noEditPoints="1" noAdjustHandles="1" noChangeArrowheads="1" noChangeShapeType="1" noTextEdit="1"/>
              </p:cNvSpPr>
              <p:nvPr/>
            </p:nvSpPr>
            <p:spPr>
              <a:xfrm>
                <a:off x="779143" y="2526255"/>
                <a:ext cx="1977807" cy="369332"/>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Dreptunghi 4">
                <a:extLst>
                  <a:ext uri="{FF2B5EF4-FFF2-40B4-BE49-F238E27FC236}">
                    <a16:creationId xmlns:a16="http://schemas.microsoft.com/office/drawing/2014/main" id="{0B27AF8C-8DBA-4BA6-B820-CC7084A8816B}"/>
                  </a:ext>
                </a:extLst>
              </p:cNvPr>
              <p:cNvSpPr/>
              <p:nvPr/>
            </p:nvSpPr>
            <p:spPr>
              <a:xfrm>
                <a:off x="737846" y="5251611"/>
                <a:ext cx="6226674" cy="610936"/>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r>
                        <a:rPr lang="en-US" b="0" i="1" smtClean="0">
                          <a:latin typeface="Cambria Math" panose="02040503050406030204" pitchFamily="18" charset="0"/>
                        </a:rPr>
                        <m:t>2</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𝐼</m:t>
                          </m:r>
                        </m:e>
                        <m:sub>
                          <m:r>
                            <a:rPr lang="en-US" b="0" i="1" smtClean="0">
                              <a:latin typeface="Cambria Math" panose="02040503050406030204" pitchFamily="18" charset="0"/>
                            </a:rPr>
                            <m:t>𝑏</m:t>
                          </m:r>
                        </m:sub>
                      </m:sSub>
                      <m:r>
                        <a:rPr lang="en-US" b="0" i="1" smtClean="0">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2</m:t>
                          </m:r>
                        </m:den>
                      </m:f>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𝜇</m:t>
                          </m:r>
                        </m:e>
                        <m:sub>
                          <m:r>
                            <a:rPr lang="en-US" i="1">
                              <a:latin typeface="Cambria Math" panose="02040503050406030204" pitchFamily="18" charset="0"/>
                            </a:rPr>
                            <m:t>𝑛</m:t>
                          </m:r>
                        </m:sub>
                      </m:sSub>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𝑜𝑥</m:t>
                          </m:r>
                        </m:sub>
                      </m:sSub>
                      <m:d>
                        <m:dPr>
                          <m:ctrlPr>
                            <a:rPr lang="en-US" i="1">
                              <a:latin typeface="Cambria Math" panose="02040503050406030204" pitchFamily="18" charset="0"/>
                            </a:rPr>
                          </m:ctrlPr>
                        </m:dPr>
                        <m:e>
                          <m:r>
                            <a:rPr lang="en-US" i="1">
                              <a:latin typeface="Cambria Math" panose="02040503050406030204" pitchFamily="18" charset="0"/>
                            </a:rPr>
                            <m:t>𝑊</m:t>
                          </m:r>
                          <m:r>
                            <a:rPr lang="en-US" i="1">
                              <a:latin typeface="Cambria Math" panose="02040503050406030204" pitchFamily="18" charset="0"/>
                            </a:rPr>
                            <m:t>/</m:t>
                          </m:r>
                          <m:r>
                            <a:rPr lang="en-US" i="1">
                              <a:latin typeface="Cambria Math" panose="02040503050406030204" pitchFamily="18" charset="0"/>
                            </a:rPr>
                            <m:t>𝐿</m:t>
                          </m:r>
                        </m:e>
                      </m:d>
                      <m:sSup>
                        <m:sSupPr>
                          <m:ctrlPr>
                            <a:rPr lang="en-US" i="1" smtClean="0">
                              <a:latin typeface="Cambria Math" panose="02040503050406030204" pitchFamily="18" charset="0"/>
                            </a:rPr>
                          </m:ctrlPr>
                        </m:sSupPr>
                        <m:e>
                          <m:d>
                            <m:dPr>
                              <m:ctrlPr>
                                <a:rPr lang="en-US" i="1" smtClean="0">
                                  <a:latin typeface="Cambria Math" panose="02040503050406030204" pitchFamily="18" charset="0"/>
                                </a:rPr>
                              </m:ctrlPr>
                            </m:dPr>
                            <m:e>
                              <m:r>
                                <a:rPr lang="en-US" b="0" i="1" smtClean="0">
                                  <a:latin typeface="Cambria Math" panose="02040503050406030204" pitchFamily="18" charset="0"/>
                                </a:rPr>
                                <m:t>2</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𝑑</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𝑜𝑣</m:t>
                                  </m:r>
                                  <m:r>
                                    <a:rPr lang="en-US" b="0" i="1" smtClean="0">
                                      <a:latin typeface="Cambria Math" panose="02040503050406030204" pitchFamily="18" charset="0"/>
                                    </a:rPr>
                                    <m:t>2</m:t>
                                  </m:r>
                                </m:sub>
                              </m:sSub>
                            </m:e>
                          </m:d>
                        </m:e>
                        <m:sup>
                          <m:r>
                            <a:rPr lang="en-US" b="0" i="1" smtClean="0">
                              <a:latin typeface="Cambria Math" panose="02040503050406030204" pitchFamily="18" charset="0"/>
                            </a:rPr>
                            <m:t>2</m:t>
                          </m:r>
                        </m:sup>
                      </m:sSup>
                      <m:r>
                        <a:rPr lang="en-US" b="0" i="1" smtClean="0">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2</m:t>
                          </m:r>
                        </m:den>
                      </m:f>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𝜇</m:t>
                          </m:r>
                        </m:e>
                        <m:sub>
                          <m:r>
                            <a:rPr lang="en-US" i="1">
                              <a:latin typeface="Cambria Math" panose="02040503050406030204" pitchFamily="18" charset="0"/>
                            </a:rPr>
                            <m:t>𝑛</m:t>
                          </m:r>
                        </m:sub>
                      </m:sSub>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𝑜𝑥</m:t>
                          </m:r>
                        </m:sub>
                      </m:sSub>
                      <m:d>
                        <m:dPr>
                          <m:ctrlPr>
                            <a:rPr lang="en-US" i="1">
                              <a:latin typeface="Cambria Math" panose="02040503050406030204" pitchFamily="18" charset="0"/>
                            </a:rPr>
                          </m:ctrlPr>
                        </m:dPr>
                        <m:e>
                          <m:r>
                            <a:rPr lang="en-US" i="1">
                              <a:latin typeface="Cambria Math" panose="02040503050406030204" pitchFamily="18" charset="0"/>
                            </a:rPr>
                            <m:t>𝑊</m:t>
                          </m:r>
                          <m:r>
                            <a:rPr lang="en-US" i="1">
                              <a:latin typeface="Cambria Math" panose="02040503050406030204" pitchFamily="18" charset="0"/>
                            </a:rPr>
                            <m:t>/</m:t>
                          </m:r>
                          <m:r>
                            <a:rPr lang="en-US" i="1">
                              <a:latin typeface="Cambria Math" panose="02040503050406030204" pitchFamily="18" charset="0"/>
                            </a:rPr>
                            <m:t>𝐿</m:t>
                          </m:r>
                        </m:e>
                      </m:d>
                      <m:sSubSup>
                        <m:sSubSupPr>
                          <m:ctrlPr>
                            <a:rPr lang="en-US" i="1" smtClean="0">
                              <a:latin typeface="Cambria Math" panose="02040503050406030204" pitchFamily="18" charset="0"/>
                            </a:rPr>
                          </m:ctrlPr>
                        </m:sSubSupPr>
                        <m:e>
                          <m:r>
                            <a:rPr lang="en-US" b="0" i="1" smtClean="0">
                              <a:latin typeface="Cambria Math" panose="02040503050406030204" pitchFamily="18" charset="0"/>
                            </a:rPr>
                            <m:t>𝑉</m:t>
                          </m:r>
                        </m:e>
                        <m:sub>
                          <m:r>
                            <a:rPr lang="en-US" b="0" i="1" smtClean="0">
                              <a:latin typeface="Cambria Math" panose="02040503050406030204" pitchFamily="18" charset="0"/>
                            </a:rPr>
                            <m:t>𝑜𝑣</m:t>
                          </m:r>
                          <m:r>
                            <a:rPr lang="en-US" b="0" i="1" smtClean="0">
                              <a:latin typeface="Cambria Math" panose="02040503050406030204" pitchFamily="18" charset="0"/>
                            </a:rPr>
                            <m:t>2</m:t>
                          </m:r>
                        </m:sub>
                        <m:sup>
                          <m:r>
                            <a:rPr lang="en-US" b="0" i="1" smtClean="0">
                              <a:latin typeface="Cambria Math" panose="02040503050406030204" pitchFamily="18" charset="0"/>
                            </a:rPr>
                            <m:t>2</m:t>
                          </m:r>
                        </m:sup>
                      </m:sSubSup>
                    </m:oMath>
                  </m:oMathPara>
                </a14:m>
                <a:endParaRPr lang="en-US" dirty="0"/>
              </a:p>
            </p:txBody>
          </p:sp>
        </mc:Choice>
        <mc:Fallback xmlns="">
          <p:sp>
            <p:nvSpPr>
              <p:cNvPr id="18" name="Dreptunghi 4">
                <a:extLst>
                  <a:ext uri="{FF2B5EF4-FFF2-40B4-BE49-F238E27FC236}">
                    <a16:creationId xmlns:a16="http://schemas.microsoft.com/office/drawing/2014/main" id="{0B27AF8C-8DBA-4BA6-B820-CC7084A8816B}"/>
                  </a:ext>
                </a:extLst>
              </p:cNvPr>
              <p:cNvSpPr>
                <a:spLocks noRot="1" noChangeAspect="1" noMove="1" noResize="1" noEditPoints="1" noAdjustHandles="1" noChangeArrowheads="1" noChangeShapeType="1" noTextEdit="1"/>
              </p:cNvSpPr>
              <p:nvPr/>
            </p:nvSpPr>
            <p:spPr>
              <a:xfrm>
                <a:off x="737846" y="5251611"/>
                <a:ext cx="6226674" cy="610936"/>
              </a:xfrm>
              <a:prstGeom prst="rect">
                <a:avLst/>
              </a:prstGeom>
              <a:blipFill>
                <a:blip r:embed="rId7"/>
                <a:stretch>
                  <a:fillRect/>
                </a:stretch>
              </a:blipFill>
            </p:spPr>
            <p:txBody>
              <a:bodyPr/>
              <a:lstStyle/>
              <a:p>
                <a:r>
                  <a:rPr lang="en-US">
                    <a:noFill/>
                  </a:rPr>
                  <a:t> </a:t>
                </a:r>
              </a:p>
            </p:txBody>
          </p:sp>
        </mc:Fallback>
      </mc:AlternateContent>
      <p:sp>
        <p:nvSpPr>
          <p:cNvPr id="2" name="Right Brace 1">
            <a:extLst>
              <a:ext uri="{FF2B5EF4-FFF2-40B4-BE49-F238E27FC236}">
                <a16:creationId xmlns:a16="http://schemas.microsoft.com/office/drawing/2014/main" id="{CCA07EE2-D3EB-4FBE-9B49-1F32DB880A79}"/>
              </a:ext>
            </a:extLst>
          </p:cNvPr>
          <p:cNvSpPr/>
          <p:nvPr/>
        </p:nvSpPr>
        <p:spPr>
          <a:xfrm rot="5400000">
            <a:off x="3456989" y="5215048"/>
            <a:ext cx="112418" cy="1182579"/>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20" name="Dreptunghi 4">
                <a:extLst>
                  <a:ext uri="{FF2B5EF4-FFF2-40B4-BE49-F238E27FC236}">
                    <a16:creationId xmlns:a16="http://schemas.microsoft.com/office/drawing/2014/main" id="{3DCF3408-FE80-48A5-9513-80A66509613E}"/>
                  </a:ext>
                </a:extLst>
              </p:cNvPr>
              <p:cNvSpPr/>
              <p:nvPr/>
            </p:nvSpPr>
            <p:spPr>
              <a:xfrm>
                <a:off x="3269062" y="5910697"/>
                <a:ext cx="670421"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𝑜𝑣</m:t>
                          </m:r>
                          <m:r>
                            <a:rPr lang="en-US" b="0" i="1" smtClean="0">
                              <a:latin typeface="Cambria Math" panose="02040503050406030204" pitchFamily="18" charset="0"/>
                            </a:rPr>
                            <m:t>1</m:t>
                          </m:r>
                        </m:sub>
                      </m:sSub>
                    </m:oMath>
                  </m:oMathPara>
                </a14:m>
                <a:endParaRPr lang="en-US" dirty="0"/>
              </a:p>
            </p:txBody>
          </p:sp>
        </mc:Choice>
        <mc:Fallback xmlns="">
          <p:sp>
            <p:nvSpPr>
              <p:cNvPr id="20" name="Dreptunghi 4">
                <a:extLst>
                  <a:ext uri="{FF2B5EF4-FFF2-40B4-BE49-F238E27FC236}">
                    <a16:creationId xmlns:a16="http://schemas.microsoft.com/office/drawing/2014/main" id="{3DCF3408-FE80-48A5-9513-80A66509613E}"/>
                  </a:ext>
                </a:extLst>
              </p:cNvPr>
              <p:cNvSpPr>
                <a:spLocks noRot="1" noChangeAspect="1" noMove="1" noResize="1" noEditPoints="1" noAdjustHandles="1" noChangeArrowheads="1" noChangeShapeType="1" noTextEdit="1"/>
              </p:cNvSpPr>
              <p:nvPr/>
            </p:nvSpPr>
            <p:spPr>
              <a:xfrm>
                <a:off x="3269062" y="5910697"/>
                <a:ext cx="670421" cy="369332"/>
              </a:xfrm>
              <a:prstGeom prst="rect">
                <a:avLst/>
              </a:prstGeom>
              <a:blipFill>
                <a:blip r:embed="rId8"/>
                <a:stretch>
                  <a:fillRect/>
                </a:stretch>
              </a:blipFill>
            </p:spPr>
            <p:txBody>
              <a:bodyPr/>
              <a:lstStyle/>
              <a:p>
                <a:r>
                  <a:rPr lang="en-US">
                    <a:noFill/>
                  </a:rPr>
                  <a:t> </a:t>
                </a:r>
              </a:p>
            </p:txBody>
          </p:sp>
        </mc:Fallback>
      </mc:AlternateContent>
      <p:sp>
        <p:nvSpPr>
          <p:cNvPr id="21" name="Right Brace 20">
            <a:extLst>
              <a:ext uri="{FF2B5EF4-FFF2-40B4-BE49-F238E27FC236}">
                <a16:creationId xmlns:a16="http://schemas.microsoft.com/office/drawing/2014/main" id="{C702AB37-7F7E-4CC4-AA7F-0B75A3B82580}"/>
              </a:ext>
            </a:extLst>
          </p:cNvPr>
          <p:cNvSpPr/>
          <p:nvPr/>
        </p:nvSpPr>
        <p:spPr>
          <a:xfrm rot="16200000">
            <a:off x="2675141" y="3794808"/>
            <a:ext cx="101647" cy="2811954"/>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2" name="Right Brace 21">
            <a:extLst>
              <a:ext uri="{FF2B5EF4-FFF2-40B4-BE49-F238E27FC236}">
                <a16:creationId xmlns:a16="http://schemas.microsoft.com/office/drawing/2014/main" id="{8BE8F408-9331-4516-988B-E081D199BE2C}"/>
              </a:ext>
            </a:extLst>
          </p:cNvPr>
          <p:cNvSpPr/>
          <p:nvPr/>
        </p:nvSpPr>
        <p:spPr>
          <a:xfrm rot="16200000">
            <a:off x="5405429" y="4249405"/>
            <a:ext cx="89663" cy="1914743"/>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23" name="Dreptunghi 4">
                <a:extLst>
                  <a:ext uri="{FF2B5EF4-FFF2-40B4-BE49-F238E27FC236}">
                    <a16:creationId xmlns:a16="http://schemas.microsoft.com/office/drawing/2014/main" id="{FB1436F1-B5D3-4379-9EEC-F4B4442B2422}"/>
                  </a:ext>
                </a:extLst>
              </p:cNvPr>
              <p:cNvSpPr/>
              <p:nvPr/>
            </p:nvSpPr>
            <p:spPr>
              <a:xfrm>
                <a:off x="2559507" y="4780626"/>
                <a:ext cx="486108"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𝐼</m:t>
                          </m:r>
                        </m:e>
                        <m:sub>
                          <m:r>
                            <a:rPr lang="en-US" b="0" i="1" smtClean="0">
                              <a:latin typeface="Cambria Math" panose="02040503050406030204" pitchFamily="18" charset="0"/>
                            </a:rPr>
                            <m:t>𝐷</m:t>
                          </m:r>
                          <m:r>
                            <a:rPr lang="en-US" b="0" i="1" smtClean="0">
                              <a:latin typeface="Cambria Math" panose="02040503050406030204" pitchFamily="18" charset="0"/>
                            </a:rPr>
                            <m:t>1</m:t>
                          </m:r>
                        </m:sub>
                      </m:sSub>
                    </m:oMath>
                  </m:oMathPara>
                </a14:m>
                <a:endParaRPr lang="en-US" dirty="0"/>
              </a:p>
            </p:txBody>
          </p:sp>
        </mc:Choice>
        <mc:Fallback xmlns="">
          <p:sp>
            <p:nvSpPr>
              <p:cNvPr id="23" name="Dreptunghi 4">
                <a:extLst>
                  <a:ext uri="{FF2B5EF4-FFF2-40B4-BE49-F238E27FC236}">
                    <a16:creationId xmlns:a16="http://schemas.microsoft.com/office/drawing/2014/main" id="{FB1436F1-B5D3-4379-9EEC-F4B4442B2422}"/>
                  </a:ext>
                </a:extLst>
              </p:cNvPr>
              <p:cNvSpPr>
                <a:spLocks noRot="1" noChangeAspect="1" noMove="1" noResize="1" noEditPoints="1" noAdjustHandles="1" noChangeArrowheads="1" noChangeShapeType="1" noTextEdit="1"/>
              </p:cNvSpPr>
              <p:nvPr/>
            </p:nvSpPr>
            <p:spPr>
              <a:xfrm>
                <a:off x="2559507" y="4780626"/>
                <a:ext cx="486108" cy="369332"/>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4" name="Dreptunghi 4">
                <a:extLst>
                  <a:ext uri="{FF2B5EF4-FFF2-40B4-BE49-F238E27FC236}">
                    <a16:creationId xmlns:a16="http://schemas.microsoft.com/office/drawing/2014/main" id="{C30AE4DA-C1F5-4925-9F39-5E51D2654DD2}"/>
                  </a:ext>
                </a:extLst>
              </p:cNvPr>
              <p:cNvSpPr/>
              <p:nvPr/>
            </p:nvSpPr>
            <p:spPr>
              <a:xfrm>
                <a:off x="5233585" y="4747779"/>
                <a:ext cx="486108"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𝐼</m:t>
                          </m:r>
                        </m:e>
                        <m:sub>
                          <m:r>
                            <a:rPr lang="en-US" b="0" i="1" smtClean="0">
                              <a:latin typeface="Cambria Math" panose="02040503050406030204" pitchFamily="18" charset="0"/>
                            </a:rPr>
                            <m:t>𝐷</m:t>
                          </m:r>
                          <m:r>
                            <a:rPr lang="en-US" b="0" i="1" smtClean="0">
                              <a:latin typeface="Cambria Math" panose="02040503050406030204" pitchFamily="18" charset="0"/>
                            </a:rPr>
                            <m:t>2</m:t>
                          </m:r>
                        </m:sub>
                      </m:sSub>
                    </m:oMath>
                  </m:oMathPara>
                </a14:m>
                <a:endParaRPr lang="en-US" dirty="0"/>
              </a:p>
            </p:txBody>
          </p:sp>
        </mc:Choice>
        <mc:Fallback xmlns="">
          <p:sp>
            <p:nvSpPr>
              <p:cNvPr id="24" name="Dreptunghi 4">
                <a:extLst>
                  <a:ext uri="{FF2B5EF4-FFF2-40B4-BE49-F238E27FC236}">
                    <a16:creationId xmlns:a16="http://schemas.microsoft.com/office/drawing/2014/main" id="{C30AE4DA-C1F5-4925-9F39-5E51D2654DD2}"/>
                  </a:ext>
                </a:extLst>
              </p:cNvPr>
              <p:cNvSpPr>
                <a:spLocks noRot="1" noChangeAspect="1" noMove="1" noResize="1" noEditPoints="1" noAdjustHandles="1" noChangeArrowheads="1" noChangeShapeType="1" noTextEdit="1"/>
              </p:cNvSpPr>
              <p:nvPr/>
            </p:nvSpPr>
            <p:spPr>
              <a:xfrm>
                <a:off x="5233585" y="4747779"/>
                <a:ext cx="486108" cy="369332"/>
              </a:xfrm>
              <a:prstGeom prst="rect">
                <a:avLst/>
              </a:prstGeom>
              <a:blipFill>
                <a:blip r:embed="rId10"/>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5" name="Dreptunghi 4">
                <a:extLst>
                  <a:ext uri="{FF2B5EF4-FFF2-40B4-BE49-F238E27FC236}">
                    <a16:creationId xmlns:a16="http://schemas.microsoft.com/office/drawing/2014/main" id="{99FC28B6-DC9C-4C9C-9313-7EFDCBBB95B5}"/>
                  </a:ext>
                </a:extLst>
              </p:cNvPr>
              <p:cNvSpPr/>
              <p:nvPr/>
            </p:nvSpPr>
            <p:spPr>
              <a:xfrm>
                <a:off x="3503985" y="2499568"/>
                <a:ext cx="1977807"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𝑜𝑣</m:t>
                          </m:r>
                          <m:r>
                            <a:rPr lang="en-US" b="0" i="1" smtClean="0">
                              <a:latin typeface="Cambria Math" panose="02040503050406030204" pitchFamily="18" charset="0"/>
                            </a:rPr>
                            <m:t>1</m:t>
                          </m:r>
                        </m:sub>
                      </m:sSub>
                      <m:r>
                        <a:rPr lang="en-US" b="0" i="1" smtClean="0">
                          <a:latin typeface="Cambria Math" panose="02040503050406030204" pitchFamily="18" charset="0"/>
                        </a:rPr>
                        <m:t>=2</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𝑑</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𝑜𝑣</m:t>
                          </m:r>
                          <m:r>
                            <a:rPr lang="en-US" i="1">
                              <a:latin typeface="Cambria Math" panose="02040503050406030204" pitchFamily="18" charset="0"/>
                            </a:rPr>
                            <m:t>2</m:t>
                          </m:r>
                        </m:sub>
                      </m:sSub>
                    </m:oMath>
                  </m:oMathPara>
                </a14:m>
                <a:endParaRPr lang="en-US" dirty="0"/>
              </a:p>
            </p:txBody>
          </p:sp>
        </mc:Choice>
        <mc:Fallback xmlns="">
          <p:sp>
            <p:nvSpPr>
              <p:cNvPr id="25" name="Dreptunghi 4">
                <a:extLst>
                  <a:ext uri="{FF2B5EF4-FFF2-40B4-BE49-F238E27FC236}">
                    <a16:creationId xmlns:a16="http://schemas.microsoft.com/office/drawing/2014/main" id="{99FC28B6-DC9C-4C9C-9313-7EFDCBBB95B5}"/>
                  </a:ext>
                </a:extLst>
              </p:cNvPr>
              <p:cNvSpPr>
                <a:spLocks noRot="1" noChangeAspect="1" noMove="1" noResize="1" noEditPoints="1" noAdjustHandles="1" noChangeArrowheads="1" noChangeShapeType="1" noTextEdit="1"/>
              </p:cNvSpPr>
              <p:nvPr/>
            </p:nvSpPr>
            <p:spPr>
              <a:xfrm>
                <a:off x="3503985" y="2499568"/>
                <a:ext cx="1977807" cy="369332"/>
              </a:xfrm>
              <a:prstGeom prst="rect">
                <a:avLst/>
              </a:prstGeom>
              <a:blipFill>
                <a:blip r:embed="rId11"/>
                <a:stretch>
                  <a:fillRect/>
                </a:stretch>
              </a:blipFill>
            </p:spPr>
            <p:txBody>
              <a:bodyPr/>
              <a:lstStyle/>
              <a:p>
                <a:r>
                  <a:rPr lang="en-US">
                    <a:noFill/>
                  </a:rPr>
                  <a:t> </a:t>
                </a:r>
              </a:p>
            </p:txBody>
          </p:sp>
        </mc:Fallback>
      </mc:AlternateContent>
      <p:sp>
        <p:nvSpPr>
          <p:cNvPr id="34" name="Arrow: Right 32">
            <a:extLst>
              <a:ext uri="{FF2B5EF4-FFF2-40B4-BE49-F238E27FC236}">
                <a16:creationId xmlns:a16="http://schemas.microsoft.com/office/drawing/2014/main" id="{1DE899ED-891F-4092-BA8A-5EC8DDA158C5}"/>
              </a:ext>
            </a:extLst>
          </p:cNvPr>
          <p:cNvSpPr/>
          <p:nvPr/>
        </p:nvSpPr>
        <p:spPr>
          <a:xfrm>
            <a:off x="3130915" y="2628662"/>
            <a:ext cx="138147" cy="198997"/>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Rounded Corners 5">
            <a:extLst>
              <a:ext uri="{FF2B5EF4-FFF2-40B4-BE49-F238E27FC236}">
                <a16:creationId xmlns:a16="http://schemas.microsoft.com/office/drawing/2014/main" id="{CCE9AC5D-2EF3-4C74-BDEF-1B50095530E5}"/>
              </a:ext>
            </a:extLst>
          </p:cNvPr>
          <p:cNvSpPr/>
          <p:nvPr/>
        </p:nvSpPr>
        <p:spPr>
          <a:xfrm>
            <a:off x="3473774" y="2494162"/>
            <a:ext cx="1976118" cy="423676"/>
          </a:xfrm>
          <a:prstGeom prst="roundRect">
            <a:avLst/>
          </a:prstGeom>
          <a:noFill/>
          <a:ln w="127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Rounded Corners 5">
            <a:extLst>
              <a:ext uri="{FF2B5EF4-FFF2-40B4-BE49-F238E27FC236}">
                <a16:creationId xmlns:a16="http://schemas.microsoft.com/office/drawing/2014/main" id="{F3DFD275-AE08-4907-B06A-5A5BFCF6E75E}"/>
              </a:ext>
            </a:extLst>
          </p:cNvPr>
          <p:cNvSpPr/>
          <p:nvPr/>
        </p:nvSpPr>
        <p:spPr>
          <a:xfrm>
            <a:off x="645670" y="5296441"/>
            <a:ext cx="5968703" cy="566106"/>
          </a:xfrm>
          <a:prstGeom prst="roundRect">
            <a:avLst/>
          </a:prstGeom>
          <a:noFill/>
          <a:ln w="127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Rounded Corners 5">
            <a:extLst>
              <a:ext uri="{FF2B5EF4-FFF2-40B4-BE49-F238E27FC236}">
                <a16:creationId xmlns:a16="http://schemas.microsoft.com/office/drawing/2014/main" id="{725F24E4-512B-4BB0-8A3B-A677723BD919}"/>
              </a:ext>
            </a:extLst>
          </p:cNvPr>
          <p:cNvSpPr/>
          <p:nvPr/>
        </p:nvSpPr>
        <p:spPr>
          <a:xfrm>
            <a:off x="780832" y="2519652"/>
            <a:ext cx="1976118" cy="423676"/>
          </a:xfrm>
          <a:prstGeom prst="roundRect">
            <a:avLst/>
          </a:prstGeom>
          <a:noFill/>
          <a:ln w="127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48521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4178516" cy="461665"/>
          </a:xfrm>
          <a:prstGeom prst="rect">
            <a:avLst/>
          </a:prstGeom>
          <a:noFill/>
        </p:spPr>
        <p:txBody>
          <a:bodyPr wrap="none" rtlCol="0">
            <a:spAutoFit/>
          </a:bodyPr>
          <a:lstStyle/>
          <a:p>
            <a:r>
              <a:rPr lang="en-US" sz="2400" dirty="0"/>
              <a:t>Differential Pair – Resistive Load</a:t>
            </a:r>
            <a:endParaRPr lang="ro-RO" sz="2400" dirty="0"/>
          </a:p>
        </p:txBody>
      </p:sp>
      <p:sp>
        <p:nvSpPr>
          <p:cNvPr id="6" name="CasetăText 23">
            <a:extLst>
              <a:ext uri="{FF2B5EF4-FFF2-40B4-BE49-F238E27FC236}">
                <a16:creationId xmlns:a16="http://schemas.microsoft.com/office/drawing/2014/main" id="{4731F144-024F-46DB-AE3E-2E138B1731B1}"/>
              </a:ext>
            </a:extLst>
          </p:cNvPr>
          <p:cNvSpPr txBox="1"/>
          <p:nvPr/>
        </p:nvSpPr>
        <p:spPr>
          <a:xfrm>
            <a:off x="400050" y="893892"/>
            <a:ext cx="6921246" cy="646331"/>
          </a:xfrm>
          <a:prstGeom prst="rect">
            <a:avLst/>
          </a:prstGeom>
          <a:noFill/>
        </p:spPr>
        <p:txBody>
          <a:bodyPr wrap="square" rtlCol="0">
            <a:spAutoFit/>
          </a:bodyPr>
          <a:lstStyle/>
          <a:p>
            <a:r>
              <a:rPr lang="en-US" b="1" dirty="0"/>
              <a:t>Small Unbalance</a:t>
            </a:r>
            <a:r>
              <a:rPr lang="en-US" dirty="0"/>
              <a:t> (Region II) (continues)</a:t>
            </a:r>
          </a:p>
          <a:p>
            <a:pPr marL="342900" indent="-342900">
              <a:buFont typeface="Arial" panose="020B0604020202020204" pitchFamily="34" charset="0"/>
              <a:buChar char="•"/>
            </a:pPr>
            <a:r>
              <a:rPr lang="en-US" dirty="0"/>
              <a:t>We have:</a:t>
            </a:r>
          </a:p>
        </p:txBody>
      </p:sp>
      <p:pic>
        <p:nvPicPr>
          <p:cNvPr id="5" name="Picture 4">
            <a:extLst>
              <a:ext uri="{FF2B5EF4-FFF2-40B4-BE49-F238E27FC236}">
                <a16:creationId xmlns:a16="http://schemas.microsoft.com/office/drawing/2014/main" id="{45D98928-B500-4BE3-9F8E-1158BEAE7AA5}"/>
              </a:ext>
            </a:extLst>
          </p:cNvPr>
          <p:cNvPicPr>
            <a:picLocks noChangeAspect="1"/>
          </p:cNvPicPr>
          <p:nvPr/>
        </p:nvPicPr>
        <p:blipFill>
          <a:blip r:embed="rId2"/>
          <a:stretch>
            <a:fillRect/>
          </a:stretch>
        </p:blipFill>
        <p:spPr>
          <a:xfrm>
            <a:off x="7509054" y="909131"/>
            <a:ext cx="4350412" cy="5412415"/>
          </a:xfrm>
          <a:prstGeom prst="rect">
            <a:avLst/>
          </a:prstGeom>
        </p:spPr>
      </p:pic>
      <p:sp>
        <p:nvSpPr>
          <p:cNvPr id="31" name="CasetăText 23">
            <a:extLst>
              <a:ext uri="{FF2B5EF4-FFF2-40B4-BE49-F238E27FC236}">
                <a16:creationId xmlns:a16="http://schemas.microsoft.com/office/drawing/2014/main" id="{E79F9629-5CBE-4F25-BF08-70E8D75CB78B}"/>
              </a:ext>
            </a:extLst>
          </p:cNvPr>
          <p:cNvSpPr txBox="1"/>
          <p:nvPr/>
        </p:nvSpPr>
        <p:spPr>
          <a:xfrm>
            <a:off x="400050" y="3404590"/>
            <a:ext cx="6921246" cy="646331"/>
          </a:xfrm>
          <a:prstGeom prst="rect">
            <a:avLst/>
          </a:prstGeom>
          <a:noFill/>
        </p:spPr>
        <p:txBody>
          <a:bodyPr wrap="square" rtlCol="0">
            <a:spAutoFit/>
          </a:bodyPr>
          <a:lstStyle/>
          <a:p>
            <a:pPr marL="342900" indent="-342900">
              <a:buFont typeface="Arial" panose="020B0604020202020204" pitchFamily="34" charset="0"/>
              <a:buChar char="•"/>
            </a:pPr>
            <a:r>
              <a:rPr lang="en-US" dirty="0"/>
              <a:t>This is an equation for V</a:t>
            </a:r>
            <a:r>
              <a:rPr lang="en-US" baseline="-25000" dirty="0"/>
              <a:t>ov2</a:t>
            </a:r>
            <a:r>
              <a:rPr lang="en-US" dirty="0"/>
              <a:t> with V</a:t>
            </a:r>
            <a:r>
              <a:rPr lang="en-US" baseline="-25000" dirty="0"/>
              <a:t>d</a:t>
            </a:r>
            <a:r>
              <a:rPr lang="en-US" dirty="0"/>
              <a:t> as a control parameter.</a:t>
            </a:r>
          </a:p>
          <a:p>
            <a:pPr marL="342900" indent="-342900">
              <a:buFont typeface="Arial" panose="020B0604020202020204" pitchFamily="34" charset="0"/>
              <a:buChar char="•"/>
            </a:pPr>
            <a:r>
              <a:rPr lang="en-US" dirty="0"/>
              <a:t>To this we must add the relationship between V</a:t>
            </a:r>
            <a:r>
              <a:rPr lang="en-US" baseline="-25000" dirty="0"/>
              <a:t>ov1</a:t>
            </a:r>
            <a:r>
              <a:rPr lang="en-US" dirty="0"/>
              <a:t> and V</a:t>
            </a:r>
            <a:r>
              <a:rPr lang="en-US" baseline="-25000" dirty="0"/>
              <a:t>ov2</a:t>
            </a:r>
            <a:r>
              <a:rPr lang="en-US" dirty="0"/>
              <a:t>.</a:t>
            </a:r>
          </a:p>
        </p:txBody>
      </p:sp>
      <mc:AlternateContent xmlns:mc="http://schemas.openxmlformats.org/markup-compatibility/2006" xmlns:a14="http://schemas.microsoft.com/office/drawing/2010/main">
        <mc:Choice Requires="a14">
          <p:sp>
            <p:nvSpPr>
              <p:cNvPr id="18" name="Dreptunghi 4">
                <a:extLst>
                  <a:ext uri="{FF2B5EF4-FFF2-40B4-BE49-F238E27FC236}">
                    <a16:creationId xmlns:a16="http://schemas.microsoft.com/office/drawing/2014/main" id="{0B27AF8C-8DBA-4BA6-B820-CC7084A8816B}"/>
                  </a:ext>
                </a:extLst>
              </p:cNvPr>
              <p:cNvSpPr/>
              <p:nvPr/>
            </p:nvSpPr>
            <p:spPr>
              <a:xfrm>
                <a:off x="648468" y="1544407"/>
                <a:ext cx="3844421" cy="659411"/>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p>
                        <m:sSupPr>
                          <m:ctrlPr>
                            <a:rPr lang="en-US" i="1" smtClean="0">
                              <a:latin typeface="Cambria Math" panose="02040503050406030204" pitchFamily="18" charset="0"/>
                            </a:rPr>
                          </m:ctrlPr>
                        </m:sSupPr>
                        <m:e>
                          <m:d>
                            <m:dPr>
                              <m:ctrlPr>
                                <a:rPr lang="en-US" i="1">
                                  <a:latin typeface="Cambria Math" panose="02040503050406030204" pitchFamily="18" charset="0"/>
                                </a:rPr>
                              </m:ctrlPr>
                            </m:dPr>
                            <m:e>
                              <m:r>
                                <a:rPr lang="en-US" i="1">
                                  <a:latin typeface="Cambria Math" panose="02040503050406030204" pitchFamily="18" charset="0"/>
                                </a:rPr>
                                <m:t>2</m:t>
                              </m:r>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𝑑</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𝑜𝑣</m:t>
                                  </m:r>
                                  <m:r>
                                    <a:rPr lang="en-US" i="1">
                                      <a:latin typeface="Cambria Math" panose="02040503050406030204" pitchFamily="18" charset="0"/>
                                    </a:rPr>
                                    <m:t>2</m:t>
                                  </m:r>
                                </m:sub>
                              </m:sSub>
                            </m:e>
                          </m:d>
                        </m:e>
                        <m:sup>
                          <m:r>
                            <a:rPr lang="en-US" i="1">
                              <a:latin typeface="Cambria Math" panose="02040503050406030204" pitchFamily="18" charset="0"/>
                            </a:rPr>
                            <m:t>2</m:t>
                          </m:r>
                        </m:sup>
                      </m:sSup>
                      <m:r>
                        <a:rPr lang="en-US" b="0" i="1" smtClean="0">
                          <a:latin typeface="Cambria Math" panose="02040503050406030204" pitchFamily="18" charset="0"/>
                        </a:rPr>
                        <m:t>+</m:t>
                      </m:r>
                      <m:sSubSup>
                        <m:sSubSupPr>
                          <m:ctrlPr>
                            <a:rPr lang="en-US" i="1">
                              <a:latin typeface="Cambria Math" panose="02040503050406030204" pitchFamily="18" charset="0"/>
                            </a:rPr>
                          </m:ctrlPr>
                        </m:sSubSupPr>
                        <m:e>
                          <m:r>
                            <a:rPr lang="en-US" i="1">
                              <a:latin typeface="Cambria Math" panose="02040503050406030204" pitchFamily="18" charset="0"/>
                            </a:rPr>
                            <m:t>𝑉</m:t>
                          </m:r>
                        </m:e>
                        <m:sub>
                          <m:r>
                            <a:rPr lang="en-US" i="1">
                              <a:latin typeface="Cambria Math" panose="02040503050406030204" pitchFamily="18" charset="0"/>
                            </a:rPr>
                            <m:t>𝑜𝑣</m:t>
                          </m:r>
                          <m:r>
                            <a:rPr lang="en-US" i="1">
                              <a:latin typeface="Cambria Math" panose="02040503050406030204" pitchFamily="18" charset="0"/>
                            </a:rPr>
                            <m:t>2</m:t>
                          </m:r>
                        </m:sub>
                        <m:sup>
                          <m:r>
                            <a:rPr lang="en-US" i="1">
                              <a:latin typeface="Cambria Math" panose="02040503050406030204" pitchFamily="18" charset="0"/>
                            </a:rPr>
                            <m:t>2</m:t>
                          </m:r>
                        </m:sup>
                      </m:sSubSup>
                      <m:r>
                        <a:rPr lang="en-US" b="0" i="1" smtClean="0">
                          <a:latin typeface="Cambria Math" panose="02040503050406030204" pitchFamily="18" charset="0"/>
                        </a:rPr>
                        <m:t>=</m:t>
                      </m:r>
                      <m:f>
                        <m:fPr>
                          <m:ctrlPr>
                            <a:rPr lang="en-US" i="1">
                              <a:latin typeface="Cambria Math" panose="02040503050406030204" pitchFamily="18" charset="0"/>
                            </a:rPr>
                          </m:ctrlPr>
                        </m:fPr>
                        <m:num>
                          <m:r>
                            <a:rPr lang="en-US" b="0" i="1" smtClean="0">
                              <a:latin typeface="Cambria Math" panose="02040503050406030204" pitchFamily="18" charset="0"/>
                            </a:rPr>
                            <m:t>4</m:t>
                          </m:r>
                          <m:sSub>
                            <m:sSubPr>
                              <m:ctrlPr>
                                <a:rPr lang="en-US"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𝑏</m:t>
                              </m:r>
                            </m:sub>
                          </m:sSub>
                        </m:num>
                        <m:den>
                          <m:sSub>
                            <m:sSubPr>
                              <m:ctrlPr>
                                <a:rPr lang="en-US" i="1">
                                  <a:latin typeface="Cambria Math" panose="02040503050406030204" pitchFamily="18" charset="0"/>
                                </a:rPr>
                              </m:ctrlPr>
                            </m:sSubPr>
                            <m:e>
                              <m:r>
                                <a:rPr lang="en-US" i="1">
                                  <a:latin typeface="Cambria Math" panose="02040503050406030204" pitchFamily="18" charset="0"/>
                                </a:rPr>
                                <m:t>𝜇</m:t>
                              </m:r>
                            </m:e>
                            <m:sub>
                              <m:r>
                                <a:rPr lang="en-US" i="1">
                                  <a:latin typeface="Cambria Math" panose="02040503050406030204" pitchFamily="18" charset="0"/>
                                </a:rPr>
                                <m:t>𝑛</m:t>
                              </m:r>
                            </m:sub>
                          </m:sSub>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𝑜𝑥</m:t>
                              </m:r>
                            </m:sub>
                          </m:sSub>
                          <m:d>
                            <m:dPr>
                              <m:ctrlPr>
                                <a:rPr lang="en-US" i="1">
                                  <a:latin typeface="Cambria Math" panose="02040503050406030204" pitchFamily="18" charset="0"/>
                                </a:rPr>
                              </m:ctrlPr>
                            </m:dPr>
                            <m:e>
                              <m:r>
                                <a:rPr lang="en-US" i="1">
                                  <a:latin typeface="Cambria Math" panose="02040503050406030204" pitchFamily="18" charset="0"/>
                                </a:rPr>
                                <m:t>𝑊</m:t>
                              </m:r>
                              <m:r>
                                <a:rPr lang="en-US" i="1">
                                  <a:latin typeface="Cambria Math" panose="02040503050406030204" pitchFamily="18" charset="0"/>
                                </a:rPr>
                                <m:t>/</m:t>
                              </m:r>
                              <m:r>
                                <a:rPr lang="en-US" i="1">
                                  <a:latin typeface="Cambria Math" panose="02040503050406030204" pitchFamily="18" charset="0"/>
                                </a:rPr>
                                <m:t>𝐿</m:t>
                              </m:r>
                            </m:e>
                          </m:d>
                        </m:den>
                      </m:f>
                    </m:oMath>
                  </m:oMathPara>
                </a14:m>
                <a:endParaRPr lang="en-US" dirty="0"/>
              </a:p>
            </p:txBody>
          </p:sp>
        </mc:Choice>
        <mc:Fallback xmlns="">
          <p:sp>
            <p:nvSpPr>
              <p:cNvPr id="18" name="Dreptunghi 4">
                <a:extLst>
                  <a:ext uri="{FF2B5EF4-FFF2-40B4-BE49-F238E27FC236}">
                    <a16:creationId xmlns:a16="http://schemas.microsoft.com/office/drawing/2014/main" id="{0B27AF8C-8DBA-4BA6-B820-CC7084A8816B}"/>
                  </a:ext>
                </a:extLst>
              </p:cNvPr>
              <p:cNvSpPr>
                <a:spLocks noRot="1" noChangeAspect="1" noMove="1" noResize="1" noEditPoints="1" noAdjustHandles="1" noChangeArrowheads="1" noChangeShapeType="1" noTextEdit="1"/>
              </p:cNvSpPr>
              <p:nvPr/>
            </p:nvSpPr>
            <p:spPr>
              <a:xfrm>
                <a:off x="648468" y="1544407"/>
                <a:ext cx="3844421" cy="659411"/>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5" name="Dreptunghi 4">
                <a:extLst>
                  <a:ext uri="{FF2B5EF4-FFF2-40B4-BE49-F238E27FC236}">
                    <a16:creationId xmlns:a16="http://schemas.microsoft.com/office/drawing/2014/main" id="{FDE796A3-D7E4-4CEC-A2D0-EBC305CB46E4}"/>
                  </a:ext>
                </a:extLst>
              </p:cNvPr>
              <p:cNvSpPr/>
              <p:nvPr/>
            </p:nvSpPr>
            <p:spPr>
              <a:xfrm>
                <a:off x="648467" y="2396890"/>
                <a:ext cx="3844421" cy="380297"/>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r>
                        <a:rPr lang="en-US" b="0" i="1" smtClean="0">
                          <a:latin typeface="Cambria Math" panose="02040503050406030204" pitchFamily="18" charset="0"/>
                        </a:rPr>
                        <m:t>4</m:t>
                      </m:r>
                      <m:sSubSup>
                        <m:sSubSupPr>
                          <m:ctrlPr>
                            <a:rPr lang="en-US" i="1">
                              <a:latin typeface="Cambria Math" panose="02040503050406030204" pitchFamily="18" charset="0"/>
                            </a:rPr>
                          </m:ctrlPr>
                        </m:sSubSupPr>
                        <m:e>
                          <m:r>
                            <a:rPr lang="en-US" i="1">
                              <a:latin typeface="Cambria Math" panose="02040503050406030204" pitchFamily="18" charset="0"/>
                            </a:rPr>
                            <m:t>𝑉</m:t>
                          </m:r>
                        </m:e>
                        <m:sub>
                          <m:r>
                            <a:rPr lang="en-US" b="0" i="1" smtClean="0">
                              <a:latin typeface="Cambria Math" panose="02040503050406030204" pitchFamily="18" charset="0"/>
                            </a:rPr>
                            <m:t>𝑑</m:t>
                          </m:r>
                        </m:sub>
                        <m:sup>
                          <m:r>
                            <a:rPr lang="en-US" i="1">
                              <a:latin typeface="Cambria Math" panose="02040503050406030204" pitchFamily="18" charset="0"/>
                            </a:rPr>
                            <m:t>2</m:t>
                          </m:r>
                        </m:sup>
                      </m:sSubSup>
                      <m:r>
                        <a:rPr lang="en-US" b="0" i="1" smtClean="0">
                          <a:latin typeface="Cambria Math" panose="02040503050406030204" pitchFamily="18" charset="0"/>
                        </a:rPr>
                        <m:t>+4</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𝑑</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𝑜𝑣</m:t>
                          </m:r>
                          <m:r>
                            <a:rPr lang="en-US" b="0" i="1" smtClean="0">
                              <a:latin typeface="Cambria Math" panose="02040503050406030204" pitchFamily="18" charset="0"/>
                            </a:rPr>
                            <m:t>2</m:t>
                          </m:r>
                        </m:sub>
                      </m:sSub>
                      <m:r>
                        <a:rPr lang="en-US" b="0" i="1" smtClean="0">
                          <a:latin typeface="Cambria Math" panose="02040503050406030204" pitchFamily="18" charset="0"/>
                        </a:rPr>
                        <m:t>+2</m:t>
                      </m:r>
                      <m:sSubSup>
                        <m:sSubSupPr>
                          <m:ctrlPr>
                            <a:rPr lang="en-US" i="1">
                              <a:latin typeface="Cambria Math" panose="02040503050406030204" pitchFamily="18" charset="0"/>
                            </a:rPr>
                          </m:ctrlPr>
                        </m:sSubSupPr>
                        <m:e>
                          <m:r>
                            <a:rPr lang="en-US" i="1">
                              <a:latin typeface="Cambria Math" panose="02040503050406030204" pitchFamily="18" charset="0"/>
                            </a:rPr>
                            <m:t>𝑉</m:t>
                          </m:r>
                        </m:e>
                        <m:sub>
                          <m:r>
                            <a:rPr lang="en-US" b="0" i="1" smtClean="0">
                              <a:latin typeface="Cambria Math" panose="02040503050406030204" pitchFamily="18" charset="0"/>
                            </a:rPr>
                            <m:t>𝑜𝑣</m:t>
                          </m:r>
                          <m:r>
                            <a:rPr lang="en-US" b="0" i="1" smtClean="0">
                              <a:latin typeface="Cambria Math" panose="02040503050406030204" pitchFamily="18" charset="0"/>
                            </a:rPr>
                            <m:t>2</m:t>
                          </m:r>
                        </m:sub>
                        <m:sup>
                          <m:r>
                            <a:rPr lang="en-US" i="1">
                              <a:latin typeface="Cambria Math" panose="02040503050406030204" pitchFamily="18" charset="0"/>
                            </a:rPr>
                            <m:t>2</m:t>
                          </m:r>
                        </m:sup>
                      </m:sSubSup>
                      <m:r>
                        <a:rPr lang="en-US" b="0" i="1" smtClean="0">
                          <a:latin typeface="Cambria Math" panose="02040503050406030204" pitchFamily="18" charset="0"/>
                        </a:rPr>
                        <m:t>=</m:t>
                      </m:r>
                      <m:r>
                        <a:rPr lang="en-US" b="0" i="0" smtClean="0">
                          <a:latin typeface="Cambria Math" panose="02040503050406030204" pitchFamily="18" charset="0"/>
                        </a:rPr>
                        <m:t>2</m:t>
                      </m:r>
                      <m:sSubSup>
                        <m:sSubSupPr>
                          <m:ctrlPr>
                            <a:rPr lang="en-US" i="1">
                              <a:latin typeface="Cambria Math" panose="02040503050406030204" pitchFamily="18" charset="0"/>
                            </a:rPr>
                          </m:ctrlPr>
                        </m:sSubSupPr>
                        <m:e>
                          <m:r>
                            <a:rPr lang="en-US" i="1">
                              <a:latin typeface="Cambria Math" panose="02040503050406030204" pitchFamily="18" charset="0"/>
                            </a:rPr>
                            <m:t>𝑉</m:t>
                          </m:r>
                        </m:e>
                        <m:sub>
                          <m:r>
                            <a:rPr lang="en-US" b="0" i="1" smtClean="0">
                              <a:latin typeface="Cambria Math" panose="02040503050406030204" pitchFamily="18" charset="0"/>
                            </a:rPr>
                            <m:t>𝑜𝑣𝑥</m:t>
                          </m:r>
                        </m:sub>
                        <m:sup>
                          <m:r>
                            <a:rPr lang="en-US" i="1">
                              <a:latin typeface="Cambria Math" panose="02040503050406030204" pitchFamily="18" charset="0"/>
                            </a:rPr>
                            <m:t>2</m:t>
                          </m:r>
                        </m:sup>
                      </m:sSubSup>
                    </m:oMath>
                  </m:oMathPara>
                </a14:m>
                <a:endParaRPr lang="en-US" dirty="0"/>
              </a:p>
            </p:txBody>
          </p:sp>
        </mc:Choice>
        <mc:Fallback xmlns="">
          <p:sp>
            <p:nvSpPr>
              <p:cNvPr id="25" name="Dreptunghi 4">
                <a:extLst>
                  <a:ext uri="{FF2B5EF4-FFF2-40B4-BE49-F238E27FC236}">
                    <a16:creationId xmlns:a16="http://schemas.microsoft.com/office/drawing/2014/main" id="{FDE796A3-D7E4-4CEC-A2D0-EBC305CB46E4}"/>
                  </a:ext>
                </a:extLst>
              </p:cNvPr>
              <p:cNvSpPr>
                <a:spLocks noRot="1" noChangeAspect="1" noMove="1" noResize="1" noEditPoints="1" noAdjustHandles="1" noChangeArrowheads="1" noChangeShapeType="1" noTextEdit="1"/>
              </p:cNvSpPr>
              <p:nvPr/>
            </p:nvSpPr>
            <p:spPr>
              <a:xfrm>
                <a:off x="648467" y="2396890"/>
                <a:ext cx="3844421" cy="380297"/>
              </a:xfrm>
              <a:prstGeom prst="rect">
                <a:avLst/>
              </a:prstGeom>
              <a:blipFill>
                <a:blip r:embed="rId4"/>
                <a:stretch>
                  <a:fillRect b="-158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8" name="Dreptunghi 4">
                <a:extLst>
                  <a:ext uri="{FF2B5EF4-FFF2-40B4-BE49-F238E27FC236}">
                    <a16:creationId xmlns:a16="http://schemas.microsoft.com/office/drawing/2014/main" id="{3E65F213-7492-4013-BEAB-4952B6E75C8B}"/>
                  </a:ext>
                </a:extLst>
              </p:cNvPr>
              <p:cNvSpPr/>
              <p:nvPr/>
            </p:nvSpPr>
            <p:spPr>
              <a:xfrm>
                <a:off x="4922637" y="1724838"/>
                <a:ext cx="2346725" cy="910699"/>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𝑉</m:t>
                          </m:r>
                        </m:e>
                        <m:sub>
                          <m:r>
                            <a:rPr lang="en-US" i="1" smtClean="0">
                              <a:latin typeface="Cambria Math" panose="02040503050406030204" pitchFamily="18" charset="0"/>
                            </a:rPr>
                            <m:t>𝑜</m:t>
                          </m:r>
                          <m:r>
                            <a:rPr lang="en-US" b="0" i="1" smtClean="0">
                              <a:latin typeface="Cambria Math" panose="02040503050406030204" pitchFamily="18" charset="0"/>
                            </a:rPr>
                            <m:t>𝑣𝑥</m:t>
                          </m:r>
                        </m:sub>
                      </m:sSub>
                      <m:r>
                        <a:rPr lang="en-US" b="0" i="1" smtClean="0">
                          <a:latin typeface="Cambria Math" panose="02040503050406030204" pitchFamily="18" charset="0"/>
                        </a:rPr>
                        <m:t>=</m:t>
                      </m:r>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r>
                                <a:rPr lang="en-US" b="0" i="1" smtClean="0">
                                  <a:latin typeface="Cambria Math" panose="02040503050406030204" pitchFamily="18" charset="0"/>
                                </a:rPr>
                                <m:t>2 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𝐼</m:t>
                                  </m:r>
                                </m:e>
                                <m:sub>
                                  <m:r>
                                    <a:rPr lang="en-US" b="0" i="1" smtClean="0">
                                      <a:latin typeface="Cambria Math" panose="02040503050406030204" pitchFamily="18" charset="0"/>
                                    </a:rPr>
                                    <m:t>𝑏</m:t>
                                  </m:r>
                                </m:sub>
                              </m:sSub>
                            </m:num>
                            <m:den>
                              <m:sSub>
                                <m:sSubPr>
                                  <m:ctrlPr>
                                    <a:rPr lang="en-US" i="1">
                                      <a:latin typeface="Cambria Math" panose="02040503050406030204" pitchFamily="18" charset="0"/>
                                    </a:rPr>
                                  </m:ctrlPr>
                                </m:sSubPr>
                                <m:e>
                                  <m:r>
                                    <a:rPr lang="en-US" i="1">
                                      <a:latin typeface="Cambria Math" panose="02040503050406030204" pitchFamily="18" charset="0"/>
                                    </a:rPr>
                                    <m:t>𝜇</m:t>
                                  </m:r>
                                </m:e>
                                <m:sub>
                                  <m:r>
                                    <a:rPr lang="en-US" b="0" i="1" smtClean="0">
                                      <a:latin typeface="Cambria Math" panose="02040503050406030204" pitchFamily="18" charset="0"/>
                                    </a:rPr>
                                    <m:t>𝑛</m:t>
                                  </m:r>
                                </m:sub>
                              </m:sSub>
                              <m:sSub>
                                <m:sSubPr>
                                  <m:ctrlPr>
                                    <a:rPr lang="en-US" i="1">
                                      <a:latin typeface="Cambria Math" panose="02040503050406030204" pitchFamily="18" charset="0"/>
                                    </a:rPr>
                                  </m:ctrlPr>
                                </m:sSubPr>
                                <m:e>
                                  <m:r>
                                    <a:rPr lang="en-US" i="1">
                                      <a:latin typeface="Cambria Math" panose="02040503050406030204" pitchFamily="18" charset="0"/>
                                    </a:rPr>
                                    <m:t>𝐶</m:t>
                                  </m:r>
                                </m:e>
                                <m:sub>
                                  <m:r>
                                    <a:rPr lang="en-US" i="1">
                                      <a:latin typeface="Cambria Math" panose="02040503050406030204" pitchFamily="18" charset="0"/>
                                    </a:rPr>
                                    <m:t>𝑜𝑥</m:t>
                                  </m:r>
                                </m:sub>
                              </m:sSub>
                              <m:d>
                                <m:dPr>
                                  <m:ctrlPr>
                                    <a:rPr lang="en-US" i="1">
                                      <a:latin typeface="Cambria Math" panose="02040503050406030204" pitchFamily="18" charset="0"/>
                                    </a:rPr>
                                  </m:ctrlPr>
                                </m:dPr>
                                <m:e>
                                  <m:r>
                                    <a:rPr lang="en-US" i="1">
                                      <a:latin typeface="Cambria Math" panose="02040503050406030204" pitchFamily="18" charset="0"/>
                                    </a:rPr>
                                    <m:t>𝑊</m:t>
                                  </m:r>
                                  <m:r>
                                    <a:rPr lang="en-US" i="1">
                                      <a:latin typeface="Cambria Math" panose="02040503050406030204" pitchFamily="18" charset="0"/>
                                    </a:rPr>
                                    <m:t>/</m:t>
                                  </m:r>
                                  <m:r>
                                    <a:rPr lang="en-US" i="1">
                                      <a:latin typeface="Cambria Math" panose="02040503050406030204" pitchFamily="18" charset="0"/>
                                    </a:rPr>
                                    <m:t>𝐿</m:t>
                                  </m:r>
                                </m:e>
                              </m:d>
                            </m:den>
                          </m:f>
                        </m:e>
                      </m:rad>
                    </m:oMath>
                  </m:oMathPara>
                </a14:m>
                <a:endParaRPr lang="en-US" dirty="0"/>
              </a:p>
            </p:txBody>
          </p:sp>
        </mc:Choice>
        <mc:Fallback xmlns="">
          <p:sp>
            <p:nvSpPr>
              <p:cNvPr id="28" name="Dreptunghi 4">
                <a:extLst>
                  <a:ext uri="{FF2B5EF4-FFF2-40B4-BE49-F238E27FC236}">
                    <a16:creationId xmlns:a16="http://schemas.microsoft.com/office/drawing/2014/main" id="{3E65F213-7492-4013-BEAB-4952B6E75C8B}"/>
                  </a:ext>
                </a:extLst>
              </p:cNvPr>
              <p:cNvSpPr>
                <a:spLocks noRot="1" noChangeAspect="1" noMove="1" noResize="1" noEditPoints="1" noAdjustHandles="1" noChangeArrowheads="1" noChangeShapeType="1" noTextEdit="1"/>
              </p:cNvSpPr>
              <p:nvPr/>
            </p:nvSpPr>
            <p:spPr>
              <a:xfrm>
                <a:off x="4922637" y="1724838"/>
                <a:ext cx="2346725" cy="910699"/>
              </a:xfrm>
              <a:prstGeom prst="rect">
                <a:avLst/>
              </a:prstGeom>
              <a:blipFill>
                <a:blip r:embed="rId5"/>
                <a:stretch>
                  <a:fillRect/>
                </a:stretch>
              </a:blipFill>
            </p:spPr>
            <p:txBody>
              <a:bodyPr/>
              <a:lstStyle/>
              <a:p>
                <a:r>
                  <a:rPr lang="en-US">
                    <a:noFill/>
                  </a:rPr>
                  <a:t> </a:t>
                </a:r>
              </a:p>
            </p:txBody>
          </p:sp>
        </mc:Fallback>
      </mc:AlternateContent>
      <p:cxnSp>
        <p:nvCxnSpPr>
          <p:cNvPr id="8" name="Straight Arrow Connector 7">
            <a:extLst>
              <a:ext uri="{FF2B5EF4-FFF2-40B4-BE49-F238E27FC236}">
                <a16:creationId xmlns:a16="http://schemas.microsoft.com/office/drawing/2014/main" id="{BDD9DCBD-55B6-4B9D-96D8-14BD35365ED1}"/>
              </a:ext>
            </a:extLst>
          </p:cNvPr>
          <p:cNvCxnSpPr/>
          <p:nvPr/>
        </p:nvCxnSpPr>
        <p:spPr>
          <a:xfrm>
            <a:off x="4578566" y="1977189"/>
            <a:ext cx="254691" cy="202998"/>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4FF0460C-2A2F-4927-8BB5-8B020FFBD730}"/>
              </a:ext>
            </a:extLst>
          </p:cNvPr>
          <p:cNvCxnSpPr>
            <a:cxnSpLocks/>
          </p:cNvCxnSpPr>
          <p:nvPr/>
        </p:nvCxnSpPr>
        <p:spPr>
          <a:xfrm flipH="1">
            <a:off x="4586767" y="2271541"/>
            <a:ext cx="237440" cy="186914"/>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0" name="Dreptunghi 4">
                <a:extLst>
                  <a:ext uri="{FF2B5EF4-FFF2-40B4-BE49-F238E27FC236}">
                    <a16:creationId xmlns:a16="http://schemas.microsoft.com/office/drawing/2014/main" id="{3B6A6EE0-E8EA-459B-8052-72BD30CA8E47}"/>
                  </a:ext>
                </a:extLst>
              </p:cNvPr>
              <p:cNvSpPr/>
              <p:nvPr/>
            </p:nvSpPr>
            <p:spPr>
              <a:xfrm>
                <a:off x="648467" y="2900740"/>
                <a:ext cx="3844421" cy="380297"/>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r>
                        <a:rPr lang="en-US" b="0" i="1" smtClean="0">
                          <a:latin typeface="Cambria Math" panose="02040503050406030204" pitchFamily="18" charset="0"/>
                        </a:rPr>
                        <m:t>2</m:t>
                      </m:r>
                      <m:sSubSup>
                        <m:sSubSupPr>
                          <m:ctrlPr>
                            <a:rPr lang="en-US" i="1">
                              <a:latin typeface="Cambria Math" panose="02040503050406030204" pitchFamily="18" charset="0"/>
                            </a:rPr>
                          </m:ctrlPr>
                        </m:sSubSupPr>
                        <m:e>
                          <m:r>
                            <a:rPr lang="en-US" i="1">
                              <a:latin typeface="Cambria Math" panose="02040503050406030204" pitchFamily="18" charset="0"/>
                            </a:rPr>
                            <m:t>𝑉</m:t>
                          </m:r>
                        </m:e>
                        <m:sub>
                          <m:r>
                            <a:rPr lang="en-US" b="0" i="1" smtClean="0">
                              <a:latin typeface="Cambria Math" panose="02040503050406030204" pitchFamily="18" charset="0"/>
                            </a:rPr>
                            <m:t>𝑑</m:t>
                          </m:r>
                        </m:sub>
                        <m:sup>
                          <m:r>
                            <a:rPr lang="en-US" i="1">
                              <a:latin typeface="Cambria Math" panose="02040503050406030204" pitchFamily="18" charset="0"/>
                            </a:rPr>
                            <m:t>2</m:t>
                          </m:r>
                        </m:sup>
                      </m:sSubSup>
                      <m:r>
                        <a:rPr lang="en-US" b="0" i="1" smtClean="0">
                          <a:latin typeface="Cambria Math" panose="02040503050406030204" pitchFamily="18" charset="0"/>
                        </a:rPr>
                        <m:t>+2</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𝑑</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𝑜𝑣</m:t>
                          </m:r>
                          <m:r>
                            <a:rPr lang="en-US" b="0" i="1" smtClean="0">
                              <a:latin typeface="Cambria Math" panose="02040503050406030204" pitchFamily="18" charset="0"/>
                            </a:rPr>
                            <m:t>2</m:t>
                          </m:r>
                        </m:sub>
                      </m:sSub>
                      <m:r>
                        <a:rPr lang="en-US" b="0" i="1" smtClean="0">
                          <a:latin typeface="Cambria Math" panose="02040503050406030204" pitchFamily="18" charset="0"/>
                        </a:rPr>
                        <m:t>+</m:t>
                      </m:r>
                      <m:sSubSup>
                        <m:sSubSupPr>
                          <m:ctrlPr>
                            <a:rPr lang="en-US" i="1">
                              <a:latin typeface="Cambria Math" panose="02040503050406030204" pitchFamily="18" charset="0"/>
                            </a:rPr>
                          </m:ctrlPr>
                        </m:sSubSupPr>
                        <m:e>
                          <m:r>
                            <a:rPr lang="en-US" i="1">
                              <a:latin typeface="Cambria Math" panose="02040503050406030204" pitchFamily="18" charset="0"/>
                            </a:rPr>
                            <m:t>𝑉</m:t>
                          </m:r>
                        </m:e>
                        <m:sub>
                          <m:r>
                            <a:rPr lang="en-US" b="0" i="1" smtClean="0">
                              <a:latin typeface="Cambria Math" panose="02040503050406030204" pitchFamily="18" charset="0"/>
                            </a:rPr>
                            <m:t>𝑜𝑣</m:t>
                          </m:r>
                          <m:r>
                            <a:rPr lang="en-US" b="0" i="1" smtClean="0">
                              <a:latin typeface="Cambria Math" panose="02040503050406030204" pitchFamily="18" charset="0"/>
                            </a:rPr>
                            <m:t>2</m:t>
                          </m:r>
                        </m:sub>
                        <m:sup>
                          <m:r>
                            <a:rPr lang="en-US" i="1">
                              <a:latin typeface="Cambria Math" panose="02040503050406030204" pitchFamily="18" charset="0"/>
                            </a:rPr>
                            <m:t>2</m:t>
                          </m:r>
                        </m:sup>
                      </m:sSubSup>
                      <m:r>
                        <a:rPr lang="en-US" b="0" i="1" smtClean="0">
                          <a:latin typeface="Cambria Math" panose="02040503050406030204" pitchFamily="18" charset="0"/>
                        </a:rPr>
                        <m:t>=</m:t>
                      </m:r>
                      <m:sSubSup>
                        <m:sSubSupPr>
                          <m:ctrlPr>
                            <a:rPr lang="en-US" i="1">
                              <a:latin typeface="Cambria Math" panose="02040503050406030204" pitchFamily="18" charset="0"/>
                            </a:rPr>
                          </m:ctrlPr>
                        </m:sSubSupPr>
                        <m:e>
                          <m:r>
                            <a:rPr lang="en-US" i="1">
                              <a:latin typeface="Cambria Math" panose="02040503050406030204" pitchFamily="18" charset="0"/>
                            </a:rPr>
                            <m:t>𝑉</m:t>
                          </m:r>
                        </m:e>
                        <m:sub>
                          <m:r>
                            <a:rPr lang="en-US" b="0" i="1" smtClean="0">
                              <a:latin typeface="Cambria Math" panose="02040503050406030204" pitchFamily="18" charset="0"/>
                            </a:rPr>
                            <m:t>𝑜𝑣𝑥</m:t>
                          </m:r>
                        </m:sub>
                        <m:sup>
                          <m:r>
                            <a:rPr lang="en-US" i="1">
                              <a:latin typeface="Cambria Math" panose="02040503050406030204" pitchFamily="18" charset="0"/>
                            </a:rPr>
                            <m:t>2</m:t>
                          </m:r>
                        </m:sup>
                      </m:sSubSup>
                    </m:oMath>
                  </m:oMathPara>
                </a14:m>
                <a:endParaRPr lang="en-US" dirty="0"/>
              </a:p>
            </p:txBody>
          </p:sp>
        </mc:Choice>
        <mc:Fallback xmlns="">
          <p:sp>
            <p:nvSpPr>
              <p:cNvPr id="30" name="Dreptunghi 4">
                <a:extLst>
                  <a:ext uri="{FF2B5EF4-FFF2-40B4-BE49-F238E27FC236}">
                    <a16:creationId xmlns:a16="http://schemas.microsoft.com/office/drawing/2014/main" id="{3B6A6EE0-E8EA-459B-8052-72BD30CA8E47}"/>
                  </a:ext>
                </a:extLst>
              </p:cNvPr>
              <p:cNvSpPr>
                <a:spLocks noRot="1" noChangeAspect="1" noMove="1" noResize="1" noEditPoints="1" noAdjustHandles="1" noChangeArrowheads="1" noChangeShapeType="1" noTextEdit="1"/>
              </p:cNvSpPr>
              <p:nvPr/>
            </p:nvSpPr>
            <p:spPr>
              <a:xfrm>
                <a:off x="648467" y="2900740"/>
                <a:ext cx="3844421" cy="380297"/>
              </a:xfrm>
              <a:prstGeom prst="rect">
                <a:avLst/>
              </a:prstGeom>
              <a:blipFill>
                <a:blip r:embed="rId6"/>
                <a:stretch>
                  <a:fillRect b="-1613"/>
                </a:stretch>
              </a:blipFill>
            </p:spPr>
            <p:txBody>
              <a:bodyPr/>
              <a:lstStyle/>
              <a:p>
                <a:r>
                  <a:rPr lang="en-US">
                    <a:noFill/>
                  </a:rPr>
                  <a:t> </a:t>
                </a:r>
              </a:p>
            </p:txBody>
          </p:sp>
        </mc:Fallback>
      </mc:AlternateContent>
      <p:sp>
        <p:nvSpPr>
          <p:cNvPr id="34" name="Rectangle: Rounded Corners 5">
            <a:extLst>
              <a:ext uri="{FF2B5EF4-FFF2-40B4-BE49-F238E27FC236}">
                <a16:creationId xmlns:a16="http://schemas.microsoft.com/office/drawing/2014/main" id="{D61B07DB-CA51-4B93-813A-DC783F6B23D8}"/>
              </a:ext>
            </a:extLst>
          </p:cNvPr>
          <p:cNvSpPr/>
          <p:nvPr/>
        </p:nvSpPr>
        <p:spPr>
          <a:xfrm>
            <a:off x="648467" y="2900741"/>
            <a:ext cx="3043509" cy="398394"/>
          </a:xfrm>
          <a:prstGeom prst="roundRect">
            <a:avLst/>
          </a:prstGeom>
          <a:noFill/>
          <a:ln w="127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CasetăText 23">
            <a:extLst>
              <a:ext uri="{FF2B5EF4-FFF2-40B4-BE49-F238E27FC236}">
                <a16:creationId xmlns:a16="http://schemas.microsoft.com/office/drawing/2014/main" id="{A781F15C-07A5-4A3B-8C17-27CAF115A9E6}"/>
              </a:ext>
            </a:extLst>
          </p:cNvPr>
          <p:cNvSpPr txBox="1"/>
          <p:nvPr/>
        </p:nvSpPr>
        <p:spPr>
          <a:xfrm>
            <a:off x="400050" y="4393618"/>
            <a:ext cx="6921246" cy="369332"/>
          </a:xfrm>
          <a:prstGeom prst="rect">
            <a:avLst/>
          </a:prstGeom>
          <a:noFill/>
        </p:spPr>
        <p:txBody>
          <a:bodyPr wrap="square" rtlCol="0">
            <a:spAutoFit/>
          </a:bodyPr>
          <a:lstStyle/>
          <a:p>
            <a:pPr marL="342900" indent="-342900">
              <a:buFont typeface="Arial" panose="020B0604020202020204" pitchFamily="34" charset="0"/>
              <a:buChar char="•"/>
            </a:pPr>
            <a:r>
              <a:rPr lang="en-US" dirty="0"/>
              <a:t>If V</a:t>
            </a:r>
            <a:r>
              <a:rPr lang="en-US" baseline="-25000" dirty="0"/>
              <a:t>d</a:t>
            </a:r>
            <a:r>
              <a:rPr lang="en-US" dirty="0"/>
              <a:t>=0 we get (as expected) he overdrive voltage from equilibrium.</a:t>
            </a:r>
          </a:p>
        </p:txBody>
      </p:sp>
      <mc:AlternateContent xmlns:mc="http://schemas.openxmlformats.org/markup-compatibility/2006" xmlns:a14="http://schemas.microsoft.com/office/drawing/2010/main">
        <mc:Choice Requires="a14">
          <p:sp>
            <p:nvSpPr>
              <p:cNvPr id="36" name="Dreptunghi 4">
                <a:extLst>
                  <a:ext uri="{FF2B5EF4-FFF2-40B4-BE49-F238E27FC236}">
                    <a16:creationId xmlns:a16="http://schemas.microsoft.com/office/drawing/2014/main" id="{EC0B1892-2085-4867-B300-E0C37778225F}"/>
                  </a:ext>
                </a:extLst>
              </p:cNvPr>
              <p:cNvSpPr/>
              <p:nvPr/>
            </p:nvSpPr>
            <p:spPr>
              <a:xfrm>
                <a:off x="795161" y="4024286"/>
                <a:ext cx="1977807"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𝑜𝑣</m:t>
                          </m:r>
                          <m:r>
                            <a:rPr lang="en-US" b="0" i="1" smtClean="0">
                              <a:latin typeface="Cambria Math" panose="02040503050406030204" pitchFamily="18" charset="0"/>
                            </a:rPr>
                            <m:t>1</m:t>
                          </m:r>
                        </m:sub>
                      </m:sSub>
                      <m:r>
                        <a:rPr lang="en-US" b="0" i="1" smtClean="0">
                          <a:latin typeface="Cambria Math" panose="02040503050406030204" pitchFamily="18" charset="0"/>
                        </a:rPr>
                        <m:t>=2</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𝑑</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𝑜𝑣</m:t>
                          </m:r>
                          <m:r>
                            <a:rPr lang="en-US" i="1">
                              <a:latin typeface="Cambria Math" panose="02040503050406030204" pitchFamily="18" charset="0"/>
                            </a:rPr>
                            <m:t>2</m:t>
                          </m:r>
                        </m:sub>
                      </m:sSub>
                    </m:oMath>
                  </m:oMathPara>
                </a14:m>
                <a:endParaRPr lang="en-US" dirty="0"/>
              </a:p>
            </p:txBody>
          </p:sp>
        </mc:Choice>
        <mc:Fallback xmlns="">
          <p:sp>
            <p:nvSpPr>
              <p:cNvPr id="36" name="Dreptunghi 4">
                <a:extLst>
                  <a:ext uri="{FF2B5EF4-FFF2-40B4-BE49-F238E27FC236}">
                    <a16:creationId xmlns:a16="http://schemas.microsoft.com/office/drawing/2014/main" id="{EC0B1892-2085-4867-B300-E0C37778225F}"/>
                  </a:ext>
                </a:extLst>
              </p:cNvPr>
              <p:cNvSpPr>
                <a:spLocks noRot="1" noChangeAspect="1" noMove="1" noResize="1" noEditPoints="1" noAdjustHandles="1" noChangeArrowheads="1" noChangeShapeType="1" noTextEdit="1"/>
              </p:cNvSpPr>
              <p:nvPr/>
            </p:nvSpPr>
            <p:spPr>
              <a:xfrm>
                <a:off x="795161" y="4024286"/>
                <a:ext cx="1977807" cy="369332"/>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7" name="Dreptunghi 4">
                <a:extLst>
                  <a:ext uri="{FF2B5EF4-FFF2-40B4-BE49-F238E27FC236}">
                    <a16:creationId xmlns:a16="http://schemas.microsoft.com/office/drawing/2014/main" id="{349962E7-51C5-4B07-8BCE-44449A36305E}"/>
                  </a:ext>
                </a:extLst>
              </p:cNvPr>
              <p:cNvSpPr/>
              <p:nvPr/>
            </p:nvSpPr>
            <p:spPr>
              <a:xfrm>
                <a:off x="795161" y="4794170"/>
                <a:ext cx="2532430"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𝑜𝑣</m:t>
                          </m:r>
                          <m:r>
                            <a:rPr lang="en-US" b="0" i="1" smtClean="0">
                              <a:latin typeface="Cambria Math" panose="02040503050406030204" pitchFamily="18" charset="0"/>
                            </a:rPr>
                            <m:t>1</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𝑜𝑣</m:t>
                          </m:r>
                          <m:r>
                            <a:rPr lang="en-US" b="0" i="1" smtClean="0">
                              <a:latin typeface="Cambria Math" panose="02040503050406030204" pitchFamily="18" charset="0"/>
                            </a:rPr>
                            <m:t>2</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𝑜𝑣</m:t>
                          </m:r>
                          <m:r>
                            <a:rPr lang="en-US" b="0" i="1" smtClean="0">
                              <a:latin typeface="Cambria Math" panose="02040503050406030204" pitchFamily="18" charset="0"/>
                            </a:rPr>
                            <m:t>𝑥</m:t>
                          </m:r>
                        </m:sub>
                      </m:sSub>
                    </m:oMath>
                  </m:oMathPara>
                </a14:m>
                <a:endParaRPr lang="en-US" dirty="0"/>
              </a:p>
            </p:txBody>
          </p:sp>
        </mc:Choice>
        <mc:Fallback xmlns="">
          <p:sp>
            <p:nvSpPr>
              <p:cNvPr id="37" name="Dreptunghi 4">
                <a:extLst>
                  <a:ext uri="{FF2B5EF4-FFF2-40B4-BE49-F238E27FC236}">
                    <a16:creationId xmlns:a16="http://schemas.microsoft.com/office/drawing/2014/main" id="{349962E7-51C5-4B07-8BCE-44449A36305E}"/>
                  </a:ext>
                </a:extLst>
              </p:cNvPr>
              <p:cNvSpPr>
                <a:spLocks noRot="1" noChangeAspect="1" noMove="1" noResize="1" noEditPoints="1" noAdjustHandles="1" noChangeArrowheads="1" noChangeShapeType="1" noTextEdit="1"/>
              </p:cNvSpPr>
              <p:nvPr/>
            </p:nvSpPr>
            <p:spPr>
              <a:xfrm>
                <a:off x="795161" y="4794170"/>
                <a:ext cx="2532430" cy="369332"/>
              </a:xfrm>
              <a:prstGeom prst="rect">
                <a:avLst/>
              </a:prstGeom>
              <a:blipFill>
                <a:blip r:embed="rId8"/>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66691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4178516" cy="461665"/>
          </a:xfrm>
          <a:prstGeom prst="rect">
            <a:avLst/>
          </a:prstGeom>
          <a:noFill/>
        </p:spPr>
        <p:txBody>
          <a:bodyPr wrap="none" rtlCol="0">
            <a:spAutoFit/>
          </a:bodyPr>
          <a:lstStyle/>
          <a:p>
            <a:r>
              <a:rPr lang="en-US" sz="2400" dirty="0"/>
              <a:t>Differential Pair – Resistive Load</a:t>
            </a:r>
            <a:endParaRPr lang="ro-RO" sz="2400" dirty="0"/>
          </a:p>
        </p:txBody>
      </p:sp>
      <p:sp>
        <p:nvSpPr>
          <p:cNvPr id="6" name="CasetăText 23">
            <a:extLst>
              <a:ext uri="{FF2B5EF4-FFF2-40B4-BE49-F238E27FC236}">
                <a16:creationId xmlns:a16="http://schemas.microsoft.com/office/drawing/2014/main" id="{4731F144-024F-46DB-AE3E-2E138B1731B1}"/>
              </a:ext>
            </a:extLst>
          </p:cNvPr>
          <p:cNvSpPr txBox="1"/>
          <p:nvPr/>
        </p:nvSpPr>
        <p:spPr>
          <a:xfrm>
            <a:off x="400050" y="893892"/>
            <a:ext cx="6921246" cy="646331"/>
          </a:xfrm>
          <a:prstGeom prst="rect">
            <a:avLst/>
          </a:prstGeom>
          <a:noFill/>
        </p:spPr>
        <p:txBody>
          <a:bodyPr wrap="square" rtlCol="0">
            <a:spAutoFit/>
          </a:bodyPr>
          <a:lstStyle/>
          <a:p>
            <a:r>
              <a:rPr lang="en-US" b="1" dirty="0"/>
              <a:t>Small Unbalance</a:t>
            </a:r>
            <a:r>
              <a:rPr lang="en-US" dirty="0"/>
              <a:t> (Region II) (continues)</a:t>
            </a:r>
          </a:p>
          <a:p>
            <a:pPr marL="342900" indent="-342900">
              <a:buFont typeface="Arial" panose="020B0604020202020204" pitchFamily="34" charset="0"/>
              <a:buChar char="•"/>
            </a:pPr>
            <a:r>
              <a:rPr lang="en-US" dirty="0"/>
              <a:t>We have:</a:t>
            </a:r>
          </a:p>
        </p:txBody>
      </p:sp>
      <p:sp>
        <p:nvSpPr>
          <p:cNvPr id="31" name="CasetăText 23">
            <a:extLst>
              <a:ext uri="{FF2B5EF4-FFF2-40B4-BE49-F238E27FC236}">
                <a16:creationId xmlns:a16="http://schemas.microsoft.com/office/drawing/2014/main" id="{E79F9629-5CBE-4F25-BF08-70E8D75CB78B}"/>
              </a:ext>
            </a:extLst>
          </p:cNvPr>
          <p:cNvSpPr txBox="1"/>
          <p:nvPr/>
        </p:nvSpPr>
        <p:spPr>
          <a:xfrm>
            <a:off x="400050" y="2346710"/>
            <a:ext cx="5055870" cy="646331"/>
          </a:xfrm>
          <a:prstGeom prst="rect">
            <a:avLst/>
          </a:prstGeom>
          <a:noFill/>
        </p:spPr>
        <p:txBody>
          <a:bodyPr wrap="square" rtlCol="0">
            <a:spAutoFit/>
          </a:bodyPr>
          <a:lstStyle/>
          <a:p>
            <a:pPr marL="342900" indent="-342900">
              <a:buFont typeface="Arial" panose="020B0604020202020204" pitchFamily="34" charset="0"/>
              <a:buChar char="•"/>
            </a:pPr>
            <a:r>
              <a:rPr lang="en-US" dirty="0"/>
              <a:t>Now we are interested in the V</a:t>
            </a:r>
            <a:r>
              <a:rPr lang="en-US" baseline="-25000" dirty="0"/>
              <a:t>d</a:t>
            </a:r>
            <a:r>
              <a:rPr lang="en-US" dirty="0"/>
              <a:t> voltages for which V</a:t>
            </a:r>
            <a:r>
              <a:rPr lang="en-US" baseline="-25000" dirty="0"/>
              <a:t>ov2</a:t>
            </a:r>
            <a:r>
              <a:rPr lang="en-US" dirty="0"/>
              <a:t> and respectively V</a:t>
            </a:r>
            <a:r>
              <a:rPr lang="en-US" baseline="-25000" dirty="0"/>
              <a:t>ov1</a:t>
            </a:r>
            <a:r>
              <a:rPr lang="en-US" dirty="0"/>
              <a:t> are zero.</a:t>
            </a:r>
          </a:p>
        </p:txBody>
      </p:sp>
      <mc:AlternateContent xmlns:mc="http://schemas.openxmlformats.org/markup-compatibility/2006" xmlns:a14="http://schemas.microsoft.com/office/drawing/2010/main">
        <mc:Choice Requires="a14">
          <p:sp>
            <p:nvSpPr>
              <p:cNvPr id="30" name="Dreptunghi 4">
                <a:extLst>
                  <a:ext uri="{FF2B5EF4-FFF2-40B4-BE49-F238E27FC236}">
                    <a16:creationId xmlns:a16="http://schemas.microsoft.com/office/drawing/2014/main" id="{3B6A6EE0-E8EA-459B-8052-72BD30CA8E47}"/>
                  </a:ext>
                </a:extLst>
              </p:cNvPr>
              <p:cNvSpPr/>
              <p:nvPr/>
            </p:nvSpPr>
            <p:spPr>
              <a:xfrm>
                <a:off x="795161" y="1550242"/>
                <a:ext cx="3844421" cy="380297"/>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r>
                        <a:rPr lang="en-US" b="0" i="1" smtClean="0">
                          <a:latin typeface="Cambria Math" panose="02040503050406030204" pitchFamily="18" charset="0"/>
                        </a:rPr>
                        <m:t>2</m:t>
                      </m:r>
                      <m:sSubSup>
                        <m:sSubSupPr>
                          <m:ctrlPr>
                            <a:rPr lang="en-US" i="1">
                              <a:latin typeface="Cambria Math" panose="02040503050406030204" pitchFamily="18" charset="0"/>
                            </a:rPr>
                          </m:ctrlPr>
                        </m:sSubSupPr>
                        <m:e>
                          <m:r>
                            <a:rPr lang="en-US" i="1">
                              <a:latin typeface="Cambria Math" panose="02040503050406030204" pitchFamily="18" charset="0"/>
                            </a:rPr>
                            <m:t>𝑉</m:t>
                          </m:r>
                        </m:e>
                        <m:sub>
                          <m:r>
                            <a:rPr lang="en-US" b="0" i="1" smtClean="0">
                              <a:latin typeface="Cambria Math" panose="02040503050406030204" pitchFamily="18" charset="0"/>
                            </a:rPr>
                            <m:t>𝑑</m:t>
                          </m:r>
                        </m:sub>
                        <m:sup>
                          <m:r>
                            <a:rPr lang="en-US" i="1">
                              <a:latin typeface="Cambria Math" panose="02040503050406030204" pitchFamily="18" charset="0"/>
                            </a:rPr>
                            <m:t>2</m:t>
                          </m:r>
                        </m:sup>
                      </m:sSubSup>
                      <m:r>
                        <a:rPr lang="en-US" b="0" i="1" smtClean="0">
                          <a:latin typeface="Cambria Math" panose="02040503050406030204" pitchFamily="18" charset="0"/>
                        </a:rPr>
                        <m:t>+2</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𝑑</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𝑜𝑣</m:t>
                          </m:r>
                          <m:r>
                            <a:rPr lang="en-US" b="0" i="1" smtClean="0">
                              <a:latin typeface="Cambria Math" panose="02040503050406030204" pitchFamily="18" charset="0"/>
                            </a:rPr>
                            <m:t>2</m:t>
                          </m:r>
                        </m:sub>
                      </m:sSub>
                      <m:r>
                        <a:rPr lang="en-US" b="0" i="1" smtClean="0">
                          <a:latin typeface="Cambria Math" panose="02040503050406030204" pitchFamily="18" charset="0"/>
                        </a:rPr>
                        <m:t>+</m:t>
                      </m:r>
                      <m:sSubSup>
                        <m:sSubSupPr>
                          <m:ctrlPr>
                            <a:rPr lang="en-US" i="1">
                              <a:latin typeface="Cambria Math" panose="02040503050406030204" pitchFamily="18" charset="0"/>
                            </a:rPr>
                          </m:ctrlPr>
                        </m:sSubSupPr>
                        <m:e>
                          <m:r>
                            <a:rPr lang="en-US" i="1">
                              <a:latin typeface="Cambria Math" panose="02040503050406030204" pitchFamily="18" charset="0"/>
                            </a:rPr>
                            <m:t>𝑉</m:t>
                          </m:r>
                        </m:e>
                        <m:sub>
                          <m:r>
                            <a:rPr lang="en-US" b="0" i="1" smtClean="0">
                              <a:latin typeface="Cambria Math" panose="02040503050406030204" pitchFamily="18" charset="0"/>
                            </a:rPr>
                            <m:t>𝑜𝑣</m:t>
                          </m:r>
                          <m:r>
                            <a:rPr lang="en-US" b="0" i="1" smtClean="0">
                              <a:latin typeface="Cambria Math" panose="02040503050406030204" pitchFamily="18" charset="0"/>
                            </a:rPr>
                            <m:t>2</m:t>
                          </m:r>
                        </m:sub>
                        <m:sup>
                          <m:r>
                            <a:rPr lang="en-US" i="1">
                              <a:latin typeface="Cambria Math" panose="02040503050406030204" pitchFamily="18" charset="0"/>
                            </a:rPr>
                            <m:t>2</m:t>
                          </m:r>
                        </m:sup>
                      </m:sSubSup>
                      <m:r>
                        <a:rPr lang="en-US" b="0" i="1" smtClean="0">
                          <a:latin typeface="Cambria Math" panose="02040503050406030204" pitchFamily="18" charset="0"/>
                        </a:rPr>
                        <m:t>=</m:t>
                      </m:r>
                      <m:sSubSup>
                        <m:sSubSupPr>
                          <m:ctrlPr>
                            <a:rPr lang="en-US" i="1">
                              <a:latin typeface="Cambria Math" panose="02040503050406030204" pitchFamily="18" charset="0"/>
                            </a:rPr>
                          </m:ctrlPr>
                        </m:sSubSupPr>
                        <m:e>
                          <m:r>
                            <a:rPr lang="en-US" i="1">
                              <a:latin typeface="Cambria Math" panose="02040503050406030204" pitchFamily="18" charset="0"/>
                            </a:rPr>
                            <m:t>𝑉</m:t>
                          </m:r>
                        </m:e>
                        <m:sub>
                          <m:r>
                            <a:rPr lang="en-US" b="0" i="1" smtClean="0">
                              <a:latin typeface="Cambria Math" panose="02040503050406030204" pitchFamily="18" charset="0"/>
                            </a:rPr>
                            <m:t>𝑜𝑣𝑥</m:t>
                          </m:r>
                        </m:sub>
                        <m:sup>
                          <m:r>
                            <a:rPr lang="en-US" i="1">
                              <a:latin typeface="Cambria Math" panose="02040503050406030204" pitchFamily="18" charset="0"/>
                            </a:rPr>
                            <m:t>2</m:t>
                          </m:r>
                        </m:sup>
                      </m:sSubSup>
                    </m:oMath>
                  </m:oMathPara>
                </a14:m>
                <a:endParaRPr lang="en-US" dirty="0"/>
              </a:p>
            </p:txBody>
          </p:sp>
        </mc:Choice>
        <mc:Fallback xmlns="">
          <p:sp>
            <p:nvSpPr>
              <p:cNvPr id="30" name="Dreptunghi 4">
                <a:extLst>
                  <a:ext uri="{FF2B5EF4-FFF2-40B4-BE49-F238E27FC236}">
                    <a16:creationId xmlns:a16="http://schemas.microsoft.com/office/drawing/2014/main" id="{3B6A6EE0-E8EA-459B-8052-72BD30CA8E47}"/>
                  </a:ext>
                </a:extLst>
              </p:cNvPr>
              <p:cNvSpPr>
                <a:spLocks noRot="1" noChangeAspect="1" noMove="1" noResize="1" noEditPoints="1" noAdjustHandles="1" noChangeArrowheads="1" noChangeShapeType="1" noTextEdit="1"/>
              </p:cNvSpPr>
              <p:nvPr/>
            </p:nvSpPr>
            <p:spPr>
              <a:xfrm>
                <a:off x="795161" y="1550242"/>
                <a:ext cx="3844421" cy="380297"/>
              </a:xfrm>
              <a:prstGeom prst="rect">
                <a:avLst/>
              </a:prstGeom>
              <a:blipFill>
                <a:blip r:embed="rId2"/>
                <a:stretch>
                  <a:fillRect b="-1587"/>
                </a:stretch>
              </a:blipFill>
            </p:spPr>
            <p:txBody>
              <a:bodyPr/>
              <a:lstStyle/>
              <a:p>
                <a:r>
                  <a:rPr lang="en-US">
                    <a:noFill/>
                  </a:rPr>
                  <a:t> </a:t>
                </a:r>
              </a:p>
            </p:txBody>
          </p:sp>
        </mc:Fallback>
      </mc:AlternateContent>
      <p:sp>
        <p:nvSpPr>
          <p:cNvPr id="35" name="CasetăText 23">
            <a:extLst>
              <a:ext uri="{FF2B5EF4-FFF2-40B4-BE49-F238E27FC236}">
                <a16:creationId xmlns:a16="http://schemas.microsoft.com/office/drawing/2014/main" id="{A781F15C-07A5-4A3B-8C17-27CAF115A9E6}"/>
              </a:ext>
            </a:extLst>
          </p:cNvPr>
          <p:cNvSpPr txBox="1"/>
          <p:nvPr/>
        </p:nvSpPr>
        <p:spPr>
          <a:xfrm>
            <a:off x="413564" y="4357267"/>
            <a:ext cx="7109004" cy="369332"/>
          </a:xfrm>
          <a:prstGeom prst="rect">
            <a:avLst/>
          </a:prstGeom>
          <a:noFill/>
        </p:spPr>
        <p:txBody>
          <a:bodyPr wrap="square" rtlCol="0">
            <a:spAutoFit/>
          </a:bodyPr>
          <a:lstStyle/>
          <a:p>
            <a:pPr marL="342900" indent="-342900">
              <a:buFont typeface="Arial" panose="020B0604020202020204" pitchFamily="34" charset="0"/>
              <a:buChar char="•"/>
            </a:pPr>
            <a:r>
              <a:rPr lang="en-US" dirty="0"/>
              <a:t>In this case, MN2 is off and all the 2I</a:t>
            </a:r>
            <a:r>
              <a:rPr lang="en-US" baseline="-25000" dirty="0"/>
              <a:t>b</a:t>
            </a:r>
            <a:r>
              <a:rPr lang="en-US" dirty="0"/>
              <a:t> tail current flows through MN1.</a:t>
            </a:r>
          </a:p>
        </p:txBody>
      </p:sp>
      <mc:AlternateContent xmlns:mc="http://schemas.openxmlformats.org/markup-compatibility/2006" xmlns:a14="http://schemas.microsoft.com/office/drawing/2010/main">
        <mc:Choice Requires="a14">
          <p:sp>
            <p:nvSpPr>
              <p:cNvPr id="36" name="Dreptunghi 4">
                <a:extLst>
                  <a:ext uri="{FF2B5EF4-FFF2-40B4-BE49-F238E27FC236}">
                    <a16:creationId xmlns:a16="http://schemas.microsoft.com/office/drawing/2014/main" id="{EC0B1892-2085-4867-B300-E0C37778225F}"/>
                  </a:ext>
                </a:extLst>
              </p:cNvPr>
              <p:cNvSpPr/>
              <p:nvPr/>
            </p:nvSpPr>
            <p:spPr>
              <a:xfrm>
                <a:off x="795161" y="1977378"/>
                <a:ext cx="1977807"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𝑜𝑣</m:t>
                          </m:r>
                          <m:r>
                            <a:rPr lang="en-US" b="0" i="1" smtClean="0">
                              <a:latin typeface="Cambria Math" panose="02040503050406030204" pitchFamily="18" charset="0"/>
                            </a:rPr>
                            <m:t>1</m:t>
                          </m:r>
                        </m:sub>
                      </m:sSub>
                      <m:r>
                        <a:rPr lang="en-US" b="0" i="1" smtClean="0">
                          <a:latin typeface="Cambria Math" panose="02040503050406030204" pitchFamily="18" charset="0"/>
                        </a:rPr>
                        <m:t>=2</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𝑑</m:t>
                          </m:r>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𝑜𝑣</m:t>
                          </m:r>
                          <m:r>
                            <a:rPr lang="en-US" i="1">
                              <a:latin typeface="Cambria Math" panose="02040503050406030204" pitchFamily="18" charset="0"/>
                            </a:rPr>
                            <m:t>2</m:t>
                          </m:r>
                        </m:sub>
                      </m:sSub>
                    </m:oMath>
                  </m:oMathPara>
                </a14:m>
                <a:endParaRPr lang="en-US" dirty="0"/>
              </a:p>
            </p:txBody>
          </p:sp>
        </mc:Choice>
        <mc:Fallback xmlns="">
          <p:sp>
            <p:nvSpPr>
              <p:cNvPr id="36" name="Dreptunghi 4">
                <a:extLst>
                  <a:ext uri="{FF2B5EF4-FFF2-40B4-BE49-F238E27FC236}">
                    <a16:creationId xmlns:a16="http://schemas.microsoft.com/office/drawing/2014/main" id="{EC0B1892-2085-4867-B300-E0C37778225F}"/>
                  </a:ext>
                </a:extLst>
              </p:cNvPr>
              <p:cNvSpPr>
                <a:spLocks noRot="1" noChangeAspect="1" noMove="1" noResize="1" noEditPoints="1" noAdjustHandles="1" noChangeArrowheads="1" noChangeShapeType="1" noTextEdit="1"/>
              </p:cNvSpPr>
              <p:nvPr/>
            </p:nvSpPr>
            <p:spPr>
              <a:xfrm>
                <a:off x="795161" y="1977378"/>
                <a:ext cx="1977807" cy="369332"/>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Dreptunghi 4">
                <a:extLst>
                  <a:ext uri="{FF2B5EF4-FFF2-40B4-BE49-F238E27FC236}">
                    <a16:creationId xmlns:a16="http://schemas.microsoft.com/office/drawing/2014/main" id="{46D17375-3145-44EC-BFB5-7E354F5D3811}"/>
                  </a:ext>
                </a:extLst>
              </p:cNvPr>
              <p:cNvSpPr/>
              <p:nvPr/>
            </p:nvSpPr>
            <p:spPr>
              <a:xfrm>
                <a:off x="734145" y="3501111"/>
                <a:ext cx="1720297" cy="380297"/>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r>
                        <a:rPr lang="en-US" b="0" i="1" smtClean="0">
                          <a:latin typeface="Cambria Math" panose="02040503050406030204" pitchFamily="18" charset="0"/>
                        </a:rPr>
                        <m:t>2</m:t>
                      </m:r>
                      <m:sSubSup>
                        <m:sSubSupPr>
                          <m:ctrlPr>
                            <a:rPr lang="en-US" i="1">
                              <a:latin typeface="Cambria Math" panose="02040503050406030204" pitchFamily="18" charset="0"/>
                            </a:rPr>
                          </m:ctrlPr>
                        </m:sSubSupPr>
                        <m:e>
                          <m:r>
                            <a:rPr lang="en-US" i="1">
                              <a:latin typeface="Cambria Math" panose="02040503050406030204" pitchFamily="18" charset="0"/>
                            </a:rPr>
                            <m:t>𝑉</m:t>
                          </m:r>
                        </m:e>
                        <m:sub>
                          <m:r>
                            <a:rPr lang="en-US" b="0" i="1" smtClean="0">
                              <a:latin typeface="Cambria Math" panose="02040503050406030204" pitchFamily="18" charset="0"/>
                            </a:rPr>
                            <m:t>𝑑</m:t>
                          </m:r>
                        </m:sub>
                        <m:sup>
                          <m:r>
                            <a:rPr lang="en-US" i="1">
                              <a:latin typeface="Cambria Math" panose="02040503050406030204" pitchFamily="18" charset="0"/>
                            </a:rPr>
                            <m:t>2</m:t>
                          </m:r>
                        </m:sup>
                      </m:sSubSup>
                      <m:r>
                        <a:rPr lang="en-US" b="0" i="1" smtClean="0">
                          <a:latin typeface="Cambria Math" panose="02040503050406030204" pitchFamily="18" charset="0"/>
                        </a:rPr>
                        <m:t>=</m:t>
                      </m:r>
                      <m:sSubSup>
                        <m:sSubSupPr>
                          <m:ctrlPr>
                            <a:rPr lang="en-US" i="1">
                              <a:latin typeface="Cambria Math" panose="02040503050406030204" pitchFamily="18" charset="0"/>
                            </a:rPr>
                          </m:ctrlPr>
                        </m:sSubSupPr>
                        <m:e>
                          <m:r>
                            <a:rPr lang="en-US" i="1">
                              <a:latin typeface="Cambria Math" panose="02040503050406030204" pitchFamily="18" charset="0"/>
                            </a:rPr>
                            <m:t>𝑉</m:t>
                          </m:r>
                        </m:e>
                        <m:sub>
                          <m:r>
                            <a:rPr lang="en-US" b="0" i="1" smtClean="0">
                              <a:latin typeface="Cambria Math" panose="02040503050406030204" pitchFamily="18" charset="0"/>
                            </a:rPr>
                            <m:t>𝑜𝑣𝑥</m:t>
                          </m:r>
                        </m:sub>
                        <m:sup>
                          <m:r>
                            <a:rPr lang="en-US" i="1">
                              <a:latin typeface="Cambria Math" panose="02040503050406030204" pitchFamily="18" charset="0"/>
                            </a:rPr>
                            <m:t>2</m:t>
                          </m:r>
                        </m:sup>
                      </m:sSubSup>
                    </m:oMath>
                  </m:oMathPara>
                </a14:m>
                <a:endParaRPr lang="en-US" dirty="0"/>
              </a:p>
            </p:txBody>
          </p:sp>
        </mc:Choice>
        <mc:Fallback xmlns="">
          <p:sp>
            <p:nvSpPr>
              <p:cNvPr id="17" name="Dreptunghi 4">
                <a:extLst>
                  <a:ext uri="{FF2B5EF4-FFF2-40B4-BE49-F238E27FC236}">
                    <a16:creationId xmlns:a16="http://schemas.microsoft.com/office/drawing/2014/main" id="{46D17375-3145-44EC-BFB5-7E354F5D3811}"/>
                  </a:ext>
                </a:extLst>
              </p:cNvPr>
              <p:cNvSpPr>
                <a:spLocks noRot="1" noChangeAspect="1" noMove="1" noResize="1" noEditPoints="1" noAdjustHandles="1" noChangeArrowheads="1" noChangeShapeType="1" noTextEdit="1"/>
              </p:cNvSpPr>
              <p:nvPr/>
            </p:nvSpPr>
            <p:spPr>
              <a:xfrm>
                <a:off x="734145" y="3501111"/>
                <a:ext cx="1720297" cy="380297"/>
              </a:xfrm>
              <a:prstGeom prst="rect">
                <a:avLst/>
              </a:prstGeom>
              <a:blipFill>
                <a:blip r:embed="rId4"/>
                <a:stretch>
                  <a:fillRect b="-158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Dreptunghi 4">
                <a:extLst>
                  <a:ext uri="{FF2B5EF4-FFF2-40B4-BE49-F238E27FC236}">
                    <a16:creationId xmlns:a16="http://schemas.microsoft.com/office/drawing/2014/main" id="{787D02CC-82F1-4A66-AC12-6CEAF473C5CC}"/>
                  </a:ext>
                </a:extLst>
              </p:cNvPr>
              <p:cNvSpPr/>
              <p:nvPr/>
            </p:nvSpPr>
            <p:spPr>
              <a:xfrm>
                <a:off x="734145" y="3912628"/>
                <a:ext cx="1349037"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𝑜𝑣</m:t>
                          </m:r>
                          <m:r>
                            <a:rPr lang="en-US" b="0" i="1" smtClean="0">
                              <a:latin typeface="Cambria Math" panose="02040503050406030204" pitchFamily="18" charset="0"/>
                            </a:rPr>
                            <m:t>1</m:t>
                          </m:r>
                        </m:sub>
                      </m:sSub>
                      <m:r>
                        <a:rPr lang="en-US" b="0" i="1" smtClean="0">
                          <a:latin typeface="Cambria Math" panose="02040503050406030204" pitchFamily="18" charset="0"/>
                        </a:rPr>
                        <m:t>=2</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𝑑</m:t>
                          </m:r>
                        </m:sub>
                      </m:sSub>
                    </m:oMath>
                  </m:oMathPara>
                </a14:m>
                <a:endParaRPr lang="en-US" dirty="0"/>
              </a:p>
            </p:txBody>
          </p:sp>
        </mc:Choice>
        <mc:Fallback xmlns="">
          <p:sp>
            <p:nvSpPr>
              <p:cNvPr id="19" name="Dreptunghi 4">
                <a:extLst>
                  <a:ext uri="{FF2B5EF4-FFF2-40B4-BE49-F238E27FC236}">
                    <a16:creationId xmlns:a16="http://schemas.microsoft.com/office/drawing/2014/main" id="{787D02CC-82F1-4A66-AC12-6CEAF473C5CC}"/>
                  </a:ext>
                </a:extLst>
              </p:cNvPr>
              <p:cNvSpPr>
                <a:spLocks noRot="1" noChangeAspect="1" noMove="1" noResize="1" noEditPoints="1" noAdjustHandles="1" noChangeArrowheads="1" noChangeShapeType="1" noTextEdit="1"/>
              </p:cNvSpPr>
              <p:nvPr/>
            </p:nvSpPr>
            <p:spPr>
              <a:xfrm>
                <a:off x="734145" y="3912628"/>
                <a:ext cx="1349037" cy="369332"/>
              </a:xfrm>
              <a:prstGeom prst="rect">
                <a:avLst/>
              </a:prstGeom>
              <a:blipFill>
                <a:blip r:embed="rId5"/>
                <a:stretch>
                  <a:fillRect/>
                </a:stretch>
              </a:blipFill>
            </p:spPr>
            <p:txBody>
              <a:bodyPr/>
              <a:lstStyle/>
              <a:p>
                <a:r>
                  <a:rPr lang="en-US">
                    <a:noFill/>
                  </a:rPr>
                  <a:t> </a:t>
                </a:r>
              </a:p>
            </p:txBody>
          </p:sp>
        </mc:Fallback>
      </mc:AlternateContent>
      <p:sp>
        <p:nvSpPr>
          <p:cNvPr id="20" name="Arrow: Right 32">
            <a:extLst>
              <a:ext uri="{FF2B5EF4-FFF2-40B4-BE49-F238E27FC236}">
                <a16:creationId xmlns:a16="http://schemas.microsoft.com/office/drawing/2014/main" id="{CEE93A14-419E-411E-B95D-6459B128D4F3}"/>
              </a:ext>
            </a:extLst>
          </p:cNvPr>
          <p:cNvSpPr/>
          <p:nvPr/>
        </p:nvSpPr>
        <p:spPr>
          <a:xfrm>
            <a:off x="2582808" y="3815344"/>
            <a:ext cx="138147" cy="198997"/>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ight Brace 20">
            <a:extLst>
              <a:ext uri="{FF2B5EF4-FFF2-40B4-BE49-F238E27FC236}">
                <a16:creationId xmlns:a16="http://schemas.microsoft.com/office/drawing/2014/main" id="{A25F8C4E-7166-4546-A126-9CB3AF63C937}"/>
              </a:ext>
            </a:extLst>
          </p:cNvPr>
          <p:cNvSpPr/>
          <p:nvPr/>
        </p:nvSpPr>
        <p:spPr>
          <a:xfrm>
            <a:off x="2186310" y="3515913"/>
            <a:ext cx="81322" cy="816136"/>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22" name="Dreptunghi 4">
                <a:extLst>
                  <a:ext uri="{FF2B5EF4-FFF2-40B4-BE49-F238E27FC236}">
                    <a16:creationId xmlns:a16="http://schemas.microsoft.com/office/drawing/2014/main" id="{7F74B676-8279-47BD-AF0C-C0E8A1A388E5}"/>
                  </a:ext>
                </a:extLst>
              </p:cNvPr>
              <p:cNvSpPr/>
              <p:nvPr/>
            </p:nvSpPr>
            <p:spPr>
              <a:xfrm>
                <a:off x="3000524" y="3956865"/>
                <a:ext cx="1720297" cy="401970"/>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𝑜𝑣</m:t>
                          </m:r>
                          <m:r>
                            <a:rPr lang="en-US" b="0" i="1" smtClean="0">
                              <a:latin typeface="Cambria Math" panose="02040503050406030204" pitchFamily="18" charset="0"/>
                            </a:rPr>
                            <m:t>1</m:t>
                          </m:r>
                        </m:sub>
                      </m:sSub>
                      <m:r>
                        <a:rPr lang="en-US" b="0" i="1" smtClean="0">
                          <a:latin typeface="Cambria Math" panose="02040503050406030204" pitchFamily="18" charset="0"/>
                        </a:rPr>
                        <m:t>=</m:t>
                      </m:r>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2</m:t>
                          </m:r>
                        </m:e>
                      </m:rad>
                      <m:sSub>
                        <m:sSubPr>
                          <m:ctrlPr>
                            <a:rPr lang="en-US" b="0" i="1" smtClean="0">
                              <a:latin typeface="Cambria Math" panose="02040503050406030204" pitchFamily="18" charset="0"/>
                            </a:rPr>
                          </m:ctrlPr>
                        </m:sSubPr>
                        <m:e>
                          <m:r>
                            <a:rPr lang="en-US" b="0" i="1" smtClean="0">
                              <a:latin typeface="Cambria Math" panose="02040503050406030204" pitchFamily="18" charset="0"/>
                            </a:rPr>
                            <m:t> </m:t>
                          </m:r>
                          <m:r>
                            <a:rPr lang="en-US" b="0" i="1" smtClean="0">
                              <a:latin typeface="Cambria Math" panose="02040503050406030204" pitchFamily="18" charset="0"/>
                            </a:rPr>
                            <m:t>𝑉</m:t>
                          </m:r>
                        </m:e>
                        <m:sub>
                          <m:r>
                            <a:rPr lang="en-US" b="0" i="1" smtClean="0">
                              <a:latin typeface="Cambria Math" panose="02040503050406030204" pitchFamily="18" charset="0"/>
                            </a:rPr>
                            <m:t>𝑜𝑣𝑥</m:t>
                          </m:r>
                        </m:sub>
                      </m:sSub>
                    </m:oMath>
                  </m:oMathPara>
                </a14:m>
                <a:endParaRPr lang="en-US" dirty="0"/>
              </a:p>
            </p:txBody>
          </p:sp>
        </mc:Choice>
        <mc:Fallback xmlns="">
          <p:sp>
            <p:nvSpPr>
              <p:cNvPr id="22" name="Dreptunghi 4">
                <a:extLst>
                  <a:ext uri="{FF2B5EF4-FFF2-40B4-BE49-F238E27FC236}">
                    <a16:creationId xmlns:a16="http://schemas.microsoft.com/office/drawing/2014/main" id="{7F74B676-8279-47BD-AF0C-C0E8A1A388E5}"/>
                  </a:ext>
                </a:extLst>
              </p:cNvPr>
              <p:cNvSpPr>
                <a:spLocks noRot="1" noChangeAspect="1" noMove="1" noResize="1" noEditPoints="1" noAdjustHandles="1" noChangeArrowheads="1" noChangeShapeType="1" noTextEdit="1"/>
              </p:cNvSpPr>
              <p:nvPr/>
            </p:nvSpPr>
            <p:spPr>
              <a:xfrm>
                <a:off x="3000524" y="3956865"/>
                <a:ext cx="1720297" cy="401970"/>
              </a:xfrm>
              <a:prstGeom prst="rect">
                <a:avLst/>
              </a:prstGeom>
              <a:blipFill>
                <a:blip r:embed="rId6"/>
                <a:stretch>
                  <a:fillRect/>
                </a:stretch>
              </a:blipFill>
            </p:spPr>
            <p:txBody>
              <a:bodyPr/>
              <a:lstStyle/>
              <a:p>
                <a:r>
                  <a:rPr lang="en-US">
                    <a:noFill/>
                  </a:rPr>
                  <a:t> </a:t>
                </a:r>
              </a:p>
            </p:txBody>
          </p:sp>
        </mc:Fallback>
      </mc:AlternateContent>
      <p:sp>
        <p:nvSpPr>
          <p:cNvPr id="23" name="CasetăText 23">
            <a:extLst>
              <a:ext uri="{FF2B5EF4-FFF2-40B4-BE49-F238E27FC236}">
                <a16:creationId xmlns:a16="http://schemas.microsoft.com/office/drawing/2014/main" id="{F111C669-956E-4B37-9C65-84022ACAD8A6}"/>
              </a:ext>
            </a:extLst>
          </p:cNvPr>
          <p:cNvSpPr txBox="1"/>
          <p:nvPr/>
        </p:nvSpPr>
        <p:spPr>
          <a:xfrm>
            <a:off x="400050" y="3126039"/>
            <a:ext cx="6921246" cy="369332"/>
          </a:xfrm>
          <a:prstGeom prst="rect">
            <a:avLst/>
          </a:prstGeom>
          <a:noFill/>
        </p:spPr>
        <p:txBody>
          <a:bodyPr wrap="square" rtlCol="0">
            <a:spAutoFit/>
          </a:bodyPr>
          <a:lstStyle/>
          <a:p>
            <a:pPr marL="342900" indent="-342900">
              <a:buFont typeface="Arial" panose="020B0604020202020204" pitchFamily="34" charset="0"/>
              <a:buChar char="•"/>
            </a:pPr>
            <a:r>
              <a:rPr lang="en-US" dirty="0"/>
              <a:t>If V</a:t>
            </a:r>
            <a:r>
              <a:rPr lang="en-US" baseline="-25000" dirty="0"/>
              <a:t>ov2</a:t>
            </a:r>
            <a:r>
              <a:rPr lang="en-US" dirty="0"/>
              <a:t>=0 we have:</a:t>
            </a:r>
          </a:p>
        </p:txBody>
      </p:sp>
      <p:sp>
        <p:nvSpPr>
          <p:cNvPr id="24" name="CasetăText 23">
            <a:extLst>
              <a:ext uri="{FF2B5EF4-FFF2-40B4-BE49-F238E27FC236}">
                <a16:creationId xmlns:a16="http://schemas.microsoft.com/office/drawing/2014/main" id="{70CFAFA6-6A20-4BE3-9E96-7C6EAF6C9E83}"/>
              </a:ext>
            </a:extLst>
          </p:cNvPr>
          <p:cNvSpPr txBox="1"/>
          <p:nvPr/>
        </p:nvSpPr>
        <p:spPr>
          <a:xfrm>
            <a:off x="400050" y="6082212"/>
            <a:ext cx="7109004" cy="369332"/>
          </a:xfrm>
          <a:prstGeom prst="rect">
            <a:avLst/>
          </a:prstGeom>
          <a:noFill/>
        </p:spPr>
        <p:txBody>
          <a:bodyPr wrap="square" rtlCol="0">
            <a:spAutoFit/>
          </a:bodyPr>
          <a:lstStyle/>
          <a:p>
            <a:pPr marL="342900" indent="-342900">
              <a:buFont typeface="Arial" panose="020B0604020202020204" pitchFamily="34" charset="0"/>
              <a:buChar char="•"/>
            </a:pPr>
            <a:r>
              <a:rPr lang="en-US" dirty="0"/>
              <a:t>In this case, MN1 is off and all the 2I</a:t>
            </a:r>
            <a:r>
              <a:rPr lang="en-US" baseline="-25000" dirty="0"/>
              <a:t>b</a:t>
            </a:r>
            <a:r>
              <a:rPr lang="en-US" dirty="0"/>
              <a:t> tail current flows through MN2.</a:t>
            </a:r>
          </a:p>
        </p:txBody>
      </p:sp>
      <mc:AlternateContent xmlns:mc="http://schemas.openxmlformats.org/markup-compatibility/2006" xmlns:a14="http://schemas.microsoft.com/office/drawing/2010/main">
        <mc:Choice Requires="a14">
          <p:sp>
            <p:nvSpPr>
              <p:cNvPr id="27" name="Dreptunghi 4">
                <a:extLst>
                  <a:ext uri="{FF2B5EF4-FFF2-40B4-BE49-F238E27FC236}">
                    <a16:creationId xmlns:a16="http://schemas.microsoft.com/office/drawing/2014/main" id="{A679105F-05B3-42BE-A39C-3A50F260076D}"/>
                  </a:ext>
                </a:extLst>
              </p:cNvPr>
              <p:cNvSpPr/>
              <p:nvPr/>
            </p:nvSpPr>
            <p:spPr>
              <a:xfrm>
                <a:off x="752829" y="5086115"/>
                <a:ext cx="1899052" cy="369332"/>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𝑜𝑣</m:t>
                          </m:r>
                          <m:r>
                            <a:rPr lang="en-US" b="0" i="1" smtClean="0">
                              <a:latin typeface="Cambria Math" panose="02040503050406030204" pitchFamily="18" charset="0"/>
                            </a:rPr>
                            <m:t>2</m:t>
                          </m:r>
                        </m:sub>
                      </m:sSub>
                      <m:r>
                        <a:rPr lang="en-US" b="0" i="1" smtClean="0">
                          <a:latin typeface="Cambria Math" panose="02040503050406030204" pitchFamily="18" charset="0"/>
                        </a:rPr>
                        <m:t>=−2</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𝑑</m:t>
                          </m:r>
                        </m:sub>
                      </m:sSub>
                    </m:oMath>
                  </m:oMathPara>
                </a14:m>
                <a:endParaRPr lang="en-US" dirty="0"/>
              </a:p>
            </p:txBody>
          </p:sp>
        </mc:Choice>
        <mc:Fallback xmlns="">
          <p:sp>
            <p:nvSpPr>
              <p:cNvPr id="27" name="Dreptunghi 4">
                <a:extLst>
                  <a:ext uri="{FF2B5EF4-FFF2-40B4-BE49-F238E27FC236}">
                    <a16:creationId xmlns:a16="http://schemas.microsoft.com/office/drawing/2014/main" id="{A679105F-05B3-42BE-A39C-3A50F260076D}"/>
                  </a:ext>
                </a:extLst>
              </p:cNvPr>
              <p:cNvSpPr>
                <a:spLocks noRot="1" noChangeAspect="1" noMove="1" noResize="1" noEditPoints="1" noAdjustHandles="1" noChangeArrowheads="1" noChangeShapeType="1" noTextEdit="1"/>
              </p:cNvSpPr>
              <p:nvPr/>
            </p:nvSpPr>
            <p:spPr>
              <a:xfrm>
                <a:off x="752829" y="5086115"/>
                <a:ext cx="1899052" cy="369332"/>
              </a:xfrm>
              <a:prstGeom prst="rect">
                <a:avLst/>
              </a:prstGeom>
              <a:blipFill>
                <a:blip r:embed="rId7"/>
                <a:stretch>
                  <a:fillRect/>
                </a:stretch>
              </a:blipFill>
            </p:spPr>
            <p:txBody>
              <a:bodyPr/>
              <a:lstStyle/>
              <a:p>
                <a:r>
                  <a:rPr lang="en-US">
                    <a:noFill/>
                  </a:rPr>
                  <a:t> </a:t>
                </a:r>
              </a:p>
            </p:txBody>
          </p:sp>
        </mc:Fallback>
      </mc:AlternateContent>
      <p:sp>
        <p:nvSpPr>
          <p:cNvPr id="32" name="Arrow: Right 32">
            <a:extLst>
              <a:ext uri="{FF2B5EF4-FFF2-40B4-BE49-F238E27FC236}">
                <a16:creationId xmlns:a16="http://schemas.microsoft.com/office/drawing/2014/main" id="{5F183DC1-AAC3-44B0-A14C-44D2847A45BD}"/>
              </a:ext>
            </a:extLst>
          </p:cNvPr>
          <p:cNvSpPr/>
          <p:nvPr/>
        </p:nvSpPr>
        <p:spPr>
          <a:xfrm>
            <a:off x="3954552" y="5295388"/>
            <a:ext cx="138147" cy="198997"/>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ight Brace 32">
            <a:extLst>
              <a:ext uri="{FF2B5EF4-FFF2-40B4-BE49-F238E27FC236}">
                <a16:creationId xmlns:a16="http://schemas.microsoft.com/office/drawing/2014/main" id="{6E1C7E69-662B-45AB-8EDA-C74771F8129B}"/>
              </a:ext>
            </a:extLst>
          </p:cNvPr>
          <p:cNvSpPr/>
          <p:nvPr/>
        </p:nvSpPr>
        <p:spPr>
          <a:xfrm>
            <a:off x="3564519" y="4995069"/>
            <a:ext cx="81322" cy="816136"/>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38" name="Dreptunghi 4">
                <a:extLst>
                  <a:ext uri="{FF2B5EF4-FFF2-40B4-BE49-F238E27FC236}">
                    <a16:creationId xmlns:a16="http://schemas.microsoft.com/office/drawing/2014/main" id="{DF890C52-6484-4A25-974D-AFDAE0F0E343}"/>
                  </a:ext>
                </a:extLst>
              </p:cNvPr>
              <p:cNvSpPr/>
              <p:nvPr/>
            </p:nvSpPr>
            <p:spPr>
              <a:xfrm>
                <a:off x="4366947" y="5478022"/>
                <a:ext cx="1884039" cy="401970"/>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𝑜𝑣</m:t>
                          </m:r>
                          <m:r>
                            <a:rPr lang="en-US" b="0" i="1" smtClean="0">
                              <a:latin typeface="Cambria Math" panose="02040503050406030204" pitchFamily="18" charset="0"/>
                            </a:rPr>
                            <m:t>2</m:t>
                          </m:r>
                        </m:sub>
                      </m:sSub>
                      <m:r>
                        <a:rPr lang="en-US" b="0" i="1" smtClean="0">
                          <a:latin typeface="Cambria Math" panose="02040503050406030204" pitchFamily="18" charset="0"/>
                        </a:rPr>
                        <m:t>=</m:t>
                      </m:r>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2</m:t>
                          </m:r>
                        </m:e>
                      </m:rad>
                      <m:sSub>
                        <m:sSubPr>
                          <m:ctrlPr>
                            <a:rPr lang="en-US" b="0" i="1" smtClean="0">
                              <a:latin typeface="Cambria Math" panose="02040503050406030204" pitchFamily="18" charset="0"/>
                            </a:rPr>
                          </m:ctrlPr>
                        </m:sSubPr>
                        <m:e>
                          <m:r>
                            <a:rPr lang="en-US" b="0" i="1" smtClean="0">
                              <a:latin typeface="Cambria Math" panose="02040503050406030204" pitchFamily="18" charset="0"/>
                            </a:rPr>
                            <m:t> </m:t>
                          </m:r>
                          <m:r>
                            <a:rPr lang="en-US" b="0" i="1" smtClean="0">
                              <a:latin typeface="Cambria Math" panose="02040503050406030204" pitchFamily="18" charset="0"/>
                            </a:rPr>
                            <m:t>𝑉</m:t>
                          </m:r>
                        </m:e>
                        <m:sub>
                          <m:r>
                            <a:rPr lang="en-US" b="0" i="1" smtClean="0">
                              <a:latin typeface="Cambria Math" panose="02040503050406030204" pitchFamily="18" charset="0"/>
                            </a:rPr>
                            <m:t>𝑜𝑣𝑥</m:t>
                          </m:r>
                        </m:sub>
                      </m:sSub>
                    </m:oMath>
                  </m:oMathPara>
                </a14:m>
                <a:endParaRPr lang="en-US" dirty="0"/>
              </a:p>
            </p:txBody>
          </p:sp>
        </mc:Choice>
        <mc:Fallback xmlns="">
          <p:sp>
            <p:nvSpPr>
              <p:cNvPr id="38" name="Dreptunghi 4">
                <a:extLst>
                  <a:ext uri="{FF2B5EF4-FFF2-40B4-BE49-F238E27FC236}">
                    <a16:creationId xmlns:a16="http://schemas.microsoft.com/office/drawing/2014/main" id="{DF890C52-6484-4A25-974D-AFDAE0F0E343}"/>
                  </a:ext>
                </a:extLst>
              </p:cNvPr>
              <p:cNvSpPr>
                <a:spLocks noRot="1" noChangeAspect="1" noMove="1" noResize="1" noEditPoints="1" noAdjustHandles="1" noChangeArrowheads="1" noChangeShapeType="1" noTextEdit="1"/>
              </p:cNvSpPr>
              <p:nvPr/>
            </p:nvSpPr>
            <p:spPr>
              <a:xfrm>
                <a:off x="4366947" y="5478022"/>
                <a:ext cx="1884039" cy="401970"/>
              </a:xfrm>
              <a:prstGeom prst="rect">
                <a:avLst/>
              </a:prstGeom>
              <a:blipFill>
                <a:blip r:embed="rId8"/>
                <a:stretch>
                  <a:fillRect/>
                </a:stretch>
              </a:blipFill>
            </p:spPr>
            <p:txBody>
              <a:bodyPr/>
              <a:lstStyle/>
              <a:p>
                <a:r>
                  <a:rPr lang="en-US">
                    <a:noFill/>
                  </a:rPr>
                  <a:t> </a:t>
                </a:r>
              </a:p>
            </p:txBody>
          </p:sp>
        </mc:Fallback>
      </mc:AlternateContent>
      <p:sp>
        <p:nvSpPr>
          <p:cNvPr id="39" name="CasetăText 23">
            <a:extLst>
              <a:ext uri="{FF2B5EF4-FFF2-40B4-BE49-F238E27FC236}">
                <a16:creationId xmlns:a16="http://schemas.microsoft.com/office/drawing/2014/main" id="{6EDBC99E-9024-4E43-AD62-9ABAB12C65C7}"/>
              </a:ext>
            </a:extLst>
          </p:cNvPr>
          <p:cNvSpPr txBox="1"/>
          <p:nvPr/>
        </p:nvSpPr>
        <p:spPr>
          <a:xfrm>
            <a:off x="400050" y="4726599"/>
            <a:ext cx="2520841" cy="369332"/>
          </a:xfrm>
          <a:prstGeom prst="rect">
            <a:avLst/>
          </a:prstGeom>
          <a:noFill/>
        </p:spPr>
        <p:txBody>
          <a:bodyPr wrap="square" rtlCol="0">
            <a:spAutoFit/>
          </a:bodyPr>
          <a:lstStyle/>
          <a:p>
            <a:pPr marL="342900" indent="-342900">
              <a:buFont typeface="Arial" panose="020B0604020202020204" pitchFamily="34" charset="0"/>
              <a:buChar char="•"/>
            </a:pPr>
            <a:r>
              <a:rPr lang="en-US" dirty="0"/>
              <a:t>If V</a:t>
            </a:r>
            <a:r>
              <a:rPr lang="en-US" baseline="-25000" dirty="0"/>
              <a:t>ov1</a:t>
            </a:r>
            <a:r>
              <a:rPr lang="en-US" dirty="0"/>
              <a:t>=0 we have:</a:t>
            </a:r>
          </a:p>
        </p:txBody>
      </p:sp>
      <mc:AlternateContent xmlns:mc="http://schemas.openxmlformats.org/markup-compatibility/2006" xmlns:a14="http://schemas.microsoft.com/office/drawing/2010/main">
        <mc:Choice Requires="a14">
          <p:sp>
            <p:nvSpPr>
              <p:cNvPr id="40" name="Dreptunghi 4">
                <a:extLst>
                  <a:ext uri="{FF2B5EF4-FFF2-40B4-BE49-F238E27FC236}">
                    <a16:creationId xmlns:a16="http://schemas.microsoft.com/office/drawing/2014/main" id="{F4BB3C54-88E8-422B-8F2B-485E10DB2A06}"/>
                  </a:ext>
                </a:extLst>
              </p:cNvPr>
              <p:cNvSpPr/>
              <p:nvPr/>
            </p:nvSpPr>
            <p:spPr>
              <a:xfrm>
                <a:off x="766580" y="5488859"/>
                <a:ext cx="2697571" cy="380297"/>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r>
                        <a:rPr lang="en-US" b="0" i="1" smtClean="0">
                          <a:latin typeface="Cambria Math" panose="02040503050406030204" pitchFamily="18" charset="0"/>
                        </a:rPr>
                        <m:t>2</m:t>
                      </m:r>
                      <m:sSubSup>
                        <m:sSubSupPr>
                          <m:ctrlPr>
                            <a:rPr lang="en-US" i="1">
                              <a:latin typeface="Cambria Math" panose="02040503050406030204" pitchFamily="18" charset="0"/>
                            </a:rPr>
                          </m:ctrlPr>
                        </m:sSubSupPr>
                        <m:e>
                          <m:r>
                            <a:rPr lang="en-US" i="1">
                              <a:latin typeface="Cambria Math" panose="02040503050406030204" pitchFamily="18" charset="0"/>
                            </a:rPr>
                            <m:t>𝑉</m:t>
                          </m:r>
                        </m:e>
                        <m:sub>
                          <m:r>
                            <a:rPr lang="en-US" b="0" i="1" smtClean="0">
                              <a:latin typeface="Cambria Math" panose="02040503050406030204" pitchFamily="18" charset="0"/>
                            </a:rPr>
                            <m:t>𝑑</m:t>
                          </m:r>
                        </m:sub>
                        <m:sup>
                          <m:r>
                            <a:rPr lang="en-US" i="1">
                              <a:latin typeface="Cambria Math" panose="02040503050406030204" pitchFamily="18" charset="0"/>
                            </a:rPr>
                            <m:t>2</m:t>
                          </m:r>
                        </m:sup>
                      </m:sSubSup>
                      <m:r>
                        <a:rPr lang="en-US" b="0" i="1" smtClean="0">
                          <a:latin typeface="Cambria Math" panose="02040503050406030204" pitchFamily="18" charset="0"/>
                        </a:rPr>
                        <m:t>−4</m:t>
                      </m:r>
                      <m:sSubSup>
                        <m:sSubSupPr>
                          <m:ctrlPr>
                            <a:rPr lang="en-US" i="1">
                              <a:latin typeface="Cambria Math" panose="02040503050406030204" pitchFamily="18" charset="0"/>
                            </a:rPr>
                          </m:ctrlPr>
                        </m:sSubSupPr>
                        <m:e>
                          <m:r>
                            <a:rPr lang="en-US" i="1">
                              <a:latin typeface="Cambria Math" panose="02040503050406030204" pitchFamily="18" charset="0"/>
                            </a:rPr>
                            <m:t>𝑉</m:t>
                          </m:r>
                        </m:e>
                        <m:sub>
                          <m:r>
                            <a:rPr lang="en-US" i="1">
                              <a:latin typeface="Cambria Math" panose="02040503050406030204" pitchFamily="18" charset="0"/>
                            </a:rPr>
                            <m:t>𝑑</m:t>
                          </m:r>
                        </m:sub>
                        <m:sup>
                          <m:r>
                            <a:rPr lang="en-US" i="1">
                              <a:latin typeface="Cambria Math" panose="02040503050406030204" pitchFamily="18" charset="0"/>
                            </a:rPr>
                            <m:t>2</m:t>
                          </m:r>
                        </m:sup>
                      </m:sSubSup>
                      <m:r>
                        <a:rPr lang="en-US" b="0" i="1" smtClean="0">
                          <a:latin typeface="Cambria Math" panose="02040503050406030204" pitchFamily="18" charset="0"/>
                        </a:rPr>
                        <m:t>+</m:t>
                      </m:r>
                      <m:sSubSup>
                        <m:sSubSupPr>
                          <m:ctrlPr>
                            <a:rPr lang="en-US" i="1">
                              <a:latin typeface="Cambria Math" panose="02040503050406030204" pitchFamily="18" charset="0"/>
                            </a:rPr>
                          </m:ctrlPr>
                        </m:sSubSupPr>
                        <m:e>
                          <m:r>
                            <a:rPr lang="en-US" b="0" i="1" smtClean="0">
                              <a:latin typeface="Cambria Math" panose="02040503050406030204" pitchFamily="18" charset="0"/>
                            </a:rPr>
                            <m:t>4</m:t>
                          </m:r>
                          <m:r>
                            <a:rPr lang="en-US" i="1">
                              <a:latin typeface="Cambria Math" panose="02040503050406030204" pitchFamily="18" charset="0"/>
                            </a:rPr>
                            <m:t>𝑉</m:t>
                          </m:r>
                        </m:e>
                        <m:sub>
                          <m:r>
                            <a:rPr lang="en-US" b="0" i="1" smtClean="0">
                              <a:latin typeface="Cambria Math" panose="02040503050406030204" pitchFamily="18" charset="0"/>
                            </a:rPr>
                            <m:t>𝑑</m:t>
                          </m:r>
                        </m:sub>
                        <m:sup>
                          <m:r>
                            <a:rPr lang="en-US" i="1">
                              <a:latin typeface="Cambria Math" panose="02040503050406030204" pitchFamily="18" charset="0"/>
                            </a:rPr>
                            <m:t>2</m:t>
                          </m:r>
                        </m:sup>
                      </m:sSubSup>
                      <m:r>
                        <a:rPr lang="en-US" b="0" i="1" smtClean="0">
                          <a:latin typeface="Cambria Math" panose="02040503050406030204" pitchFamily="18" charset="0"/>
                        </a:rPr>
                        <m:t>=</m:t>
                      </m:r>
                      <m:sSubSup>
                        <m:sSubSupPr>
                          <m:ctrlPr>
                            <a:rPr lang="en-US" i="1">
                              <a:latin typeface="Cambria Math" panose="02040503050406030204" pitchFamily="18" charset="0"/>
                            </a:rPr>
                          </m:ctrlPr>
                        </m:sSubSupPr>
                        <m:e>
                          <m:r>
                            <a:rPr lang="en-US" i="1">
                              <a:latin typeface="Cambria Math" panose="02040503050406030204" pitchFamily="18" charset="0"/>
                            </a:rPr>
                            <m:t>𝑉</m:t>
                          </m:r>
                        </m:e>
                        <m:sub>
                          <m:r>
                            <a:rPr lang="en-US" b="0" i="1" smtClean="0">
                              <a:latin typeface="Cambria Math" panose="02040503050406030204" pitchFamily="18" charset="0"/>
                            </a:rPr>
                            <m:t>𝑜𝑣𝑥</m:t>
                          </m:r>
                        </m:sub>
                        <m:sup>
                          <m:r>
                            <a:rPr lang="en-US" i="1">
                              <a:latin typeface="Cambria Math" panose="02040503050406030204" pitchFamily="18" charset="0"/>
                            </a:rPr>
                            <m:t>2</m:t>
                          </m:r>
                        </m:sup>
                      </m:sSubSup>
                    </m:oMath>
                  </m:oMathPara>
                </a14:m>
                <a:endParaRPr lang="en-US" dirty="0"/>
              </a:p>
            </p:txBody>
          </p:sp>
        </mc:Choice>
        <mc:Fallback xmlns="">
          <p:sp>
            <p:nvSpPr>
              <p:cNvPr id="40" name="Dreptunghi 4">
                <a:extLst>
                  <a:ext uri="{FF2B5EF4-FFF2-40B4-BE49-F238E27FC236}">
                    <a16:creationId xmlns:a16="http://schemas.microsoft.com/office/drawing/2014/main" id="{F4BB3C54-88E8-422B-8F2B-485E10DB2A06}"/>
                  </a:ext>
                </a:extLst>
              </p:cNvPr>
              <p:cNvSpPr>
                <a:spLocks noRot="1" noChangeAspect="1" noMove="1" noResize="1" noEditPoints="1" noAdjustHandles="1" noChangeArrowheads="1" noChangeShapeType="1" noTextEdit="1"/>
              </p:cNvSpPr>
              <p:nvPr/>
            </p:nvSpPr>
            <p:spPr>
              <a:xfrm>
                <a:off x="766580" y="5488859"/>
                <a:ext cx="2697571" cy="380297"/>
              </a:xfrm>
              <a:prstGeom prst="rect">
                <a:avLst/>
              </a:prstGeom>
              <a:blipFill>
                <a:blip r:embed="rId9"/>
                <a:stretch>
                  <a:fillRect b="-1587"/>
                </a:stretch>
              </a:blipFill>
            </p:spPr>
            <p:txBody>
              <a:bodyPr/>
              <a:lstStyle/>
              <a:p>
                <a:r>
                  <a:rPr lang="en-US">
                    <a:noFill/>
                  </a:rPr>
                  <a:t> </a:t>
                </a:r>
              </a:p>
            </p:txBody>
          </p:sp>
        </mc:Fallback>
      </mc:AlternateContent>
      <p:cxnSp>
        <p:nvCxnSpPr>
          <p:cNvPr id="7" name="Straight Connector 6">
            <a:extLst>
              <a:ext uri="{FF2B5EF4-FFF2-40B4-BE49-F238E27FC236}">
                <a16:creationId xmlns:a16="http://schemas.microsoft.com/office/drawing/2014/main" id="{6AF1B383-7266-47A1-9BEE-69B523375A0D}"/>
              </a:ext>
            </a:extLst>
          </p:cNvPr>
          <p:cNvCxnSpPr/>
          <p:nvPr/>
        </p:nvCxnSpPr>
        <p:spPr>
          <a:xfrm flipV="1">
            <a:off x="1408663" y="5525822"/>
            <a:ext cx="557641" cy="25342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DD6CF7D4-0928-44D9-B1A8-DA8F88CDE099}"/>
              </a:ext>
            </a:extLst>
          </p:cNvPr>
          <p:cNvCxnSpPr/>
          <p:nvPr/>
        </p:nvCxnSpPr>
        <p:spPr>
          <a:xfrm flipV="1">
            <a:off x="2078828" y="5525822"/>
            <a:ext cx="557641" cy="253426"/>
          </a:xfrm>
          <a:prstGeom prst="line">
            <a:avLst/>
          </a:prstGeom>
          <a:ln w="12700">
            <a:solidFill>
              <a:srgbClr val="FF0000"/>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44" name="Dreptunghi 4">
                <a:extLst>
                  <a:ext uri="{FF2B5EF4-FFF2-40B4-BE49-F238E27FC236}">
                    <a16:creationId xmlns:a16="http://schemas.microsoft.com/office/drawing/2014/main" id="{4AB0E273-73AD-4710-8291-E247D0C0D59B}"/>
                  </a:ext>
                </a:extLst>
              </p:cNvPr>
              <p:cNvSpPr/>
              <p:nvPr/>
            </p:nvSpPr>
            <p:spPr>
              <a:xfrm>
                <a:off x="3033956" y="3281551"/>
                <a:ext cx="1720297" cy="662746"/>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𝑑</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 </m:t>
                              </m:r>
                              <m:r>
                                <a:rPr lang="en-US" i="1">
                                  <a:latin typeface="Cambria Math" panose="02040503050406030204" pitchFamily="18" charset="0"/>
                                </a:rPr>
                                <m:t>𝑉</m:t>
                              </m:r>
                            </m:e>
                            <m:sub>
                              <m:r>
                                <a:rPr lang="en-US" i="1">
                                  <a:latin typeface="Cambria Math" panose="02040503050406030204" pitchFamily="18" charset="0"/>
                                </a:rPr>
                                <m:t>𝑜𝑣𝑥</m:t>
                              </m:r>
                            </m:sub>
                          </m:sSub>
                        </m:num>
                        <m:den>
                          <m:rad>
                            <m:radPr>
                              <m:degHide m:val="on"/>
                              <m:ctrlPr>
                                <a:rPr lang="en-US" i="1">
                                  <a:latin typeface="Cambria Math" panose="02040503050406030204" pitchFamily="18" charset="0"/>
                                </a:rPr>
                              </m:ctrlPr>
                            </m:radPr>
                            <m:deg/>
                            <m:e>
                              <m:r>
                                <a:rPr lang="en-US" i="1">
                                  <a:latin typeface="Cambria Math" panose="02040503050406030204" pitchFamily="18" charset="0"/>
                                </a:rPr>
                                <m:t>2</m:t>
                              </m:r>
                            </m:e>
                          </m:rad>
                        </m:den>
                      </m:f>
                    </m:oMath>
                  </m:oMathPara>
                </a14:m>
                <a:endParaRPr lang="en-US" dirty="0"/>
              </a:p>
            </p:txBody>
          </p:sp>
        </mc:Choice>
        <mc:Fallback xmlns="">
          <p:sp>
            <p:nvSpPr>
              <p:cNvPr id="44" name="Dreptunghi 4">
                <a:extLst>
                  <a:ext uri="{FF2B5EF4-FFF2-40B4-BE49-F238E27FC236}">
                    <a16:creationId xmlns:a16="http://schemas.microsoft.com/office/drawing/2014/main" id="{4AB0E273-73AD-4710-8291-E247D0C0D59B}"/>
                  </a:ext>
                </a:extLst>
              </p:cNvPr>
              <p:cNvSpPr>
                <a:spLocks noRot="1" noChangeAspect="1" noMove="1" noResize="1" noEditPoints="1" noAdjustHandles="1" noChangeArrowheads="1" noChangeShapeType="1" noTextEdit="1"/>
              </p:cNvSpPr>
              <p:nvPr/>
            </p:nvSpPr>
            <p:spPr>
              <a:xfrm>
                <a:off x="3033956" y="3281551"/>
                <a:ext cx="1720297" cy="662746"/>
              </a:xfrm>
              <a:prstGeom prst="rect">
                <a:avLst/>
              </a:prstGeom>
              <a:blipFill>
                <a:blip r:embed="rId10"/>
                <a:stretch>
                  <a:fillRect/>
                </a:stretch>
              </a:blipFill>
            </p:spPr>
            <p:txBody>
              <a:bodyPr/>
              <a:lstStyle/>
              <a:p>
                <a:r>
                  <a:rPr lang="en-US">
                    <a:noFill/>
                  </a:rPr>
                  <a:t> </a:t>
                </a:r>
              </a:p>
            </p:txBody>
          </p:sp>
        </mc:Fallback>
      </mc:AlternateContent>
      <p:sp>
        <p:nvSpPr>
          <p:cNvPr id="45" name="Right Brace 44">
            <a:extLst>
              <a:ext uri="{FF2B5EF4-FFF2-40B4-BE49-F238E27FC236}">
                <a16:creationId xmlns:a16="http://schemas.microsoft.com/office/drawing/2014/main" id="{2CDA0788-FD71-4C78-BC66-5B115B66F316}"/>
              </a:ext>
            </a:extLst>
          </p:cNvPr>
          <p:cNvSpPr/>
          <p:nvPr/>
        </p:nvSpPr>
        <p:spPr>
          <a:xfrm rot="10800000">
            <a:off x="2920892" y="3409130"/>
            <a:ext cx="79632" cy="922919"/>
          </a:xfrm>
          <a:prstGeom prst="rightBrace">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46" name="Dreptunghi 4">
                <a:extLst>
                  <a:ext uri="{FF2B5EF4-FFF2-40B4-BE49-F238E27FC236}">
                    <a16:creationId xmlns:a16="http://schemas.microsoft.com/office/drawing/2014/main" id="{AFA54DD6-069A-40F6-8FFC-27676179130C}"/>
                  </a:ext>
                </a:extLst>
              </p:cNvPr>
              <p:cNvSpPr/>
              <p:nvPr/>
            </p:nvSpPr>
            <p:spPr>
              <a:xfrm>
                <a:off x="4370324" y="4747583"/>
                <a:ext cx="1720297" cy="662746"/>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𝑉</m:t>
                          </m:r>
                        </m:e>
                        <m:sub>
                          <m:r>
                            <a:rPr lang="en-US" b="0" i="1" smtClean="0">
                              <a:latin typeface="Cambria Math" panose="02040503050406030204" pitchFamily="18" charset="0"/>
                            </a:rPr>
                            <m:t>𝑑</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i="1">
                                  <a:latin typeface="Cambria Math" panose="02040503050406030204" pitchFamily="18" charset="0"/>
                                </a:rPr>
                              </m:ctrlPr>
                            </m:sSubPr>
                            <m:e>
                              <m:r>
                                <a:rPr lang="en-US" i="1">
                                  <a:latin typeface="Cambria Math" panose="02040503050406030204" pitchFamily="18" charset="0"/>
                                </a:rPr>
                                <m:t> </m:t>
                              </m:r>
                              <m:r>
                                <a:rPr lang="en-US" i="1">
                                  <a:latin typeface="Cambria Math" panose="02040503050406030204" pitchFamily="18" charset="0"/>
                                </a:rPr>
                                <m:t>𝑉</m:t>
                              </m:r>
                            </m:e>
                            <m:sub>
                              <m:r>
                                <a:rPr lang="en-US" i="1">
                                  <a:latin typeface="Cambria Math" panose="02040503050406030204" pitchFamily="18" charset="0"/>
                                </a:rPr>
                                <m:t>𝑜𝑣𝑥</m:t>
                              </m:r>
                            </m:sub>
                          </m:sSub>
                        </m:num>
                        <m:den>
                          <m:rad>
                            <m:radPr>
                              <m:degHide m:val="on"/>
                              <m:ctrlPr>
                                <a:rPr lang="en-US" i="1">
                                  <a:latin typeface="Cambria Math" panose="02040503050406030204" pitchFamily="18" charset="0"/>
                                </a:rPr>
                              </m:ctrlPr>
                            </m:radPr>
                            <m:deg/>
                            <m:e>
                              <m:r>
                                <a:rPr lang="en-US" i="1">
                                  <a:latin typeface="Cambria Math" panose="02040503050406030204" pitchFamily="18" charset="0"/>
                                </a:rPr>
                                <m:t>2</m:t>
                              </m:r>
                            </m:e>
                          </m:rad>
                        </m:den>
                      </m:f>
                    </m:oMath>
                  </m:oMathPara>
                </a14:m>
                <a:endParaRPr lang="en-US" dirty="0"/>
              </a:p>
            </p:txBody>
          </p:sp>
        </mc:Choice>
        <mc:Fallback xmlns="">
          <p:sp>
            <p:nvSpPr>
              <p:cNvPr id="46" name="Dreptunghi 4">
                <a:extLst>
                  <a:ext uri="{FF2B5EF4-FFF2-40B4-BE49-F238E27FC236}">
                    <a16:creationId xmlns:a16="http://schemas.microsoft.com/office/drawing/2014/main" id="{AFA54DD6-069A-40F6-8FFC-27676179130C}"/>
                  </a:ext>
                </a:extLst>
              </p:cNvPr>
              <p:cNvSpPr>
                <a:spLocks noRot="1" noChangeAspect="1" noMove="1" noResize="1" noEditPoints="1" noAdjustHandles="1" noChangeArrowheads="1" noChangeShapeType="1" noTextEdit="1"/>
              </p:cNvSpPr>
              <p:nvPr/>
            </p:nvSpPr>
            <p:spPr>
              <a:xfrm>
                <a:off x="4370324" y="4747583"/>
                <a:ext cx="1720297" cy="662746"/>
              </a:xfrm>
              <a:prstGeom prst="rect">
                <a:avLst/>
              </a:prstGeom>
              <a:blipFill>
                <a:blip r:embed="rId11"/>
                <a:stretch>
                  <a:fillRect/>
                </a:stretch>
              </a:blipFill>
            </p:spPr>
            <p:txBody>
              <a:bodyPr/>
              <a:lstStyle/>
              <a:p>
                <a:r>
                  <a:rPr lang="en-US">
                    <a:noFill/>
                  </a:rPr>
                  <a:t> </a:t>
                </a:r>
              </a:p>
            </p:txBody>
          </p:sp>
        </mc:Fallback>
      </mc:AlternateContent>
      <p:cxnSp>
        <p:nvCxnSpPr>
          <p:cNvPr id="47" name="Straight Arrow Connector 46">
            <a:extLst>
              <a:ext uri="{FF2B5EF4-FFF2-40B4-BE49-F238E27FC236}">
                <a16:creationId xmlns:a16="http://schemas.microsoft.com/office/drawing/2014/main" id="{883048C9-3BA4-41CD-8A49-71AFE49B66AB}"/>
              </a:ext>
            </a:extLst>
          </p:cNvPr>
          <p:cNvCxnSpPr>
            <a:cxnSpLocks/>
          </p:cNvCxnSpPr>
          <p:nvPr/>
        </p:nvCxnSpPr>
        <p:spPr>
          <a:xfrm flipH="1">
            <a:off x="6311423" y="5066924"/>
            <a:ext cx="252207" cy="0"/>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8" name="CasetăText 23">
            <a:extLst>
              <a:ext uri="{FF2B5EF4-FFF2-40B4-BE49-F238E27FC236}">
                <a16:creationId xmlns:a16="http://schemas.microsoft.com/office/drawing/2014/main" id="{8DCB130D-0435-441F-8224-DF0C70656734}"/>
              </a:ext>
            </a:extLst>
          </p:cNvPr>
          <p:cNvSpPr txBox="1"/>
          <p:nvPr/>
        </p:nvSpPr>
        <p:spPr>
          <a:xfrm>
            <a:off x="6815104" y="4831691"/>
            <a:ext cx="3950488" cy="646331"/>
          </a:xfrm>
          <a:prstGeom prst="rect">
            <a:avLst/>
          </a:prstGeom>
          <a:noFill/>
        </p:spPr>
        <p:txBody>
          <a:bodyPr wrap="square" rtlCol="0">
            <a:spAutoFit/>
          </a:bodyPr>
          <a:lstStyle/>
          <a:p>
            <a:r>
              <a:rPr lang="en-US" dirty="0"/>
              <a:t>The overdrive voltage is always positive, so we chose the “–” solution for V</a:t>
            </a:r>
            <a:r>
              <a:rPr lang="en-US" baseline="-25000" dirty="0"/>
              <a:t>d</a:t>
            </a:r>
            <a:r>
              <a:rPr lang="en-US" dirty="0"/>
              <a:t>.</a:t>
            </a:r>
          </a:p>
        </p:txBody>
      </p:sp>
      <mc:AlternateContent xmlns:mc="http://schemas.openxmlformats.org/markup-compatibility/2006" xmlns:a14="http://schemas.microsoft.com/office/drawing/2010/main">
        <mc:Choice Requires="a14">
          <p:sp>
            <p:nvSpPr>
              <p:cNvPr id="29" name="Dreptunghi 4">
                <a:extLst>
                  <a:ext uri="{FF2B5EF4-FFF2-40B4-BE49-F238E27FC236}">
                    <a16:creationId xmlns:a16="http://schemas.microsoft.com/office/drawing/2014/main" id="{730009C1-CE17-4446-91E6-9A3EC12E418D}"/>
                  </a:ext>
                </a:extLst>
              </p:cNvPr>
              <p:cNvSpPr/>
              <p:nvPr/>
            </p:nvSpPr>
            <p:spPr>
              <a:xfrm>
                <a:off x="6435372" y="999681"/>
                <a:ext cx="3844421" cy="380297"/>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Sup>
                        <m:sSubSupPr>
                          <m:ctrlPr>
                            <a:rPr lang="en-US" i="1" smtClean="0">
                              <a:latin typeface="Cambria Math" panose="02040503050406030204" pitchFamily="18" charset="0"/>
                            </a:rPr>
                          </m:ctrlPr>
                        </m:sSubSupPr>
                        <m:e>
                          <m:r>
                            <a:rPr lang="en-US" i="1">
                              <a:latin typeface="Cambria Math" panose="02040503050406030204" pitchFamily="18" charset="0"/>
                            </a:rPr>
                            <m:t>𝑉</m:t>
                          </m:r>
                        </m:e>
                        <m:sub>
                          <m:r>
                            <a:rPr lang="en-US" b="0" i="1" smtClean="0">
                              <a:latin typeface="Cambria Math" panose="02040503050406030204" pitchFamily="18" charset="0"/>
                            </a:rPr>
                            <m:t>𝑜𝑣</m:t>
                          </m:r>
                          <m:r>
                            <a:rPr lang="en-US" b="0" i="1" smtClean="0">
                              <a:latin typeface="Cambria Math" panose="02040503050406030204" pitchFamily="18" charset="0"/>
                            </a:rPr>
                            <m:t>2</m:t>
                          </m:r>
                        </m:sub>
                        <m:sup>
                          <m:r>
                            <a:rPr lang="en-US" i="1">
                              <a:latin typeface="Cambria Math" panose="02040503050406030204" pitchFamily="18" charset="0"/>
                            </a:rPr>
                            <m:t>2</m:t>
                          </m:r>
                        </m:sup>
                      </m:sSubSup>
                      <m:r>
                        <a:rPr lang="en-US" i="1">
                          <a:latin typeface="Cambria Math" panose="02040503050406030204" pitchFamily="18" charset="0"/>
                        </a:rPr>
                        <m:t>+2</m:t>
                      </m:r>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𝑑</m:t>
                          </m:r>
                        </m:sub>
                      </m:sSub>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𝑜𝑣</m:t>
                          </m:r>
                          <m:r>
                            <a:rPr lang="en-US" i="1">
                              <a:latin typeface="Cambria Math" panose="02040503050406030204" pitchFamily="18" charset="0"/>
                            </a:rPr>
                            <m:t>2</m:t>
                          </m:r>
                        </m:sub>
                      </m:sSub>
                      <m:r>
                        <a:rPr lang="en-US" b="0" i="1" smtClean="0">
                          <a:latin typeface="Cambria Math" panose="02040503050406030204" pitchFamily="18" charset="0"/>
                        </a:rPr>
                        <m:t>+</m:t>
                      </m:r>
                      <m:r>
                        <a:rPr lang="en-US" i="1">
                          <a:latin typeface="Cambria Math" panose="02040503050406030204" pitchFamily="18" charset="0"/>
                        </a:rPr>
                        <m:t>2</m:t>
                      </m:r>
                      <m:sSubSup>
                        <m:sSubSupPr>
                          <m:ctrlPr>
                            <a:rPr lang="en-US" i="1">
                              <a:latin typeface="Cambria Math" panose="02040503050406030204" pitchFamily="18" charset="0"/>
                            </a:rPr>
                          </m:ctrlPr>
                        </m:sSubSupPr>
                        <m:e>
                          <m:r>
                            <a:rPr lang="en-US" i="1">
                              <a:latin typeface="Cambria Math" panose="02040503050406030204" pitchFamily="18" charset="0"/>
                            </a:rPr>
                            <m:t>𝑉</m:t>
                          </m:r>
                        </m:e>
                        <m:sub>
                          <m:r>
                            <a:rPr lang="en-US" i="1">
                              <a:latin typeface="Cambria Math" panose="02040503050406030204" pitchFamily="18" charset="0"/>
                            </a:rPr>
                            <m:t>𝑑</m:t>
                          </m:r>
                        </m:sub>
                        <m:sup>
                          <m:r>
                            <a:rPr lang="en-US" i="1">
                              <a:latin typeface="Cambria Math" panose="02040503050406030204" pitchFamily="18" charset="0"/>
                            </a:rPr>
                            <m:t>2</m:t>
                          </m:r>
                        </m:sup>
                      </m:sSubSup>
                      <m:r>
                        <a:rPr lang="en-US" b="0" i="1" smtClean="0">
                          <a:latin typeface="Cambria Math" panose="02040503050406030204" pitchFamily="18" charset="0"/>
                        </a:rPr>
                        <m:t>−</m:t>
                      </m:r>
                      <m:sSubSup>
                        <m:sSubSupPr>
                          <m:ctrlPr>
                            <a:rPr lang="en-US" i="1">
                              <a:latin typeface="Cambria Math" panose="02040503050406030204" pitchFamily="18" charset="0"/>
                            </a:rPr>
                          </m:ctrlPr>
                        </m:sSubSupPr>
                        <m:e>
                          <m:r>
                            <a:rPr lang="en-US" i="1">
                              <a:latin typeface="Cambria Math" panose="02040503050406030204" pitchFamily="18" charset="0"/>
                            </a:rPr>
                            <m:t>𝑉</m:t>
                          </m:r>
                        </m:e>
                        <m:sub>
                          <m:r>
                            <a:rPr lang="en-US" b="0" i="1" smtClean="0">
                              <a:latin typeface="Cambria Math" panose="02040503050406030204" pitchFamily="18" charset="0"/>
                            </a:rPr>
                            <m:t>𝑜𝑣𝑥</m:t>
                          </m:r>
                        </m:sub>
                        <m:sup>
                          <m:r>
                            <a:rPr lang="en-US" i="1">
                              <a:latin typeface="Cambria Math" panose="02040503050406030204" pitchFamily="18" charset="0"/>
                            </a:rPr>
                            <m:t>2</m:t>
                          </m:r>
                        </m:sup>
                      </m:sSubSup>
                      <m:r>
                        <a:rPr lang="en-US" b="0" i="1" smtClean="0">
                          <a:latin typeface="Cambria Math" panose="02040503050406030204" pitchFamily="18" charset="0"/>
                        </a:rPr>
                        <m:t>=0</m:t>
                      </m:r>
                    </m:oMath>
                  </m:oMathPara>
                </a14:m>
                <a:endParaRPr lang="en-US" dirty="0"/>
              </a:p>
            </p:txBody>
          </p:sp>
        </mc:Choice>
        <mc:Fallback xmlns="">
          <p:sp>
            <p:nvSpPr>
              <p:cNvPr id="29" name="Dreptunghi 4">
                <a:extLst>
                  <a:ext uri="{FF2B5EF4-FFF2-40B4-BE49-F238E27FC236}">
                    <a16:creationId xmlns:a16="http://schemas.microsoft.com/office/drawing/2014/main" id="{730009C1-CE17-4446-91E6-9A3EC12E418D}"/>
                  </a:ext>
                </a:extLst>
              </p:cNvPr>
              <p:cNvSpPr>
                <a:spLocks noRot="1" noChangeAspect="1" noMove="1" noResize="1" noEditPoints="1" noAdjustHandles="1" noChangeArrowheads="1" noChangeShapeType="1" noTextEdit="1"/>
              </p:cNvSpPr>
              <p:nvPr/>
            </p:nvSpPr>
            <p:spPr>
              <a:xfrm>
                <a:off x="6435372" y="999681"/>
                <a:ext cx="3844421" cy="380297"/>
              </a:xfrm>
              <a:prstGeom prst="rect">
                <a:avLst/>
              </a:prstGeom>
              <a:blipFill>
                <a:blip r:embed="rId12"/>
                <a:stretch>
                  <a:fillRect b="-161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4" name="Dreptunghi 4">
                <a:extLst>
                  <a:ext uri="{FF2B5EF4-FFF2-40B4-BE49-F238E27FC236}">
                    <a16:creationId xmlns:a16="http://schemas.microsoft.com/office/drawing/2014/main" id="{7572E7B2-BF4E-4BD3-BD68-42E74F68EB1B}"/>
                  </a:ext>
                </a:extLst>
              </p:cNvPr>
              <p:cNvSpPr/>
              <p:nvPr/>
            </p:nvSpPr>
            <p:spPr>
              <a:xfrm>
                <a:off x="6435372" y="1468394"/>
                <a:ext cx="2411267" cy="676019"/>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𝑜𝑣</m:t>
                          </m:r>
                          <m:r>
                            <a:rPr lang="en-US" i="1">
                              <a:latin typeface="Cambria Math" panose="02040503050406030204" pitchFamily="18" charset="0"/>
                            </a:rPr>
                            <m:t>2</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m:t>
                          </m:r>
                          <m:r>
                            <a:rPr lang="en-US" b="0" i="1" smtClean="0">
                              <a:latin typeface="Cambria Math" panose="02040503050406030204" pitchFamily="18" charset="0"/>
                            </a:rPr>
                            <m:t>𝑏</m:t>
                          </m:r>
                          <m:r>
                            <a:rPr lang="en-US" b="0" i="1" smtClean="0">
                              <a:latin typeface="Cambria Math" panose="02040503050406030204" pitchFamily="18" charset="0"/>
                              <a:ea typeface="Cambria Math" panose="02040503050406030204" pitchFamily="18" charset="0"/>
                            </a:rPr>
                            <m:t>±</m:t>
                          </m:r>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𝑏</m:t>
                              </m:r>
                              <m:r>
                                <a:rPr lang="en-US" b="0" i="1" smtClean="0">
                                  <a:latin typeface="Cambria Math" panose="02040503050406030204" pitchFamily="18" charset="0"/>
                                </a:rPr>
                                <m:t>−4</m:t>
                              </m:r>
                              <m:r>
                                <a:rPr lang="en-US" b="0" i="1" smtClean="0">
                                  <a:latin typeface="Cambria Math" panose="02040503050406030204" pitchFamily="18" charset="0"/>
                                </a:rPr>
                                <m:t>𝑎𝑐</m:t>
                              </m:r>
                            </m:e>
                          </m:rad>
                        </m:num>
                        <m:den>
                          <m:r>
                            <a:rPr lang="en-US" b="0" i="1" smtClean="0">
                              <a:latin typeface="Cambria Math" panose="02040503050406030204" pitchFamily="18" charset="0"/>
                            </a:rPr>
                            <m:t>2</m:t>
                          </m:r>
                          <m:r>
                            <a:rPr lang="en-US" b="0" i="1" smtClean="0">
                              <a:latin typeface="Cambria Math" panose="02040503050406030204" pitchFamily="18" charset="0"/>
                            </a:rPr>
                            <m:t>𝑎</m:t>
                          </m:r>
                        </m:den>
                      </m:f>
                    </m:oMath>
                  </m:oMathPara>
                </a14:m>
                <a:endParaRPr lang="en-US" dirty="0"/>
              </a:p>
            </p:txBody>
          </p:sp>
        </mc:Choice>
        <mc:Fallback xmlns="">
          <p:sp>
            <p:nvSpPr>
              <p:cNvPr id="34" name="Dreptunghi 4">
                <a:extLst>
                  <a:ext uri="{FF2B5EF4-FFF2-40B4-BE49-F238E27FC236}">
                    <a16:creationId xmlns:a16="http://schemas.microsoft.com/office/drawing/2014/main" id="{7572E7B2-BF4E-4BD3-BD68-42E74F68EB1B}"/>
                  </a:ext>
                </a:extLst>
              </p:cNvPr>
              <p:cNvSpPr>
                <a:spLocks noRot="1" noChangeAspect="1" noMove="1" noResize="1" noEditPoints="1" noAdjustHandles="1" noChangeArrowheads="1" noChangeShapeType="1" noTextEdit="1"/>
              </p:cNvSpPr>
              <p:nvPr/>
            </p:nvSpPr>
            <p:spPr>
              <a:xfrm>
                <a:off x="6435372" y="1468394"/>
                <a:ext cx="2411267" cy="676019"/>
              </a:xfrm>
              <a:prstGeom prst="rect">
                <a:avLst/>
              </a:prstGeom>
              <a:blipFill>
                <a:blip r:embed="rId1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7" name="Dreptunghi 4">
                <a:extLst>
                  <a:ext uri="{FF2B5EF4-FFF2-40B4-BE49-F238E27FC236}">
                    <a16:creationId xmlns:a16="http://schemas.microsoft.com/office/drawing/2014/main" id="{B35DA2F1-B220-4B47-BA8C-3F860324FA5A}"/>
                  </a:ext>
                </a:extLst>
              </p:cNvPr>
              <p:cNvSpPr/>
              <p:nvPr/>
            </p:nvSpPr>
            <p:spPr>
              <a:xfrm>
                <a:off x="6435372" y="2747160"/>
                <a:ext cx="4220774" cy="656013"/>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sSub>
                        <m:sSubPr>
                          <m:ctrlPr>
                            <a:rPr lang="en-US" i="1" smtClean="0">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𝑜𝑣</m:t>
                          </m:r>
                          <m:r>
                            <a:rPr lang="en-US" i="1">
                              <a:latin typeface="Cambria Math" panose="02040503050406030204" pitchFamily="18" charset="0"/>
                            </a:rPr>
                            <m:t>2</m:t>
                          </m:r>
                        </m:sub>
                      </m:sSub>
                      <m:r>
                        <a:rPr lang="en-US" b="0" i="1" smtClean="0">
                          <a:latin typeface="Cambria Math" panose="02040503050406030204" pitchFamily="18" charset="0"/>
                        </a:rPr>
                        <m:t>=</m:t>
                      </m:r>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𝑑</m:t>
                          </m:r>
                        </m:sub>
                      </m:sSub>
                      <m:r>
                        <a:rPr lang="en-US" i="1">
                          <a:latin typeface="Cambria Math" panose="02040503050406030204" pitchFamily="18" charset="0"/>
                        </a:rPr>
                        <m:t>+</m:t>
                      </m:r>
                      <m:rad>
                        <m:radPr>
                          <m:degHide m:val="on"/>
                          <m:ctrlPr>
                            <a:rPr lang="en-US" i="1">
                              <a:latin typeface="Cambria Math" panose="02040503050406030204" pitchFamily="18" charset="0"/>
                            </a:rPr>
                          </m:ctrlPr>
                        </m:radPr>
                        <m:deg/>
                        <m:e>
                          <m:sSubSup>
                            <m:sSubSupPr>
                              <m:ctrlPr>
                                <a:rPr lang="en-US" i="1">
                                  <a:latin typeface="Cambria Math" panose="02040503050406030204" pitchFamily="18" charset="0"/>
                                </a:rPr>
                              </m:ctrlPr>
                            </m:sSubSupPr>
                            <m:e>
                              <m:r>
                                <a:rPr lang="en-US" i="1">
                                  <a:latin typeface="Cambria Math" panose="02040503050406030204" pitchFamily="18" charset="0"/>
                                </a:rPr>
                                <m:t>𝑉</m:t>
                              </m:r>
                            </m:e>
                            <m:sub>
                              <m:r>
                                <a:rPr lang="en-US" i="1">
                                  <a:latin typeface="Cambria Math" panose="02040503050406030204" pitchFamily="18" charset="0"/>
                                </a:rPr>
                                <m:t>𝑜𝑣𝑥</m:t>
                              </m:r>
                            </m:sub>
                            <m:sup>
                              <m:r>
                                <a:rPr lang="en-US" i="1">
                                  <a:latin typeface="Cambria Math" panose="02040503050406030204" pitchFamily="18" charset="0"/>
                                </a:rPr>
                                <m:t>2</m:t>
                              </m:r>
                            </m:sup>
                          </m:sSubSup>
                          <m:r>
                            <a:rPr lang="en-US" i="1">
                              <a:latin typeface="Cambria Math" panose="02040503050406030204" pitchFamily="18" charset="0"/>
                            </a:rPr>
                            <m:t>−</m:t>
                          </m:r>
                          <m:sSubSup>
                            <m:sSubSupPr>
                              <m:ctrlPr>
                                <a:rPr lang="en-US" i="1">
                                  <a:latin typeface="Cambria Math" panose="02040503050406030204" pitchFamily="18" charset="0"/>
                                </a:rPr>
                              </m:ctrlPr>
                            </m:sSubSupPr>
                            <m:e>
                              <m:r>
                                <a:rPr lang="en-US" i="1">
                                  <a:latin typeface="Cambria Math" panose="02040503050406030204" pitchFamily="18" charset="0"/>
                                </a:rPr>
                                <m:t>𝑉</m:t>
                              </m:r>
                            </m:e>
                            <m:sub>
                              <m:r>
                                <a:rPr lang="en-US" i="1">
                                  <a:latin typeface="Cambria Math" panose="02040503050406030204" pitchFamily="18" charset="0"/>
                                </a:rPr>
                                <m:t>𝑑</m:t>
                              </m:r>
                            </m:sub>
                            <m:sup>
                              <m:r>
                                <a:rPr lang="en-US" i="1">
                                  <a:latin typeface="Cambria Math" panose="02040503050406030204" pitchFamily="18" charset="0"/>
                                </a:rPr>
                                <m:t>2</m:t>
                              </m:r>
                            </m:sup>
                          </m:sSubSup>
                        </m:e>
                      </m:rad>
                    </m:oMath>
                  </m:oMathPara>
                </a14:m>
                <a:endParaRPr lang="en-US" dirty="0"/>
              </a:p>
            </p:txBody>
          </p:sp>
        </mc:Choice>
        <mc:Fallback xmlns="">
          <p:sp>
            <p:nvSpPr>
              <p:cNvPr id="37" name="Dreptunghi 4">
                <a:extLst>
                  <a:ext uri="{FF2B5EF4-FFF2-40B4-BE49-F238E27FC236}">
                    <a16:creationId xmlns:a16="http://schemas.microsoft.com/office/drawing/2014/main" id="{B35DA2F1-B220-4B47-BA8C-3F860324FA5A}"/>
                  </a:ext>
                </a:extLst>
              </p:cNvPr>
              <p:cNvSpPr>
                <a:spLocks noRot="1" noChangeAspect="1" noMove="1" noResize="1" noEditPoints="1" noAdjustHandles="1" noChangeArrowheads="1" noChangeShapeType="1" noTextEdit="1"/>
              </p:cNvSpPr>
              <p:nvPr/>
            </p:nvSpPr>
            <p:spPr>
              <a:xfrm>
                <a:off x="6435372" y="2747160"/>
                <a:ext cx="4220774" cy="656013"/>
              </a:xfrm>
              <a:prstGeom prst="rect">
                <a:avLst/>
              </a:prstGeom>
              <a:blipFill>
                <a:blip r:embed="rId1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1" name="Dreptunghi 4">
                <a:extLst>
                  <a:ext uri="{FF2B5EF4-FFF2-40B4-BE49-F238E27FC236}">
                    <a16:creationId xmlns:a16="http://schemas.microsoft.com/office/drawing/2014/main" id="{EF570D31-8D8C-44F0-94F0-9599F2E34212}"/>
                  </a:ext>
                </a:extLst>
              </p:cNvPr>
              <p:cNvSpPr/>
              <p:nvPr/>
            </p:nvSpPr>
            <p:spPr>
              <a:xfrm>
                <a:off x="6435372" y="2294468"/>
                <a:ext cx="4087542" cy="380297"/>
              </a:xfrm>
              <a:prstGeom prst="rect">
                <a:avLst/>
              </a:prstGeom>
            </p:spPr>
            <p:txBody>
              <a:bodyPr wrap="square">
                <a:spAutoFit/>
              </a:bodyPr>
              <a:lstStyle/>
              <a:p>
                <a:pPr/>
                <a14:m>
                  <m:oMathPara xmlns:m="http://schemas.openxmlformats.org/officeDocument/2006/math">
                    <m:oMathParaPr>
                      <m:jc m:val="left"/>
                    </m:oMathParaPr>
                    <m:oMath xmlns:m="http://schemas.openxmlformats.org/officeDocument/2006/math">
                      <m:r>
                        <a:rPr lang="en-US" i="1" smtClean="0">
                          <a:latin typeface="Cambria Math" panose="02040503050406030204" pitchFamily="18" charset="0"/>
                        </a:rPr>
                        <m:t>𝑎</m:t>
                      </m:r>
                      <m:r>
                        <a:rPr lang="en-US" b="0" i="1" smtClean="0">
                          <a:latin typeface="Cambria Math" panose="02040503050406030204" pitchFamily="18" charset="0"/>
                        </a:rPr>
                        <m:t>=1</m:t>
                      </m:r>
                      <m:r>
                        <a:rPr lang="en-US" b="0" i="0" smtClean="0">
                          <a:latin typeface="Cambria Math" panose="02040503050406030204" pitchFamily="18" charset="0"/>
                        </a:rPr>
                        <m:t>,  </m:t>
                      </m:r>
                      <m:r>
                        <m:rPr>
                          <m:sty m:val="p"/>
                        </m:rPr>
                        <a:rPr lang="en-US" b="0" i="0" smtClean="0">
                          <a:latin typeface="Cambria Math" panose="02040503050406030204" pitchFamily="18" charset="0"/>
                        </a:rPr>
                        <m:t>b</m:t>
                      </m:r>
                      <m:r>
                        <a:rPr lang="en-US" b="0" i="0" smtClean="0">
                          <a:latin typeface="Cambria Math" panose="02040503050406030204" pitchFamily="18" charset="0"/>
                        </a:rPr>
                        <m:t>=</m:t>
                      </m:r>
                      <m:r>
                        <a:rPr lang="en-US" i="1">
                          <a:latin typeface="Cambria Math" panose="02040503050406030204" pitchFamily="18" charset="0"/>
                        </a:rPr>
                        <m:t>2</m:t>
                      </m:r>
                      <m:sSub>
                        <m:sSubPr>
                          <m:ctrlPr>
                            <a:rPr lang="en-US" i="1">
                              <a:latin typeface="Cambria Math" panose="02040503050406030204" pitchFamily="18" charset="0"/>
                            </a:rPr>
                          </m:ctrlPr>
                        </m:sSubPr>
                        <m:e>
                          <m:r>
                            <a:rPr lang="en-US" i="1">
                              <a:latin typeface="Cambria Math" panose="02040503050406030204" pitchFamily="18" charset="0"/>
                            </a:rPr>
                            <m:t>𝑉</m:t>
                          </m:r>
                        </m:e>
                        <m:sub>
                          <m:r>
                            <a:rPr lang="en-US" i="1">
                              <a:latin typeface="Cambria Math" panose="02040503050406030204" pitchFamily="18" charset="0"/>
                            </a:rPr>
                            <m:t>𝑑</m:t>
                          </m:r>
                        </m:sub>
                      </m:sSub>
                      <m:r>
                        <a:rPr lang="en-US" b="0" i="1" smtClean="0">
                          <a:latin typeface="Cambria Math" panose="02040503050406030204" pitchFamily="18" charset="0"/>
                        </a:rPr>
                        <m:t>,  </m:t>
                      </m:r>
                      <m:r>
                        <a:rPr lang="en-US" b="0" i="1" smtClean="0">
                          <a:latin typeface="Cambria Math" panose="02040503050406030204" pitchFamily="18" charset="0"/>
                        </a:rPr>
                        <m:t>𝑐</m:t>
                      </m:r>
                      <m:r>
                        <a:rPr lang="en-US" b="0" i="1" smtClean="0">
                          <a:latin typeface="Cambria Math" panose="02040503050406030204" pitchFamily="18" charset="0"/>
                        </a:rPr>
                        <m:t>=2</m:t>
                      </m:r>
                      <m:sSubSup>
                        <m:sSubSupPr>
                          <m:ctrlPr>
                            <a:rPr lang="en-US" i="1">
                              <a:latin typeface="Cambria Math" panose="02040503050406030204" pitchFamily="18" charset="0"/>
                            </a:rPr>
                          </m:ctrlPr>
                        </m:sSubSupPr>
                        <m:e>
                          <m:r>
                            <a:rPr lang="en-US" i="1">
                              <a:latin typeface="Cambria Math" panose="02040503050406030204" pitchFamily="18" charset="0"/>
                            </a:rPr>
                            <m:t>𝑉</m:t>
                          </m:r>
                        </m:e>
                        <m:sub>
                          <m:r>
                            <a:rPr lang="en-US" i="1">
                              <a:latin typeface="Cambria Math" panose="02040503050406030204" pitchFamily="18" charset="0"/>
                            </a:rPr>
                            <m:t>𝑑</m:t>
                          </m:r>
                        </m:sub>
                        <m:sup>
                          <m:r>
                            <a:rPr lang="en-US" i="1">
                              <a:latin typeface="Cambria Math" panose="02040503050406030204" pitchFamily="18" charset="0"/>
                            </a:rPr>
                            <m:t>2</m:t>
                          </m:r>
                        </m:sup>
                      </m:sSubSup>
                      <m:r>
                        <a:rPr lang="en-US" i="1">
                          <a:latin typeface="Cambria Math" panose="02040503050406030204" pitchFamily="18" charset="0"/>
                        </a:rPr>
                        <m:t>−</m:t>
                      </m:r>
                      <m:sSubSup>
                        <m:sSubSupPr>
                          <m:ctrlPr>
                            <a:rPr lang="en-US" i="1">
                              <a:latin typeface="Cambria Math" panose="02040503050406030204" pitchFamily="18" charset="0"/>
                            </a:rPr>
                          </m:ctrlPr>
                        </m:sSubSupPr>
                        <m:e>
                          <m:r>
                            <a:rPr lang="en-US" i="1">
                              <a:latin typeface="Cambria Math" panose="02040503050406030204" pitchFamily="18" charset="0"/>
                            </a:rPr>
                            <m:t>𝑉</m:t>
                          </m:r>
                        </m:e>
                        <m:sub>
                          <m:r>
                            <a:rPr lang="en-US" i="1">
                              <a:latin typeface="Cambria Math" panose="02040503050406030204" pitchFamily="18" charset="0"/>
                            </a:rPr>
                            <m:t>𝑜𝑣𝑥</m:t>
                          </m:r>
                        </m:sub>
                        <m:sup>
                          <m:r>
                            <a:rPr lang="en-US" i="1">
                              <a:latin typeface="Cambria Math" panose="02040503050406030204" pitchFamily="18" charset="0"/>
                            </a:rPr>
                            <m:t>2</m:t>
                          </m:r>
                        </m:sup>
                      </m:sSubSup>
                    </m:oMath>
                  </m:oMathPara>
                </a14:m>
                <a:endParaRPr lang="en-US" dirty="0"/>
              </a:p>
            </p:txBody>
          </p:sp>
        </mc:Choice>
        <mc:Fallback xmlns="">
          <p:sp>
            <p:nvSpPr>
              <p:cNvPr id="41" name="Dreptunghi 4">
                <a:extLst>
                  <a:ext uri="{FF2B5EF4-FFF2-40B4-BE49-F238E27FC236}">
                    <a16:creationId xmlns:a16="http://schemas.microsoft.com/office/drawing/2014/main" id="{EF570D31-8D8C-44F0-94F0-9599F2E34212}"/>
                  </a:ext>
                </a:extLst>
              </p:cNvPr>
              <p:cNvSpPr>
                <a:spLocks noRot="1" noChangeAspect="1" noMove="1" noResize="1" noEditPoints="1" noAdjustHandles="1" noChangeArrowheads="1" noChangeShapeType="1" noTextEdit="1"/>
              </p:cNvSpPr>
              <p:nvPr/>
            </p:nvSpPr>
            <p:spPr>
              <a:xfrm>
                <a:off x="6435372" y="2294468"/>
                <a:ext cx="4087542" cy="380297"/>
              </a:xfrm>
              <a:prstGeom prst="rect">
                <a:avLst/>
              </a:prstGeom>
              <a:blipFill>
                <a:blip r:embed="rId15"/>
                <a:stretch>
                  <a:fillRect b="-1587"/>
                </a:stretch>
              </a:blipFill>
            </p:spPr>
            <p:txBody>
              <a:bodyPr/>
              <a:lstStyle/>
              <a:p>
                <a:r>
                  <a:rPr lang="en-US">
                    <a:noFill/>
                  </a:rPr>
                  <a:t> </a:t>
                </a:r>
              </a:p>
            </p:txBody>
          </p:sp>
        </mc:Fallback>
      </mc:AlternateContent>
      <p:sp>
        <p:nvSpPr>
          <p:cNvPr id="42" name="Rectangle: Rounded Corners 5">
            <a:extLst>
              <a:ext uri="{FF2B5EF4-FFF2-40B4-BE49-F238E27FC236}">
                <a16:creationId xmlns:a16="http://schemas.microsoft.com/office/drawing/2014/main" id="{CF44EFEC-8945-4DEA-83B3-590526A62BAF}"/>
              </a:ext>
            </a:extLst>
          </p:cNvPr>
          <p:cNvSpPr/>
          <p:nvPr/>
        </p:nvSpPr>
        <p:spPr>
          <a:xfrm>
            <a:off x="6321719" y="938855"/>
            <a:ext cx="4602313" cy="2556516"/>
          </a:xfrm>
          <a:prstGeom prst="roundRect">
            <a:avLst/>
          </a:prstGeom>
          <a:noFill/>
          <a:ln w="127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CasetăText 23">
            <a:extLst>
              <a:ext uri="{FF2B5EF4-FFF2-40B4-BE49-F238E27FC236}">
                <a16:creationId xmlns:a16="http://schemas.microsoft.com/office/drawing/2014/main" id="{1CA8D8D7-EF21-4BAB-8CFE-861B3B0EB78A}"/>
              </a:ext>
            </a:extLst>
          </p:cNvPr>
          <p:cNvSpPr txBox="1"/>
          <p:nvPr/>
        </p:nvSpPr>
        <p:spPr>
          <a:xfrm>
            <a:off x="9431310" y="2921047"/>
            <a:ext cx="1358779" cy="369332"/>
          </a:xfrm>
          <a:prstGeom prst="rect">
            <a:avLst/>
          </a:prstGeom>
          <a:noFill/>
        </p:spPr>
        <p:txBody>
          <a:bodyPr wrap="square" rtlCol="0">
            <a:spAutoFit/>
          </a:bodyPr>
          <a:lstStyle/>
          <a:p>
            <a:r>
              <a:rPr lang="en-US" dirty="0"/>
              <a:t>“+” solution</a:t>
            </a:r>
          </a:p>
        </p:txBody>
      </p:sp>
      <p:cxnSp>
        <p:nvCxnSpPr>
          <p:cNvPr id="50" name="Straight Arrow Connector 49">
            <a:extLst>
              <a:ext uri="{FF2B5EF4-FFF2-40B4-BE49-F238E27FC236}">
                <a16:creationId xmlns:a16="http://schemas.microsoft.com/office/drawing/2014/main" id="{7836505A-9006-4D28-8D6F-486C61C859B5}"/>
              </a:ext>
            </a:extLst>
          </p:cNvPr>
          <p:cNvCxnSpPr>
            <a:cxnSpLocks/>
          </p:cNvCxnSpPr>
          <p:nvPr/>
        </p:nvCxnSpPr>
        <p:spPr>
          <a:xfrm flipH="1">
            <a:off x="9179103" y="3126039"/>
            <a:ext cx="252207" cy="0"/>
          </a:xfrm>
          <a:prstGeom prst="straightConnector1">
            <a:avLst/>
          </a:prstGeom>
          <a:ln w="127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174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Conector drept 2">
            <a:extLst>
              <a:ext uri="{FF2B5EF4-FFF2-40B4-BE49-F238E27FC236}">
                <a16:creationId xmlns:a16="http://schemas.microsoft.com/office/drawing/2014/main" id="{4E3223A4-2A65-456C-927A-C6B16C3955D6}"/>
              </a:ext>
            </a:extLst>
          </p:cNvPr>
          <p:cNvCxnSpPr>
            <a:cxnSpLocks/>
          </p:cNvCxnSpPr>
          <p:nvPr/>
        </p:nvCxnSpPr>
        <p:spPr>
          <a:xfrm>
            <a:off x="400050" y="837962"/>
            <a:ext cx="11348604"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 name="CasetăText 3">
            <a:extLst>
              <a:ext uri="{FF2B5EF4-FFF2-40B4-BE49-F238E27FC236}">
                <a16:creationId xmlns:a16="http://schemas.microsoft.com/office/drawing/2014/main" id="{6E4733E5-891B-4CF7-A347-94EDAE0FAB17}"/>
              </a:ext>
            </a:extLst>
          </p:cNvPr>
          <p:cNvSpPr txBox="1"/>
          <p:nvPr/>
        </p:nvSpPr>
        <p:spPr>
          <a:xfrm>
            <a:off x="400050" y="376297"/>
            <a:ext cx="4178516" cy="461665"/>
          </a:xfrm>
          <a:prstGeom prst="rect">
            <a:avLst/>
          </a:prstGeom>
          <a:noFill/>
        </p:spPr>
        <p:txBody>
          <a:bodyPr wrap="none" rtlCol="0">
            <a:spAutoFit/>
          </a:bodyPr>
          <a:lstStyle/>
          <a:p>
            <a:r>
              <a:rPr lang="en-US" sz="2400" dirty="0"/>
              <a:t>Differential Pair – Resistive Load</a:t>
            </a:r>
            <a:endParaRPr lang="ro-RO" sz="2400" dirty="0"/>
          </a:p>
        </p:txBody>
      </p:sp>
      <mc:AlternateContent xmlns:mc="http://schemas.openxmlformats.org/markup-compatibility/2006" xmlns:a14="http://schemas.microsoft.com/office/drawing/2010/main">
        <mc:Choice Requires="a14">
          <p:sp>
            <p:nvSpPr>
              <p:cNvPr id="6" name="CasetăText 23">
                <a:extLst>
                  <a:ext uri="{FF2B5EF4-FFF2-40B4-BE49-F238E27FC236}">
                    <a16:creationId xmlns:a16="http://schemas.microsoft.com/office/drawing/2014/main" id="{4731F144-024F-46DB-AE3E-2E138B1731B1}"/>
                  </a:ext>
                </a:extLst>
              </p:cNvPr>
              <p:cNvSpPr txBox="1"/>
              <p:nvPr/>
            </p:nvSpPr>
            <p:spPr>
              <a:xfrm>
                <a:off x="400050" y="893892"/>
                <a:ext cx="9054846" cy="962251"/>
              </a:xfrm>
              <a:prstGeom prst="rect">
                <a:avLst/>
              </a:prstGeom>
              <a:noFill/>
            </p:spPr>
            <p:txBody>
              <a:bodyPr wrap="square" rtlCol="0">
                <a:spAutoFit/>
              </a:bodyPr>
              <a:lstStyle/>
              <a:p>
                <a:r>
                  <a:rPr lang="en-US" b="1" dirty="0"/>
                  <a:t>Small Unbalance</a:t>
                </a:r>
                <a:r>
                  <a:rPr lang="en-US" dirty="0"/>
                  <a:t> (Region II) (continues)</a:t>
                </a:r>
              </a:p>
              <a:p>
                <a:pPr marL="342900" indent="-342900">
                  <a:buFont typeface="Arial" panose="020B0604020202020204" pitchFamily="34" charset="0"/>
                  <a:buChar char="•"/>
                </a:pPr>
                <a:r>
                  <a:rPr lang="en-US" dirty="0"/>
                  <a:t>We can plot V</a:t>
                </a:r>
                <a:r>
                  <a:rPr lang="en-US" baseline="-25000" dirty="0"/>
                  <a:t>ov1</a:t>
                </a:r>
                <a:r>
                  <a:rPr lang="en-US" dirty="0"/>
                  <a:t> and V</a:t>
                </a:r>
                <a:r>
                  <a:rPr lang="en-US" baseline="-25000" dirty="0"/>
                  <a:t>ov2</a:t>
                </a:r>
                <a:r>
                  <a:rPr lang="en-US" dirty="0"/>
                  <a:t> as a function of V</a:t>
                </a:r>
                <a:r>
                  <a:rPr lang="en-US" baseline="-25000" dirty="0"/>
                  <a:t>d</a:t>
                </a:r>
                <a:r>
                  <a:rPr lang="en-US" dirty="0"/>
                  <a:t>.</a:t>
                </a:r>
              </a:p>
              <a:p>
                <a:pPr marL="342900" indent="-342900">
                  <a:buFont typeface="Arial" panose="020B0604020202020204" pitchFamily="34" charset="0"/>
                  <a:buChar char="•"/>
                </a:pPr>
                <a:r>
                  <a:rPr lang="en-US" dirty="0"/>
                  <a:t>This graph uses normalized values – V</a:t>
                </a:r>
                <a:r>
                  <a:rPr lang="en-US" baseline="-25000" dirty="0"/>
                  <a:t>ovx</a:t>
                </a:r>
                <a:r>
                  <a:rPr lang="en-US" dirty="0"/>
                  <a:t> was chosen </a:t>
                </a:r>
                <a14:m>
                  <m:oMath xmlns:m="http://schemas.openxmlformats.org/officeDocument/2006/math">
                    <m:r>
                      <a:rPr lang="en-US" b="0" i="1" smtClean="0">
                        <a:latin typeface="Cambria Math" panose="02040503050406030204" pitchFamily="18" charset="0"/>
                      </a:rPr>
                      <m:t>1/</m:t>
                    </m:r>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2</m:t>
                        </m:r>
                      </m:e>
                    </m:rad>
                  </m:oMath>
                </a14:m>
                <a:r>
                  <a:rPr lang="en-US" dirty="0"/>
                  <a:t> so Vd varies from -1 to 1.</a:t>
                </a:r>
              </a:p>
            </p:txBody>
          </p:sp>
        </mc:Choice>
        <mc:Fallback xmlns="">
          <p:sp>
            <p:nvSpPr>
              <p:cNvPr id="6" name="CasetăText 23">
                <a:extLst>
                  <a:ext uri="{FF2B5EF4-FFF2-40B4-BE49-F238E27FC236}">
                    <a16:creationId xmlns:a16="http://schemas.microsoft.com/office/drawing/2014/main" id="{4731F144-024F-46DB-AE3E-2E138B1731B1}"/>
                  </a:ext>
                </a:extLst>
              </p:cNvPr>
              <p:cNvSpPr txBox="1">
                <a:spLocks noRot="1" noChangeAspect="1" noMove="1" noResize="1" noEditPoints="1" noAdjustHandles="1" noChangeArrowheads="1" noChangeShapeType="1" noTextEdit="1"/>
              </p:cNvSpPr>
              <p:nvPr/>
            </p:nvSpPr>
            <p:spPr>
              <a:xfrm>
                <a:off x="400050" y="893892"/>
                <a:ext cx="9054846" cy="962251"/>
              </a:xfrm>
              <a:prstGeom prst="rect">
                <a:avLst/>
              </a:prstGeom>
              <a:blipFill>
                <a:blip r:embed="rId2"/>
                <a:stretch>
                  <a:fillRect l="-606" t="-3822" b="-8917"/>
                </a:stretch>
              </a:blipFill>
            </p:spPr>
            <p:txBody>
              <a:bodyPr/>
              <a:lstStyle/>
              <a:p>
                <a:r>
                  <a:rPr lang="en-US">
                    <a:noFill/>
                  </a:rPr>
                  <a:t> </a:t>
                </a:r>
              </a:p>
            </p:txBody>
          </p:sp>
        </mc:Fallback>
      </mc:AlternateContent>
      <p:pic>
        <p:nvPicPr>
          <p:cNvPr id="5" name="Picture 4">
            <a:extLst>
              <a:ext uri="{FF2B5EF4-FFF2-40B4-BE49-F238E27FC236}">
                <a16:creationId xmlns:a16="http://schemas.microsoft.com/office/drawing/2014/main" id="{80A43AEC-6D89-433E-A720-B902965F966B}"/>
              </a:ext>
            </a:extLst>
          </p:cNvPr>
          <p:cNvPicPr>
            <a:picLocks noChangeAspect="1"/>
          </p:cNvPicPr>
          <p:nvPr/>
        </p:nvPicPr>
        <p:blipFill>
          <a:blip r:embed="rId3"/>
          <a:stretch>
            <a:fillRect/>
          </a:stretch>
        </p:blipFill>
        <p:spPr>
          <a:xfrm>
            <a:off x="1729456" y="2015405"/>
            <a:ext cx="8024144" cy="4556082"/>
          </a:xfrm>
          <a:prstGeom prst="rect">
            <a:avLst/>
          </a:prstGeom>
        </p:spPr>
      </p:pic>
    </p:spTree>
    <p:extLst>
      <p:ext uri="{BB962C8B-B14F-4D97-AF65-F5344CB8AC3E}">
        <p14:creationId xmlns:p14="http://schemas.microsoft.com/office/powerpoint/2010/main" val="2655414385"/>
      </p:ext>
    </p:extLst>
  </p:cSld>
  <p:clrMapOvr>
    <a:masterClrMapping/>
  </p:clrMapOvr>
</p:sld>
</file>

<file path=ppt/theme/theme1.xml><?xml version="1.0" encoding="utf-8"?>
<a:theme xmlns:a="http://schemas.openxmlformats.org/drawingml/2006/main" name="Temă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ă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769534C7506104E85644C48DE41CDB0" ma:contentTypeVersion="5" ma:contentTypeDescription="Create a new document." ma:contentTypeScope="" ma:versionID="88afe80edbd941d8be7bfd0a281f7d50">
  <xsd:schema xmlns:xsd="http://www.w3.org/2001/XMLSchema" xmlns:xs="http://www.w3.org/2001/XMLSchema" xmlns:p="http://schemas.microsoft.com/office/2006/metadata/properties" xmlns:ns2="cc73e858-f3e6-494a-8d82-a008f11df119" targetNamespace="http://schemas.microsoft.com/office/2006/metadata/properties" ma:root="true" ma:fieldsID="8ad0845317dc6a598cc4d165831bfbdb" ns2:_="">
    <xsd:import namespace="cc73e858-f3e6-494a-8d82-a008f11df11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73e858-f3e6-494a-8d82-a008f11df11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SearchProperties" ma:index="1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996DC5C-F174-47E0-B4CA-25DDDF84ABF1}">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ED60DC30-A665-42DF-A6B3-3E832164BCBF}">
  <ds:schemaRefs>
    <ds:schemaRef ds:uri="http://schemas.microsoft.com/sharepoint/v3/contenttype/forms"/>
  </ds:schemaRefs>
</ds:datastoreItem>
</file>

<file path=customXml/itemProps3.xml><?xml version="1.0" encoding="utf-8"?>
<ds:datastoreItem xmlns:ds="http://schemas.openxmlformats.org/officeDocument/2006/customXml" ds:itemID="{A50E4496-3D07-42B5-97AE-19FB1F6F3D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73e858-f3e6-494a-8d82-a008f11df11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6808</TotalTime>
  <Words>1549</Words>
  <Application>Microsoft Office PowerPoint</Application>
  <PresentationFormat>Widescreen</PresentationFormat>
  <Paragraphs>150</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Temă Office</vt:lpstr>
      <vt:lpstr>Differential Pair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Oscilatoare de Relaxare</dc:title>
  <dc:creator>Games</dc:creator>
  <cp:lastModifiedBy>Andrei Danchiv</cp:lastModifiedBy>
  <cp:revision>509</cp:revision>
  <dcterms:created xsi:type="dcterms:W3CDTF">2020-03-21T10:43:24Z</dcterms:created>
  <dcterms:modified xsi:type="dcterms:W3CDTF">2023-01-25T09:20:56Z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0x010100E769534C7506104E85644C48DE41CDB0</vt:lpwstr>
  </property>
</Properties>
</file>