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343" r:id="rId6"/>
    <p:sldId id="344" r:id="rId7"/>
    <p:sldId id="345" r:id="rId8"/>
    <p:sldId id="346" r:id="rId9"/>
    <p:sldId id="347" r:id="rId10"/>
    <p:sldId id="348" r:id="rId11"/>
    <p:sldId id="349" r:id="rId12"/>
    <p:sldId id="350" r:id="rId13"/>
    <p:sldId id="351" r:id="rId14"/>
    <p:sldId id="352" r:id="rId15"/>
    <p:sldId id="354" r:id="rId16"/>
    <p:sldId id="353" r:id="rId17"/>
    <p:sldId id="355" r:id="rId18"/>
    <p:sldId id="356" r:id="rId19"/>
    <p:sldId id="358" r:id="rId20"/>
    <p:sldId id="3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3939" autoAdjust="0"/>
  </p:normalViewPr>
  <p:slideViewPr>
    <p:cSldViewPr snapToGrid="0">
      <p:cViewPr varScale="1">
        <p:scale>
          <a:sx n="157" d="100"/>
          <a:sy n="157" d="100"/>
        </p:scale>
        <p:origin x="156"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19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Substituent dată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6D6E0-5EE1-4AC3-8171-D77E3A954E13}" type="datetimeFigureOut">
              <a:rPr lang="en-US" smtClean="0"/>
              <a:t>1/25/2023</a:t>
            </a:fld>
            <a:endParaRPr lang="en-US" dirty="0"/>
          </a:p>
        </p:txBody>
      </p:sp>
      <p:sp>
        <p:nvSpPr>
          <p:cNvPr id="4" name="Substituent imagine diapozitiv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Substituent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6" name="Substituent subso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ubstituent număr diapozitiv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FA394A-C513-4071-97ED-8B3BA9BFD7BA}" type="slidenum">
              <a:rPr lang="en-US" smtClean="0"/>
              <a:t>‹#›</a:t>
            </a:fld>
            <a:endParaRPr lang="en-US" dirty="0"/>
          </a:p>
        </p:txBody>
      </p:sp>
    </p:spTree>
    <p:extLst>
      <p:ext uri="{BB962C8B-B14F-4D97-AF65-F5344CB8AC3E}">
        <p14:creationId xmlns:p14="http://schemas.microsoft.com/office/powerpoint/2010/main" val="2158126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143DB69-0195-4831-A582-9AD13782C359}"/>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a16="http://schemas.microsoft.com/office/drawing/2014/main" id="{0A6B548C-2BE0-4964-8950-55C605B36A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a16="http://schemas.microsoft.com/office/drawing/2014/main" id="{5BC39020-7A4F-4F19-A275-A73ACB2298BA}"/>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0CF1D3BC-2171-47E4-8439-6037B92FE24C}"/>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4A349EE6-60DC-43E1-B0D6-4BAE49DD7409}"/>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88941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022A818-2D62-4B42-AD90-99FBB5246D85}"/>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769697B0-74FF-436F-BF0D-128CD9EB5BDD}"/>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BBAEFD4F-4368-456F-A3B0-AD38B1E61E6B}"/>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BC24CFF1-BB8B-4549-8BCE-04B86779DAEF}"/>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2EAEC0F0-E171-47D0-95D3-C7A31037E7F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97168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F00631C3-5209-4F81-8F5E-65910B1A9782}"/>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5FDC74BB-D3C1-491B-BAE3-38214F3C1F5E}"/>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C7DC3B9E-6759-4795-A5CF-6961284E55E4}"/>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21F54FA8-0918-4097-B72C-4DE226F4432A}"/>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3A71C8B1-A103-497F-9635-EDF59DDD815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926213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83FB4CC-2DCA-4097-B2FD-A99F6CB9071E}"/>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28C56B81-FC98-4D4F-A9C5-A7F45C355869}"/>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39D7E3FA-9C60-4EAF-9384-C5E186835113}"/>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14697EC7-9BE6-4F0D-9484-EE564BCEBC8E}"/>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799F25C3-F47C-41BC-BBF9-4DE317883C2C}"/>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5344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5937025-62AE-4E00-BEC9-AC388CE18270}"/>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36ED24DB-11DE-409F-93A5-C826BE0A12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0A53FDEF-B1E3-4E01-8E94-2CFB748D2F95}"/>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41EE3618-C552-4D2B-A756-1FC2B6B2973C}"/>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EF86B1D6-A3FF-4AE6-81FE-6D2CF881F23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14917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25F3A6B-A78F-440C-8035-6ABF025C4D9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47580DC3-0244-44B4-86EC-765DECFBF763}"/>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a16="http://schemas.microsoft.com/office/drawing/2014/main" id="{3690D545-2208-47DC-8D4D-6852FB4E2E18}"/>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a16="http://schemas.microsoft.com/office/drawing/2014/main" id="{81E8A37C-E137-401C-838D-15BC687D5821}"/>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DE4206A5-2EC1-44A5-81B1-9F9C89FD1F1A}"/>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4FC35172-1E64-4943-9149-F71A4C41716F}"/>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1296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1CC2801-C0CF-4630-A315-D06BC5E9EC51}"/>
              </a:ext>
            </a:extLst>
          </p:cNvPr>
          <p:cNvSpPr>
            <a:spLocks noGrp="1"/>
          </p:cNvSpPr>
          <p:nvPr>
            <p:ph type="title"/>
          </p:nvPr>
        </p:nvSpPr>
        <p:spPr>
          <a:xfrm>
            <a:off x="839788" y="365125"/>
            <a:ext cx="105156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9E1F4350-074B-4DA7-9605-878958AD0F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6A9A1EA3-0C05-4882-A16D-CF70DD23AD36}"/>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a16="http://schemas.microsoft.com/office/drawing/2014/main" id="{92ACCA1E-1700-488C-8CA8-65AE2BDEA8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41A3847C-40D2-458B-B8CF-A8C82045E225}"/>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a16="http://schemas.microsoft.com/office/drawing/2014/main" id="{22BA0380-F23D-4799-86A0-D020024A7C4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8" name="Substituent subsol 7">
            <a:extLst>
              <a:ext uri="{FF2B5EF4-FFF2-40B4-BE49-F238E27FC236}">
                <a16:creationId xmlns:a16="http://schemas.microsoft.com/office/drawing/2014/main" id="{76339661-6BA5-49E4-A28D-E828B1544C69}"/>
              </a:ext>
            </a:extLst>
          </p:cNvPr>
          <p:cNvSpPr>
            <a:spLocks noGrp="1"/>
          </p:cNvSpPr>
          <p:nvPr>
            <p:ph type="ftr" sz="quarter" idx="11"/>
          </p:nvPr>
        </p:nvSpPr>
        <p:spPr/>
        <p:txBody>
          <a:bodyPr/>
          <a:lstStyle/>
          <a:p>
            <a:endParaRPr lang="en-US" dirty="0"/>
          </a:p>
        </p:txBody>
      </p:sp>
      <p:sp>
        <p:nvSpPr>
          <p:cNvPr id="9" name="Substituent număr diapozitiv 8">
            <a:extLst>
              <a:ext uri="{FF2B5EF4-FFF2-40B4-BE49-F238E27FC236}">
                <a16:creationId xmlns:a16="http://schemas.microsoft.com/office/drawing/2014/main" id="{3656B748-1305-4258-BF8B-027934BB2A5B}"/>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96659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D7B60F5-1C3C-4446-9912-2A8726DF5631}"/>
              </a:ext>
            </a:extLst>
          </p:cNvPr>
          <p:cNvSpPr>
            <a:spLocks noGrp="1"/>
          </p:cNvSpPr>
          <p:nvPr>
            <p:ph type="title"/>
          </p:nvPr>
        </p:nvSpPr>
        <p:spPr>
          <a:xfrm>
            <a:off x="838200" y="365126"/>
            <a:ext cx="10515600" cy="486522"/>
          </a:xfrm>
        </p:spPr>
        <p:txBody>
          <a:bodyPr>
            <a:normAutofit/>
          </a:bodyPr>
          <a:lstStyle>
            <a:lvl1pPr>
              <a:defRPr sz="2400"/>
            </a:lvl1pPr>
          </a:lstStyle>
          <a:p>
            <a:endParaRPr lang="en-US" dirty="0"/>
          </a:p>
        </p:txBody>
      </p:sp>
      <p:sp>
        <p:nvSpPr>
          <p:cNvPr id="3" name="Substituent dată 2">
            <a:extLst>
              <a:ext uri="{FF2B5EF4-FFF2-40B4-BE49-F238E27FC236}">
                <a16:creationId xmlns:a16="http://schemas.microsoft.com/office/drawing/2014/main" id="{E06F795F-8BED-4A39-BFE4-D0AE390AB77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4" name="Substituent subsol 3">
            <a:extLst>
              <a:ext uri="{FF2B5EF4-FFF2-40B4-BE49-F238E27FC236}">
                <a16:creationId xmlns:a16="http://schemas.microsoft.com/office/drawing/2014/main" id="{1988FFFF-E256-48FF-B680-D64874BC80FE}"/>
              </a:ext>
            </a:extLst>
          </p:cNvPr>
          <p:cNvSpPr>
            <a:spLocks noGrp="1"/>
          </p:cNvSpPr>
          <p:nvPr>
            <p:ph type="ftr" sz="quarter" idx="11"/>
          </p:nvPr>
        </p:nvSpPr>
        <p:spPr/>
        <p:txBody>
          <a:bodyPr/>
          <a:lstStyle/>
          <a:p>
            <a:endParaRPr lang="en-US" dirty="0"/>
          </a:p>
        </p:txBody>
      </p:sp>
      <p:sp>
        <p:nvSpPr>
          <p:cNvPr id="5" name="Substituent număr diapozitiv 4">
            <a:extLst>
              <a:ext uri="{FF2B5EF4-FFF2-40B4-BE49-F238E27FC236}">
                <a16:creationId xmlns:a16="http://schemas.microsoft.com/office/drawing/2014/main" id="{3CBF156E-BBE9-4E50-B4DE-FE0A494EA324}"/>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25628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E0904599-4DC1-4E20-A915-5B71A5316DBD}"/>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3" name="Substituent subsol 2">
            <a:extLst>
              <a:ext uri="{FF2B5EF4-FFF2-40B4-BE49-F238E27FC236}">
                <a16:creationId xmlns:a16="http://schemas.microsoft.com/office/drawing/2014/main" id="{DD74B14D-3274-4C1D-A4ED-28E5DF046440}"/>
              </a:ext>
            </a:extLst>
          </p:cNvPr>
          <p:cNvSpPr>
            <a:spLocks noGrp="1"/>
          </p:cNvSpPr>
          <p:nvPr>
            <p:ph type="ftr" sz="quarter" idx="11"/>
          </p:nvPr>
        </p:nvSpPr>
        <p:spPr/>
        <p:txBody>
          <a:bodyPr/>
          <a:lstStyle/>
          <a:p>
            <a:endParaRPr lang="en-US" dirty="0"/>
          </a:p>
        </p:txBody>
      </p:sp>
      <p:sp>
        <p:nvSpPr>
          <p:cNvPr id="4" name="Substituent număr diapozitiv 3">
            <a:extLst>
              <a:ext uri="{FF2B5EF4-FFF2-40B4-BE49-F238E27FC236}">
                <a16:creationId xmlns:a16="http://schemas.microsoft.com/office/drawing/2014/main" id="{CE8AC9C1-569E-4538-9F64-6D5194FB6FD2}"/>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7446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77DA779-827A-4ED1-BF13-7857F0F6F416}"/>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3EF5E6FB-4440-4237-BA30-5B71EE8FA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a16="http://schemas.microsoft.com/office/drawing/2014/main" id="{ABA87B6D-5FC5-4A9C-B158-43FB8D466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8C354B77-10F6-43B0-8875-15576B5F58E1}"/>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9BDC24CB-79E5-4DCE-9B1D-46D2A3B32449}"/>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BF2A311E-84C7-443B-A1CC-1F30DCFBAE2F}"/>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75488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836E169-BCEC-4B85-8ACB-4DF49ECFA80D}"/>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a16="http://schemas.microsoft.com/office/drawing/2014/main" id="{7FD4554A-BF63-4FE4-BA25-C508E22B1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Substituent text 3">
            <a:extLst>
              <a:ext uri="{FF2B5EF4-FFF2-40B4-BE49-F238E27FC236}">
                <a16:creationId xmlns:a16="http://schemas.microsoft.com/office/drawing/2014/main" id="{5FCA3B45-A134-4EAA-95C4-1A9568F2A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4E13E766-9C96-4BFE-BD4A-C2F386A8B8D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F0CE9668-E569-4E0E-ABAF-A89B0BBE6E7C}"/>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A4F73716-0894-4928-8914-5123C9674023}"/>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19087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a16="http://schemas.microsoft.com/office/drawing/2014/main" id="{885F5603-B11B-4F41-97F1-BAFB417F2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A36596C4-C825-4C2E-98F0-E371169563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DDA9DBB5-E60A-4857-B0F8-78E92C5454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38DC197A-6848-4639-BF3D-F29FB3587E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ubstituent număr diapozitiv 5">
            <a:extLst>
              <a:ext uri="{FF2B5EF4-FFF2-40B4-BE49-F238E27FC236}">
                <a16:creationId xmlns:a16="http://schemas.microsoft.com/office/drawing/2014/main" id="{46DA4D73-616F-47AF-ABCF-867B442205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28317-3275-45B1-A8CF-2231CB39B59B}" type="slidenum">
              <a:rPr lang="en-US" smtClean="0"/>
              <a:t>‹#›</a:t>
            </a:fld>
            <a:endParaRPr lang="en-US" dirty="0"/>
          </a:p>
        </p:txBody>
      </p:sp>
    </p:spTree>
    <p:extLst>
      <p:ext uri="{BB962C8B-B14F-4D97-AF65-F5344CB8AC3E}">
        <p14:creationId xmlns:p14="http://schemas.microsoft.com/office/powerpoint/2010/main" val="2471299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1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1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7.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1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36.png"/><Relationship Id="rId1" Type="http://schemas.openxmlformats.org/officeDocument/2006/relationships/slideLayout" Target="../slideLayouts/slideLayout7.xml"/><Relationship Id="rId5" Type="http://schemas.openxmlformats.org/officeDocument/2006/relationships/image" Target="../media/image43.png"/><Relationship Id="rId4" Type="http://schemas.openxmlformats.org/officeDocument/2006/relationships/image" Target="../media/image42.png"/></Relationships>
</file>

<file path=ppt/slides/_rels/slide14.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png"/><Relationship Id="rId1" Type="http://schemas.openxmlformats.org/officeDocument/2006/relationships/slideLayout" Target="../slideLayouts/slideLayout7.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s>
</file>

<file path=ppt/slides/_rels/slide16.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image" Target="../media/image52.png"/><Relationship Id="rId1" Type="http://schemas.openxmlformats.org/officeDocument/2006/relationships/slideLayout" Target="../slideLayouts/slideLayout7.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17.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7.xml"/><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D4CA370-25E1-4CF6-A679-9D0EA0F10587}"/>
              </a:ext>
            </a:extLst>
          </p:cNvPr>
          <p:cNvSpPr>
            <a:spLocks noGrp="1"/>
          </p:cNvSpPr>
          <p:nvPr>
            <p:ph type="ctrTitle"/>
          </p:nvPr>
        </p:nvSpPr>
        <p:spPr>
          <a:xfrm>
            <a:off x="1524000" y="1122363"/>
            <a:ext cx="9144000" cy="1020473"/>
          </a:xfrm>
        </p:spPr>
        <p:txBody>
          <a:bodyPr>
            <a:normAutofit/>
          </a:bodyPr>
          <a:lstStyle/>
          <a:p>
            <a:r>
              <a:rPr lang="en-US" sz="4000" dirty="0" err="1"/>
              <a:t>Cascode</a:t>
            </a:r>
            <a:r>
              <a:rPr lang="en-US" sz="4000" dirty="0"/>
              <a:t> Current Mirror</a:t>
            </a:r>
          </a:p>
        </p:txBody>
      </p:sp>
      <p:sp>
        <p:nvSpPr>
          <p:cNvPr id="3" name="Subtitlu 2">
            <a:extLst>
              <a:ext uri="{FF2B5EF4-FFF2-40B4-BE49-F238E27FC236}">
                <a16:creationId xmlns:a16="http://schemas.microsoft.com/office/drawing/2014/main" id="{76728051-7EAE-4865-B651-A3C9F2A3D82A}"/>
              </a:ext>
            </a:extLst>
          </p:cNvPr>
          <p:cNvSpPr>
            <a:spLocks noGrp="1"/>
          </p:cNvSpPr>
          <p:nvPr>
            <p:ph type="subTitle" idx="1"/>
          </p:nvPr>
        </p:nvSpPr>
        <p:spPr>
          <a:xfrm>
            <a:off x="1524000" y="2336800"/>
            <a:ext cx="9144000" cy="2921000"/>
          </a:xfrm>
        </p:spPr>
        <p:txBody>
          <a:bodyPr/>
          <a:lstStyle/>
          <a:p>
            <a:r>
              <a:rPr lang="en-US" dirty="0"/>
              <a:t>FILS – Integrated Circuits</a:t>
            </a:r>
          </a:p>
        </p:txBody>
      </p:sp>
    </p:spTree>
    <p:extLst>
      <p:ext uri="{BB962C8B-B14F-4D97-AF65-F5344CB8AC3E}">
        <p14:creationId xmlns:p14="http://schemas.microsoft.com/office/powerpoint/2010/main" val="1123920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765040" cy="461665"/>
          </a:xfrm>
          <a:prstGeom prst="rect">
            <a:avLst/>
          </a:prstGeom>
          <a:noFill/>
        </p:spPr>
        <p:txBody>
          <a:bodyPr wrap="none" rtlCol="0">
            <a:spAutoFit/>
          </a:bodyPr>
          <a:lstStyle/>
          <a:p>
            <a:r>
              <a:rPr lang="en-US" sz="2400" dirty="0" err="1"/>
              <a:t>Cascode</a:t>
            </a:r>
            <a:r>
              <a:rPr lang="en-US" sz="2400" dirty="0"/>
              <a:t> Current Mirror – Small Signal Circuit</a:t>
            </a:r>
            <a:endParaRPr lang="ro-RO" sz="2400" dirty="0"/>
          </a:p>
        </p:txBody>
      </p:sp>
      <p:sp>
        <p:nvSpPr>
          <p:cNvPr id="9" name="CasetăText 23">
            <a:extLst>
              <a:ext uri="{FF2B5EF4-FFF2-40B4-BE49-F238E27FC236}">
                <a16:creationId xmlns:a16="http://schemas.microsoft.com/office/drawing/2014/main" id="{E203E51A-10EB-4A61-8204-0B5BEEC20626}"/>
              </a:ext>
            </a:extLst>
          </p:cNvPr>
          <p:cNvSpPr txBox="1"/>
          <p:nvPr/>
        </p:nvSpPr>
        <p:spPr>
          <a:xfrm>
            <a:off x="400050" y="930295"/>
            <a:ext cx="6798272" cy="369332"/>
          </a:xfrm>
          <a:prstGeom prst="rect">
            <a:avLst/>
          </a:prstGeom>
          <a:noFill/>
        </p:spPr>
        <p:txBody>
          <a:bodyPr wrap="square" rtlCol="0">
            <a:spAutoFit/>
          </a:bodyPr>
          <a:lstStyle/>
          <a:p>
            <a:pPr marL="342900" indent="-342900">
              <a:buFont typeface="Arial" panose="020B0604020202020204" pitchFamily="34" charset="0"/>
              <a:buChar char="•"/>
            </a:pPr>
            <a:r>
              <a:rPr lang="en-US" dirty="0"/>
              <a:t>Now we cab solve for I</a:t>
            </a:r>
            <a:r>
              <a:rPr lang="en-US" baseline="-25000" dirty="0"/>
              <a:t>O</a:t>
            </a:r>
            <a:r>
              <a:rPr lang="en-US" dirty="0"/>
              <a:t>.</a:t>
            </a:r>
          </a:p>
        </p:txBody>
      </p:sp>
      <mc:AlternateContent xmlns:mc="http://schemas.openxmlformats.org/markup-compatibility/2006" xmlns:a14="http://schemas.microsoft.com/office/drawing/2010/main">
        <mc:Choice Requires="a14">
          <p:sp>
            <p:nvSpPr>
              <p:cNvPr id="2" name="Dreptunghi 4">
                <a:extLst>
                  <a:ext uri="{FF2B5EF4-FFF2-40B4-BE49-F238E27FC236}">
                    <a16:creationId xmlns:a16="http://schemas.microsoft.com/office/drawing/2014/main" id="{219E6961-ED77-4A02-BA33-797E21C21563}"/>
                  </a:ext>
                </a:extLst>
              </p:cNvPr>
              <p:cNvSpPr/>
              <p:nvPr/>
            </p:nvSpPr>
            <p:spPr>
              <a:xfrm>
                <a:off x="780092" y="2060664"/>
                <a:ext cx="1996169"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𝑥</m:t>
                          </m:r>
                        </m:sub>
                      </m:sSub>
                    </m:oMath>
                  </m:oMathPara>
                </a14:m>
                <a:endParaRPr lang="en-US" dirty="0"/>
              </a:p>
            </p:txBody>
          </p:sp>
        </mc:Choice>
        <mc:Fallback xmlns="">
          <p:sp>
            <p:nvSpPr>
              <p:cNvPr id="2" name="Dreptunghi 4">
                <a:extLst>
                  <a:ext uri="{FF2B5EF4-FFF2-40B4-BE49-F238E27FC236}">
                    <a16:creationId xmlns:a16="http://schemas.microsoft.com/office/drawing/2014/main" id="{219E6961-ED77-4A02-BA33-797E21C21563}"/>
                  </a:ext>
                </a:extLst>
              </p:cNvPr>
              <p:cNvSpPr>
                <a:spLocks noRot="1" noChangeAspect="1" noMove="1" noResize="1" noEditPoints="1" noAdjustHandles="1" noChangeArrowheads="1" noChangeShapeType="1" noTextEdit="1"/>
              </p:cNvSpPr>
              <p:nvPr/>
            </p:nvSpPr>
            <p:spPr>
              <a:xfrm>
                <a:off x="780092" y="2060664"/>
                <a:ext cx="1996169" cy="391902"/>
              </a:xfrm>
              <a:prstGeom prst="rect">
                <a:avLst/>
              </a:prstGeom>
              <a:blipFill>
                <a:blip r:embed="rId2"/>
                <a:stretch>
                  <a:fillRect b="-6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Dreptunghi 4">
                <a:extLst>
                  <a:ext uri="{FF2B5EF4-FFF2-40B4-BE49-F238E27FC236}">
                    <a16:creationId xmlns:a16="http://schemas.microsoft.com/office/drawing/2014/main" id="{00291C94-0768-4AAF-822D-497D913B49F1}"/>
                  </a:ext>
                </a:extLst>
              </p:cNvPr>
              <p:cNvSpPr/>
              <p:nvPr/>
            </p:nvSpPr>
            <p:spPr>
              <a:xfrm>
                <a:off x="780092" y="1391959"/>
                <a:ext cx="3272928" cy="65620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2</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2</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𝑥</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2</m:t>
                              </m:r>
                            </m:sub>
                          </m:sSub>
                        </m:den>
                      </m:f>
                    </m:oMath>
                  </m:oMathPara>
                </a14:m>
                <a:endParaRPr lang="en-US" dirty="0"/>
              </a:p>
            </p:txBody>
          </p:sp>
        </mc:Choice>
        <mc:Fallback xmlns="">
          <p:sp>
            <p:nvSpPr>
              <p:cNvPr id="5" name="Dreptunghi 4">
                <a:extLst>
                  <a:ext uri="{FF2B5EF4-FFF2-40B4-BE49-F238E27FC236}">
                    <a16:creationId xmlns:a16="http://schemas.microsoft.com/office/drawing/2014/main" id="{00291C94-0768-4AAF-822D-497D913B49F1}"/>
                  </a:ext>
                </a:extLst>
              </p:cNvPr>
              <p:cNvSpPr>
                <a:spLocks noRot="1" noChangeAspect="1" noMove="1" noResize="1" noEditPoints="1" noAdjustHandles="1" noChangeArrowheads="1" noChangeShapeType="1" noTextEdit="1"/>
              </p:cNvSpPr>
              <p:nvPr/>
            </p:nvSpPr>
            <p:spPr>
              <a:xfrm>
                <a:off x="780092" y="1391959"/>
                <a:ext cx="3272928" cy="656205"/>
              </a:xfrm>
              <a:prstGeom prst="rect">
                <a:avLst/>
              </a:prstGeom>
              <a:blipFill>
                <a:blip r:embed="rId3"/>
                <a:stretch>
                  <a:fillRect/>
                </a:stretch>
              </a:blipFill>
            </p:spPr>
            <p:txBody>
              <a:bodyPr/>
              <a:lstStyle/>
              <a:p>
                <a:r>
                  <a:rPr lang="en-US">
                    <a:noFill/>
                  </a:rPr>
                  <a:t> </a:t>
                </a:r>
              </a:p>
            </p:txBody>
          </p:sp>
        </mc:Fallback>
      </mc:AlternateContent>
      <p:pic>
        <p:nvPicPr>
          <p:cNvPr id="11" name="Picture 10">
            <a:extLst>
              <a:ext uri="{FF2B5EF4-FFF2-40B4-BE49-F238E27FC236}">
                <a16:creationId xmlns:a16="http://schemas.microsoft.com/office/drawing/2014/main" id="{505C1022-838D-4C58-9EC4-19FC654E8EE8}"/>
              </a:ext>
            </a:extLst>
          </p:cNvPr>
          <p:cNvPicPr>
            <a:picLocks noChangeAspect="1"/>
          </p:cNvPicPr>
          <p:nvPr/>
        </p:nvPicPr>
        <p:blipFill>
          <a:blip r:embed="rId4"/>
          <a:stretch>
            <a:fillRect/>
          </a:stretch>
        </p:blipFill>
        <p:spPr>
          <a:xfrm>
            <a:off x="7413557" y="1260074"/>
            <a:ext cx="4334480" cy="4800000"/>
          </a:xfrm>
          <a:prstGeom prst="rect">
            <a:avLst/>
          </a:prstGeom>
        </p:spPr>
      </p:pic>
      <mc:AlternateContent xmlns:mc="http://schemas.openxmlformats.org/markup-compatibility/2006" xmlns:a14="http://schemas.microsoft.com/office/drawing/2010/main">
        <mc:Choice Requires="a14">
          <p:sp>
            <p:nvSpPr>
              <p:cNvPr id="13" name="Dreptunghi 4">
                <a:extLst>
                  <a:ext uri="{FF2B5EF4-FFF2-40B4-BE49-F238E27FC236}">
                    <a16:creationId xmlns:a16="http://schemas.microsoft.com/office/drawing/2014/main" id="{BFBA9866-36B8-4EF6-8A73-C753570EE4D0}"/>
                  </a:ext>
                </a:extLst>
              </p:cNvPr>
              <p:cNvSpPr/>
              <p:nvPr/>
            </p:nvSpPr>
            <p:spPr>
              <a:xfrm>
                <a:off x="780091" y="2507394"/>
                <a:ext cx="1996169"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1</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oMath>
                  </m:oMathPara>
                </a14:m>
                <a:endParaRPr lang="en-US" dirty="0"/>
              </a:p>
            </p:txBody>
          </p:sp>
        </mc:Choice>
        <mc:Fallback xmlns="">
          <p:sp>
            <p:nvSpPr>
              <p:cNvPr id="13" name="Dreptunghi 4">
                <a:extLst>
                  <a:ext uri="{FF2B5EF4-FFF2-40B4-BE49-F238E27FC236}">
                    <a16:creationId xmlns:a16="http://schemas.microsoft.com/office/drawing/2014/main" id="{BFBA9866-36B8-4EF6-8A73-C753570EE4D0}"/>
                  </a:ext>
                </a:extLst>
              </p:cNvPr>
              <p:cNvSpPr>
                <a:spLocks noRot="1" noChangeAspect="1" noMove="1" noResize="1" noEditPoints="1" noAdjustHandles="1" noChangeArrowheads="1" noChangeShapeType="1" noTextEdit="1"/>
              </p:cNvSpPr>
              <p:nvPr/>
            </p:nvSpPr>
            <p:spPr>
              <a:xfrm>
                <a:off x="780091" y="2507394"/>
                <a:ext cx="1996169" cy="369332"/>
              </a:xfrm>
              <a:prstGeom prst="rect">
                <a:avLst/>
              </a:prstGeom>
              <a:blipFill>
                <a:blip r:embed="rId5"/>
                <a:stretch>
                  <a:fillRect/>
                </a:stretch>
              </a:blipFill>
            </p:spPr>
            <p:txBody>
              <a:bodyPr/>
              <a:lstStyle/>
              <a:p>
                <a:r>
                  <a:rPr lang="en-US">
                    <a:noFill/>
                  </a:rPr>
                  <a:t> </a:t>
                </a:r>
              </a:p>
            </p:txBody>
          </p:sp>
        </mc:Fallback>
      </mc:AlternateContent>
      <p:sp>
        <p:nvSpPr>
          <p:cNvPr id="15" name="Left Brace 14">
            <a:extLst>
              <a:ext uri="{FF2B5EF4-FFF2-40B4-BE49-F238E27FC236}">
                <a16:creationId xmlns:a16="http://schemas.microsoft.com/office/drawing/2014/main" id="{57C1C821-9A8A-492A-9FC5-0E5819E73AAE}"/>
              </a:ext>
            </a:extLst>
          </p:cNvPr>
          <p:cNvSpPr/>
          <p:nvPr/>
        </p:nvSpPr>
        <p:spPr>
          <a:xfrm>
            <a:off x="620252" y="1437213"/>
            <a:ext cx="159839" cy="1484767"/>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7" name="Dreptunghi 4">
                <a:extLst>
                  <a:ext uri="{FF2B5EF4-FFF2-40B4-BE49-F238E27FC236}">
                    <a16:creationId xmlns:a16="http://schemas.microsoft.com/office/drawing/2014/main" id="{172DB8BA-4AB3-42F4-8EA3-179BBDC34553}"/>
                  </a:ext>
                </a:extLst>
              </p:cNvPr>
              <p:cNvSpPr/>
              <p:nvPr/>
            </p:nvSpPr>
            <p:spPr>
              <a:xfrm>
                <a:off x="709197" y="2912786"/>
                <a:ext cx="4247814" cy="68339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2</m:t>
                          </m:r>
                        </m:sub>
                      </m:sSub>
                      <m:sSub>
                        <m:sSubPr>
                          <m:ctrlPr>
                            <a:rPr lang="en-US" i="1">
                              <a:latin typeface="Cambria Math" panose="02040503050406030204" pitchFamily="18" charset="0"/>
                            </a:rPr>
                          </m:ctrlPr>
                        </m:sSubPr>
                        <m:e>
                          <m:r>
                            <a:rPr lang="en-US" b="0" i="1" smtClean="0">
                              <a:latin typeface="Cambria Math" panose="02040503050406030204" pitchFamily="18" charset="0"/>
                            </a:rPr>
                            <m:t> </m:t>
                          </m:r>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𝑂</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2</m:t>
                              </m:r>
                            </m:sub>
                          </m:sSub>
                        </m:den>
                      </m:f>
                      <m:r>
                        <a:rPr lang="en-US" b="0" i="1" smtClean="0">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den>
                      </m:f>
                    </m:oMath>
                  </m:oMathPara>
                </a14:m>
                <a:endParaRPr lang="en-US" dirty="0"/>
              </a:p>
            </p:txBody>
          </p:sp>
        </mc:Choice>
        <mc:Fallback xmlns="">
          <p:sp>
            <p:nvSpPr>
              <p:cNvPr id="17" name="Dreptunghi 4">
                <a:extLst>
                  <a:ext uri="{FF2B5EF4-FFF2-40B4-BE49-F238E27FC236}">
                    <a16:creationId xmlns:a16="http://schemas.microsoft.com/office/drawing/2014/main" id="{172DB8BA-4AB3-42F4-8EA3-179BBDC34553}"/>
                  </a:ext>
                </a:extLst>
              </p:cNvPr>
              <p:cNvSpPr>
                <a:spLocks noRot="1" noChangeAspect="1" noMove="1" noResize="1" noEditPoints="1" noAdjustHandles="1" noChangeArrowheads="1" noChangeShapeType="1" noTextEdit="1"/>
              </p:cNvSpPr>
              <p:nvPr/>
            </p:nvSpPr>
            <p:spPr>
              <a:xfrm>
                <a:off x="709197" y="2912786"/>
                <a:ext cx="4247814" cy="68339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Dreptunghi 4">
                <a:extLst>
                  <a:ext uri="{FF2B5EF4-FFF2-40B4-BE49-F238E27FC236}">
                    <a16:creationId xmlns:a16="http://schemas.microsoft.com/office/drawing/2014/main" id="{20D7EBBE-11F7-4D3D-BB0E-4817549A1807}"/>
                  </a:ext>
                </a:extLst>
              </p:cNvPr>
              <p:cNvSpPr/>
              <p:nvPr/>
            </p:nvSpPr>
            <p:spPr>
              <a:xfrm>
                <a:off x="652353" y="3596178"/>
                <a:ext cx="4247814" cy="714683"/>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1+</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den>
                          </m:f>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2</m:t>
                              </m:r>
                            </m:sub>
                          </m:sSub>
                        </m:den>
                      </m:f>
                    </m:oMath>
                  </m:oMathPara>
                </a14:m>
                <a:endParaRPr lang="en-US" dirty="0"/>
              </a:p>
            </p:txBody>
          </p:sp>
        </mc:Choice>
        <mc:Fallback xmlns="">
          <p:sp>
            <p:nvSpPr>
              <p:cNvPr id="21" name="Dreptunghi 4">
                <a:extLst>
                  <a:ext uri="{FF2B5EF4-FFF2-40B4-BE49-F238E27FC236}">
                    <a16:creationId xmlns:a16="http://schemas.microsoft.com/office/drawing/2014/main" id="{20D7EBBE-11F7-4D3D-BB0E-4817549A1807}"/>
                  </a:ext>
                </a:extLst>
              </p:cNvPr>
              <p:cNvSpPr>
                <a:spLocks noRot="1" noChangeAspect="1" noMove="1" noResize="1" noEditPoints="1" noAdjustHandles="1" noChangeArrowheads="1" noChangeShapeType="1" noTextEdit="1"/>
              </p:cNvSpPr>
              <p:nvPr/>
            </p:nvSpPr>
            <p:spPr>
              <a:xfrm>
                <a:off x="652353" y="3596178"/>
                <a:ext cx="4247814" cy="71468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Dreptunghi 4">
                <a:extLst>
                  <a:ext uri="{FF2B5EF4-FFF2-40B4-BE49-F238E27FC236}">
                    <a16:creationId xmlns:a16="http://schemas.microsoft.com/office/drawing/2014/main" id="{AACB3ABD-8119-492B-8C9E-A68BA1B4FA45}"/>
                  </a:ext>
                </a:extLst>
              </p:cNvPr>
              <p:cNvSpPr/>
              <p:nvPr/>
            </p:nvSpPr>
            <p:spPr>
              <a:xfrm>
                <a:off x="677660" y="4310861"/>
                <a:ext cx="3477792"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𝑂</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oMath>
                  </m:oMathPara>
                </a14:m>
                <a:endParaRPr lang="en-US" dirty="0"/>
              </a:p>
            </p:txBody>
          </p:sp>
        </mc:Choice>
        <mc:Fallback xmlns="">
          <p:sp>
            <p:nvSpPr>
              <p:cNvPr id="28" name="Dreptunghi 4">
                <a:extLst>
                  <a:ext uri="{FF2B5EF4-FFF2-40B4-BE49-F238E27FC236}">
                    <a16:creationId xmlns:a16="http://schemas.microsoft.com/office/drawing/2014/main" id="{AACB3ABD-8119-492B-8C9E-A68BA1B4FA45}"/>
                  </a:ext>
                </a:extLst>
              </p:cNvPr>
              <p:cNvSpPr>
                <a:spLocks noRot="1" noChangeAspect="1" noMove="1" noResize="1" noEditPoints="1" noAdjustHandles="1" noChangeArrowheads="1" noChangeShapeType="1" noTextEdit="1"/>
              </p:cNvSpPr>
              <p:nvPr/>
            </p:nvSpPr>
            <p:spPr>
              <a:xfrm>
                <a:off x="677660" y="4310861"/>
                <a:ext cx="3477792" cy="369332"/>
              </a:xfrm>
              <a:prstGeom prst="rect">
                <a:avLst/>
              </a:prstGeom>
              <a:blipFill>
                <a:blip r:embed="rId8"/>
                <a:stretch>
                  <a:fillRect b="-65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Dreptunghi 4">
                <a:extLst>
                  <a:ext uri="{FF2B5EF4-FFF2-40B4-BE49-F238E27FC236}">
                    <a16:creationId xmlns:a16="http://schemas.microsoft.com/office/drawing/2014/main" id="{A5883EBB-B614-4EFA-BD43-020E1027B3BF}"/>
                  </a:ext>
                </a:extLst>
              </p:cNvPr>
              <p:cNvSpPr/>
              <p:nvPr/>
            </p:nvSpPr>
            <p:spPr>
              <a:xfrm>
                <a:off x="677660" y="4840878"/>
                <a:ext cx="3477792"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𝑅</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oMath>
                  </m:oMathPara>
                </a14:m>
                <a:endParaRPr lang="en-US" dirty="0"/>
              </a:p>
            </p:txBody>
          </p:sp>
        </mc:Choice>
        <mc:Fallback xmlns="">
          <p:sp>
            <p:nvSpPr>
              <p:cNvPr id="30" name="Dreptunghi 4">
                <a:extLst>
                  <a:ext uri="{FF2B5EF4-FFF2-40B4-BE49-F238E27FC236}">
                    <a16:creationId xmlns:a16="http://schemas.microsoft.com/office/drawing/2014/main" id="{A5883EBB-B614-4EFA-BD43-020E1027B3BF}"/>
                  </a:ext>
                </a:extLst>
              </p:cNvPr>
              <p:cNvSpPr>
                <a:spLocks noRot="1" noChangeAspect="1" noMove="1" noResize="1" noEditPoints="1" noAdjustHandles="1" noChangeArrowheads="1" noChangeShapeType="1" noTextEdit="1"/>
              </p:cNvSpPr>
              <p:nvPr/>
            </p:nvSpPr>
            <p:spPr>
              <a:xfrm>
                <a:off x="677660" y="4840878"/>
                <a:ext cx="3477792" cy="369332"/>
              </a:xfrm>
              <a:prstGeom prst="rect">
                <a:avLst/>
              </a:prstGeom>
              <a:blipFill>
                <a:blip r:embed="rId9"/>
                <a:stretch>
                  <a:fillRect b="-6557"/>
                </a:stretch>
              </a:blipFill>
            </p:spPr>
            <p:txBody>
              <a:bodyPr/>
              <a:lstStyle/>
              <a:p>
                <a:r>
                  <a:rPr lang="en-US">
                    <a:noFill/>
                  </a:rPr>
                  <a:t> </a:t>
                </a:r>
              </a:p>
            </p:txBody>
          </p:sp>
        </mc:Fallback>
      </mc:AlternateContent>
      <p:sp>
        <p:nvSpPr>
          <p:cNvPr id="32" name="Rectangle: Rounded Corners 5">
            <a:extLst>
              <a:ext uri="{FF2B5EF4-FFF2-40B4-BE49-F238E27FC236}">
                <a16:creationId xmlns:a16="http://schemas.microsoft.com/office/drawing/2014/main" id="{5A854F3D-471D-4A00-BDFD-17EF26D897B9}"/>
              </a:ext>
            </a:extLst>
          </p:cNvPr>
          <p:cNvSpPr/>
          <p:nvPr/>
        </p:nvSpPr>
        <p:spPr>
          <a:xfrm>
            <a:off x="677660" y="4840878"/>
            <a:ext cx="2918063" cy="446143"/>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CasetăText 23">
            <a:extLst>
              <a:ext uri="{FF2B5EF4-FFF2-40B4-BE49-F238E27FC236}">
                <a16:creationId xmlns:a16="http://schemas.microsoft.com/office/drawing/2014/main" id="{F03A0E24-B3B4-4896-8FD0-780D45C6A693}"/>
              </a:ext>
            </a:extLst>
          </p:cNvPr>
          <p:cNvSpPr txBox="1"/>
          <p:nvPr/>
        </p:nvSpPr>
        <p:spPr>
          <a:xfrm>
            <a:off x="400050" y="5355323"/>
            <a:ext cx="7013507" cy="369332"/>
          </a:xfrm>
          <a:prstGeom prst="rect">
            <a:avLst/>
          </a:prstGeom>
          <a:noFill/>
        </p:spPr>
        <p:txBody>
          <a:bodyPr wrap="square" rtlCol="0">
            <a:spAutoFit/>
          </a:bodyPr>
          <a:lstStyle/>
          <a:p>
            <a:pPr marL="342900" indent="-342900">
              <a:buFont typeface="Arial" panose="020B0604020202020204" pitchFamily="34" charset="0"/>
              <a:buChar char="•"/>
            </a:pPr>
            <a:r>
              <a:rPr lang="en-US" dirty="0"/>
              <a:t>But usually g</a:t>
            </a:r>
            <a:r>
              <a:rPr lang="en-US" baseline="-25000" dirty="0"/>
              <a:t>m2</a:t>
            </a:r>
            <a:r>
              <a:rPr lang="en-US" dirty="0"/>
              <a:t>r</a:t>
            </a:r>
            <a:r>
              <a:rPr lang="en-US" baseline="-25000" dirty="0"/>
              <a:t>o1</a:t>
            </a:r>
            <a:r>
              <a:rPr lang="en-US" dirty="0"/>
              <a:t>r</a:t>
            </a:r>
            <a:r>
              <a:rPr lang="en-US" baseline="-25000" dirty="0"/>
              <a:t>o2</a:t>
            </a:r>
            <a:r>
              <a:rPr lang="en-US" dirty="0"/>
              <a:t>&gt;&gt;r</a:t>
            </a:r>
            <a:r>
              <a:rPr lang="en-US" baseline="-25000" dirty="0"/>
              <a:t>o1</a:t>
            </a:r>
            <a:r>
              <a:rPr lang="en-US" dirty="0"/>
              <a:t> or r</a:t>
            </a:r>
            <a:r>
              <a:rPr lang="en-US" baseline="-25000" dirty="0"/>
              <a:t>o2</a:t>
            </a:r>
            <a:r>
              <a:rPr lang="en-US" dirty="0"/>
              <a:t>, so we have:</a:t>
            </a:r>
          </a:p>
        </p:txBody>
      </p:sp>
      <mc:AlternateContent xmlns:mc="http://schemas.openxmlformats.org/markup-compatibility/2006" xmlns:a14="http://schemas.microsoft.com/office/drawing/2010/main">
        <mc:Choice Requires="a14">
          <p:sp>
            <p:nvSpPr>
              <p:cNvPr id="36" name="Dreptunghi 4">
                <a:extLst>
                  <a:ext uri="{FF2B5EF4-FFF2-40B4-BE49-F238E27FC236}">
                    <a16:creationId xmlns:a16="http://schemas.microsoft.com/office/drawing/2014/main" id="{061678AA-6299-4F77-99C9-7BB7739DB927}"/>
                  </a:ext>
                </a:extLst>
              </p:cNvPr>
              <p:cNvSpPr/>
              <p:nvPr/>
            </p:nvSpPr>
            <p:spPr>
              <a:xfrm>
                <a:off x="700171" y="5816987"/>
                <a:ext cx="3477792"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𝑅</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oMath>
                  </m:oMathPara>
                </a14:m>
                <a:endParaRPr lang="en-US" dirty="0"/>
              </a:p>
            </p:txBody>
          </p:sp>
        </mc:Choice>
        <mc:Fallback xmlns="">
          <p:sp>
            <p:nvSpPr>
              <p:cNvPr id="36" name="Dreptunghi 4">
                <a:extLst>
                  <a:ext uri="{FF2B5EF4-FFF2-40B4-BE49-F238E27FC236}">
                    <a16:creationId xmlns:a16="http://schemas.microsoft.com/office/drawing/2014/main" id="{061678AA-6299-4F77-99C9-7BB7739DB927}"/>
                  </a:ext>
                </a:extLst>
              </p:cNvPr>
              <p:cNvSpPr>
                <a:spLocks noRot="1" noChangeAspect="1" noMove="1" noResize="1" noEditPoints="1" noAdjustHandles="1" noChangeArrowheads="1" noChangeShapeType="1" noTextEdit="1"/>
              </p:cNvSpPr>
              <p:nvPr/>
            </p:nvSpPr>
            <p:spPr>
              <a:xfrm>
                <a:off x="700171" y="5816987"/>
                <a:ext cx="3477792" cy="369332"/>
              </a:xfrm>
              <a:prstGeom prst="rect">
                <a:avLst/>
              </a:prstGeom>
              <a:blipFill>
                <a:blip r:embed="rId10"/>
                <a:stretch>
                  <a:fillRect b="-6557"/>
                </a:stretch>
              </a:blipFill>
            </p:spPr>
            <p:txBody>
              <a:bodyPr/>
              <a:lstStyle/>
              <a:p>
                <a:r>
                  <a:rPr lang="en-US">
                    <a:noFill/>
                  </a:rPr>
                  <a:t> </a:t>
                </a:r>
              </a:p>
            </p:txBody>
          </p:sp>
        </mc:Fallback>
      </mc:AlternateContent>
      <p:sp>
        <p:nvSpPr>
          <p:cNvPr id="38" name="Rectangle: Rounded Corners 21">
            <a:extLst>
              <a:ext uri="{FF2B5EF4-FFF2-40B4-BE49-F238E27FC236}">
                <a16:creationId xmlns:a16="http://schemas.microsoft.com/office/drawing/2014/main" id="{43384673-1E17-4324-8857-6A888BB7EF7A}"/>
              </a:ext>
            </a:extLst>
          </p:cNvPr>
          <p:cNvSpPr/>
          <p:nvPr/>
        </p:nvSpPr>
        <p:spPr>
          <a:xfrm>
            <a:off x="700171" y="5800987"/>
            <a:ext cx="1735531" cy="457068"/>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6006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6404959" cy="461665"/>
          </a:xfrm>
          <a:prstGeom prst="rect">
            <a:avLst/>
          </a:prstGeom>
          <a:noFill/>
        </p:spPr>
        <p:txBody>
          <a:bodyPr wrap="none" rtlCol="0">
            <a:spAutoFit/>
          </a:bodyPr>
          <a:lstStyle/>
          <a:p>
            <a:r>
              <a:rPr lang="en-US" sz="2400" dirty="0" err="1"/>
              <a:t>Cascode</a:t>
            </a:r>
            <a:r>
              <a:rPr lang="en-US" sz="2400" dirty="0"/>
              <a:t> Current Mirror – Generating V</a:t>
            </a:r>
            <a:r>
              <a:rPr lang="en-US" sz="2400" baseline="-25000" dirty="0"/>
              <a:t>b</a:t>
            </a:r>
            <a:r>
              <a:rPr lang="en-US" sz="2400" dirty="0"/>
              <a:t> potential</a:t>
            </a:r>
            <a:endParaRPr lang="ro-RO" sz="2400" dirty="0"/>
          </a:p>
        </p:txBody>
      </p:sp>
      <p:sp>
        <p:nvSpPr>
          <p:cNvPr id="10" name="CasetăText 23">
            <a:extLst>
              <a:ext uri="{FF2B5EF4-FFF2-40B4-BE49-F238E27FC236}">
                <a16:creationId xmlns:a16="http://schemas.microsoft.com/office/drawing/2014/main" id="{26E4FA4F-61CC-4959-A53B-573286D940B7}"/>
              </a:ext>
            </a:extLst>
          </p:cNvPr>
          <p:cNvSpPr txBox="1"/>
          <p:nvPr/>
        </p:nvSpPr>
        <p:spPr>
          <a:xfrm>
            <a:off x="400050" y="1247287"/>
            <a:ext cx="11304270" cy="923330"/>
          </a:xfrm>
          <a:prstGeom prst="rect">
            <a:avLst/>
          </a:prstGeom>
          <a:noFill/>
        </p:spPr>
        <p:txBody>
          <a:bodyPr wrap="square" rtlCol="0">
            <a:spAutoFit/>
          </a:bodyPr>
          <a:lstStyle/>
          <a:p>
            <a:pPr marL="342900" indent="-342900">
              <a:buFont typeface="Arial" panose="020B0604020202020204" pitchFamily="34" charset="0"/>
              <a:buChar char="•"/>
            </a:pPr>
            <a:r>
              <a:rPr lang="en-US" dirty="0"/>
              <a:t>We shall now discuss several (3 to be precise) topologies to generate the V</a:t>
            </a:r>
            <a:r>
              <a:rPr lang="en-US" baseline="-25000" dirty="0"/>
              <a:t>b</a:t>
            </a:r>
            <a:r>
              <a:rPr lang="en-US" dirty="0"/>
              <a:t> voltage.</a:t>
            </a:r>
          </a:p>
          <a:p>
            <a:pPr marL="342900" indent="-342900">
              <a:buFont typeface="Arial" panose="020B0604020202020204" pitchFamily="34" charset="0"/>
              <a:buChar char="•"/>
            </a:pPr>
            <a:r>
              <a:rPr lang="en-US" dirty="0"/>
              <a:t>First, let us review the conditions we have identified so far for the V</a:t>
            </a:r>
            <a:r>
              <a:rPr lang="en-US" baseline="-25000" dirty="0"/>
              <a:t>b</a:t>
            </a:r>
            <a:r>
              <a:rPr lang="en-US" dirty="0"/>
              <a:t> voltage:</a:t>
            </a:r>
          </a:p>
          <a:p>
            <a:pPr marL="800100" lvl="1" indent="-342900">
              <a:buFont typeface="Wingdings" panose="05000000000000000000" pitchFamily="2" charset="2"/>
              <a:buChar char="§"/>
            </a:pPr>
            <a:r>
              <a:rPr lang="en-US" dirty="0"/>
              <a:t>V</a:t>
            </a:r>
            <a:r>
              <a:rPr lang="en-US" baseline="-25000" dirty="0"/>
              <a:t>b</a:t>
            </a:r>
            <a:r>
              <a:rPr lang="en-US" dirty="0"/>
              <a:t> should be high enough so that MN1 is in saturation </a:t>
            </a:r>
          </a:p>
        </p:txBody>
      </p:sp>
      <mc:AlternateContent xmlns:mc="http://schemas.openxmlformats.org/markup-compatibility/2006" xmlns:a14="http://schemas.microsoft.com/office/drawing/2010/main">
        <mc:Choice Requires="a14">
          <p:sp>
            <p:nvSpPr>
              <p:cNvPr id="11" name="Dreptunghi 4">
                <a:extLst>
                  <a:ext uri="{FF2B5EF4-FFF2-40B4-BE49-F238E27FC236}">
                    <a16:creationId xmlns:a16="http://schemas.microsoft.com/office/drawing/2014/main" id="{CBD19C4A-C9FC-422C-B908-A75739E16FBF}"/>
                  </a:ext>
                </a:extLst>
              </p:cNvPr>
              <p:cNvSpPr/>
              <p:nvPr/>
            </p:nvSpPr>
            <p:spPr>
              <a:xfrm>
                <a:off x="1242438" y="2188039"/>
                <a:ext cx="4554858"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r>
                            <a:rPr lang="en-US" b="0" i="1" smtClean="0">
                              <a:latin typeface="Cambria Math" panose="02040503050406030204" pitchFamily="18" charset="0"/>
                            </a:rPr>
                            <m:t>, </m:t>
                          </m:r>
                          <m:r>
                            <a:rPr lang="en-US" b="0" i="1" smtClean="0">
                              <a:latin typeface="Cambria Math" panose="02040503050406030204" pitchFamily="18" charset="0"/>
                            </a:rPr>
                            <m:t>𝑚𝑖𝑛</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11" name="Dreptunghi 4">
                <a:extLst>
                  <a:ext uri="{FF2B5EF4-FFF2-40B4-BE49-F238E27FC236}">
                    <a16:creationId xmlns:a16="http://schemas.microsoft.com/office/drawing/2014/main" id="{CBD19C4A-C9FC-422C-B908-A75739E16FBF}"/>
                  </a:ext>
                </a:extLst>
              </p:cNvPr>
              <p:cNvSpPr>
                <a:spLocks noRot="1" noChangeAspect="1" noMove="1" noResize="1" noEditPoints="1" noAdjustHandles="1" noChangeArrowheads="1" noChangeShapeType="1" noTextEdit="1"/>
              </p:cNvSpPr>
              <p:nvPr/>
            </p:nvSpPr>
            <p:spPr>
              <a:xfrm>
                <a:off x="1242438" y="2188039"/>
                <a:ext cx="4554858" cy="391902"/>
              </a:xfrm>
              <a:prstGeom prst="rect">
                <a:avLst/>
              </a:prstGeom>
              <a:blipFill>
                <a:blip r:embed="rId2"/>
                <a:stretch>
                  <a:fillRect b="-9375"/>
                </a:stretch>
              </a:blipFill>
            </p:spPr>
            <p:txBody>
              <a:bodyPr/>
              <a:lstStyle/>
              <a:p>
                <a:r>
                  <a:rPr lang="en-US">
                    <a:noFill/>
                  </a:rPr>
                  <a:t> </a:t>
                </a:r>
              </a:p>
            </p:txBody>
          </p:sp>
        </mc:Fallback>
      </mc:AlternateContent>
      <p:sp>
        <p:nvSpPr>
          <p:cNvPr id="12" name="CasetăText 23">
            <a:extLst>
              <a:ext uri="{FF2B5EF4-FFF2-40B4-BE49-F238E27FC236}">
                <a16:creationId xmlns:a16="http://schemas.microsoft.com/office/drawing/2014/main" id="{0F290D54-99B9-452E-A600-97E4F18E87F7}"/>
              </a:ext>
            </a:extLst>
          </p:cNvPr>
          <p:cNvSpPr txBox="1"/>
          <p:nvPr/>
        </p:nvSpPr>
        <p:spPr>
          <a:xfrm>
            <a:off x="400050" y="2597363"/>
            <a:ext cx="11304270" cy="369332"/>
          </a:xfrm>
          <a:prstGeom prst="rect">
            <a:avLst/>
          </a:prstGeom>
          <a:noFill/>
        </p:spPr>
        <p:txBody>
          <a:bodyPr wrap="square" rtlCol="0">
            <a:spAutoFit/>
          </a:bodyPr>
          <a:lstStyle/>
          <a:p>
            <a:pPr marL="800100" lvl="1" indent="-342900">
              <a:buFont typeface="Wingdings" panose="05000000000000000000" pitchFamily="2" charset="2"/>
              <a:buChar char="§"/>
            </a:pPr>
            <a:r>
              <a:rPr lang="en-US" dirty="0"/>
              <a:t>V</a:t>
            </a:r>
            <a:r>
              <a:rPr lang="en-US" baseline="-25000" dirty="0"/>
              <a:t>b</a:t>
            </a:r>
            <a:r>
              <a:rPr lang="en-US" dirty="0"/>
              <a:t> should be chosen such that MN1 and MN3 have the same drain source voltage</a:t>
            </a:r>
          </a:p>
        </p:txBody>
      </p:sp>
      <mc:AlternateContent xmlns:mc="http://schemas.openxmlformats.org/markup-compatibility/2006" xmlns:a14="http://schemas.microsoft.com/office/drawing/2010/main">
        <mc:Choice Requires="a14">
          <p:sp>
            <p:nvSpPr>
              <p:cNvPr id="13" name="Dreptunghi 4">
                <a:extLst>
                  <a:ext uri="{FF2B5EF4-FFF2-40B4-BE49-F238E27FC236}">
                    <a16:creationId xmlns:a16="http://schemas.microsoft.com/office/drawing/2014/main" id="{C97737FC-D7C8-4446-98BB-1B9C7B203EA0}"/>
                  </a:ext>
                </a:extLst>
              </p:cNvPr>
              <p:cNvSpPr/>
              <p:nvPr/>
            </p:nvSpPr>
            <p:spPr>
              <a:xfrm>
                <a:off x="1242438" y="3001539"/>
                <a:ext cx="1445898"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3</m:t>
                          </m:r>
                        </m:sub>
                      </m:sSub>
                    </m:oMath>
                  </m:oMathPara>
                </a14:m>
                <a:endParaRPr lang="en-US" dirty="0"/>
              </a:p>
            </p:txBody>
          </p:sp>
        </mc:Choice>
        <mc:Fallback xmlns="">
          <p:sp>
            <p:nvSpPr>
              <p:cNvPr id="13" name="Dreptunghi 4">
                <a:extLst>
                  <a:ext uri="{FF2B5EF4-FFF2-40B4-BE49-F238E27FC236}">
                    <a16:creationId xmlns:a16="http://schemas.microsoft.com/office/drawing/2014/main" id="{C97737FC-D7C8-4446-98BB-1B9C7B203EA0}"/>
                  </a:ext>
                </a:extLst>
              </p:cNvPr>
              <p:cNvSpPr>
                <a:spLocks noRot="1" noChangeAspect="1" noMove="1" noResize="1" noEditPoints="1" noAdjustHandles="1" noChangeArrowheads="1" noChangeShapeType="1" noTextEdit="1"/>
              </p:cNvSpPr>
              <p:nvPr/>
            </p:nvSpPr>
            <p:spPr>
              <a:xfrm>
                <a:off x="1242438" y="3001539"/>
                <a:ext cx="1445898" cy="369332"/>
              </a:xfrm>
              <a:prstGeom prst="rect">
                <a:avLst/>
              </a:prstGeom>
              <a:blipFill>
                <a:blip r:embed="rId3"/>
                <a:stretch>
                  <a:fillRect/>
                </a:stretch>
              </a:blipFill>
            </p:spPr>
            <p:txBody>
              <a:bodyPr/>
              <a:lstStyle/>
              <a:p>
                <a:r>
                  <a:rPr lang="en-US">
                    <a:noFill/>
                  </a:rPr>
                  <a:t> </a:t>
                </a:r>
              </a:p>
            </p:txBody>
          </p:sp>
        </mc:Fallback>
      </mc:AlternateContent>
      <p:sp>
        <p:nvSpPr>
          <p:cNvPr id="19" name="CasetăText 23">
            <a:extLst>
              <a:ext uri="{FF2B5EF4-FFF2-40B4-BE49-F238E27FC236}">
                <a16:creationId xmlns:a16="http://schemas.microsoft.com/office/drawing/2014/main" id="{589D696F-609C-4C2C-A9EF-D6AD95F71A46}"/>
              </a:ext>
            </a:extLst>
          </p:cNvPr>
          <p:cNvSpPr txBox="1"/>
          <p:nvPr/>
        </p:nvSpPr>
        <p:spPr>
          <a:xfrm>
            <a:off x="400050" y="3429641"/>
            <a:ext cx="11304270" cy="369332"/>
          </a:xfrm>
          <a:prstGeom prst="rect">
            <a:avLst/>
          </a:prstGeom>
          <a:noFill/>
        </p:spPr>
        <p:txBody>
          <a:bodyPr wrap="square" rtlCol="0">
            <a:spAutoFit/>
          </a:bodyPr>
          <a:lstStyle/>
          <a:p>
            <a:pPr marL="342900" indent="-342900">
              <a:buFont typeface="Arial" panose="020B0604020202020204" pitchFamily="34" charset="0"/>
              <a:buChar char="•"/>
            </a:pPr>
            <a:r>
              <a:rPr lang="en-US" dirty="0"/>
              <a:t>To this, we will add the observation that the lower we choose V</a:t>
            </a:r>
            <a:r>
              <a:rPr lang="en-US" baseline="-25000" dirty="0"/>
              <a:t>b</a:t>
            </a:r>
            <a:r>
              <a:rPr lang="en-US" dirty="0"/>
              <a:t>, the larger the output volage range will be.</a:t>
            </a:r>
          </a:p>
        </p:txBody>
      </p:sp>
      <mc:AlternateContent xmlns:mc="http://schemas.openxmlformats.org/markup-compatibility/2006" xmlns:a14="http://schemas.microsoft.com/office/drawing/2010/main">
        <mc:Choice Requires="a14">
          <p:sp>
            <p:nvSpPr>
              <p:cNvPr id="20" name="Dreptunghi 4">
                <a:extLst>
                  <a:ext uri="{FF2B5EF4-FFF2-40B4-BE49-F238E27FC236}">
                    <a16:creationId xmlns:a16="http://schemas.microsoft.com/office/drawing/2014/main" id="{850752C2-D378-487B-A3DD-AE148D0BA93A}"/>
                  </a:ext>
                </a:extLst>
              </p:cNvPr>
              <p:cNvSpPr/>
              <p:nvPr/>
            </p:nvSpPr>
            <p:spPr>
              <a:xfrm>
                <a:off x="1242438" y="3857743"/>
                <a:ext cx="2012825"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oMath>
                  </m:oMathPara>
                </a14:m>
                <a:endParaRPr lang="en-US" dirty="0"/>
              </a:p>
            </p:txBody>
          </p:sp>
        </mc:Choice>
        <mc:Fallback xmlns="">
          <p:sp>
            <p:nvSpPr>
              <p:cNvPr id="20" name="Dreptunghi 4">
                <a:extLst>
                  <a:ext uri="{FF2B5EF4-FFF2-40B4-BE49-F238E27FC236}">
                    <a16:creationId xmlns:a16="http://schemas.microsoft.com/office/drawing/2014/main" id="{850752C2-D378-487B-A3DD-AE148D0BA93A}"/>
                  </a:ext>
                </a:extLst>
              </p:cNvPr>
              <p:cNvSpPr>
                <a:spLocks noRot="1" noChangeAspect="1" noMove="1" noResize="1" noEditPoints="1" noAdjustHandles="1" noChangeArrowheads="1" noChangeShapeType="1" noTextEdit="1"/>
              </p:cNvSpPr>
              <p:nvPr/>
            </p:nvSpPr>
            <p:spPr>
              <a:xfrm>
                <a:off x="1242438" y="3857743"/>
                <a:ext cx="2012825" cy="369332"/>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505960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6404959" cy="461665"/>
          </a:xfrm>
          <a:prstGeom prst="rect">
            <a:avLst/>
          </a:prstGeom>
          <a:noFill/>
        </p:spPr>
        <p:txBody>
          <a:bodyPr wrap="none" rtlCol="0">
            <a:spAutoFit/>
          </a:bodyPr>
          <a:lstStyle/>
          <a:p>
            <a:r>
              <a:rPr lang="en-US" sz="2400" dirty="0" err="1"/>
              <a:t>Cascode</a:t>
            </a:r>
            <a:r>
              <a:rPr lang="en-US" sz="2400" dirty="0"/>
              <a:t> Current Mirror – Generating V</a:t>
            </a:r>
            <a:r>
              <a:rPr lang="en-US" sz="2400" baseline="-25000" dirty="0"/>
              <a:t>b</a:t>
            </a:r>
            <a:r>
              <a:rPr lang="en-US" sz="2400" dirty="0"/>
              <a:t> potential</a:t>
            </a:r>
            <a:endParaRPr lang="ro-RO" sz="2400" dirty="0"/>
          </a:p>
        </p:txBody>
      </p:sp>
      <p:sp>
        <p:nvSpPr>
          <p:cNvPr id="10" name="CasetăText 23">
            <a:extLst>
              <a:ext uri="{FF2B5EF4-FFF2-40B4-BE49-F238E27FC236}">
                <a16:creationId xmlns:a16="http://schemas.microsoft.com/office/drawing/2014/main" id="{26E4FA4F-61CC-4959-A53B-573286D940B7}"/>
              </a:ext>
            </a:extLst>
          </p:cNvPr>
          <p:cNvSpPr txBox="1"/>
          <p:nvPr/>
        </p:nvSpPr>
        <p:spPr>
          <a:xfrm>
            <a:off x="400050" y="980895"/>
            <a:ext cx="11304270" cy="646331"/>
          </a:xfrm>
          <a:prstGeom prst="rect">
            <a:avLst/>
          </a:prstGeom>
          <a:noFill/>
        </p:spPr>
        <p:txBody>
          <a:bodyPr wrap="square" rtlCol="0">
            <a:spAutoFit/>
          </a:bodyPr>
          <a:lstStyle/>
          <a:p>
            <a:pPr marL="342900" indent="-342900">
              <a:buFont typeface="Arial" panose="020B0604020202020204" pitchFamily="34" charset="0"/>
              <a:buChar char="•"/>
            </a:pPr>
            <a:r>
              <a:rPr lang="en-US" dirty="0"/>
              <a:t>The first, simplest and most widely used topology just uses a diode connected transistor, MN4, to generate V</a:t>
            </a:r>
            <a:r>
              <a:rPr lang="en-US" baseline="-25000" dirty="0"/>
              <a:t>b</a:t>
            </a:r>
            <a:r>
              <a:rPr lang="en-US" dirty="0"/>
              <a:t>.</a:t>
            </a:r>
          </a:p>
          <a:p>
            <a:pPr marL="342900" indent="-342900">
              <a:buFont typeface="Arial" panose="020B0604020202020204" pitchFamily="34" charset="0"/>
              <a:buChar char="•"/>
            </a:pPr>
            <a:r>
              <a:rPr lang="en-US" dirty="0"/>
              <a:t>We have:</a:t>
            </a:r>
          </a:p>
        </p:txBody>
      </p:sp>
      <p:pic>
        <p:nvPicPr>
          <p:cNvPr id="5" name="Picture 4">
            <a:extLst>
              <a:ext uri="{FF2B5EF4-FFF2-40B4-BE49-F238E27FC236}">
                <a16:creationId xmlns:a16="http://schemas.microsoft.com/office/drawing/2014/main" id="{DA8D1FB3-8E84-4484-87DB-DF2EEA15CCDF}"/>
              </a:ext>
            </a:extLst>
          </p:cNvPr>
          <p:cNvPicPr>
            <a:picLocks noChangeAspect="1"/>
          </p:cNvPicPr>
          <p:nvPr/>
        </p:nvPicPr>
        <p:blipFill>
          <a:blip r:embed="rId2"/>
          <a:stretch>
            <a:fillRect/>
          </a:stretch>
        </p:blipFill>
        <p:spPr>
          <a:xfrm>
            <a:off x="6951653" y="1715200"/>
            <a:ext cx="4933333" cy="4161905"/>
          </a:xfrm>
          <a:prstGeom prst="rect">
            <a:avLst/>
          </a:prstGeom>
        </p:spPr>
      </p:pic>
      <mc:AlternateContent xmlns:mc="http://schemas.openxmlformats.org/markup-compatibility/2006" xmlns:a14="http://schemas.microsoft.com/office/drawing/2010/main">
        <mc:Choice Requires="a14">
          <p:sp>
            <p:nvSpPr>
              <p:cNvPr id="14" name="Dreptunghi 4">
                <a:extLst>
                  <a:ext uri="{FF2B5EF4-FFF2-40B4-BE49-F238E27FC236}">
                    <a16:creationId xmlns:a16="http://schemas.microsoft.com/office/drawing/2014/main" id="{ADEAC58B-C188-4DA5-BBF7-E3997C73C757}"/>
                  </a:ext>
                </a:extLst>
              </p:cNvPr>
              <p:cNvSpPr/>
              <p:nvPr/>
            </p:nvSpPr>
            <p:spPr>
              <a:xfrm>
                <a:off x="779142" y="1627226"/>
                <a:ext cx="611543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3</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14" name="Dreptunghi 4">
                <a:extLst>
                  <a:ext uri="{FF2B5EF4-FFF2-40B4-BE49-F238E27FC236}">
                    <a16:creationId xmlns:a16="http://schemas.microsoft.com/office/drawing/2014/main" id="{ADEAC58B-C188-4DA5-BBF7-E3997C73C757}"/>
                  </a:ext>
                </a:extLst>
              </p:cNvPr>
              <p:cNvSpPr>
                <a:spLocks noRot="1" noChangeAspect="1" noMove="1" noResize="1" noEditPoints="1" noAdjustHandles="1" noChangeArrowheads="1" noChangeShapeType="1" noTextEdit="1"/>
              </p:cNvSpPr>
              <p:nvPr/>
            </p:nvSpPr>
            <p:spPr>
              <a:xfrm>
                <a:off x="779142" y="1627226"/>
                <a:ext cx="6115434" cy="391902"/>
              </a:xfrm>
              <a:prstGeom prst="rect">
                <a:avLst/>
              </a:prstGeom>
              <a:blipFill>
                <a:blip r:embed="rId3"/>
                <a:stretch>
                  <a:fillRect b="-9375"/>
                </a:stretch>
              </a:blipFill>
            </p:spPr>
            <p:txBody>
              <a:bodyPr/>
              <a:lstStyle/>
              <a:p>
                <a:r>
                  <a:rPr lang="en-US">
                    <a:noFill/>
                  </a:rPr>
                  <a:t> </a:t>
                </a:r>
              </a:p>
            </p:txBody>
          </p:sp>
        </mc:Fallback>
      </mc:AlternateContent>
      <p:sp>
        <p:nvSpPr>
          <p:cNvPr id="15" name="CasetăText 23">
            <a:extLst>
              <a:ext uri="{FF2B5EF4-FFF2-40B4-BE49-F238E27FC236}">
                <a16:creationId xmlns:a16="http://schemas.microsoft.com/office/drawing/2014/main" id="{7CFDAE4E-40E8-4B3D-9B5F-67C1C253DD77}"/>
              </a:ext>
            </a:extLst>
          </p:cNvPr>
          <p:cNvSpPr txBox="1"/>
          <p:nvPr/>
        </p:nvSpPr>
        <p:spPr>
          <a:xfrm>
            <a:off x="400050" y="2019128"/>
            <a:ext cx="66774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So V</a:t>
            </a:r>
            <a:r>
              <a:rPr lang="en-US" baseline="-25000" dirty="0"/>
              <a:t>ds1</a:t>
            </a:r>
            <a:r>
              <a:rPr lang="en-US" dirty="0"/>
              <a:t> is given by:</a:t>
            </a:r>
          </a:p>
        </p:txBody>
      </p:sp>
      <mc:AlternateContent xmlns:mc="http://schemas.openxmlformats.org/markup-compatibility/2006" xmlns:a14="http://schemas.microsoft.com/office/drawing/2010/main">
        <mc:Choice Requires="a14">
          <p:sp>
            <p:nvSpPr>
              <p:cNvPr id="16" name="Dreptunghi 4">
                <a:extLst>
                  <a:ext uri="{FF2B5EF4-FFF2-40B4-BE49-F238E27FC236}">
                    <a16:creationId xmlns:a16="http://schemas.microsoft.com/office/drawing/2014/main" id="{A0EB3020-2324-4CD8-9F07-201653C7DF93}"/>
                  </a:ext>
                </a:extLst>
              </p:cNvPr>
              <p:cNvSpPr/>
              <p:nvPr/>
            </p:nvSpPr>
            <p:spPr>
              <a:xfrm>
                <a:off x="779142" y="2388460"/>
                <a:ext cx="507911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3</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𝑔𝑠</m:t>
                          </m:r>
                          <m:r>
                            <a:rPr lang="en-US" i="1">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16" name="Dreptunghi 4">
                <a:extLst>
                  <a:ext uri="{FF2B5EF4-FFF2-40B4-BE49-F238E27FC236}">
                    <a16:creationId xmlns:a16="http://schemas.microsoft.com/office/drawing/2014/main" id="{A0EB3020-2324-4CD8-9F07-201653C7DF93}"/>
                  </a:ext>
                </a:extLst>
              </p:cNvPr>
              <p:cNvSpPr>
                <a:spLocks noRot="1" noChangeAspect="1" noMove="1" noResize="1" noEditPoints="1" noAdjustHandles="1" noChangeArrowheads="1" noChangeShapeType="1" noTextEdit="1"/>
              </p:cNvSpPr>
              <p:nvPr/>
            </p:nvSpPr>
            <p:spPr>
              <a:xfrm>
                <a:off x="779142" y="2388460"/>
                <a:ext cx="5079114" cy="391902"/>
              </a:xfrm>
              <a:prstGeom prst="rect">
                <a:avLst/>
              </a:prstGeom>
              <a:blipFill>
                <a:blip r:embed="rId4"/>
                <a:stretch>
                  <a:fillRect b="-9375"/>
                </a:stretch>
              </a:blipFill>
            </p:spPr>
            <p:txBody>
              <a:bodyPr/>
              <a:lstStyle/>
              <a:p>
                <a:r>
                  <a:rPr lang="en-US">
                    <a:noFill/>
                  </a:rPr>
                  <a:t> </a:t>
                </a:r>
              </a:p>
            </p:txBody>
          </p:sp>
        </mc:Fallback>
      </mc:AlternateContent>
      <p:sp>
        <p:nvSpPr>
          <p:cNvPr id="17" name="CasetăText 23">
            <a:extLst>
              <a:ext uri="{FF2B5EF4-FFF2-40B4-BE49-F238E27FC236}">
                <a16:creationId xmlns:a16="http://schemas.microsoft.com/office/drawing/2014/main" id="{50B35DD9-FC75-47A5-91CE-FDBA1BFA1F25}"/>
              </a:ext>
            </a:extLst>
          </p:cNvPr>
          <p:cNvSpPr txBox="1"/>
          <p:nvPr/>
        </p:nvSpPr>
        <p:spPr>
          <a:xfrm>
            <a:off x="400050" y="2780362"/>
            <a:ext cx="66774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MN2 and MN4 should be designed to have the same V</a:t>
            </a:r>
            <a:r>
              <a:rPr lang="en-US" baseline="-25000" dirty="0"/>
              <a:t>gs</a:t>
            </a:r>
            <a:r>
              <a:rPr lang="en-US" dirty="0"/>
              <a:t> voltage</a:t>
            </a:r>
          </a:p>
        </p:txBody>
      </p:sp>
      <mc:AlternateContent xmlns:mc="http://schemas.openxmlformats.org/markup-compatibility/2006" xmlns:a14="http://schemas.microsoft.com/office/drawing/2010/main">
        <mc:Choice Requires="a14">
          <p:sp>
            <p:nvSpPr>
              <p:cNvPr id="18" name="Dreptunghi 4">
                <a:extLst>
                  <a:ext uri="{FF2B5EF4-FFF2-40B4-BE49-F238E27FC236}">
                    <a16:creationId xmlns:a16="http://schemas.microsoft.com/office/drawing/2014/main" id="{F74BAE46-DDF6-4955-83F3-ADEDEE5CD8BF}"/>
                  </a:ext>
                </a:extLst>
              </p:cNvPr>
              <p:cNvSpPr/>
              <p:nvPr/>
            </p:nvSpPr>
            <p:spPr>
              <a:xfrm>
                <a:off x="779142" y="4464926"/>
                <a:ext cx="1756794"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3</m:t>
                          </m:r>
                        </m:sub>
                      </m:sSub>
                    </m:oMath>
                  </m:oMathPara>
                </a14:m>
                <a:endParaRPr lang="en-US" dirty="0"/>
              </a:p>
            </p:txBody>
          </p:sp>
        </mc:Choice>
        <mc:Fallback xmlns="">
          <p:sp>
            <p:nvSpPr>
              <p:cNvPr id="18" name="Dreptunghi 4">
                <a:extLst>
                  <a:ext uri="{FF2B5EF4-FFF2-40B4-BE49-F238E27FC236}">
                    <a16:creationId xmlns:a16="http://schemas.microsoft.com/office/drawing/2014/main" id="{F74BAE46-DDF6-4955-83F3-ADEDEE5CD8BF}"/>
                  </a:ext>
                </a:extLst>
              </p:cNvPr>
              <p:cNvSpPr>
                <a:spLocks noRot="1" noChangeAspect="1" noMove="1" noResize="1" noEditPoints="1" noAdjustHandles="1" noChangeArrowheads="1" noChangeShapeType="1" noTextEdit="1"/>
              </p:cNvSpPr>
              <p:nvPr/>
            </p:nvSpPr>
            <p:spPr>
              <a:xfrm>
                <a:off x="779142" y="4464926"/>
                <a:ext cx="1756794" cy="369332"/>
              </a:xfrm>
              <a:prstGeom prst="rect">
                <a:avLst/>
              </a:prstGeom>
              <a:blipFill>
                <a:blip r:embed="rId5"/>
                <a:stretch>
                  <a:fillRect/>
                </a:stretch>
              </a:blipFill>
            </p:spPr>
            <p:txBody>
              <a:bodyPr/>
              <a:lstStyle/>
              <a:p>
                <a:r>
                  <a:rPr lang="en-US">
                    <a:noFill/>
                  </a:rPr>
                  <a:t> </a:t>
                </a:r>
              </a:p>
            </p:txBody>
          </p:sp>
        </mc:Fallback>
      </mc:AlternateContent>
      <p:sp>
        <p:nvSpPr>
          <p:cNvPr id="19" name="CasetăText 23">
            <a:extLst>
              <a:ext uri="{FF2B5EF4-FFF2-40B4-BE49-F238E27FC236}">
                <a16:creationId xmlns:a16="http://schemas.microsoft.com/office/drawing/2014/main" id="{DCD5EB50-30C9-4380-B8AA-849EA40CFC2A}"/>
              </a:ext>
            </a:extLst>
          </p:cNvPr>
          <p:cNvSpPr txBox="1"/>
          <p:nvPr/>
        </p:nvSpPr>
        <p:spPr>
          <a:xfrm>
            <a:off x="400050" y="3541596"/>
            <a:ext cx="6677406" cy="923330"/>
          </a:xfrm>
          <a:prstGeom prst="rect">
            <a:avLst/>
          </a:prstGeom>
          <a:noFill/>
        </p:spPr>
        <p:txBody>
          <a:bodyPr wrap="square" rtlCol="0">
            <a:spAutoFit/>
          </a:bodyPr>
          <a:lstStyle/>
          <a:p>
            <a:pPr marL="342900" indent="-342900">
              <a:buFont typeface="Arial" panose="020B0604020202020204" pitchFamily="34" charset="0"/>
              <a:buChar char="•"/>
            </a:pPr>
            <a:r>
              <a:rPr lang="en-US" dirty="0"/>
              <a:t>This is easily achieved if MN2 and MN4 are identical transistors biased at the same current.</a:t>
            </a:r>
          </a:p>
          <a:p>
            <a:pPr marL="342900" indent="-342900">
              <a:buFont typeface="Arial" panose="020B0604020202020204" pitchFamily="34" charset="0"/>
              <a:buChar char="•"/>
            </a:pPr>
            <a:r>
              <a:rPr lang="en-US" dirty="0"/>
              <a:t>MN3 is diode connected, so V</a:t>
            </a:r>
            <a:r>
              <a:rPr lang="en-US" baseline="-25000" dirty="0"/>
              <a:t>ds3</a:t>
            </a:r>
            <a:r>
              <a:rPr lang="en-US" dirty="0"/>
              <a:t>=V</a:t>
            </a:r>
            <a:r>
              <a:rPr lang="en-US" baseline="-25000" dirty="0"/>
              <a:t>gs3</a:t>
            </a:r>
            <a:r>
              <a:rPr lang="en-US" dirty="0"/>
              <a:t>. So we get:</a:t>
            </a:r>
          </a:p>
        </p:txBody>
      </p:sp>
      <mc:AlternateContent xmlns:mc="http://schemas.openxmlformats.org/markup-compatibility/2006" xmlns:a14="http://schemas.microsoft.com/office/drawing/2010/main">
        <mc:Choice Requires="a14">
          <p:sp>
            <p:nvSpPr>
              <p:cNvPr id="20" name="Dreptunghi 4">
                <a:extLst>
                  <a:ext uri="{FF2B5EF4-FFF2-40B4-BE49-F238E27FC236}">
                    <a16:creationId xmlns:a16="http://schemas.microsoft.com/office/drawing/2014/main" id="{91AEB589-5584-4C91-B797-79C782521C32}"/>
                  </a:ext>
                </a:extLst>
              </p:cNvPr>
              <p:cNvSpPr/>
              <p:nvPr/>
            </p:nvSpPr>
            <p:spPr>
              <a:xfrm>
                <a:off x="779142" y="3149694"/>
                <a:ext cx="175679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4</m:t>
                          </m:r>
                        </m:sub>
                      </m:sSub>
                    </m:oMath>
                  </m:oMathPara>
                </a14:m>
                <a:endParaRPr lang="en-US" dirty="0"/>
              </a:p>
            </p:txBody>
          </p:sp>
        </mc:Choice>
        <mc:Fallback xmlns="">
          <p:sp>
            <p:nvSpPr>
              <p:cNvPr id="20" name="Dreptunghi 4">
                <a:extLst>
                  <a:ext uri="{FF2B5EF4-FFF2-40B4-BE49-F238E27FC236}">
                    <a16:creationId xmlns:a16="http://schemas.microsoft.com/office/drawing/2014/main" id="{91AEB589-5584-4C91-B797-79C782521C32}"/>
                  </a:ext>
                </a:extLst>
              </p:cNvPr>
              <p:cNvSpPr>
                <a:spLocks noRot="1" noChangeAspect="1" noMove="1" noResize="1" noEditPoints="1" noAdjustHandles="1" noChangeArrowheads="1" noChangeShapeType="1" noTextEdit="1"/>
              </p:cNvSpPr>
              <p:nvPr/>
            </p:nvSpPr>
            <p:spPr>
              <a:xfrm>
                <a:off x="779142" y="3149694"/>
                <a:ext cx="1756794" cy="391902"/>
              </a:xfrm>
              <a:prstGeom prst="rect">
                <a:avLst/>
              </a:prstGeom>
              <a:blipFill>
                <a:blip r:embed="rId6"/>
                <a:stretch>
                  <a:fillRect b="-9375"/>
                </a:stretch>
              </a:blipFill>
            </p:spPr>
            <p:txBody>
              <a:bodyPr/>
              <a:lstStyle/>
              <a:p>
                <a:r>
                  <a:rPr lang="en-US">
                    <a:noFill/>
                  </a:rPr>
                  <a:t> </a:t>
                </a:r>
              </a:p>
            </p:txBody>
          </p:sp>
        </mc:Fallback>
      </mc:AlternateContent>
      <p:sp>
        <p:nvSpPr>
          <p:cNvPr id="25" name="CasetăText 23">
            <a:extLst>
              <a:ext uri="{FF2B5EF4-FFF2-40B4-BE49-F238E27FC236}">
                <a16:creationId xmlns:a16="http://schemas.microsoft.com/office/drawing/2014/main" id="{496E8962-3A6C-479A-A827-1E2548532680}"/>
              </a:ext>
            </a:extLst>
          </p:cNvPr>
          <p:cNvSpPr txBox="1"/>
          <p:nvPr/>
        </p:nvSpPr>
        <p:spPr>
          <a:xfrm>
            <a:off x="411669" y="4856828"/>
            <a:ext cx="66774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We note that, as V</a:t>
            </a:r>
            <a:r>
              <a:rPr lang="en-US" baseline="-25000" dirty="0"/>
              <a:t>gs1</a:t>
            </a:r>
            <a:r>
              <a:rPr lang="en-US" dirty="0"/>
              <a:t>=V</a:t>
            </a:r>
            <a:r>
              <a:rPr lang="en-US" baseline="-25000" dirty="0"/>
              <a:t>gs3</a:t>
            </a:r>
            <a:r>
              <a:rPr lang="en-US" dirty="0"/>
              <a:t> and V</a:t>
            </a:r>
            <a:r>
              <a:rPr lang="en-US" baseline="-25000" dirty="0"/>
              <a:t>gs2</a:t>
            </a:r>
            <a:r>
              <a:rPr lang="en-US" dirty="0"/>
              <a:t>=V</a:t>
            </a:r>
            <a:r>
              <a:rPr lang="en-US" baseline="-25000" dirty="0"/>
              <a:t>gs4</a:t>
            </a:r>
            <a:r>
              <a:rPr lang="en-US" dirty="0"/>
              <a:t>, V</a:t>
            </a:r>
            <a:r>
              <a:rPr lang="en-US" baseline="-25000" dirty="0"/>
              <a:t>b</a:t>
            </a:r>
            <a:r>
              <a:rPr lang="en-US" dirty="0"/>
              <a:t> is also given by:</a:t>
            </a:r>
          </a:p>
        </p:txBody>
      </p:sp>
    </p:spTree>
    <p:extLst>
      <p:ext uri="{BB962C8B-B14F-4D97-AF65-F5344CB8AC3E}">
        <p14:creationId xmlns:p14="http://schemas.microsoft.com/office/powerpoint/2010/main" val="2828131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6404959" cy="461665"/>
          </a:xfrm>
          <a:prstGeom prst="rect">
            <a:avLst/>
          </a:prstGeom>
          <a:noFill/>
        </p:spPr>
        <p:txBody>
          <a:bodyPr wrap="none" rtlCol="0">
            <a:spAutoFit/>
          </a:bodyPr>
          <a:lstStyle/>
          <a:p>
            <a:r>
              <a:rPr lang="en-US" sz="2400" dirty="0" err="1"/>
              <a:t>Cascode</a:t>
            </a:r>
            <a:r>
              <a:rPr lang="en-US" sz="2400" dirty="0"/>
              <a:t> Current Mirror – Generating V</a:t>
            </a:r>
            <a:r>
              <a:rPr lang="en-US" sz="2400" baseline="-25000" dirty="0"/>
              <a:t>b</a:t>
            </a:r>
            <a:r>
              <a:rPr lang="en-US" sz="2400" dirty="0"/>
              <a:t> potential</a:t>
            </a:r>
            <a:endParaRPr lang="ro-RO" sz="2400" dirty="0"/>
          </a:p>
        </p:txBody>
      </p:sp>
      <p:pic>
        <p:nvPicPr>
          <p:cNvPr id="5" name="Picture 4">
            <a:extLst>
              <a:ext uri="{FF2B5EF4-FFF2-40B4-BE49-F238E27FC236}">
                <a16:creationId xmlns:a16="http://schemas.microsoft.com/office/drawing/2014/main" id="{DA8D1FB3-8E84-4484-87DB-DF2EEA15CCDF}"/>
              </a:ext>
            </a:extLst>
          </p:cNvPr>
          <p:cNvPicPr>
            <a:picLocks noChangeAspect="1"/>
          </p:cNvPicPr>
          <p:nvPr/>
        </p:nvPicPr>
        <p:blipFill>
          <a:blip r:embed="rId2"/>
          <a:stretch>
            <a:fillRect/>
          </a:stretch>
        </p:blipFill>
        <p:spPr>
          <a:xfrm>
            <a:off x="6951653" y="1715200"/>
            <a:ext cx="4933333" cy="4161905"/>
          </a:xfrm>
          <a:prstGeom prst="rect">
            <a:avLst/>
          </a:prstGeom>
        </p:spPr>
      </p:pic>
      <p:sp>
        <p:nvSpPr>
          <p:cNvPr id="21" name="CasetăText 23">
            <a:extLst>
              <a:ext uri="{FF2B5EF4-FFF2-40B4-BE49-F238E27FC236}">
                <a16:creationId xmlns:a16="http://schemas.microsoft.com/office/drawing/2014/main" id="{77AA5D47-22DE-4A6C-8AA5-2149ADC7312A}"/>
              </a:ext>
            </a:extLst>
          </p:cNvPr>
          <p:cNvSpPr txBox="1"/>
          <p:nvPr/>
        </p:nvSpPr>
        <p:spPr>
          <a:xfrm>
            <a:off x="400050" y="1445770"/>
            <a:ext cx="6429687" cy="369332"/>
          </a:xfrm>
          <a:prstGeom prst="rect">
            <a:avLst/>
          </a:prstGeom>
          <a:noFill/>
        </p:spPr>
        <p:txBody>
          <a:bodyPr wrap="square" rtlCol="0">
            <a:spAutoFit/>
          </a:bodyPr>
          <a:lstStyle/>
          <a:p>
            <a:pPr marL="342900" indent="-342900">
              <a:buFont typeface="Arial" panose="020B0604020202020204" pitchFamily="34" charset="0"/>
              <a:buChar char="•"/>
            </a:pPr>
            <a:r>
              <a:rPr lang="en-US" dirty="0"/>
              <a:t>The minimum output voltage is given by</a:t>
            </a:r>
          </a:p>
        </p:txBody>
      </p:sp>
      <mc:AlternateContent xmlns:mc="http://schemas.openxmlformats.org/markup-compatibility/2006" xmlns:a14="http://schemas.microsoft.com/office/drawing/2010/main">
        <mc:Choice Requires="a14">
          <p:sp>
            <p:nvSpPr>
              <p:cNvPr id="22" name="Dreptunghi 4">
                <a:extLst>
                  <a:ext uri="{FF2B5EF4-FFF2-40B4-BE49-F238E27FC236}">
                    <a16:creationId xmlns:a16="http://schemas.microsoft.com/office/drawing/2014/main" id="{21422394-D2D6-40C0-A460-3974D781B59F}"/>
                  </a:ext>
                </a:extLst>
              </p:cNvPr>
              <p:cNvSpPr/>
              <p:nvPr/>
            </p:nvSpPr>
            <p:spPr>
              <a:xfrm>
                <a:off x="756974" y="1842287"/>
                <a:ext cx="6025867"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𝑚𝑖𝑛</m:t>
                          </m:r>
                        </m:sub>
                      </m:sSub>
                      <m:r>
                        <a:rPr lang="en-US" b="0" i="1" smtClean="0">
                          <a:latin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𝑔𝑠</m:t>
                          </m:r>
                          <m:r>
                            <a:rPr lang="en-US" i="1">
                              <a:latin typeface="Cambria Math" panose="02040503050406030204" pitchFamily="18" charset="0"/>
                              <a:ea typeface="Cambria Math" panose="02040503050406030204" pitchFamily="18" charset="0"/>
                            </a:rPr>
                            <m:t>3</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𝑔𝑠</m:t>
                          </m:r>
                          <m:r>
                            <a:rPr lang="en-US" i="1">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𝑇</m:t>
                          </m:r>
                        </m:sub>
                      </m:sSub>
                      <m:r>
                        <a:rPr lang="en-US" b="0" i="0"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𝑇</m:t>
                          </m:r>
                        </m:sub>
                      </m:sSub>
                      <m:r>
                        <a:rPr lang="en-US" b="0" i="0"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i="1">
                              <a:latin typeface="Cambria Math" panose="02040503050406030204" pitchFamily="18" charset="0"/>
                              <a:ea typeface="Cambria Math" panose="02040503050406030204" pitchFamily="18" charset="0"/>
                            </a:rPr>
                            <m:t>3</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i="1">
                              <a:latin typeface="Cambria Math" panose="02040503050406030204" pitchFamily="18" charset="0"/>
                              <a:ea typeface="Cambria Math" panose="02040503050406030204" pitchFamily="18" charset="0"/>
                            </a:rPr>
                            <m:t>4</m:t>
                          </m:r>
                        </m:sub>
                      </m:sSub>
                    </m:oMath>
                  </m:oMathPara>
                </a14:m>
                <a:endParaRPr lang="en-US" dirty="0"/>
              </a:p>
            </p:txBody>
          </p:sp>
        </mc:Choice>
        <mc:Fallback xmlns="">
          <p:sp>
            <p:nvSpPr>
              <p:cNvPr id="22" name="Dreptunghi 4">
                <a:extLst>
                  <a:ext uri="{FF2B5EF4-FFF2-40B4-BE49-F238E27FC236}">
                    <a16:creationId xmlns:a16="http://schemas.microsoft.com/office/drawing/2014/main" id="{21422394-D2D6-40C0-A460-3974D781B59F}"/>
                  </a:ext>
                </a:extLst>
              </p:cNvPr>
              <p:cNvSpPr>
                <a:spLocks noRot="1" noChangeAspect="1" noMove="1" noResize="1" noEditPoints="1" noAdjustHandles="1" noChangeArrowheads="1" noChangeShapeType="1" noTextEdit="1"/>
              </p:cNvSpPr>
              <p:nvPr/>
            </p:nvSpPr>
            <p:spPr>
              <a:xfrm>
                <a:off x="756974" y="1842287"/>
                <a:ext cx="6025867" cy="391902"/>
              </a:xfrm>
              <a:prstGeom prst="rect">
                <a:avLst/>
              </a:prstGeom>
              <a:blipFill>
                <a:blip r:embed="rId3"/>
                <a:stretch>
                  <a:fillRect b="-7692"/>
                </a:stretch>
              </a:blipFill>
            </p:spPr>
            <p:txBody>
              <a:bodyPr/>
              <a:lstStyle/>
              <a:p>
                <a:r>
                  <a:rPr lang="en-US">
                    <a:noFill/>
                  </a:rPr>
                  <a:t> </a:t>
                </a:r>
              </a:p>
            </p:txBody>
          </p:sp>
        </mc:Fallback>
      </mc:AlternateContent>
      <p:sp>
        <p:nvSpPr>
          <p:cNvPr id="23" name="CasetăText 23">
            <a:extLst>
              <a:ext uri="{FF2B5EF4-FFF2-40B4-BE49-F238E27FC236}">
                <a16:creationId xmlns:a16="http://schemas.microsoft.com/office/drawing/2014/main" id="{E955A867-EB25-4D09-9D15-6BCD94A8A29E}"/>
              </a:ext>
            </a:extLst>
          </p:cNvPr>
          <p:cNvSpPr txBox="1"/>
          <p:nvPr/>
        </p:nvSpPr>
        <p:spPr>
          <a:xfrm>
            <a:off x="400050" y="2261374"/>
            <a:ext cx="6429687" cy="923330"/>
          </a:xfrm>
          <a:prstGeom prst="rect">
            <a:avLst/>
          </a:prstGeom>
          <a:noFill/>
        </p:spPr>
        <p:txBody>
          <a:bodyPr wrap="square" rtlCol="0">
            <a:spAutoFit/>
          </a:bodyPr>
          <a:lstStyle/>
          <a:p>
            <a:pPr marL="342900" indent="-342900">
              <a:buFont typeface="Arial" panose="020B0604020202020204" pitchFamily="34" charset="0"/>
              <a:buChar char="•"/>
            </a:pPr>
            <a:r>
              <a:rPr lang="en-US" dirty="0"/>
              <a:t>In conclusion, this schematic keeps MN1 in saturation (V</a:t>
            </a:r>
            <a:r>
              <a:rPr lang="en-US" baseline="-25000" dirty="0"/>
              <a:t>ds1</a:t>
            </a:r>
            <a:r>
              <a:rPr lang="en-US" dirty="0"/>
              <a:t>=V</a:t>
            </a:r>
            <a:r>
              <a:rPr lang="en-US" baseline="-25000" dirty="0"/>
              <a:t>ds3</a:t>
            </a:r>
            <a:r>
              <a:rPr lang="en-US" dirty="0"/>
              <a:t>&gt;V</a:t>
            </a:r>
            <a:r>
              <a:rPr lang="en-US" baseline="-25000" dirty="0"/>
              <a:t>ov1</a:t>
            </a:r>
            <a:r>
              <a:rPr lang="en-US" dirty="0"/>
              <a:t>) and keeps V</a:t>
            </a:r>
            <a:r>
              <a:rPr lang="en-US" baseline="-25000" dirty="0"/>
              <a:t>ds1</a:t>
            </a:r>
            <a:r>
              <a:rPr lang="en-US" dirty="0"/>
              <a:t>=V</a:t>
            </a:r>
            <a:r>
              <a:rPr lang="en-US" baseline="-25000" dirty="0"/>
              <a:t>ds3</a:t>
            </a:r>
            <a:r>
              <a:rPr lang="en-US" dirty="0"/>
              <a:t>.</a:t>
            </a:r>
          </a:p>
          <a:p>
            <a:pPr marL="342900" indent="-342900">
              <a:buFont typeface="Arial" panose="020B0604020202020204" pitchFamily="34" charset="0"/>
              <a:buChar char="•"/>
            </a:pPr>
            <a:r>
              <a:rPr lang="en-US" dirty="0"/>
              <a:t>However, V</a:t>
            </a:r>
            <a:r>
              <a:rPr lang="en-US" baseline="-25000" dirty="0"/>
              <a:t>b</a:t>
            </a:r>
            <a:r>
              <a:rPr lang="en-US" dirty="0"/>
              <a:t> is significantly higher than V</a:t>
            </a:r>
            <a:r>
              <a:rPr lang="en-US" baseline="-25000" dirty="0"/>
              <a:t>b,min</a:t>
            </a:r>
          </a:p>
        </p:txBody>
      </p:sp>
      <mc:AlternateContent xmlns:mc="http://schemas.openxmlformats.org/markup-compatibility/2006" xmlns:a14="http://schemas.microsoft.com/office/drawing/2010/main">
        <mc:Choice Requires="a14">
          <p:sp>
            <p:nvSpPr>
              <p:cNvPr id="24" name="Dreptunghi 4">
                <a:extLst>
                  <a:ext uri="{FF2B5EF4-FFF2-40B4-BE49-F238E27FC236}">
                    <a16:creationId xmlns:a16="http://schemas.microsoft.com/office/drawing/2014/main" id="{A91E170B-5900-4ACA-B71C-05A50B82CB6D}"/>
                  </a:ext>
                </a:extLst>
              </p:cNvPr>
              <p:cNvSpPr/>
              <p:nvPr/>
            </p:nvSpPr>
            <p:spPr>
              <a:xfrm>
                <a:off x="740730" y="3184704"/>
                <a:ext cx="611543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2 </m:t>
                          </m:r>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24" name="Dreptunghi 4">
                <a:extLst>
                  <a:ext uri="{FF2B5EF4-FFF2-40B4-BE49-F238E27FC236}">
                    <a16:creationId xmlns:a16="http://schemas.microsoft.com/office/drawing/2014/main" id="{A91E170B-5900-4ACA-B71C-05A50B82CB6D}"/>
                  </a:ext>
                </a:extLst>
              </p:cNvPr>
              <p:cNvSpPr>
                <a:spLocks noRot="1" noChangeAspect="1" noMove="1" noResize="1" noEditPoints="1" noAdjustHandles="1" noChangeArrowheads="1" noChangeShapeType="1" noTextEdit="1"/>
              </p:cNvSpPr>
              <p:nvPr/>
            </p:nvSpPr>
            <p:spPr>
              <a:xfrm>
                <a:off x="740730" y="3184704"/>
                <a:ext cx="6115434" cy="391902"/>
              </a:xfrm>
              <a:prstGeom prst="rect">
                <a:avLst/>
              </a:prstGeom>
              <a:blipFill>
                <a:blip r:embed="rId4"/>
                <a:stretch>
                  <a:fillRect b="-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Dreptunghi 4">
                <a:extLst>
                  <a:ext uri="{FF2B5EF4-FFF2-40B4-BE49-F238E27FC236}">
                    <a16:creationId xmlns:a16="http://schemas.microsoft.com/office/drawing/2014/main" id="{09B048BB-F9E5-4206-B74D-094A6054AA1D}"/>
                  </a:ext>
                </a:extLst>
              </p:cNvPr>
              <p:cNvSpPr/>
              <p:nvPr/>
            </p:nvSpPr>
            <p:spPr>
              <a:xfrm>
                <a:off x="756974" y="3587052"/>
                <a:ext cx="4554858"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r>
                            <a:rPr lang="en-US" b="0" i="1" smtClean="0">
                              <a:latin typeface="Cambria Math" panose="02040503050406030204" pitchFamily="18" charset="0"/>
                            </a:rPr>
                            <m:t>, </m:t>
                          </m:r>
                          <m:r>
                            <a:rPr lang="en-US" b="0" i="1" smtClean="0">
                              <a:latin typeface="Cambria Math" panose="02040503050406030204" pitchFamily="18" charset="0"/>
                            </a:rPr>
                            <m:t>𝑚𝑖𝑛</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25" name="Dreptunghi 4">
                <a:extLst>
                  <a:ext uri="{FF2B5EF4-FFF2-40B4-BE49-F238E27FC236}">
                    <a16:creationId xmlns:a16="http://schemas.microsoft.com/office/drawing/2014/main" id="{09B048BB-F9E5-4206-B74D-094A6054AA1D}"/>
                  </a:ext>
                </a:extLst>
              </p:cNvPr>
              <p:cNvSpPr>
                <a:spLocks noRot="1" noChangeAspect="1" noMove="1" noResize="1" noEditPoints="1" noAdjustHandles="1" noChangeArrowheads="1" noChangeShapeType="1" noTextEdit="1"/>
              </p:cNvSpPr>
              <p:nvPr/>
            </p:nvSpPr>
            <p:spPr>
              <a:xfrm>
                <a:off x="756974" y="3587052"/>
                <a:ext cx="4554858" cy="391902"/>
              </a:xfrm>
              <a:prstGeom prst="rect">
                <a:avLst/>
              </a:prstGeom>
              <a:blipFill>
                <a:blip r:embed="rId5"/>
                <a:stretch>
                  <a:fillRect b="-7692"/>
                </a:stretch>
              </a:blipFill>
            </p:spPr>
            <p:txBody>
              <a:bodyPr/>
              <a:lstStyle/>
              <a:p>
                <a:r>
                  <a:rPr lang="en-US">
                    <a:noFill/>
                  </a:rPr>
                  <a:t> </a:t>
                </a:r>
              </a:p>
            </p:txBody>
          </p:sp>
        </mc:Fallback>
      </mc:AlternateContent>
      <p:sp>
        <p:nvSpPr>
          <p:cNvPr id="26" name="CasetăText 23">
            <a:extLst>
              <a:ext uri="{FF2B5EF4-FFF2-40B4-BE49-F238E27FC236}">
                <a16:creationId xmlns:a16="http://schemas.microsoft.com/office/drawing/2014/main" id="{F9CCBE58-724B-4D2D-A170-FAD5FD3D3B70}"/>
              </a:ext>
            </a:extLst>
          </p:cNvPr>
          <p:cNvSpPr txBox="1"/>
          <p:nvPr/>
        </p:nvSpPr>
        <p:spPr>
          <a:xfrm>
            <a:off x="400050" y="4019483"/>
            <a:ext cx="6429687" cy="369332"/>
          </a:xfrm>
          <a:prstGeom prst="rect">
            <a:avLst/>
          </a:prstGeom>
          <a:noFill/>
        </p:spPr>
        <p:txBody>
          <a:bodyPr wrap="square" rtlCol="0">
            <a:spAutoFit/>
          </a:bodyPr>
          <a:lstStyle/>
          <a:p>
            <a:pPr marL="342900" indent="-342900">
              <a:buFont typeface="Arial" panose="020B0604020202020204" pitchFamily="34" charset="0"/>
              <a:buChar char="•"/>
            </a:pPr>
            <a:r>
              <a:rPr lang="en-US" dirty="0"/>
              <a:t>This also means that the output voltage range is not optimized</a:t>
            </a:r>
          </a:p>
        </p:txBody>
      </p:sp>
    </p:spTree>
    <p:extLst>
      <p:ext uri="{BB962C8B-B14F-4D97-AF65-F5344CB8AC3E}">
        <p14:creationId xmlns:p14="http://schemas.microsoft.com/office/powerpoint/2010/main" val="2202519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6404959" cy="461665"/>
          </a:xfrm>
          <a:prstGeom prst="rect">
            <a:avLst/>
          </a:prstGeom>
          <a:noFill/>
        </p:spPr>
        <p:txBody>
          <a:bodyPr wrap="none" rtlCol="0">
            <a:spAutoFit/>
          </a:bodyPr>
          <a:lstStyle/>
          <a:p>
            <a:r>
              <a:rPr lang="en-US" sz="2400" dirty="0" err="1"/>
              <a:t>Cascode</a:t>
            </a:r>
            <a:r>
              <a:rPr lang="en-US" sz="2400" dirty="0"/>
              <a:t> Current Mirror – Generating V</a:t>
            </a:r>
            <a:r>
              <a:rPr lang="en-US" sz="2400" baseline="-25000" dirty="0"/>
              <a:t>b</a:t>
            </a:r>
            <a:r>
              <a:rPr lang="en-US" sz="2400" dirty="0"/>
              <a:t> potential</a:t>
            </a:r>
            <a:endParaRPr lang="ro-RO" sz="2400" dirty="0"/>
          </a:p>
        </p:txBody>
      </p:sp>
      <p:sp>
        <p:nvSpPr>
          <p:cNvPr id="11" name="CasetăText 23">
            <a:extLst>
              <a:ext uri="{FF2B5EF4-FFF2-40B4-BE49-F238E27FC236}">
                <a16:creationId xmlns:a16="http://schemas.microsoft.com/office/drawing/2014/main" id="{0B023AF9-77A0-4626-A643-101F36E9306A}"/>
              </a:ext>
            </a:extLst>
          </p:cNvPr>
          <p:cNvSpPr txBox="1"/>
          <p:nvPr/>
        </p:nvSpPr>
        <p:spPr>
          <a:xfrm>
            <a:off x="400050" y="976461"/>
            <a:ext cx="11139678" cy="1477328"/>
          </a:xfrm>
          <a:prstGeom prst="rect">
            <a:avLst/>
          </a:prstGeom>
          <a:noFill/>
        </p:spPr>
        <p:txBody>
          <a:bodyPr wrap="square" rtlCol="0">
            <a:spAutoFit/>
          </a:bodyPr>
          <a:lstStyle/>
          <a:p>
            <a:r>
              <a:rPr lang="en-US" b="1" dirty="0"/>
              <a:t>Intermediate schematic – Not to be used!</a:t>
            </a:r>
          </a:p>
          <a:p>
            <a:pPr marL="342900" indent="-342900">
              <a:buFont typeface="Arial" panose="020B0604020202020204" pitchFamily="34" charset="0"/>
              <a:buChar char="•"/>
            </a:pPr>
            <a:r>
              <a:rPr lang="en-US" dirty="0"/>
              <a:t>Having V</a:t>
            </a:r>
            <a:r>
              <a:rPr lang="en-US" baseline="-25000" dirty="0"/>
              <a:t>b</a:t>
            </a:r>
            <a:r>
              <a:rPr lang="en-US" dirty="0"/>
              <a:t> defined by two V</a:t>
            </a:r>
            <a:r>
              <a:rPr lang="en-US" baseline="-25000" dirty="0"/>
              <a:t>gs</a:t>
            </a:r>
            <a:r>
              <a:rPr lang="en-US" dirty="0"/>
              <a:t> voltages always leads reduced output voltage range.</a:t>
            </a:r>
          </a:p>
          <a:p>
            <a:pPr marL="342900" indent="-342900">
              <a:buFont typeface="Arial" panose="020B0604020202020204" pitchFamily="34" charset="0"/>
              <a:buChar char="•"/>
            </a:pPr>
            <a:r>
              <a:rPr lang="en-US" dirty="0"/>
              <a:t>One option is to use one V</a:t>
            </a:r>
            <a:r>
              <a:rPr lang="en-US" baseline="-25000" dirty="0"/>
              <a:t>gs</a:t>
            </a:r>
            <a:r>
              <a:rPr lang="en-US" dirty="0"/>
              <a:t> voltage instead, as shown in the schematic below.</a:t>
            </a:r>
          </a:p>
          <a:p>
            <a:pPr marL="342900" indent="-342900">
              <a:buFont typeface="Arial" panose="020B0604020202020204" pitchFamily="34" charset="0"/>
              <a:buChar char="•"/>
            </a:pPr>
            <a:r>
              <a:rPr lang="en-US" dirty="0"/>
              <a:t>However, in this schematic V</a:t>
            </a:r>
            <a:r>
              <a:rPr lang="en-US" baseline="-25000" dirty="0"/>
              <a:t>ds1</a:t>
            </a:r>
            <a:r>
              <a:rPr lang="en-US" dirty="0"/>
              <a:t> is no longer equal to V</a:t>
            </a:r>
            <a:r>
              <a:rPr lang="en-US" baseline="-25000" dirty="0"/>
              <a:t>ds3</a:t>
            </a:r>
            <a:r>
              <a:rPr lang="en-US" dirty="0"/>
              <a:t>. </a:t>
            </a:r>
          </a:p>
          <a:p>
            <a:pPr marL="342900" indent="-342900">
              <a:buFont typeface="Arial" panose="020B0604020202020204" pitchFamily="34" charset="0"/>
              <a:buChar char="•"/>
            </a:pPr>
            <a:r>
              <a:rPr lang="en-US" dirty="0"/>
              <a:t>This would introduce a systematic offset in the output current.</a:t>
            </a:r>
          </a:p>
        </p:txBody>
      </p:sp>
      <p:pic>
        <p:nvPicPr>
          <p:cNvPr id="6" name="Picture 5">
            <a:extLst>
              <a:ext uri="{FF2B5EF4-FFF2-40B4-BE49-F238E27FC236}">
                <a16:creationId xmlns:a16="http://schemas.microsoft.com/office/drawing/2014/main" id="{18E8A842-5CDD-46B4-8B71-C4DA73C32956}"/>
              </a:ext>
            </a:extLst>
          </p:cNvPr>
          <p:cNvPicPr>
            <a:picLocks noChangeAspect="1"/>
          </p:cNvPicPr>
          <p:nvPr/>
        </p:nvPicPr>
        <p:blipFill>
          <a:blip r:embed="rId2"/>
          <a:stretch>
            <a:fillRect/>
          </a:stretch>
        </p:blipFill>
        <p:spPr>
          <a:xfrm>
            <a:off x="3112386" y="2869871"/>
            <a:ext cx="5967227" cy="3622679"/>
          </a:xfrm>
          <a:prstGeom prst="rect">
            <a:avLst/>
          </a:prstGeom>
        </p:spPr>
      </p:pic>
    </p:spTree>
    <p:extLst>
      <p:ext uri="{BB962C8B-B14F-4D97-AF65-F5344CB8AC3E}">
        <p14:creationId xmlns:p14="http://schemas.microsoft.com/office/powerpoint/2010/main" val="3883808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6404959" cy="461665"/>
          </a:xfrm>
          <a:prstGeom prst="rect">
            <a:avLst/>
          </a:prstGeom>
          <a:noFill/>
        </p:spPr>
        <p:txBody>
          <a:bodyPr wrap="none" rtlCol="0">
            <a:spAutoFit/>
          </a:bodyPr>
          <a:lstStyle/>
          <a:p>
            <a:r>
              <a:rPr lang="en-US" sz="2400" dirty="0" err="1"/>
              <a:t>Cascode</a:t>
            </a:r>
            <a:r>
              <a:rPr lang="en-US" sz="2400" dirty="0"/>
              <a:t> Current Mirror – Generating V</a:t>
            </a:r>
            <a:r>
              <a:rPr lang="en-US" sz="2400" baseline="-25000" dirty="0"/>
              <a:t>b</a:t>
            </a:r>
            <a:r>
              <a:rPr lang="en-US" sz="2400" dirty="0"/>
              <a:t> potential</a:t>
            </a:r>
            <a:endParaRPr lang="ro-RO" sz="2400" dirty="0"/>
          </a:p>
        </p:txBody>
      </p:sp>
      <p:sp>
        <p:nvSpPr>
          <p:cNvPr id="11" name="CasetăText 23">
            <a:extLst>
              <a:ext uri="{FF2B5EF4-FFF2-40B4-BE49-F238E27FC236}">
                <a16:creationId xmlns:a16="http://schemas.microsoft.com/office/drawing/2014/main" id="{0B023AF9-77A0-4626-A643-101F36E9306A}"/>
              </a:ext>
            </a:extLst>
          </p:cNvPr>
          <p:cNvSpPr txBox="1"/>
          <p:nvPr/>
        </p:nvSpPr>
        <p:spPr>
          <a:xfrm>
            <a:off x="400050" y="976461"/>
            <a:ext cx="11139678" cy="923330"/>
          </a:xfrm>
          <a:prstGeom prst="rect">
            <a:avLst/>
          </a:prstGeom>
          <a:noFill/>
        </p:spPr>
        <p:txBody>
          <a:bodyPr wrap="square" rtlCol="0">
            <a:spAutoFit/>
          </a:bodyPr>
          <a:lstStyle/>
          <a:p>
            <a:pPr marL="342900" indent="-342900">
              <a:buFont typeface="Arial" panose="020B0604020202020204" pitchFamily="34" charset="0"/>
              <a:buChar char="•"/>
            </a:pPr>
            <a:r>
              <a:rPr lang="en-US" dirty="0"/>
              <a:t>In this schematic we have introduced MN5 transistor to control MN3 drain voltage.</a:t>
            </a:r>
          </a:p>
          <a:p>
            <a:pPr marL="342900" indent="-342900">
              <a:buFont typeface="Arial" panose="020B0604020202020204" pitchFamily="34" charset="0"/>
              <a:buChar char="•"/>
            </a:pPr>
            <a:r>
              <a:rPr lang="en-US" dirty="0"/>
              <a:t>First, let us concentrate on defining V</a:t>
            </a:r>
            <a:r>
              <a:rPr lang="en-US" baseline="-25000" dirty="0"/>
              <a:t>b</a:t>
            </a:r>
            <a:r>
              <a:rPr lang="en-US" dirty="0"/>
              <a:t> voltage.</a:t>
            </a:r>
          </a:p>
          <a:p>
            <a:pPr marL="342900" indent="-342900">
              <a:buFont typeface="Arial" panose="020B0604020202020204" pitchFamily="34" charset="0"/>
              <a:buChar char="•"/>
            </a:pPr>
            <a:r>
              <a:rPr lang="en-US" dirty="0"/>
              <a:t>In this case, we have</a:t>
            </a:r>
          </a:p>
        </p:txBody>
      </p:sp>
      <mc:AlternateContent xmlns:mc="http://schemas.openxmlformats.org/markup-compatibility/2006" xmlns:a14="http://schemas.microsoft.com/office/drawing/2010/main">
        <mc:Choice Requires="a14">
          <p:sp>
            <p:nvSpPr>
              <p:cNvPr id="14" name="Dreptunghi 4">
                <a:extLst>
                  <a:ext uri="{FF2B5EF4-FFF2-40B4-BE49-F238E27FC236}">
                    <a16:creationId xmlns:a16="http://schemas.microsoft.com/office/drawing/2014/main" id="{4B6AF96D-8834-4032-B4F7-B1529893AAC9}"/>
                  </a:ext>
                </a:extLst>
              </p:cNvPr>
              <p:cNvSpPr/>
              <p:nvPr/>
            </p:nvSpPr>
            <p:spPr>
              <a:xfrm>
                <a:off x="740730" y="1786797"/>
                <a:ext cx="2569398"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14" name="Dreptunghi 4">
                <a:extLst>
                  <a:ext uri="{FF2B5EF4-FFF2-40B4-BE49-F238E27FC236}">
                    <a16:creationId xmlns:a16="http://schemas.microsoft.com/office/drawing/2014/main" id="{4B6AF96D-8834-4032-B4F7-B1529893AAC9}"/>
                  </a:ext>
                </a:extLst>
              </p:cNvPr>
              <p:cNvSpPr>
                <a:spLocks noRot="1" noChangeAspect="1" noMove="1" noResize="1" noEditPoints="1" noAdjustHandles="1" noChangeArrowheads="1" noChangeShapeType="1" noTextEdit="1"/>
              </p:cNvSpPr>
              <p:nvPr/>
            </p:nvSpPr>
            <p:spPr>
              <a:xfrm>
                <a:off x="740730" y="1786797"/>
                <a:ext cx="2569398" cy="391902"/>
              </a:xfrm>
              <a:prstGeom prst="rect">
                <a:avLst/>
              </a:prstGeom>
              <a:blipFill>
                <a:blip r:embed="rId2"/>
                <a:stretch>
                  <a:fillRect b="-93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Dreptunghi 4">
                <a:extLst>
                  <a:ext uri="{FF2B5EF4-FFF2-40B4-BE49-F238E27FC236}">
                    <a16:creationId xmlns:a16="http://schemas.microsoft.com/office/drawing/2014/main" id="{81CA8BF2-6B17-42BB-A57E-7F0BFC9F375B}"/>
                  </a:ext>
                </a:extLst>
              </p:cNvPr>
              <p:cNvSpPr/>
              <p:nvPr/>
            </p:nvSpPr>
            <p:spPr>
              <a:xfrm>
                <a:off x="740730" y="2178700"/>
                <a:ext cx="3739830"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15" name="Dreptunghi 4">
                <a:extLst>
                  <a:ext uri="{FF2B5EF4-FFF2-40B4-BE49-F238E27FC236}">
                    <a16:creationId xmlns:a16="http://schemas.microsoft.com/office/drawing/2014/main" id="{81CA8BF2-6B17-42BB-A57E-7F0BFC9F375B}"/>
                  </a:ext>
                </a:extLst>
              </p:cNvPr>
              <p:cNvSpPr>
                <a:spLocks noRot="1" noChangeAspect="1" noMove="1" noResize="1" noEditPoints="1" noAdjustHandles="1" noChangeArrowheads="1" noChangeShapeType="1" noTextEdit="1"/>
              </p:cNvSpPr>
              <p:nvPr/>
            </p:nvSpPr>
            <p:spPr>
              <a:xfrm>
                <a:off x="740730" y="2178700"/>
                <a:ext cx="3739830"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Dreptunghi 4">
                <a:extLst>
                  <a:ext uri="{FF2B5EF4-FFF2-40B4-BE49-F238E27FC236}">
                    <a16:creationId xmlns:a16="http://schemas.microsoft.com/office/drawing/2014/main" id="{43E26E69-B2C4-4A78-8A73-0D1480E46CF5}"/>
                  </a:ext>
                </a:extLst>
              </p:cNvPr>
              <p:cNvSpPr/>
              <p:nvPr/>
            </p:nvSpPr>
            <p:spPr>
              <a:xfrm>
                <a:off x="740730" y="2936842"/>
                <a:ext cx="2386518"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17" name="Dreptunghi 4">
                <a:extLst>
                  <a:ext uri="{FF2B5EF4-FFF2-40B4-BE49-F238E27FC236}">
                    <a16:creationId xmlns:a16="http://schemas.microsoft.com/office/drawing/2014/main" id="{43E26E69-B2C4-4A78-8A73-0D1480E46CF5}"/>
                  </a:ext>
                </a:extLst>
              </p:cNvPr>
              <p:cNvSpPr>
                <a:spLocks noRot="1" noChangeAspect="1" noMove="1" noResize="1" noEditPoints="1" noAdjustHandles="1" noChangeArrowheads="1" noChangeShapeType="1" noTextEdit="1"/>
              </p:cNvSpPr>
              <p:nvPr/>
            </p:nvSpPr>
            <p:spPr>
              <a:xfrm>
                <a:off x="740730" y="2936842"/>
                <a:ext cx="2386518" cy="369332"/>
              </a:xfrm>
              <a:prstGeom prst="rect">
                <a:avLst/>
              </a:prstGeom>
              <a:blipFill>
                <a:blip r:embed="rId4"/>
                <a:stretch>
                  <a:fillRect/>
                </a:stretch>
              </a:blipFill>
            </p:spPr>
            <p:txBody>
              <a:bodyPr/>
              <a:lstStyle/>
              <a:p>
                <a:r>
                  <a:rPr lang="en-US">
                    <a:noFill/>
                  </a:rPr>
                  <a:t> </a:t>
                </a:r>
              </a:p>
            </p:txBody>
          </p:sp>
        </mc:Fallback>
      </mc:AlternateContent>
      <p:sp>
        <p:nvSpPr>
          <p:cNvPr id="18" name="CasetăText 23">
            <a:extLst>
              <a:ext uri="{FF2B5EF4-FFF2-40B4-BE49-F238E27FC236}">
                <a16:creationId xmlns:a16="http://schemas.microsoft.com/office/drawing/2014/main" id="{FB155AE3-DA7C-4889-9C08-55DE7B354CBC}"/>
              </a:ext>
            </a:extLst>
          </p:cNvPr>
          <p:cNvSpPr txBox="1"/>
          <p:nvPr/>
        </p:nvSpPr>
        <p:spPr>
          <a:xfrm>
            <a:off x="400050" y="2567510"/>
            <a:ext cx="3818382" cy="369332"/>
          </a:xfrm>
          <a:prstGeom prst="rect">
            <a:avLst/>
          </a:prstGeom>
          <a:noFill/>
        </p:spPr>
        <p:txBody>
          <a:bodyPr wrap="square" rtlCol="0">
            <a:spAutoFit/>
          </a:bodyPr>
          <a:lstStyle/>
          <a:p>
            <a:pPr marL="342900" indent="-342900">
              <a:buFont typeface="Arial" panose="020B0604020202020204" pitchFamily="34" charset="0"/>
              <a:buChar char="•"/>
            </a:pPr>
            <a:r>
              <a:rPr lang="en-US" dirty="0"/>
              <a:t>So we get:</a:t>
            </a:r>
          </a:p>
        </p:txBody>
      </p:sp>
      <p:sp>
        <p:nvSpPr>
          <p:cNvPr id="12" name="CasetăText 23">
            <a:extLst>
              <a:ext uri="{FF2B5EF4-FFF2-40B4-BE49-F238E27FC236}">
                <a16:creationId xmlns:a16="http://schemas.microsoft.com/office/drawing/2014/main" id="{DEC7264A-2318-4C56-A893-7491074FE5ED}"/>
              </a:ext>
            </a:extLst>
          </p:cNvPr>
          <p:cNvSpPr txBox="1"/>
          <p:nvPr/>
        </p:nvSpPr>
        <p:spPr>
          <a:xfrm>
            <a:off x="400050" y="3306174"/>
            <a:ext cx="5610606" cy="646331"/>
          </a:xfrm>
          <a:prstGeom prst="rect">
            <a:avLst/>
          </a:prstGeom>
          <a:noFill/>
        </p:spPr>
        <p:txBody>
          <a:bodyPr wrap="square" rtlCol="0">
            <a:spAutoFit/>
          </a:bodyPr>
          <a:lstStyle/>
          <a:p>
            <a:pPr marL="342900" indent="-342900">
              <a:buFont typeface="Arial" panose="020B0604020202020204" pitchFamily="34" charset="0"/>
              <a:buChar char="•"/>
            </a:pPr>
            <a:r>
              <a:rPr lang="en-US" dirty="0"/>
              <a:t>But, for MN1 to be in saturation, V</a:t>
            </a:r>
            <a:r>
              <a:rPr lang="en-US" baseline="-25000" dirty="0"/>
              <a:t>ds1</a:t>
            </a:r>
            <a:r>
              <a:rPr lang="en-US" dirty="0"/>
              <a:t> needs to be larger or equal to V</a:t>
            </a:r>
            <a:r>
              <a:rPr lang="en-US" baseline="-25000" dirty="0"/>
              <a:t>ov1</a:t>
            </a:r>
            <a:r>
              <a:rPr lang="en-US" dirty="0"/>
              <a:t>. This gives the condition for V</a:t>
            </a:r>
            <a:r>
              <a:rPr lang="en-US" baseline="-25000" dirty="0"/>
              <a:t>ov4</a:t>
            </a:r>
            <a:r>
              <a:rPr lang="en-US" dirty="0"/>
              <a:t>.</a:t>
            </a:r>
          </a:p>
        </p:txBody>
      </p:sp>
      <mc:AlternateContent xmlns:mc="http://schemas.openxmlformats.org/markup-compatibility/2006" xmlns:a14="http://schemas.microsoft.com/office/drawing/2010/main">
        <mc:Choice Requires="a14">
          <p:sp>
            <p:nvSpPr>
              <p:cNvPr id="13" name="Dreptunghi 4">
                <a:extLst>
                  <a:ext uri="{FF2B5EF4-FFF2-40B4-BE49-F238E27FC236}">
                    <a16:creationId xmlns:a16="http://schemas.microsoft.com/office/drawing/2014/main" id="{8D6903D3-2FC2-400A-A6B9-F640A56C96A3}"/>
                  </a:ext>
                </a:extLst>
              </p:cNvPr>
              <p:cNvSpPr/>
              <p:nvPr/>
            </p:nvSpPr>
            <p:spPr>
              <a:xfrm>
                <a:off x="740730" y="3978273"/>
                <a:ext cx="2386518"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13" name="Dreptunghi 4">
                <a:extLst>
                  <a:ext uri="{FF2B5EF4-FFF2-40B4-BE49-F238E27FC236}">
                    <a16:creationId xmlns:a16="http://schemas.microsoft.com/office/drawing/2014/main" id="{8D6903D3-2FC2-400A-A6B9-F640A56C96A3}"/>
                  </a:ext>
                </a:extLst>
              </p:cNvPr>
              <p:cNvSpPr>
                <a:spLocks noRot="1" noChangeAspect="1" noMove="1" noResize="1" noEditPoints="1" noAdjustHandles="1" noChangeArrowheads="1" noChangeShapeType="1" noTextEdit="1"/>
              </p:cNvSpPr>
              <p:nvPr/>
            </p:nvSpPr>
            <p:spPr>
              <a:xfrm>
                <a:off x="740730" y="3978273"/>
                <a:ext cx="2386518" cy="369332"/>
              </a:xfrm>
              <a:prstGeom prst="rect">
                <a:avLst/>
              </a:prstGeom>
              <a:blipFill>
                <a:blip r:embed="rId5"/>
                <a:stretch>
                  <a:fillRect/>
                </a:stretch>
              </a:blipFill>
            </p:spPr>
            <p:txBody>
              <a:bodyPr/>
              <a:lstStyle/>
              <a:p>
                <a:r>
                  <a:rPr lang="en-US">
                    <a:noFill/>
                  </a:rPr>
                  <a:t> </a:t>
                </a:r>
              </a:p>
            </p:txBody>
          </p:sp>
        </mc:Fallback>
      </mc:AlternateContent>
      <p:sp>
        <p:nvSpPr>
          <p:cNvPr id="16" name="CasetăText 23">
            <a:extLst>
              <a:ext uri="{FF2B5EF4-FFF2-40B4-BE49-F238E27FC236}">
                <a16:creationId xmlns:a16="http://schemas.microsoft.com/office/drawing/2014/main" id="{03A20A4D-97B2-4EE1-A33E-1B5EB5B06C53}"/>
              </a:ext>
            </a:extLst>
          </p:cNvPr>
          <p:cNvSpPr txBox="1"/>
          <p:nvPr/>
        </p:nvSpPr>
        <p:spPr>
          <a:xfrm>
            <a:off x="400050" y="4440030"/>
            <a:ext cx="56106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Regarding V</a:t>
            </a:r>
            <a:r>
              <a:rPr lang="en-US" baseline="-25000" dirty="0"/>
              <a:t>ds1</a:t>
            </a:r>
            <a:r>
              <a:rPr lang="en-US" dirty="0"/>
              <a:t>=V</a:t>
            </a:r>
            <a:r>
              <a:rPr lang="en-US" baseline="-25000" dirty="0"/>
              <a:t>ds3</a:t>
            </a:r>
            <a:r>
              <a:rPr lang="en-US" dirty="0"/>
              <a:t> condition, we have:</a:t>
            </a:r>
          </a:p>
        </p:txBody>
      </p:sp>
      <mc:AlternateContent xmlns:mc="http://schemas.openxmlformats.org/markup-compatibility/2006" xmlns:a14="http://schemas.microsoft.com/office/drawing/2010/main">
        <mc:Choice Requires="a14">
          <p:sp>
            <p:nvSpPr>
              <p:cNvPr id="19" name="Dreptunghi 4">
                <a:extLst>
                  <a:ext uri="{FF2B5EF4-FFF2-40B4-BE49-F238E27FC236}">
                    <a16:creationId xmlns:a16="http://schemas.microsoft.com/office/drawing/2014/main" id="{0631E464-6D40-43C4-81DE-93134D47FC76}"/>
                  </a:ext>
                </a:extLst>
              </p:cNvPr>
              <p:cNvSpPr/>
              <p:nvPr/>
            </p:nvSpPr>
            <p:spPr>
              <a:xfrm>
                <a:off x="740730" y="4798789"/>
                <a:ext cx="3739830"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5</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3</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19" name="Dreptunghi 4">
                <a:extLst>
                  <a:ext uri="{FF2B5EF4-FFF2-40B4-BE49-F238E27FC236}">
                    <a16:creationId xmlns:a16="http://schemas.microsoft.com/office/drawing/2014/main" id="{0631E464-6D40-43C4-81DE-93134D47FC76}"/>
                  </a:ext>
                </a:extLst>
              </p:cNvPr>
              <p:cNvSpPr>
                <a:spLocks noRot="1" noChangeAspect="1" noMove="1" noResize="1" noEditPoints="1" noAdjustHandles="1" noChangeArrowheads="1" noChangeShapeType="1" noTextEdit="1"/>
              </p:cNvSpPr>
              <p:nvPr/>
            </p:nvSpPr>
            <p:spPr>
              <a:xfrm>
                <a:off x="740730" y="4798789"/>
                <a:ext cx="3739830" cy="391902"/>
              </a:xfrm>
              <a:prstGeom prst="rect">
                <a:avLst/>
              </a:prstGeom>
              <a:blipFill>
                <a:blip r:embed="rId6"/>
                <a:stretch>
                  <a:fillRect b="-10938"/>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8F5CC0DE-1C25-4C5D-96A1-7F3DB310359C}"/>
              </a:ext>
            </a:extLst>
          </p:cNvPr>
          <p:cNvPicPr>
            <a:picLocks noChangeAspect="1"/>
          </p:cNvPicPr>
          <p:nvPr/>
        </p:nvPicPr>
        <p:blipFill>
          <a:blip r:embed="rId7"/>
          <a:stretch>
            <a:fillRect/>
          </a:stretch>
        </p:blipFill>
        <p:spPr>
          <a:xfrm>
            <a:off x="6351336" y="2616604"/>
            <a:ext cx="5590642" cy="3264935"/>
          </a:xfrm>
          <a:prstGeom prst="rect">
            <a:avLst/>
          </a:prstGeom>
        </p:spPr>
      </p:pic>
      <p:sp>
        <p:nvSpPr>
          <p:cNvPr id="20" name="CasetăText 23">
            <a:extLst>
              <a:ext uri="{FF2B5EF4-FFF2-40B4-BE49-F238E27FC236}">
                <a16:creationId xmlns:a16="http://schemas.microsoft.com/office/drawing/2014/main" id="{BFA0AEBA-D4FD-45C0-A5A4-11271E366EA0}"/>
              </a:ext>
            </a:extLst>
          </p:cNvPr>
          <p:cNvSpPr txBox="1"/>
          <p:nvPr/>
        </p:nvSpPr>
        <p:spPr>
          <a:xfrm>
            <a:off x="400050" y="5160738"/>
            <a:ext cx="5799582" cy="646331"/>
          </a:xfrm>
          <a:prstGeom prst="rect">
            <a:avLst/>
          </a:prstGeom>
          <a:noFill/>
        </p:spPr>
        <p:txBody>
          <a:bodyPr wrap="square" rtlCol="0">
            <a:spAutoFit/>
          </a:bodyPr>
          <a:lstStyle/>
          <a:p>
            <a:pPr marL="342900" indent="-342900">
              <a:buFont typeface="Arial" panose="020B0604020202020204" pitchFamily="34" charset="0"/>
              <a:buChar char="•"/>
            </a:pPr>
            <a:r>
              <a:rPr lang="en-US" dirty="0"/>
              <a:t>MN5 an MN2 can be sized to have equal V</a:t>
            </a:r>
            <a:r>
              <a:rPr lang="en-US" baseline="-25000" dirty="0"/>
              <a:t>gs</a:t>
            </a:r>
            <a:r>
              <a:rPr lang="en-US" dirty="0"/>
              <a:t> voltage (identical transistors biased at same current), so we get:</a:t>
            </a:r>
          </a:p>
        </p:txBody>
      </p:sp>
      <mc:AlternateContent xmlns:mc="http://schemas.openxmlformats.org/markup-compatibility/2006" xmlns:a14="http://schemas.microsoft.com/office/drawing/2010/main">
        <mc:Choice Requires="a14">
          <p:sp>
            <p:nvSpPr>
              <p:cNvPr id="21" name="Dreptunghi 4">
                <a:extLst>
                  <a:ext uri="{FF2B5EF4-FFF2-40B4-BE49-F238E27FC236}">
                    <a16:creationId xmlns:a16="http://schemas.microsoft.com/office/drawing/2014/main" id="{3E67FA52-FDE6-4943-8B64-8C9A6A56BBAB}"/>
                  </a:ext>
                </a:extLst>
              </p:cNvPr>
              <p:cNvSpPr/>
              <p:nvPr/>
            </p:nvSpPr>
            <p:spPr>
              <a:xfrm>
                <a:off x="740730" y="5821644"/>
                <a:ext cx="3739830"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3</m:t>
                          </m:r>
                        </m:sub>
                      </m:sSub>
                    </m:oMath>
                  </m:oMathPara>
                </a14:m>
                <a:endParaRPr lang="en-US" dirty="0"/>
              </a:p>
            </p:txBody>
          </p:sp>
        </mc:Choice>
        <mc:Fallback xmlns="">
          <p:sp>
            <p:nvSpPr>
              <p:cNvPr id="21" name="Dreptunghi 4">
                <a:extLst>
                  <a:ext uri="{FF2B5EF4-FFF2-40B4-BE49-F238E27FC236}">
                    <a16:creationId xmlns:a16="http://schemas.microsoft.com/office/drawing/2014/main" id="{3E67FA52-FDE6-4943-8B64-8C9A6A56BBAB}"/>
                  </a:ext>
                </a:extLst>
              </p:cNvPr>
              <p:cNvSpPr>
                <a:spLocks noRot="1" noChangeAspect="1" noMove="1" noResize="1" noEditPoints="1" noAdjustHandles="1" noChangeArrowheads="1" noChangeShapeType="1" noTextEdit="1"/>
              </p:cNvSpPr>
              <p:nvPr/>
            </p:nvSpPr>
            <p:spPr>
              <a:xfrm>
                <a:off x="740730" y="5821644"/>
                <a:ext cx="3739830" cy="369332"/>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840773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6404959" cy="461665"/>
          </a:xfrm>
          <a:prstGeom prst="rect">
            <a:avLst/>
          </a:prstGeom>
          <a:noFill/>
        </p:spPr>
        <p:txBody>
          <a:bodyPr wrap="none" rtlCol="0">
            <a:spAutoFit/>
          </a:bodyPr>
          <a:lstStyle/>
          <a:p>
            <a:r>
              <a:rPr lang="en-US" sz="2400" dirty="0" err="1"/>
              <a:t>Cascode</a:t>
            </a:r>
            <a:r>
              <a:rPr lang="en-US" sz="2400" dirty="0"/>
              <a:t> Current Mirror – Generating V</a:t>
            </a:r>
            <a:r>
              <a:rPr lang="en-US" sz="2400" baseline="-25000" dirty="0"/>
              <a:t>b</a:t>
            </a:r>
            <a:r>
              <a:rPr lang="en-US" sz="2400" dirty="0"/>
              <a:t> potential</a:t>
            </a:r>
            <a:endParaRPr lang="ro-RO" sz="2400" dirty="0"/>
          </a:p>
        </p:txBody>
      </p:sp>
      <p:sp>
        <p:nvSpPr>
          <p:cNvPr id="11" name="CasetăText 23">
            <a:extLst>
              <a:ext uri="{FF2B5EF4-FFF2-40B4-BE49-F238E27FC236}">
                <a16:creationId xmlns:a16="http://schemas.microsoft.com/office/drawing/2014/main" id="{0B023AF9-77A0-4626-A643-101F36E9306A}"/>
              </a:ext>
            </a:extLst>
          </p:cNvPr>
          <p:cNvSpPr txBox="1"/>
          <p:nvPr/>
        </p:nvSpPr>
        <p:spPr>
          <a:xfrm>
            <a:off x="400050" y="976461"/>
            <a:ext cx="11348604" cy="923330"/>
          </a:xfrm>
          <a:prstGeom prst="rect">
            <a:avLst/>
          </a:prstGeom>
          <a:noFill/>
        </p:spPr>
        <p:txBody>
          <a:bodyPr wrap="square" rtlCol="0">
            <a:spAutoFit/>
          </a:bodyPr>
          <a:lstStyle/>
          <a:p>
            <a:r>
              <a:rPr lang="en-US" dirty="0"/>
              <a:t>Sizing MN4</a:t>
            </a:r>
          </a:p>
          <a:p>
            <a:pPr marL="342900" indent="-342900">
              <a:buFont typeface="Arial" panose="020B0604020202020204" pitchFamily="34" charset="0"/>
              <a:buChar char="•"/>
            </a:pPr>
            <a:r>
              <a:rPr lang="en-US" dirty="0"/>
              <a:t>We will size MN4 (determine (W/L)</a:t>
            </a:r>
            <a:r>
              <a:rPr lang="en-US" baseline="-25000" dirty="0"/>
              <a:t>4</a:t>
            </a:r>
            <a:r>
              <a:rPr lang="en-US" dirty="0"/>
              <a:t>) in order to full have</a:t>
            </a:r>
          </a:p>
          <a:p>
            <a:pPr marL="342900" indent="-342900">
              <a:buFont typeface="Arial" panose="020B0604020202020204" pitchFamily="34" charset="0"/>
              <a:buChar char="•"/>
            </a:pPr>
            <a:r>
              <a:rPr lang="en-US" dirty="0"/>
              <a:t>All transistors are in saturation, we have</a:t>
            </a:r>
          </a:p>
        </p:txBody>
      </p:sp>
      <mc:AlternateContent xmlns:mc="http://schemas.openxmlformats.org/markup-compatibility/2006" xmlns:a14="http://schemas.microsoft.com/office/drawing/2010/main">
        <mc:Choice Requires="a14">
          <p:sp>
            <p:nvSpPr>
              <p:cNvPr id="22" name="Dreptunghi 4">
                <a:extLst>
                  <a:ext uri="{FF2B5EF4-FFF2-40B4-BE49-F238E27FC236}">
                    <a16:creationId xmlns:a16="http://schemas.microsoft.com/office/drawing/2014/main" id="{5F5A4C3A-E0BB-414C-8352-7B68A3CFF650}"/>
                  </a:ext>
                </a:extLst>
              </p:cNvPr>
              <p:cNvSpPr/>
              <p:nvPr/>
            </p:nvSpPr>
            <p:spPr>
              <a:xfrm>
                <a:off x="6275898" y="1226171"/>
                <a:ext cx="2386518"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22" name="Dreptunghi 4">
                <a:extLst>
                  <a:ext uri="{FF2B5EF4-FFF2-40B4-BE49-F238E27FC236}">
                    <a16:creationId xmlns:a16="http://schemas.microsoft.com/office/drawing/2014/main" id="{5F5A4C3A-E0BB-414C-8352-7B68A3CFF650}"/>
                  </a:ext>
                </a:extLst>
              </p:cNvPr>
              <p:cNvSpPr>
                <a:spLocks noRot="1" noChangeAspect="1" noMove="1" noResize="1" noEditPoints="1" noAdjustHandles="1" noChangeArrowheads="1" noChangeShapeType="1" noTextEdit="1"/>
              </p:cNvSpPr>
              <p:nvPr/>
            </p:nvSpPr>
            <p:spPr>
              <a:xfrm>
                <a:off x="6275898" y="1226171"/>
                <a:ext cx="2386518" cy="36933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Dreptunghi 4">
                <a:extLst>
                  <a:ext uri="{FF2B5EF4-FFF2-40B4-BE49-F238E27FC236}">
                    <a16:creationId xmlns:a16="http://schemas.microsoft.com/office/drawing/2014/main" id="{1C331849-4AAA-4D3B-A4D9-2DD351DD9C89}"/>
                  </a:ext>
                </a:extLst>
              </p:cNvPr>
              <p:cNvSpPr/>
              <p:nvPr/>
            </p:nvSpPr>
            <p:spPr>
              <a:xfrm>
                <a:off x="712087" y="1968225"/>
                <a:ext cx="2646809"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smtClean="0">
                              <a:latin typeface="Cambria Math" panose="02040503050406030204" pitchFamily="18" charset="0"/>
                            </a:rPr>
                            <m:t>𝑜</m:t>
                          </m:r>
                          <m:r>
                            <a:rPr lang="en-US" b="0" i="1" smtClean="0">
                              <a:latin typeface="Cambria Math" panose="02040503050406030204" pitchFamily="18" charset="0"/>
                            </a:rPr>
                            <m:t>𝑣</m:t>
                          </m:r>
                          <m:r>
                            <a:rPr lang="en-US" b="0" i="1" smtClean="0">
                              <a:latin typeface="Cambria Math" panose="02040503050406030204" pitchFamily="18" charset="0"/>
                            </a:rPr>
                            <m:t>4</m:t>
                          </m:r>
                        </m:sub>
                      </m:sSub>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e>
                                  </m:d>
                                </m:e>
                                <m:sub>
                                  <m:r>
                                    <a:rPr lang="en-US" b="0" i="1" smtClean="0">
                                      <a:latin typeface="Cambria Math" panose="02040503050406030204" pitchFamily="18" charset="0"/>
                                    </a:rPr>
                                    <m:t>4</m:t>
                                  </m:r>
                                </m:sub>
                              </m:sSub>
                            </m:den>
                          </m:f>
                        </m:e>
                      </m:rad>
                    </m:oMath>
                  </m:oMathPara>
                </a14:m>
                <a:endParaRPr lang="en-US" dirty="0"/>
              </a:p>
            </p:txBody>
          </p:sp>
        </mc:Choice>
        <mc:Fallback xmlns="">
          <p:sp>
            <p:nvSpPr>
              <p:cNvPr id="24" name="Dreptunghi 4">
                <a:extLst>
                  <a:ext uri="{FF2B5EF4-FFF2-40B4-BE49-F238E27FC236}">
                    <a16:creationId xmlns:a16="http://schemas.microsoft.com/office/drawing/2014/main" id="{1C331849-4AAA-4D3B-A4D9-2DD351DD9C89}"/>
                  </a:ext>
                </a:extLst>
              </p:cNvPr>
              <p:cNvSpPr>
                <a:spLocks noRot="1" noChangeAspect="1" noMove="1" noResize="1" noEditPoints="1" noAdjustHandles="1" noChangeArrowheads="1" noChangeShapeType="1" noTextEdit="1"/>
              </p:cNvSpPr>
              <p:nvPr/>
            </p:nvSpPr>
            <p:spPr>
              <a:xfrm>
                <a:off x="712087" y="1968225"/>
                <a:ext cx="2646809" cy="91069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Dreptunghi 4">
                <a:extLst>
                  <a:ext uri="{FF2B5EF4-FFF2-40B4-BE49-F238E27FC236}">
                    <a16:creationId xmlns:a16="http://schemas.microsoft.com/office/drawing/2014/main" id="{5A6B6EF8-A47F-4A22-B16C-B60E3EB9611B}"/>
                  </a:ext>
                </a:extLst>
              </p:cNvPr>
              <p:cNvSpPr/>
              <p:nvPr/>
            </p:nvSpPr>
            <p:spPr>
              <a:xfrm>
                <a:off x="4217287" y="1968225"/>
                <a:ext cx="2646809"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smtClean="0">
                              <a:latin typeface="Cambria Math" panose="02040503050406030204" pitchFamily="18" charset="0"/>
                            </a:rPr>
                            <m:t>𝑜</m:t>
                          </m:r>
                          <m:r>
                            <a:rPr lang="en-US" b="0" i="1" smtClean="0">
                              <a:latin typeface="Cambria Math" panose="02040503050406030204" pitchFamily="18" charset="0"/>
                            </a:rPr>
                            <m:t>𝑣</m:t>
                          </m:r>
                          <m:r>
                            <a:rPr lang="en-US" b="0" i="1" smtClean="0">
                              <a:latin typeface="Cambria Math" panose="02040503050406030204" pitchFamily="18" charset="0"/>
                            </a:rPr>
                            <m:t>1</m:t>
                          </m:r>
                        </m:sub>
                      </m:sSub>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e>
                                  </m:d>
                                </m:e>
                                <m:sub>
                                  <m:r>
                                    <a:rPr lang="en-US" b="0" i="1" smtClean="0">
                                      <a:latin typeface="Cambria Math" panose="02040503050406030204" pitchFamily="18" charset="0"/>
                                    </a:rPr>
                                    <m:t>1</m:t>
                                  </m:r>
                                </m:sub>
                              </m:sSub>
                            </m:den>
                          </m:f>
                        </m:e>
                      </m:rad>
                    </m:oMath>
                  </m:oMathPara>
                </a14:m>
                <a:endParaRPr lang="en-US" dirty="0"/>
              </a:p>
            </p:txBody>
          </p:sp>
        </mc:Choice>
        <mc:Fallback xmlns="">
          <p:sp>
            <p:nvSpPr>
              <p:cNvPr id="25" name="Dreptunghi 4">
                <a:extLst>
                  <a:ext uri="{FF2B5EF4-FFF2-40B4-BE49-F238E27FC236}">
                    <a16:creationId xmlns:a16="http://schemas.microsoft.com/office/drawing/2014/main" id="{5A6B6EF8-A47F-4A22-B16C-B60E3EB9611B}"/>
                  </a:ext>
                </a:extLst>
              </p:cNvPr>
              <p:cNvSpPr>
                <a:spLocks noRot="1" noChangeAspect="1" noMove="1" noResize="1" noEditPoints="1" noAdjustHandles="1" noChangeArrowheads="1" noChangeShapeType="1" noTextEdit="1"/>
              </p:cNvSpPr>
              <p:nvPr/>
            </p:nvSpPr>
            <p:spPr>
              <a:xfrm>
                <a:off x="4217287" y="1968225"/>
                <a:ext cx="2646809" cy="91069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Dreptunghi 4">
                <a:extLst>
                  <a:ext uri="{FF2B5EF4-FFF2-40B4-BE49-F238E27FC236}">
                    <a16:creationId xmlns:a16="http://schemas.microsoft.com/office/drawing/2014/main" id="{7D23842A-5029-4961-A084-EAEA33B21425}"/>
                  </a:ext>
                </a:extLst>
              </p:cNvPr>
              <p:cNvSpPr/>
              <p:nvPr/>
            </p:nvSpPr>
            <p:spPr>
              <a:xfrm>
                <a:off x="7509701" y="1968224"/>
                <a:ext cx="2646809"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smtClean="0">
                              <a:latin typeface="Cambria Math" panose="02040503050406030204" pitchFamily="18" charset="0"/>
                            </a:rPr>
                            <m:t>𝑜</m:t>
                          </m:r>
                          <m:r>
                            <a:rPr lang="en-US" b="0" i="1" smtClean="0">
                              <a:latin typeface="Cambria Math" panose="02040503050406030204" pitchFamily="18" charset="0"/>
                            </a:rPr>
                            <m:t>𝑣</m:t>
                          </m:r>
                          <m:r>
                            <a:rPr lang="en-US" b="0" i="1" smtClean="0">
                              <a:latin typeface="Cambria Math" panose="02040503050406030204" pitchFamily="18" charset="0"/>
                            </a:rPr>
                            <m:t>2</m:t>
                          </m:r>
                        </m:sub>
                      </m:sSub>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e>
                                  </m:d>
                                </m:e>
                                <m:sub>
                                  <m:r>
                                    <a:rPr lang="en-US" b="0" i="1" smtClean="0">
                                      <a:latin typeface="Cambria Math" panose="02040503050406030204" pitchFamily="18" charset="0"/>
                                    </a:rPr>
                                    <m:t>2</m:t>
                                  </m:r>
                                </m:sub>
                              </m:sSub>
                            </m:den>
                          </m:f>
                        </m:e>
                      </m:rad>
                    </m:oMath>
                  </m:oMathPara>
                </a14:m>
                <a:endParaRPr lang="en-US" dirty="0"/>
              </a:p>
            </p:txBody>
          </p:sp>
        </mc:Choice>
        <mc:Fallback xmlns="">
          <p:sp>
            <p:nvSpPr>
              <p:cNvPr id="26" name="Dreptunghi 4">
                <a:extLst>
                  <a:ext uri="{FF2B5EF4-FFF2-40B4-BE49-F238E27FC236}">
                    <a16:creationId xmlns:a16="http://schemas.microsoft.com/office/drawing/2014/main" id="{7D23842A-5029-4961-A084-EAEA33B21425}"/>
                  </a:ext>
                </a:extLst>
              </p:cNvPr>
              <p:cNvSpPr>
                <a:spLocks noRot="1" noChangeAspect="1" noMove="1" noResize="1" noEditPoints="1" noAdjustHandles="1" noChangeArrowheads="1" noChangeShapeType="1" noTextEdit="1"/>
              </p:cNvSpPr>
              <p:nvPr/>
            </p:nvSpPr>
            <p:spPr>
              <a:xfrm>
                <a:off x="7509701" y="1968224"/>
                <a:ext cx="2646809" cy="910699"/>
              </a:xfrm>
              <a:prstGeom prst="rect">
                <a:avLst/>
              </a:prstGeom>
              <a:blipFill>
                <a:blip r:embed="rId5"/>
                <a:stretch>
                  <a:fillRect/>
                </a:stretch>
              </a:blipFill>
            </p:spPr>
            <p:txBody>
              <a:bodyPr/>
              <a:lstStyle/>
              <a:p>
                <a:r>
                  <a:rPr lang="en-US">
                    <a:noFill/>
                  </a:rPr>
                  <a:t> </a:t>
                </a:r>
              </a:p>
            </p:txBody>
          </p:sp>
        </mc:Fallback>
      </mc:AlternateContent>
      <p:sp>
        <p:nvSpPr>
          <p:cNvPr id="27" name="CasetăText 23">
            <a:extLst>
              <a:ext uri="{FF2B5EF4-FFF2-40B4-BE49-F238E27FC236}">
                <a16:creationId xmlns:a16="http://schemas.microsoft.com/office/drawing/2014/main" id="{ED10250B-4661-4543-BC98-B10B76914A06}"/>
              </a:ext>
            </a:extLst>
          </p:cNvPr>
          <p:cNvSpPr txBox="1"/>
          <p:nvPr/>
        </p:nvSpPr>
        <p:spPr>
          <a:xfrm>
            <a:off x="400050" y="2878923"/>
            <a:ext cx="11348604" cy="369332"/>
          </a:xfrm>
          <a:prstGeom prst="rect">
            <a:avLst/>
          </a:prstGeom>
          <a:noFill/>
        </p:spPr>
        <p:txBody>
          <a:bodyPr wrap="square" rtlCol="0">
            <a:spAutoFit/>
          </a:bodyPr>
          <a:lstStyle/>
          <a:p>
            <a:pPr marL="342900" indent="-342900">
              <a:buFont typeface="Arial" panose="020B0604020202020204" pitchFamily="34" charset="0"/>
              <a:buChar char="•"/>
            </a:pPr>
            <a:r>
              <a:rPr lang="en-US" dirty="0"/>
              <a:t>This gives us:</a:t>
            </a:r>
          </a:p>
        </p:txBody>
      </p:sp>
      <mc:AlternateContent xmlns:mc="http://schemas.openxmlformats.org/markup-compatibility/2006" xmlns:a14="http://schemas.microsoft.com/office/drawing/2010/main">
        <mc:Choice Requires="a14">
          <p:sp>
            <p:nvSpPr>
              <p:cNvPr id="28" name="Dreptunghi 4">
                <a:extLst>
                  <a:ext uri="{FF2B5EF4-FFF2-40B4-BE49-F238E27FC236}">
                    <a16:creationId xmlns:a16="http://schemas.microsoft.com/office/drawing/2014/main" id="{4E7E4A78-2AFF-4D8E-BEAA-098D39719D03}"/>
                  </a:ext>
                </a:extLst>
              </p:cNvPr>
              <p:cNvSpPr/>
              <p:nvPr/>
            </p:nvSpPr>
            <p:spPr>
              <a:xfrm>
                <a:off x="712086" y="3248255"/>
                <a:ext cx="9541386"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e>
                                  </m:d>
                                </m:e>
                                <m:sub>
                                  <m:r>
                                    <a:rPr lang="en-US" b="0" i="1" smtClean="0">
                                      <a:latin typeface="Cambria Math" panose="02040503050406030204" pitchFamily="18" charset="0"/>
                                    </a:rPr>
                                    <m:t>4</m:t>
                                  </m:r>
                                </m:sub>
                              </m:sSub>
                            </m:den>
                          </m:f>
                        </m:e>
                      </m:rad>
                      <m:r>
                        <a:rPr lang="en-US" b="0" i="1" smtClean="0">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r>
                                <a:rPr lang="en-US" i="1">
                                  <a:latin typeface="Cambria Math" panose="02040503050406030204" pitchFamily="18" charset="0"/>
                                </a:rPr>
                                <m:t>2 </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i="1">
                                  <a:latin typeface="Cambria Math" panose="02040503050406030204" pitchFamily="18" charset="0"/>
                                </a:rPr>
                                <m:t> </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e>
                                <m:sub>
                                  <m:r>
                                    <a:rPr lang="en-US" i="1">
                                      <a:latin typeface="Cambria Math" panose="02040503050406030204" pitchFamily="18" charset="0"/>
                                    </a:rPr>
                                    <m:t>1</m:t>
                                  </m:r>
                                </m:sub>
                              </m:sSub>
                            </m:den>
                          </m:f>
                        </m:e>
                      </m:rad>
                      <m:r>
                        <a:rPr lang="en-US" b="0" i="1" smtClean="0">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r>
                                <a:rPr lang="en-US" i="1">
                                  <a:latin typeface="Cambria Math" panose="02040503050406030204" pitchFamily="18" charset="0"/>
                                </a:rPr>
                                <m:t>2 </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i="1">
                                  <a:latin typeface="Cambria Math" panose="02040503050406030204" pitchFamily="18" charset="0"/>
                                </a:rPr>
                                <m:t> </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e>
                                <m:sub>
                                  <m:r>
                                    <a:rPr lang="en-US" i="1">
                                      <a:latin typeface="Cambria Math" panose="02040503050406030204" pitchFamily="18" charset="0"/>
                                    </a:rPr>
                                    <m:t>2</m:t>
                                  </m:r>
                                </m:sub>
                              </m:sSub>
                            </m:den>
                          </m:f>
                        </m:e>
                      </m:rad>
                      <m:r>
                        <a:rPr lang="en-US" b="0" i="1" smtClean="0">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r>
                                <a:rPr lang="en-US" i="1">
                                  <a:latin typeface="Cambria Math" panose="02040503050406030204" pitchFamily="18" charset="0"/>
                                </a:rPr>
                                <m:t>2 </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i="1">
                                  <a:latin typeface="Cambria Math" panose="02040503050406030204" pitchFamily="18" charset="0"/>
                                </a:rPr>
                                <m:t> </m:t>
                              </m:r>
                            </m:den>
                          </m:f>
                        </m:e>
                      </m:rad>
                      <m:d>
                        <m:dPr>
                          <m:ctrlPr>
                            <a:rPr lang="en-US" i="1" smtClean="0">
                              <a:latin typeface="Cambria Math" panose="02040503050406030204" pitchFamily="18" charset="0"/>
                            </a:rPr>
                          </m:ctrlPr>
                        </m:dPr>
                        <m:e>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ad>
                                <m:radPr>
                                  <m:degHide m:val="on"/>
                                  <m:ctrlPr>
                                    <a:rPr lang="en-US" i="1" smtClean="0">
                                      <a:latin typeface="Cambria Math" panose="02040503050406030204" pitchFamily="18" charset="0"/>
                                    </a:rPr>
                                  </m:ctrlPr>
                                </m:radPr>
                                <m:deg/>
                                <m:e>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e>
                                    <m:sub>
                                      <m:r>
                                        <a:rPr lang="en-US" i="1">
                                          <a:latin typeface="Cambria Math" panose="02040503050406030204" pitchFamily="18" charset="0"/>
                                        </a:rPr>
                                        <m:t>1</m:t>
                                      </m:r>
                                    </m:sub>
                                  </m:sSub>
                                </m:e>
                              </m:rad>
                            </m:den>
                          </m:f>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e>
                                    <m:sub>
                                      <m:r>
                                        <a:rPr lang="en-US" b="0" i="1" smtClean="0">
                                          <a:latin typeface="Cambria Math" panose="02040503050406030204" pitchFamily="18" charset="0"/>
                                        </a:rPr>
                                        <m:t>2</m:t>
                                      </m:r>
                                    </m:sub>
                                  </m:sSub>
                                </m:e>
                              </m:rad>
                            </m:den>
                          </m:f>
                        </m:e>
                      </m:d>
                    </m:oMath>
                  </m:oMathPara>
                </a14:m>
                <a:endParaRPr lang="en-US" dirty="0"/>
              </a:p>
            </p:txBody>
          </p:sp>
        </mc:Choice>
        <mc:Fallback xmlns="">
          <p:sp>
            <p:nvSpPr>
              <p:cNvPr id="28" name="Dreptunghi 4">
                <a:extLst>
                  <a:ext uri="{FF2B5EF4-FFF2-40B4-BE49-F238E27FC236}">
                    <a16:creationId xmlns:a16="http://schemas.microsoft.com/office/drawing/2014/main" id="{4E7E4A78-2AFF-4D8E-BEAA-098D39719D03}"/>
                  </a:ext>
                </a:extLst>
              </p:cNvPr>
              <p:cNvSpPr>
                <a:spLocks noRot="1" noChangeAspect="1" noMove="1" noResize="1" noEditPoints="1" noAdjustHandles="1" noChangeArrowheads="1" noChangeShapeType="1" noTextEdit="1"/>
              </p:cNvSpPr>
              <p:nvPr/>
            </p:nvSpPr>
            <p:spPr>
              <a:xfrm>
                <a:off x="712086" y="3248255"/>
                <a:ext cx="9541386" cy="910699"/>
              </a:xfrm>
              <a:prstGeom prst="rect">
                <a:avLst/>
              </a:prstGeom>
              <a:blipFill>
                <a:blip r:embed="rId6"/>
                <a:stretch>
                  <a:fillRect/>
                </a:stretch>
              </a:blipFill>
            </p:spPr>
            <p:txBody>
              <a:bodyPr/>
              <a:lstStyle/>
              <a:p>
                <a:r>
                  <a:rPr lang="en-US">
                    <a:noFill/>
                  </a:rPr>
                  <a:t> </a:t>
                </a:r>
              </a:p>
            </p:txBody>
          </p:sp>
        </mc:Fallback>
      </mc:AlternateContent>
      <p:sp>
        <p:nvSpPr>
          <p:cNvPr id="31" name="CasetăText 23">
            <a:extLst>
              <a:ext uri="{FF2B5EF4-FFF2-40B4-BE49-F238E27FC236}">
                <a16:creationId xmlns:a16="http://schemas.microsoft.com/office/drawing/2014/main" id="{258DB473-E593-49F2-A8EA-401917C22FCA}"/>
              </a:ext>
            </a:extLst>
          </p:cNvPr>
          <p:cNvSpPr txBox="1"/>
          <p:nvPr/>
        </p:nvSpPr>
        <p:spPr>
          <a:xfrm>
            <a:off x="400050" y="4158954"/>
            <a:ext cx="11348604" cy="369332"/>
          </a:xfrm>
          <a:prstGeom prst="rect">
            <a:avLst/>
          </a:prstGeom>
          <a:noFill/>
        </p:spPr>
        <p:txBody>
          <a:bodyPr wrap="square" rtlCol="0">
            <a:spAutoFit/>
          </a:bodyPr>
          <a:lstStyle/>
          <a:p>
            <a:pPr marL="342900" indent="-342900">
              <a:buFont typeface="Arial" panose="020B0604020202020204" pitchFamily="34" charset="0"/>
              <a:buChar char="•"/>
            </a:pPr>
            <a:r>
              <a:rPr lang="en-US" dirty="0"/>
              <a:t>For simplicity, we assume (W/L)</a:t>
            </a:r>
            <a:r>
              <a:rPr lang="en-US" baseline="-25000" dirty="0"/>
              <a:t>1</a:t>
            </a:r>
            <a:r>
              <a:rPr lang="en-US" dirty="0"/>
              <a:t>=(W/L)</a:t>
            </a:r>
            <a:r>
              <a:rPr lang="en-US" baseline="-25000" dirty="0"/>
              <a:t>2</a:t>
            </a:r>
            <a:r>
              <a:rPr lang="en-US" dirty="0"/>
              <a:t>. We then have:</a:t>
            </a:r>
          </a:p>
        </p:txBody>
      </p:sp>
      <mc:AlternateContent xmlns:mc="http://schemas.openxmlformats.org/markup-compatibility/2006" xmlns:a14="http://schemas.microsoft.com/office/drawing/2010/main">
        <mc:Choice Requires="a14">
          <p:sp>
            <p:nvSpPr>
              <p:cNvPr id="32" name="Dreptunghi 4">
                <a:extLst>
                  <a:ext uri="{FF2B5EF4-FFF2-40B4-BE49-F238E27FC236}">
                    <a16:creationId xmlns:a16="http://schemas.microsoft.com/office/drawing/2014/main" id="{73570222-5EC8-47C5-ACA9-E33E32558BAE}"/>
                  </a:ext>
                </a:extLst>
              </p:cNvPr>
              <p:cNvSpPr/>
              <p:nvPr/>
            </p:nvSpPr>
            <p:spPr>
              <a:xfrm>
                <a:off x="615124" y="4567910"/>
                <a:ext cx="2548700"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num>
                            <m:den>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e>
                                  </m:d>
                                </m:e>
                                <m:sub>
                                  <m:r>
                                    <a:rPr lang="en-US" b="0" i="1" smtClean="0">
                                      <a:latin typeface="Cambria Math" panose="02040503050406030204" pitchFamily="18" charset="0"/>
                                    </a:rPr>
                                    <m:t>4</m:t>
                                  </m:r>
                                </m:sub>
                              </m:sSub>
                            </m:den>
                          </m:f>
                        </m:e>
                      </m:rad>
                      <m:r>
                        <a:rPr lang="en-US" b="0" i="1" smtClean="0">
                          <a:latin typeface="Cambria Math" panose="02040503050406030204" pitchFamily="18" charset="0"/>
                        </a:rPr>
                        <m:t>=2</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𝑂</m:t>
                                  </m:r>
                                </m:sub>
                              </m:sSub>
                            </m:num>
                            <m:den>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e>
                                <m:sub>
                                  <m:r>
                                    <a:rPr lang="en-US" i="1">
                                      <a:latin typeface="Cambria Math" panose="02040503050406030204" pitchFamily="18" charset="0"/>
                                    </a:rPr>
                                    <m:t>1</m:t>
                                  </m:r>
                                </m:sub>
                              </m:sSub>
                            </m:den>
                          </m:f>
                        </m:e>
                      </m:rad>
                    </m:oMath>
                  </m:oMathPara>
                </a14:m>
                <a:endParaRPr lang="en-US" dirty="0"/>
              </a:p>
            </p:txBody>
          </p:sp>
        </mc:Choice>
        <mc:Fallback xmlns="">
          <p:sp>
            <p:nvSpPr>
              <p:cNvPr id="32" name="Dreptunghi 4">
                <a:extLst>
                  <a:ext uri="{FF2B5EF4-FFF2-40B4-BE49-F238E27FC236}">
                    <a16:creationId xmlns:a16="http://schemas.microsoft.com/office/drawing/2014/main" id="{73570222-5EC8-47C5-ACA9-E33E32558BAE}"/>
                  </a:ext>
                </a:extLst>
              </p:cNvPr>
              <p:cNvSpPr>
                <a:spLocks noRot="1" noChangeAspect="1" noMove="1" noResize="1" noEditPoints="1" noAdjustHandles="1" noChangeArrowheads="1" noChangeShapeType="1" noTextEdit="1"/>
              </p:cNvSpPr>
              <p:nvPr/>
            </p:nvSpPr>
            <p:spPr>
              <a:xfrm>
                <a:off x="615124" y="4567910"/>
                <a:ext cx="2548700" cy="910699"/>
              </a:xfrm>
              <a:prstGeom prst="rect">
                <a:avLst/>
              </a:prstGeom>
              <a:blipFill>
                <a:blip r:embed="rId7"/>
                <a:stretch>
                  <a:fillRect/>
                </a:stretch>
              </a:blipFill>
            </p:spPr>
            <p:txBody>
              <a:bodyPr/>
              <a:lstStyle/>
              <a:p>
                <a:r>
                  <a:rPr lang="en-US">
                    <a:noFill/>
                  </a:rPr>
                  <a:t> </a:t>
                </a:r>
              </a:p>
            </p:txBody>
          </p:sp>
        </mc:Fallback>
      </mc:AlternateContent>
      <p:sp>
        <p:nvSpPr>
          <p:cNvPr id="33" name="Arrow: Right 32">
            <a:extLst>
              <a:ext uri="{FF2B5EF4-FFF2-40B4-BE49-F238E27FC236}">
                <a16:creationId xmlns:a16="http://schemas.microsoft.com/office/drawing/2014/main" id="{CEE98B20-B268-4901-AE48-DEFB2F434B21}"/>
              </a:ext>
            </a:extLst>
          </p:cNvPr>
          <p:cNvSpPr/>
          <p:nvPr/>
        </p:nvSpPr>
        <p:spPr>
          <a:xfrm>
            <a:off x="3602529" y="4970154"/>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34" name="Dreptunghi 4">
                <a:extLst>
                  <a:ext uri="{FF2B5EF4-FFF2-40B4-BE49-F238E27FC236}">
                    <a16:creationId xmlns:a16="http://schemas.microsoft.com/office/drawing/2014/main" id="{7B9AB57C-2161-4833-B478-E87B1832B223}"/>
                  </a:ext>
                </a:extLst>
              </p:cNvPr>
              <p:cNvSpPr/>
              <p:nvPr/>
            </p:nvSpPr>
            <p:spPr>
              <a:xfrm>
                <a:off x="4220401" y="4694258"/>
                <a:ext cx="2548700" cy="65986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e>
                        <m:sub>
                          <m:r>
                            <a:rPr lang="en-US" i="1">
                              <a:latin typeface="Cambria Math" panose="02040503050406030204" pitchFamily="18" charset="0"/>
                            </a:rPr>
                            <m:t>4</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4</m:t>
                          </m:r>
                        </m:den>
                      </m:f>
                      <m:r>
                        <a:rPr lang="en-US" b="0" i="1" smtClean="0">
                          <a:latin typeface="Cambria Math" panose="02040503050406030204" pitchFamily="18" charset="0"/>
                        </a:rPr>
                        <m:t> </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𝑏</m:t>
                              </m:r>
                            </m:sub>
                          </m:sSub>
                        </m:num>
                        <m:den>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𝑂</m:t>
                              </m:r>
                            </m:sub>
                          </m:sSub>
                        </m:den>
                      </m:f>
                      <m:r>
                        <a:rPr lang="en-US" b="0" i="1" smtClean="0">
                          <a:latin typeface="Cambria Math" panose="02040503050406030204" pitchFamily="18" charset="0"/>
                        </a:rPr>
                        <m:t> </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e>
                        <m:sub>
                          <m:r>
                            <a:rPr lang="en-US" i="1">
                              <a:latin typeface="Cambria Math" panose="02040503050406030204" pitchFamily="18" charset="0"/>
                            </a:rPr>
                            <m:t>1</m:t>
                          </m:r>
                        </m:sub>
                      </m:sSub>
                    </m:oMath>
                  </m:oMathPara>
                </a14:m>
                <a:endParaRPr lang="en-US" dirty="0"/>
              </a:p>
            </p:txBody>
          </p:sp>
        </mc:Choice>
        <mc:Fallback xmlns="">
          <p:sp>
            <p:nvSpPr>
              <p:cNvPr id="34" name="Dreptunghi 4">
                <a:extLst>
                  <a:ext uri="{FF2B5EF4-FFF2-40B4-BE49-F238E27FC236}">
                    <a16:creationId xmlns:a16="http://schemas.microsoft.com/office/drawing/2014/main" id="{7B9AB57C-2161-4833-B478-E87B1832B223}"/>
                  </a:ext>
                </a:extLst>
              </p:cNvPr>
              <p:cNvSpPr>
                <a:spLocks noRot="1" noChangeAspect="1" noMove="1" noResize="1" noEditPoints="1" noAdjustHandles="1" noChangeArrowheads="1" noChangeShapeType="1" noTextEdit="1"/>
              </p:cNvSpPr>
              <p:nvPr/>
            </p:nvSpPr>
            <p:spPr>
              <a:xfrm>
                <a:off x="4220401" y="4694258"/>
                <a:ext cx="2548700" cy="659861"/>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302203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6404959" cy="461665"/>
          </a:xfrm>
          <a:prstGeom prst="rect">
            <a:avLst/>
          </a:prstGeom>
          <a:noFill/>
        </p:spPr>
        <p:txBody>
          <a:bodyPr wrap="none" rtlCol="0">
            <a:spAutoFit/>
          </a:bodyPr>
          <a:lstStyle/>
          <a:p>
            <a:r>
              <a:rPr lang="en-US" sz="2400" dirty="0" err="1"/>
              <a:t>Cascode</a:t>
            </a:r>
            <a:r>
              <a:rPr lang="en-US" sz="2400" dirty="0"/>
              <a:t> Current Mirror – Generating V</a:t>
            </a:r>
            <a:r>
              <a:rPr lang="en-US" sz="2400" baseline="-25000" dirty="0"/>
              <a:t>b</a:t>
            </a:r>
            <a:r>
              <a:rPr lang="en-US" sz="2400" dirty="0"/>
              <a:t> potential</a:t>
            </a:r>
            <a:endParaRPr lang="ro-RO" sz="2400" dirty="0"/>
          </a:p>
        </p:txBody>
      </p:sp>
      <p:sp>
        <p:nvSpPr>
          <p:cNvPr id="11" name="CasetăText 23">
            <a:extLst>
              <a:ext uri="{FF2B5EF4-FFF2-40B4-BE49-F238E27FC236}">
                <a16:creationId xmlns:a16="http://schemas.microsoft.com/office/drawing/2014/main" id="{0B023AF9-77A0-4626-A643-101F36E9306A}"/>
              </a:ext>
            </a:extLst>
          </p:cNvPr>
          <p:cNvSpPr txBox="1"/>
          <p:nvPr/>
        </p:nvSpPr>
        <p:spPr>
          <a:xfrm>
            <a:off x="400050" y="976461"/>
            <a:ext cx="6592062" cy="646331"/>
          </a:xfrm>
          <a:prstGeom prst="rect">
            <a:avLst/>
          </a:prstGeom>
          <a:noFill/>
        </p:spPr>
        <p:txBody>
          <a:bodyPr wrap="square" rtlCol="0">
            <a:spAutoFit/>
          </a:bodyPr>
          <a:lstStyle/>
          <a:p>
            <a:pPr marL="342900" indent="-342900">
              <a:buFont typeface="Arial" panose="020B0604020202020204" pitchFamily="34" charset="0"/>
              <a:buChar char="•"/>
            </a:pPr>
            <a:r>
              <a:rPr lang="en-US" dirty="0"/>
              <a:t>An alternative way of generating the V</a:t>
            </a:r>
            <a:r>
              <a:rPr lang="en-US" baseline="-25000" dirty="0"/>
              <a:t>b</a:t>
            </a:r>
            <a:r>
              <a:rPr lang="en-US" dirty="0"/>
              <a:t> voltage is presented in this schematic. We have</a:t>
            </a:r>
          </a:p>
        </p:txBody>
      </p:sp>
      <p:pic>
        <p:nvPicPr>
          <p:cNvPr id="5" name="Picture 4">
            <a:extLst>
              <a:ext uri="{FF2B5EF4-FFF2-40B4-BE49-F238E27FC236}">
                <a16:creationId xmlns:a16="http://schemas.microsoft.com/office/drawing/2014/main" id="{6A0C2C58-493E-4CEA-BF0F-5FB9BCF93A29}"/>
              </a:ext>
            </a:extLst>
          </p:cNvPr>
          <p:cNvPicPr>
            <a:picLocks noChangeAspect="1"/>
          </p:cNvPicPr>
          <p:nvPr/>
        </p:nvPicPr>
        <p:blipFill>
          <a:blip r:embed="rId2"/>
          <a:stretch>
            <a:fillRect/>
          </a:stretch>
        </p:blipFill>
        <p:spPr>
          <a:xfrm>
            <a:off x="7479792" y="1588113"/>
            <a:ext cx="4407945" cy="4644840"/>
          </a:xfrm>
          <a:prstGeom prst="rect">
            <a:avLst/>
          </a:prstGeom>
        </p:spPr>
      </p:pic>
      <mc:AlternateContent xmlns:mc="http://schemas.openxmlformats.org/markup-compatibility/2006" xmlns:a14="http://schemas.microsoft.com/office/drawing/2010/main">
        <mc:Choice Requires="a14">
          <p:sp>
            <p:nvSpPr>
              <p:cNvPr id="22" name="Dreptunghi 4">
                <a:extLst>
                  <a:ext uri="{FF2B5EF4-FFF2-40B4-BE49-F238E27FC236}">
                    <a16:creationId xmlns:a16="http://schemas.microsoft.com/office/drawing/2014/main" id="{AB468BB8-3BD2-4DF1-9822-A9D71AB1F3EB}"/>
                  </a:ext>
                </a:extLst>
              </p:cNvPr>
              <p:cNvSpPr/>
              <p:nvPr/>
            </p:nvSpPr>
            <p:spPr>
              <a:xfrm>
                <a:off x="734634" y="1652818"/>
                <a:ext cx="431285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3</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𝑅</m:t>
                      </m:r>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𝑅</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22" name="Dreptunghi 4">
                <a:extLst>
                  <a:ext uri="{FF2B5EF4-FFF2-40B4-BE49-F238E27FC236}">
                    <a16:creationId xmlns:a16="http://schemas.microsoft.com/office/drawing/2014/main" id="{AB468BB8-3BD2-4DF1-9822-A9D71AB1F3EB}"/>
                  </a:ext>
                </a:extLst>
              </p:cNvPr>
              <p:cNvSpPr>
                <a:spLocks noRot="1" noChangeAspect="1" noMove="1" noResize="1" noEditPoints="1" noAdjustHandles="1" noChangeArrowheads="1" noChangeShapeType="1" noTextEdit="1"/>
              </p:cNvSpPr>
              <p:nvPr/>
            </p:nvSpPr>
            <p:spPr>
              <a:xfrm>
                <a:off x="734634" y="1652818"/>
                <a:ext cx="4312854" cy="391902"/>
              </a:xfrm>
              <a:prstGeom prst="rect">
                <a:avLst/>
              </a:prstGeom>
              <a:blipFill>
                <a:blip r:embed="rId3"/>
                <a:stretch>
                  <a:fillRect b="-9375"/>
                </a:stretch>
              </a:blipFill>
            </p:spPr>
            <p:txBody>
              <a:bodyPr/>
              <a:lstStyle/>
              <a:p>
                <a:r>
                  <a:rPr lang="en-US">
                    <a:noFill/>
                  </a:rPr>
                  <a:t> </a:t>
                </a:r>
              </a:p>
            </p:txBody>
          </p:sp>
        </mc:Fallback>
      </mc:AlternateContent>
      <p:sp>
        <p:nvSpPr>
          <p:cNvPr id="23" name="CasetăText 23">
            <a:extLst>
              <a:ext uri="{FF2B5EF4-FFF2-40B4-BE49-F238E27FC236}">
                <a16:creationId xmlns:a16="http://schemas.microsoft.com/office/drawing/2014/main" id="{AA28CCBB-5C57-489C-A3E4-6284A75F133E}"/>
              </a:ext>
            </a:extLst>
          </p:cNvPr>
          <p:cNvSpPr txBox="1"/>
          <p:nvPr/>
        </p:nvSpPr>
        <p:spPr>
          <a:xfrm>
            <a:off x="400050" y="2033629"/>
            <a:ext cx="6592062" cy="369332"/>
          </a:xfrm>
          <a:prstGeom prst="rect">
            <a:avLst/>
          </a:prstGeom>
          <a:noFill/>
        </p:spPr>
        <p:txBody>
          <a:bodyPr wrap="square" rtlCol="0">
            <a:spAutoFit/>
          </a:bodyPr>
          <a:lstStyle/>
          <a:p>
            <a:pPr marL="342900" indent="-342900">
              <a:buFont typeface="Arial" panose="020B0604020202020204" pitchFamily="34" charset="0"/>
              <a:buChar char="•"/>
            </a:pPr>
            <a:r>
              <a:rPr lang="en-US" dirty="0"/>
              <a:t>Assuming V</a:t>
            </a:r>
            <a:r>
              <a:rPr lang="en-US" baseline="-25000" dirty="0"/>
              <a:t>gs2</a:t>
            </a:r>
            <a:r>
              <a:rPr lang="en-US" dirty="0"/>
              <a:t>=V</a:t>
            </a:r>
            <a:r>
              <a:rPr lang="en-US" baseline="-25000" dirty="0"/>
              <a:t>gs3</a:t>
            </a:r>
            <a:r>
              <a:rPr lang="en-US" dirty="0"/>
              <a:t>, we get</a:t>
            </a:r>
          </a:p>
        </p:txBody>
      </p:sp>
      <mc:AlternateContent xmlns:mc="http://schemas.openxmlformats.org/markup-compatibility/2006" xmlns:a14="http://schemas.microsoft.com/office/drawing/2010/main">
        <mc:Choice Requires="a14">
          <p:sp>
            <p:nvSpPr>
              <p:cNvPr id="24" name="Dreptunghi 4">
                <a:extLst>
                  <a:ext uri="{FF2B5EF4-FFF2-40B4-BE49-F238E27FC236}">
                    <a16:creationId xmlns:a16="http://schemas.microsoft.com/office/drawing/2014/main" id="{17EE644C-5CDE-4BC8-9573-73EFEEAE03A0}"/>
                  </a:ext>
                </a:extLst>
              </p:cNvPr>
              <p:cNvSpPr/>
              <p:nvPr/>
            </p:nvSpPr>
            <p:spPr>
              <a:xfrm>
                <a:off x="766671" y="2391870"/>
                <a:ext cx="4312854"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𝑅</m:t>
                      </m:r>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𝑅</m:t>
                          </m:r>
                        </m:sub>
                      </m:sSub>
                    </m:oMath>
                  </m:oMathPara>
                </a14:m>
                <a:endParaRPr lang="en-US" dirty="0"/>
              </a:p>
            </p:txBody>
          </p:sp>
        </mc:Choice>
        <mc:Fallback xmlns="">
          <p:sp>
            <p:nvSpPr>
              <p:cNvPr id="24" name="Dreptunghi 4">
                <a:extLst>
                  <a:ext uri="{FF2B5EF4-FFF2-40B4-BE49-F238E27FC236}">
                    <a16:creationId xmlns:a16="http://schemas.microsoft.com/office/drawing/2014/main" id="{17EE644C-5CDE-4BC8-9573-73EFEEAE03A0}"/>
                  </a:ext>
                </a:extLst>
              </p:cNvPr>
              <p:cNvSpPr>
                <a:spLocks noRot="1" noChangeAspect="1" noMove="1" noResize="1" noEditPoints="1" noAdjustHandles="1" noChangeArrowheads="1" noChangeShapeType="1" noTextEdit="1"/>
              </p:cNvSpPr>
              <p:nvPr/>
            </p:nvSpPr>
            <p:spPr>
              <a:xfrm>
                <a:off x="766671" y="2391870"/>
                <a:ext cx="4312854" cy="369332"/>
              </a:xfrm>
              <a:prstGeom prst="rect">
                <a:avLst/>
              </a:prstGeom>
              <a:blipFill>
                <a:blip r:embed="rId4"/>
                <a:stretch>
                  <a:fillRect/>
                </a:stretch>
              </a:blipFill>
            </p:spPr>
            <p:txBody>
              <a:bodyPr/>
              <a:lstStyle/>
              <a:p>
                <a:r>
                  <a:rPr lang="en-US">
                    <a:noFill/>
                  </a:rPr>
                  <a:t> </a:t>
                </a:r>
              </a:p>
            </p:txBody>
          </p:sp>
        </mc:Fallback>
      </mc:AlternateContent>
      <p:sp>
        <p:nvSpPr>
          <p:cNvPr id="25" name="CasetăText 23">
            <a:extLst>
              <a:ext uri="{FF2B5EF4-FFF2-40B4-BE49-F238E27FC236}">
                <a16:creationId xmlns:a16="http://schemas.microsoft.com/office/drawing/2014/main" id="{3F4974B5-4DD7-4083-B107-B8227904658D}"/>
              </a:ext>
            </a:extLst>
          </p:cNvPr>
          <p:cNvSpPr txBox="1"/>
          <p:nvPr/>
        </p:nvSpPr>
        <p:spPr>
          <a:xfrm>
            <a:off x="400050" y="2750111"/>
            <a:ext cx="6592062" cy="923330"/>
          </a:xfrm>
          <a:prstGeom prst="rect">
            <a:avLst/>
          </a:prstGeom>
          <a:noFill/>
        </p:spPr>
        <p:txBody>
          <a:bodyPr wrap="square" rtlCol="0">
            <a:spAutoFit/>
          </a:bodyPr>
          <a:lstStyle/>
          <a:p>
            <a:pPr marL="342900" indent="-342900">
              <a:buFont typeface="Arial" panose="020B0604020202020204" pitchFamily="34" charset="0"/>
              <a:buChar char="•"/>
            </a:pPr>
            <a:r>
              <a:rPr lang="en-US" dirty="0"/>
              <a:t>This means we need to size the resistor R so that we get the desired V</a:t>
            </a:r>
            <a:r>
              <a:rPr lang="en-US" baseline="-25000" dirty="0"/>
              <a:t>ds1</a:t>
            </a:r>
            <a:r>
              <a:rPr lang="en-US" dirty="0"/>
              <a:t> value (so that MN1 is in saturation).</a:t>
            </a:r>
          </a:p>
          <a:p>
            <a:pPr marL="342900" indent="-342900">
              <a:buFont typeface="Arial" panose="020B0604020202020204" pitchFamily="34" charset="0"/>
              <a:buChar char="•"/>
            </a:pPr>
            <a:r>
              <a:rPr lang="en-US" dirty="0"/>
              <a:t>We also have:</a:t>
            </a:r>
          </a:p>
        </p:txBody>
      </p:sp>
      <mc:AlternateContent xmlns:mc="http://schemas.openxmlformats.org/markup-compatibility/2006" xmlns:a14="http://schemas.microsoft.com/office/drawing/2010/main">
        <mc:Choice Requires="a14">
          <p:sp>
            <p:nvSpPr>
              <p:cNvPr id="26" name="Dreptunghi 4">
                <a:extLst>
                  <a:ext uri="{FF2B5EF4-FFF2-40B4-BE49-F238E27FC236}">
                    <a16:creationId xmlns:a16="http://schemas.microsoft.com/office/drawing/2014/main" id="{67EBE6A9-D61A-4A3A-AE8D-364179D71950}"/>
                  </a:ext>
                </a:extLst>
              </p:cNvPr>
              <p:cNvSpPr/>
              <p:nvPr/>
            </p:nvSpPr>
            <p:spPr>
              <a:xfrm>
                <a:off x="734634" y="3714582"/>
                <a:ext cx="431285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4</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3</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26" name="Dreptunghi 4">
                <a:extLst>
                  <a:ext uri="{FF2B5EF4-FFF2-40B4-BE49-F238E27FC236}">
                    <a16:creationId xmlns:a16="http://schemas.microsoft.com/office/drawing/2014/main" id="{67EBE6A9-D61A-4A3A-AE8D-364179D71950}"/>
                  </a:ext>
                </a:extLst>
              </p:cNvPr>
              <p:cNvSpPr>
                <a:spLocks noRot="1" noChangeAspect="1" noMove="1" noResize="1" noEditPoints="1" noAdjustHandles="1" noChangeArrowheads="1" noChangeShapeType="1" noTextEdit="1"/>
              </p:cNvSpPr>
              <p:nvPr/>
            </p:nvSpPr>
            <p:spPr>
              <a:xfrm>
                <a:off x="734634" y="3714582"/>
                <a:ext cx="4312854" cy="391902"/>
              </a:xfrm>
              <a:prstGeom prst="rect">
                <a:avLst/>
              </a:prstGeom>
              <a:blipFill>
                <a:blip r:embed="rId5"/>
                <a:stretch>
                  <a:fillRect b="-7692"/>
                </a:stretch>
              </a:blipFill>
            </p:spPr>
            <p:txBody>
              <a:bodyPr/>
              <a:lstStyle/>
              <a:p>
                <a:r>
                  <a:rPr lang="en-US">
                    <a:noFill/>
                  </a:rPr>
                  <a:t> </a:t>
                </a:r>
              </a:p>
            </p:txBody>
          </p:sp>
        </mc:Fallback>
      </mc:AlternateContent>
      <p:sp>
        <p:nvSpPr>
          <p:cNvPr id="27" name="CasetăText 23">
            <a:extLst>
              <a:ext uri="{FF2B5EF4-FFF2-40B4-BE49-F238E27FC236}">
                <a16:creationId xmlns:a16="http://schemas.microsoft.com/office/drawing/2014/main" id="{8D06AD11-9016-49B1-986F-06170F6708AA}"/>
              </a:ext>
            </a:extLst>
          </p:cNvPr>
          <p:cNvSpPr txBox="1"/>
          <p:nvPr/>
        </p:nvSpPr>
        <p:spPr>
          <a:xfrm>
            <a:off x="400050" y="4147625"/>
            <a:ext cx="6592062" cy="369332"/>
          </a:xfrm>
          <a:prstGeom prst="rect">
            <a:avLst/>
          </a:prstGeom>
          <a:noFill/>
        </p:spPr>
        <p:txBody>
          <a:bodyPr wrap="square" rtlCol="0">
            <a:spAutoFit/>
          </a:bodyPr>
          <a:lstStyle/>
          <a:p>
            <a:pPr marL="342900" indent="-342900">
              <a:buFont typeface="Arial" panose="020B0604020202020204" pitchFamily="34" charset="0"/>
              <a:buChar char="•"/>
            </a:pPr>
            <a:r>
              <a:rPr lang="en-US" dirty="0"/>
              <a:t>If we assume V</a:t>
            </a:r>
            <a:r>
              <a:rPr lang="en-US" baseline="-25000" dirty="0"/>
              <a:t>gs4</a:t>
            </a:r>
            <a:r>
              <a:rPr lang="en-US" dirty="0"/>
              <a:t>=V</a:t>
            </a:r>
            <a:r>
              <a:rPr lang="en-US" baseline="-25000" dirty="0"/>
              <a:t>gs2</a:t>
            </a:r>
            <a:r>
              <a:rPr lang="en-US" dirty="0"/>
              <a:t>, we also have:</a:t>
            </a:r>
          </a:p>
        </p:txBody>
      </p:sp>
      <mc:AlternateContent xmlns:mc="http://schemas.openxmlformats.org/markup-compatibility/2006" xmlns:a14="http://schemas.microsoft.com/office/drawing/2010/main">
        <mc:Choice Requires="a14">
          <p:sp>
            <p:nvSpPr>
              <p:cNvPr id="28" name="Dreptunghi 4">
                <a:extLst>
                  <a:ext uri="{FF2B5EF4-FFF2-40B4-BE49-F238E27FC236}">
                    <a16:creationId xmlns:a16="http://schemas.microsoft.com/office/drawing/2014/main" id="{C07CBEAB-D60C-4892-9264-BD36F16A1C2D}"/>
                  </a:ext>
                </a:extLst>
              </p:cNvPr>
              <p:cNvSpPr/>
              <p:nvPr/>
            </p:nvSpPr>
            <p:spPr>
              <a:xfrm>
                <a:off x="766671" y="4516957"/>
                <a:ext cx="4312854"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3</m:t>
                          </m:r>
                        </m:sub>
                      </m:sSub>
                    </m:oMath>
                  </m:oMathPara>
                </a14:m>
                <a:endParaRPr lang="en-US" dirty="0"/>
              </a:p>
            </p:txBody>
          </p:sp>
        </mc:Choice>
        <mc:Fallback xmlns="">
          <p:sp>
            <p:nvSpPr>
              <p:cNvPr id="28" name="Dreptunghi 4">
                <a:extLst>
                  <a:ext uri="{FF2B5EF4-FFF2-40B4-BE49-F238E27FC236}">
                    <a16:creationId xmlns:a16="http://schemas.microsoft.com/office/drawing/2014/main" id="{C07CBEAB-D60C-4892-9264-BD36F16A1C2D}"/>
                  </a:ext>
                </a:extLst>
              </p:cNvPr>
              <p:cNvSpPr>
                <a:spLocks noRot="1" noChangeAspect="1" noMove="1" noResize="1" noEditPoints="1" noAdjustHandles="1" noChangeArrowheads="1" noChangeShapeType="1" noTextEdit="1"/>
              </p:cNvSpPr>
              <p:nvPr/>
            </p:nvSpPr>
            <p:spPr>
              <a:xfrm>
                <a:off x="766671" y="4516957"/>
                <a:ext cx="4312854" cy="369332"/>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783280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378506" cy="461665"/>
          </a:xfrm>
          <a:prstGeom prst="rect">
            <a:avLst/>
          </a:prstGeom>
          <a:noFill/>
        </p:spPr>
        <p:txBody>
          <a:bodyPr wrap="none" rtlCol="0">
            <a:spAutoFit/>
          </a:bodyPr>
          <a:lstStyle/>
          <a:p>
            <a:r>
              <a:rPr lang="en-US" sz="2400" dirty="0"/>
              <a:t>Simple Current Mirror - Reminder</a:t>
            </a:r>
            <a:endParaRPr lang="ro-RO" sz="2400" dirty="0"/>
          </a:p>
        </p:txBody>
      </p:sp>
      <p:pic>
        <p:nvPicPr>
          <p:cNvPr id="11" name="Picture 10">
            <a:extLst>
              <a:ext uri="{FF2B5EF4-FFF2-40B4-BE49-F238E27FC236}">
                <a16:creationId xmlns:a16="http://schemas.microsoft.com/office/drawing/2014/main" id="{3B23698F-9C9B-4C77-9057-CAC9DB7341E8}"/>
              </a:ext>
            </a:extLst>
          </p:cNvPr>
          <p:cNvPicPr>
            <a:picLocks noChangeAspect="1"/>
          </p:cNvPicPr>
          <p:nvPr/>
        </p:nvPicPr>
        <p:blipFill>
          <a:blip r:embed="rId2"/>
          <a:stretch>
            <a:fillRect/>
          </a:stretch>
        </p:blipFill>
        <p:spPr>
          <a:xfrm>
            <a:off x="5813580" y="1408179"/>
            <a:ext cx="6197721" cy="4759236"/>
          </a:xfrm>
          <a:prstGeom prst="rect">
            <a:avLst/>
          </a:prstGeom>
        </p:spPr>
      </p:pic>
      <p:pic>
        <p:nvPicPr>
          <p:cNvPr id="2" name="Picture 1">
            <a:extLst>
              <a:ext uri="{FF2B5EF4-FFF2-40B4-BE49-F238E27FC236}">
                <a16:creationId xmlns:a16="http://schemas.microsoft.com/office/drawing/2014/main" id="{35092619-2268-4ABD-931D-C3BBEC2B203C}"/>
              </a:ext>
            </a:extLst>
          </p:cNvPr>
          <p:cNvPicPr>
            <a:picLocks noChangeAspect="1"/>
          </p:cNvPicPr>
          <p:nvPr/>
        </p:nvPicPr>
        <p:blipFill>
          <a:blip r:embed="rId3"/>
          <a:stretch>
            <a:fillRect/>
          </a:stretch>
        </p:blipFill>
        <p:spPr>
          <a:xfrm>
            <a:off x="1002334" y="3505199"/>
            <a:ext cx="3899832" cy="2424471"/>
          </a:xfrm>
          <a:prstGeom prst="rect">
            <a:avLst/>
          </a:prstGeom>
        </p:spPr>
      </p:pic>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5129022" cy="2308324"/>
          </a:xfrm>
          <a:prstGeom prst="rect">
            <a:avLst/>
          </a:prstGeom>
          <a:noFill/>
        </p:spPr>
        <p:txBody>
          <a:bodyPr wrap="square" rtlCol="0">
            <a:spAutoFit/>
          </a:bodyPr>
          <a:lstStyle/>
          <a:p>
            <a:pPr marL="342900" indent="-342900">
              <a:buFont typeface="Arial" panose="020B0604020202020204" pitchFamily="34" charset="0"/>
              <a:buChar char="•"/>
            </a:pPr>
            <a:r>
              <a:rPr lang="en-US" dirty="0"/>
              <a:t>When a simple current mirror is used, there is an error introduced by the channel length modulation effect. The output current is not exactly equal to the input current as the two transistors do not work at the same V</a:t>
            </a:r>
            <a:r>
              <a:rPr lang="en-US" baseline="-25000" dirty="0"/>
              <a:t>ds</a:t>
            </a:r>
            <a:r>
              <a:rPr lang="en-US" dirty="0"/>
              <a:t> voltage.</a:t>
            </a:r>
          </a:p>
          <a:p>
            <a:pPr marL="342900" indent="-342900">
              <a:buFont typeface="Arial" panose="020B0604020202020204" pitchFamily="34" charset="0"/>
              <a:buChar char="•"/>
            </a:pPr>
            <a:r>
              <a:rPr lang="en-US" dirty="0"/>
              <a:t>The simple current mirror (small signal equivalent) output resistance is limited by the output transistor output resistance, r</a:t>
            </a:r>
            <a:r>
              <a:rPr lang="en-US" baseline="-25000" dirty="0"/>
              <a:t>o</a:t>
            </a:r>
            <a:r>
              <a:rPr lang="en-US" dirty="0"/>
              <a:t>.</a:t>
            </a:r>
          </a:p>
        </p:txBody>
      </p:sp>
    </p:spTree>
    <p:extLst>
      <p:ext uri="{BB962C8B-B14F-4D97-AF65-F5344CB8AC3E}">
        <p14:creationId xmlns:p14="http://schemas.microsoft.com/office/powerpoint/2010/main" val="2120045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122971" cy="461665"/>
          </a:xfrm>
          <a:prstGeom prst="rect">
            <a:avLst/>
          </a:prstGeom>
          <a:noFill/>
        </p:spPr>
        <p:txBody>
          <a:bodyPr wrap="none" rtlCol="0">
            <a:spAutoFit/>
          </a:bodyPr>
          <a:lstStyle/>
          <a:p>
            <a:r>
              <a:rPr lang="en-US" sz="2400" dirty="0" err="1"/>
              <a:t>Cascode</a:t>
            </a:r>
            <a:r>
              <a:rPr lang="en-US" sz="2400" dirty="0"/>
              <a:t> Current Mirror</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744686" cy="923330"/>
          </a:xfrm>
          <a:prstGeom prst="rect">
            <a:avLst/>
          </a:prstGeom>
          <a:noFill/>
        </p:spPr>
        <p:txBody>
          <a:bodyPr wrap="square" rtlCol="0">
            <a:spAutoFit/>
          </a:bodyPr>
          <a:lstStyle/>
          <a:p>
            <a:pPr marL="342900" indent="-342900">
              <a:buFont typeface="Arial" panose="020B0604020202020204" pitchFamily="34" charset="0"/>
              <a:buChar char="•"/>
            </a:pPr>
            <a:r>
              <a:rPr lang="en-US" dirty="0"/>
              <a:t>A solution to this problem is to decouple the MN1 drain from the output voltage variation.</a:t>
            </a:r>
          </a:p>
          <a:p>
            <a:pPr marL="342900" indent="-342900">
              <a:buFont typeface="Arial" panose="020B0604020202020204" pitchFamily="34" charset="0"/>
              <a:buChar char="•"/>
            </a:pPr>
            <a:r>
              <a:rPr lang="en-US" dirty="0"/>
              <a:t>This is achieved by the MN2 transistor. </a:t>
            </a:r>
          </a:p>
        </p:txBody>
      </p:sp>
      <mc:AlternateContent xmlns:mc="http://schemas.openxmlformats.org/markup-compatibility/2006" xmlns:a14="http://schemas.microsoft.com/office/drawing/2010/main">
        <mc:Choice Requires="a14">
          <p:sp>
            <p:nvSpPr>
              <p:cNvPr id="2" name="Dreptunghi 4">
                <a:extLst>
                  <a:ext uri="{FF2B5EF4-FFF2-40B4-BE49-F238E27FC236}">
                    <a16:creationId xmlns:a16="http://schemas.microsoft.com/office/drawing/2014/main" id="{D13B9F41-E37A-4884-9623-3038FB19784F}"/>
                  </a:ext>
                </a:extLst>
              </p:cNvPr>
              <p:cNvSpPr/>
              <p:nvPr/>
            </p:nvSpPr>
            <p:spPr>
              <a:xfrm>
                <a:off x="779143" y="1811740"/>
                <a:ext cx="2116457"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2" name="Dreptunghi 4">
                <a:extLst>
                  <a:ext uri="{FF2B5EF4-FFF2-40B4-BE49-F238E27FC236}">
                    <a16:creationId xmlns:a16="http://schemas.microsoft.com/office/drawing/2014/main" id="{D13B9F41-E37A-4884-9623-3038FB19784F}"/>
                  </a:ext>
                </a:extLst>
              </p:cNvPr>
              <p:cNvSpPr>
                <a:spLocks noRot="1" noChangeAspect="1" noMove="1" noResize="1" noEditPoints="1" noAdjustHandles="1" noChangeArrowheads="1" noChangeShapeType="1" noTextEdit="1"/>
              </p:cNvSpPr>
              <p:nvPr/>
            </p:nvSpPr>
            <p:spPr>
              <a:xfrm>
                <a:off x="779143" y="1811740"/>
                <a:ext cx="2116457" cy="391902"/>
              </a:xfrm>
              <a:prstGeom prst="rect">
                <a:avLst/>
              </a:prstGeom>
              <a:blipFill>
                <a:blip r:embed="rId2"/>
                <a:stretch>
                  <a:fillRect b="-9375"/>
                </a:stretch>
              </a:blipFill>
            </p:spPr>
            <p:txBody>
              <a:bodyPr/>
              <a:lstStyle/>
              <a:p>
                <a:r>
                  <a:rPr lang="en-US">
                    <a:noFill/>
                  </a:rPr>
                  <a:t> </a:t>
                </a:r>
              </a:p>
            </p:txBody>
          </p:sp>
        </mc:Fallback>
      </mc:AlternateContent>
      <p:sp>
        <p:nvSpPr>
          <p:cNvPr id="5" name="CasetăText 23">
            <a:extLst>
              <a:ext uri="{FF2B5EF4-FFF2-40B4-BE49-F238E27FC236}">
                <a16:creationId xmlns:a16="http://schemas.microsoft.com/office/drawing/2014/main" id="{24CE7109-4202-45B7-9708-A3091A9E180F}"/>
              </a:ext>
            </a:extLst>
          </p:cNvPr>
          <p:cNvSpPr txBox="1"/>
          <p:nvPr/>
        </p:nvSpPr>
        <p:spPr>
          <a:xfrm>
            <a:off x="400050" y="2209124"/>
            <a:ext cx="5823966" cy="369332"/>
          </a:xfrm>
          <a:prstGeom prst="rect">
            <a:avLst/>
          </a:prstGeom>
          <a:noFill/>
        </p:spPr>
        <p:txBody>
          <a:bodyPr wrap="square" rtlCol="0">
            <a:spAutoFit/>
          </a:bodyPr>
          <a:lstStyle/>
          <a:p>
            <a:pPr marL="342900" indent="-342900">
              <a:buFont typeface="Arial" panose="020B0604020202020204" pitchFamily="34" charset="0"/>
              <a:buChar char="•"/>
            </a:pPr>
            <a:r>
              <a:rPr lang="en-US" dirty="0"/>
              <a:t>So we have</a:t>
            </a:r>
          </a:p>
        </p:txBody>
      </p:sp>
      <mc:AlternateContent xmlns:mc="http://schemas.openxmlformats.org/markup-compatibility/2006" xmlns:a14="http://schemas.microsoft.com/office/drawing/2010/main">
        <mc:Choice Requires="a14">
          <p:sp>
            <p:nvSpPr>
              <p:cNvPr id="11" name="Dreptunghi 4">
                <a:extLst>
                  <a:ext uri="{FF2B5EF4-FFF2-40B4-BE49-F238E27FC236}">
                    <a16:creationId xmlns:a16="http://schemas.microsoft.com/office/drawing/2014/main" id="{3847E954-61A8-4EA8-ABDE-A0EB31AFF52E}"/>
                  </a:ext>
                </a:extLst>
              </p:cNvPr>
              <p:cNvSpPr/>
              <p:nvPr/>
            </p:nvSpPr>
            <p:spPr>
              <a:xfrm>
                <a:off x="779143" y="2595544"/>
                <a:ext cx="2189609"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11" name="Dreptunghi 4">
                <a:extLst>
                  <a:ext uri="{FF2B5EF4-FFF2-40B4-BE49-F238E27FC236}">
                    <a16:creationId xmlns:a16="http://schemas.microsoft.com/office/drawing/2014/main" id="{3847E954-61A8-4EA8-ABDE-A0EB31AFF52E}"/>
                  </a:ext>
                </a:extLst>
              </p:cNvPr>
              <p:cNvSpPr>
                <a:spLocks noRot="1" noChangeAspect="1" noMove="1" noResize="1" noEditPoints="1" noAdjustHandles="1" noChangeArrowheads="1" noChangeShapeType="1" noTextEdit="1"/>
              </p:cNvSpPr>
              <p:nvPr/>
            </p:nvSpPr>
            <p:spPr>
              <a:xfrm>
                <a:off x="779143" y="2595544"/>
                <a:ext cx="2189609" cy="391902"/>
              </a:xfrm>
              <a:prstGeom prst="rect">
                <a:avLst/>
              </a:prstGeom>
              <a:blipFill>
                <a:blip r:embed="rId3"/>
                <a:stretch>
                  <a:fillRect b="-9375"/>
                </a:stretch>
              </a:blipFill>
            </p:spPr>
            <p:txBody>
              <a:bodyPr/>
              <a:lstStyle/>
              <a:p>
                <a:r>
                  <a:rPr lang="en-US">
                    <a:noFill/>
                  </a:rPr>
                  <a:t> </a:t>
                </a:r>
              </a:p>
            </p:txBody>
          </p:sp>
        </mc:Fallback>
      </mc:AlternateContent>
      <p:sp>
        <p:nvSpPr>
          <p:cNvPr id="13" name="CasetăText 23">
            <a:extLst>
              <a:ext uri="{FF2B5EF4-FFF2-40B4-BE49-F238E27FC236}">
                <a16:creationId xmlns:a16="http://schemas.microsoft.com/office/drawing/2014/main" id="{A333330F-5122-4BB9-AAC7-A7B5DD07946B}"/>
              </a:ext>
            </a:extLst>
          </p:cNvPr>
          <p:cNvSpPr txBox="1"/>
          <p:nvPr/>
        </p:nvSpPr>
        <p:spPr>
          <a:xfrm>
            <a:off x="400050" y="3006906"/>
            <a:ext cx="6823710" cy="646331"/>
          </a:xfrm>
          <a:prstGeom prst="rect">
            <a:avLst/>
          </a:prstGeom>
          <a:noFill/>
        </p:spPr>
        <p:txBody>
          <a:bodyPr wrap="square" rtlCol="0">
            <a:spAutoFit/>
          </a:bodyPr>
          <a:lstStyle/>
          <a:p>
            <a:pPr marL="342900" indent="-342900">
              <a:buFont typeface="Arial" panose="020B0604020202020204" pitchFamily="34" charset="0"/>
              <a:buChar char="•"/>
            </a:pPr>
            <a:r>
              <a:rPr lang="en-US" dirty="0"/>
              <a:t>We assume MN2 to be in saturation. This assumption will give us the output voltage allowed range. With this assumption:</a:t>
            </a:r>
          </a:p>
        </p:txBody>
      </p:sp>
      <p:pic>
        <p:nvPicPr>
          <p:cNvPr id="17" name="Picture 16">
            <a:extLst>
              <a:ext uri="{FF2B5EF4-FFF2-40B4-BE49-F238E27FC236}">
                <a16:creationId xmlns:a16="http://schemas.microsoft.com/office/drawing/2014/main" id="{E841FC35-BC83-4336-83BA-5A858C17CAF4}"/>
              </a:ext>
            </a:extLst>
          </p:cNvPr>
          <p:cNvPicPr>
            <a:picLocks noChangeAspect="1"/>
          </p:cNvPicPr>
          <p:nvPr/>
        </p:nvPicPr>
        <p:blipFill>
          <a:blip r:embed="rId4"/>
          <a:stretch>
            <a:fillRect/>
          </a:stretch>
        </p:blipFill>
        <p:spPr>
          <a:xfrm>
            <a:off x="7312390" y="1620848"/>
            <a:ext cx="4772691" cy="4238095"/>
          </a:xfrm>
          <a:prstGeom prst="rect">
            <a:avLst/>
          </a:prstGeom>
        </p:spPr>
      </p:pic>
      <mc:AlternateContent xmlns:mc="http://schemas.openxmlformats.org/markup-compatibility/2006" xmlns:a14="http://schemas.microsoft.com/office/drawing/2010/main">
        <mc:Choice Requires="a14">
          <p:sp>
            <p:nvSpPr>
              <p:cNvPr id="19" name="Dreptunghi 4">
                <a:extLst>
                  <a:ext uri="{FF2B5EF4-FFF2-40B4-BE49-F238E27FC236}">
                    <a16:creationId xmlns:a16="http://schemas.microsoft.com/office/drawing/2014/main" id="{296B8DED-60C7-425A-9C97-E7A227CE1A7A}"/>
                  </a:ext>
                </a:extLst>
              </p:cNvPr>
              <p:cNvSpPr/>
              <p:nvPr/>
            </p:nvSpPr>
            <p:spPr>
              <a:xfrm>
                <a:off x="779143" y="3626337"/>
                <a:ext cx="4285532"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𝑇</m:t>
                          </m:r>
                        </m:sub>
                      </m:sSub>
                      <m:r>
                        <a:rPr lang="en-US" b="0" i="0"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𝑅</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e>
                                  </m:d>
                                </m:e>
                                <m:sub>
                                  <m:r>
                                    <a:rPr lang="en-US" b="0" i="1" smtClean="0">
                                      <a:latin typeface="Cambria Math" panose="02040503050406030204" pitchFamily="18" charset="0"/>
                                    </a:rPr>
                                    <m:t>2</m:t>
                                  </m:r>
                                </m:sub>
                              </m:sSub>
                            </m:den>
                          </m:f>
                        </m:e>
                      </m:rad>
                    </m:oMath>
                  </m:oMathPara>
                </a14:m>
                <a:endParaRPr lang="en-US" dirty="0"/>
              </a:p>
            </p:txBody>
          </p:sp>
        </mc:Choice>
        <mc:Fallback xmlns="">
          <p:sp>
            <p:nvSpPr>
              <p:cNvPr id="19" name="Dreptunghi 4">
                <a:extLst>
                  <a:ext uri="{FF2B5EF4-FFF2-40B4-BE49-F238E27FC236}">
                    <a16:creationId xmlns:a16="http://schemas.microsoft.com/office/drawing/2014/main" id="{296B8DED-60C7-425A-9C97-E7A227CE1A7A}"/>
                  </a:ext>
                </a:extLst>
              </p:cNvPr>
              <p:cNvSpPr>
                <a:spLocks noRot="1" noChangeAspect="1" noMove="1" noResize="1" noEditPoints="1" noAdjustHandles="1" noChangeArrowheads="1" noChangeShapeType="1" noTextEdit="1"/>
              </p:cNvSpPr>
              <p:nvPr/>
            </p:nvSpPr>
            <p:spPr>
              <a:xfrm>
                <a:off x="779143" y="3626337"/>
                <a:ext cx="4285532" cy="910699"/>
              </a:xfrm>
              <a:prstGeom prst="rect">
                <a:avLst/>
              </a:prstGeom>
              <a:blipFill>
                <a:blip r:embed="rId5"/>
                <a:stretch>
                  <a:fillRect/>
                </a:stretch>
              </a:blipFill>
            </p:spPr>
            <p:txBody>
              <a:bodyPr/>
              <a:lstStyle/>
              <a:p>
                <a:r>
                  <a:rPr lang="en-US">
                    <a:noFill/>
                  </a:rPr>
                  <a:t> </a:t>
                </a:r>
              </a:p>
            </p:txBody>
          </p:sp>
        </mc:Fallback>
      </mc:AlternateContent>
      <p:sp>
        <p:nvSpPr>
          <p:cNvPr id="21" name="CasetăText 23">
            <a:extLst>
              <a:ext uri="{FF2B5EF4-FFF2-40B4-BE49-F238E27FC236}">
                <a16:creationId xmlns:a16="http://schemas.microsoft.com/office/drawing/2014/main" id="{ABB28B3B-E1EA-449F-B1B8-8EAF0EC5BF4D}"/>
              </a:ext>
            </a:extLst>
          </p:cNvPr>
          <p:cNvSpPr txBox="1"/>
          <p:nvPr/>
        </p:nvSpPr>
        <p:spPr>
          <a:xfrm>
            <a:off x="400050" y="4544121"/>
            <a:ext cx="6988302" cy="2031325"/>
          </a:xfrm>
          <a:prstGeom prst="rect">
            <a:avLst/>
          </a:prstGeom>
          <a:noFill/>
        </p:spPr>
        <p:txBody>
          <a:bodyPr wrap="square" rtlCol="0">
            <a:spAutoFit/>
          </a:bodyPr>
          <a:lstStyle/>
          <a:p>
            <a:pPr marL="342900" indent="-342900">
              <a:buFont typeface="Arial" panose="020B0604020202020204" pitchFamily="34" charset="0"/>
              <a:buChar char="•"/>
            </a:pPr>
            <a:r>
              <a:rPr lang="en-US" dirty="0"/>
              <a:t>This is a constant voltage. (We assumed the mirror to be 1:1 ratio. Otherwise there will be a (W/L)</a:t>
            </a:r>
            <a:r>
              <a:rPr lang="en-US" baseline="-25000" dirty="0"/>
              <a:t>1</a:t>
            </a:r>
            <a:r>
              <a:rPr lang="en-US" dirty="0"/>
              <a:t>/(W/L)</a:t>
            </a:r>
            <a:r>
              <a:rPr lang="en-US" baseline="-25000" dirty="0"/>
              <a:t>3</a:t>
            </a:r>
            <a:r>
              <a:rPr lang="en-US" dirty="0"/>
              <a:t> scaling factor in front of I</a:t>
            </a:r>
            <a:r>
              <a:rPr lang="en-US" baseline="-25000" dirty="0"/>
              <a:t>b</a:t>
            </a:r>
            <a:r>
              <a:rPr lang="en-US" dirty="0"/>
              <a:t>, but the voltage will still be constant.)</a:t>
            </a:r>
          </a:p>
          <a:p>
            <a:pPr marL="342900" indent="-342900">
              <a:buFont typeface="Arial" panose="020B0604020202020204" pitchFamily="34" charset="0"/>
              <a:buChar char="•"/>
            </a:pPr>
            <a:r>
              <a:rPr lang="en-US" dirty="0"/>
              <a:t>As V</a:t>
            </a:r>
            <a:r>
              <a:rPr lang="en-US" baseline="-25000" dirty="0"/>
              <a:t>b</a:t>
            </a:r>
            <a:r>
              <a:rPr lang="en-US" dirty="0"/>
              <a:t> is also constant, this means V</a:t>
            </a:r>
            <a:r>
              <a:rPr lang="en-US" baseline="-25000" dirty="0"/>
              <a:t>ds1</a:t>
            </a:r>
            <a:r>
              <a:rPr lang="en-US" dirty="0"/>
              <a:t> is constant.</a:t>
            </a:r>
          </a:p>
          <a:p>
            <a:pPr marL="342900" indent="-342900">
              <a:buFont typeface="Arial" panose="020B0604020202020204" pitchFamily="34" charset="0"/>
              <a:buChar char="•"/>
            </a:pPr>
            <a:r>
              <a:rPr lang="en-US" dirty="0"/>
              <a:t>This means that MN1 drain – source voltage was decoupled from V</a:t>
            </a:r>
            <a:r>
              <a:rPr lang="en-US" baseline="-25000" dirty="0"/>
              <a:t>O</a:t>
            </a:r>
            <a:r>
              <a:rPr lang="en-US" dirty="0"/>
              <a:t>.</a:t>
            </a:r>
          </a:p>
          <a:p>
            <a:pPr marL="342900" indent="-342900">
              <a:buFont typeface="Arial" panose="020B0604020202020204" pitchFamily="34" charset="0"/>
              <a:buChar char="•"/>
            </a:pPr>
            <a:r>
              <a:rPr lang="en-US" dirty="0"/>
              <a:t>MN1 is still influenced by channel length modulation, but has a constant V</a:t>
            </a:r>
            <a:r>
              <a:rPr lang="en-US" baseline="-25000" dirty="0"/>
              <a:t>ds</a:t>
            </a:r>
            <a:r>
              <a:rPr lang="en-US" dirty="0"/>
              <a:t> voltage and it’s current will also be constant.</a:t>
            </a:r>
          </a:p>
        </p:txBody>
      </p:sp>
    </p:spTree>
    <p:extLst>
      <p:ext uri="{BB962C8B-B14F-4D97-AF65-F5344CB8AC3E}">
        <p14:creationId xmlns:p14="http://schemas.microsoft.com/office/powerpoint/2010/main" val="182519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122971" cy="461665"/>
          </a:xfrm>
          <a:prstGeom prst="rect">
            <a:avLst/>
          </a:prstGeom>
          <a:noFill/>
        </p:spPr>
        <p:txBody>
          <a:bodyPr wrap="none" rtlCol="0">
            <a:spAutoFit/>
          </a:bodyPr>
          <a:lstStyle/>
          <a:p>
            <a:r>
              <a:rPr lang="en-US" sz="2400" dirty="0" err="1"/>
              <a:t>Cascode</a:t>
            </a:r>
            <a:r>
              <a:rPr lang="en-US" sz="2400" dirty="0"/>
              <a:t> Current Mirror</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744686" cy="1200329"/>
          </a:xfrm>
          <a:prstGeom prst="rect">
            <a:avLst/>
          </a:prstGeom>
          <a:noFill/>
        </p:spPr>
        <p:txBody>
          <a:bodyPr wrap="square" rtlCol="0">
            <a:spAutoFit/>
          </a:bodyPr>
          <a:lstStyle/>
          <a:p>
            <a:r>
              <a:rPr lang="en-US" b="1" dirty="0"/>
              <a:t>Limitations</a:t>
            </a:r>
          </a:p>
          <a:p>
            <a:pPr marL="342900" indent="-342900">
              <a:buFont typeface="Arial" panose="020B0604020202020204" pitchFamily="34" charset="0"/>
              <a:buChar char="•"/>
            </a:pPr>
            <a:r>
              <a:rPr lang="en-US" dirty="0"/>
              <a:t>Of course, the compensation is not perfect. MN2 is also affected by channel length modulation. Taking this into account, MN2 saturation equation is:</a:t>
            </a:r>
          </a:p>
        </p:txBody>
      </p:sp>
      <p:pic>
        <p:nvPicPr>
          <p:cNvPr id="17" name="Picture 16">
            <a:extLst>
              <a:ext uri="{FF2B5EF4-FFF2-40B4-BE49-F238E27FC236}">
                <a16:creationId xmlns:a16="http://schemas.microsoft.com/office/drawing/2014/main" id="{E841FC35-BC83-4336-83BA-5A858C17CAF4}"/>
              </a:ext>
            </a:extLst>
          </p:cNvPr>
          <p:cNvPicPr>
            <a:picLocks noChangeAspect="1"/>
          </p:cNvPicPr>
          <p:nvPr/>
        </p:nvPicPr>
        <p:blipFill>
          <a:blip r:embed="rId2"/>
          <a:stretch>
            <a:fillRect/>
          </a:stretch>
        </p:blipFill>
        <p:spPr>
          <a:xfrm>
            <a:off x="7312390" y="1620848"/>
            <a:ext cx="4772691" cy="4238095"/>
          </a:xfrm>
          <a:prstGeom prst="rect">
            <a:avLst/>
          </a:prstGeom>
        </p:spPr>
      </p:pic>
      <mc:AlternateContent xmlns:mc="http://schemas.openxmlformats.org/markup-compatibility/2006" xmlns:a14="http://schemas.microsoft.com/office/drawing/2010/main">
        <mc:Choice Requires="a14">
          <p:sp>
            <p:nvSpPr>
              <p:cNvPr id="19" name="Dreptunghi 4">
                <a:extLst>
                  <a:ext uri="{FF2B5EF4-FFF2-40B4-BE49-F238E27FC236}">
                    <a16:creationId xmlns:a16="http://schemas.microsoft.com/office/drawing/2014/main" id="{296B8DED-60C7-425A-9C97-E7A227CE1A7A}"/>
                  </a:ext>
                </a:extLst>
              </p:cNvPr>
              <p:cNvSpPr/>
              <p:nvPr/>
            </p:nvSpPr>
            <p:spPr>
              <a:xfrm>
                <a:off x="779143" y="3069791"/>
                <a:ext cx="5868759"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𝑠</m:t>
                          </m:r>
                          <m:r>
                            <a:rPr lang="en-US" b="0" i="1" smtClean="0">
                              <a:latin typeface="Cambria Math" panose="02040503050406030204" pitchFamily="18" charset="0"/>
                            </a:rPr>
                            <m:t>𝑔</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𝑇</m:t>
                          </m:r>
                        </m:sub>
                      </m:sSub>
                      <m:r>
                        <a:rPr lang="en-US" b="0" i="0"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𝑅</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e>
                                  </m:d>
                                </m:e>
                                <m:sub>
                                  <m:r>
                                    <a:rPr lang="en-US" b="0" i="1" smtClean="0">
                                      <a:latin typeface="Cambria Math" panose="02040503050406030204" pitchFamily="18" charset="0"/>
                                    </a:rPr>
                                    <m:t>2</m:t>
                                  </m:r>
                                </m:sub>
                              </m:sSub>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i="1">
                                      <a:latin typeface="Cambria Math" panose="02040503050406030204" pitchFamily="18" charset="0"/>
                                    </a:rPr>
                                    <m:t>1+</m:t>
                                  </m:r>
                                  <m:r>
                                    <m:rPr>
                                      <m:sty m:val="p"/>
                                    </m:rPr>
                                    <a:rPr lang="el-GR" i="1">
                                      <a:latin typeface="Cambria Math" panose="02040503050406030204" pitchFamily="18" charset="0"/>
                                    </a:rPr>
                                    <m:t>λ</m:t>
                                  </m:r>
                                  <m:d>
                                    <m:dPr>
                                      <m:ctrlPr>
                                        <a:rPr lang="el-GR" i="1" smtClean="0">
                                          <a:latin typeface="Cambria Math" panose="02040503050406030204" pitchFamily="18" charset="0"/>
                                        </a:rPr>
                                      </m:ctrlPr>
                                    </m:dPr>
                                    <m:e>
                                      <m:sSub>
                                        <m:sSubPr>
                                          <m:ctrlPr>
                                            <a:rPr lang="el-GR" i="1">
                                              <a:latin typeface="Cambria Math" panose="02040503050406030204" pitchFamily="18" charset="0"/>
                                            </a:rPr>
                                          </m:ctrlPr>
                                        </m:sSubPr>
                                        <m:e>
                                          <m:sSub>
                                            <m:sSubPr>
                                              <m:ctrlPr>
                                                <a:rPr lang="el-GR"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r>
                                            <a:rPr lang="en-US" b="0" i="1" smtClean="0">
                                              <a:latin typeface="Cambria Math" panose="02040503050406030204" pitchFamily="18" charset="0"/>
                                            </a:rPr>
                                            <m:t>−</m:t>
                                          </m:r>
                                          <m:r>
                                            <a:rPr lang="en-US" i="1">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𝑑𝑠</m:t>
                                          </m:r>
                                          <m:r>
                                            <a:rPr lang="en-US" b="0" i="1" smtClean="0">
                                              <a:latin typeface="Cambria Math" panose="02040503050406030204" pitchFamily="18" charset="0"/>
                                            </a:rPr>
                                            <m:t>1</m:t>
                                          </m:r>
                                        </m:sub>
                                      </m:sSub>
                                    </m:e>
                                  </m:d>
                                </m:e>
                              </m:d>
                            </m:den>
                          </m:f>
                        </m:e>
                      </m:rad>
                    </m:oMath>
                  </m:oMathPara>
                </a14:m>
                <a:endParaRPr lang="en-US" dirty="0"/>
              </a:p>
            </p:txBody>
          </p:sp>
        </mc:Choice>
        <mc:Fallback xmlns="">
          <p:sp>
            <p:nvSpPr>
              <p:cNvPr id="19" name="Dreptunghi 4">
                <a:extLst>
                  <a:ext uri="{FF2B5EF4-FFF2-40B4-BE49-F238E27FC236}">
                    <a16:creationId xmlns:a16="http://schemas.microsoft.com/office/drawing/2014/main" id="{296B8DED-60C7-425A-9C97-E7A227CE1A7A}"/>
                  </a:ext>
                </a:extLst>
              </p:cNvPr>
              <p:cNvSpPr>
                <a:spLocks noRot="1" noChangeAspect="1" noMove="1" noResize="1" noEditPoints="1" noAdjustHandles="1" noChangeArrowheads="1" noChangeShapeType="1" noTextEdit="1"/>
              </p:cNvSpPr>
              <p:nvPr/>
            </p:nvSpPr>
            <p:spPr>
              <a:xfrm>
                <a:off x="779143" y="3069791"/>
                <a:ext cx="5868759" cy="910699"/>
              </a:xfrm>
              <a:prstGeom prst="rect">
                <a:avLst/>
              </a:prstGeom>
              <a:blipFill>
                <a:blip r:embed="rId3"/>
                <a:stretch>
                  <a:fillRect/>
                </a:stretch>
              </a:blipFill>
            </p:spPr>
            <p:txBody>
              <a:bodyPr/>
              <a:lstStyle/>
              <a:p>
                <a:r>
                  <a:rPr lang="en-US">
                    <a:noFill/>
                  </a:rPr>
                  <a:t> </a:t>
                </a:r>
              </a:p>
            </p:txBody>
          </p:sp>
        </mc:Fallback>
      </mc:AlternateContent>
      <p:sp>
        <p:nvSpPr>
          <p:cNvPr id="21" name="CasetăText 23">
            <a:extLst>
              <a:ext uri="{FF2B5EF4-FFF2-40B4-BE49-F238E27FC236}">
                <a16:creationId xmlns:a16="http://schemas.microsoft.com/office/drawing/2014/main" id="{ABB28B3B-E1EA-449F-B1B8-8EAF0EC5BF4D}"/>
              </a:ext>
            </a:extLst>
          </p:cNvPr>
          <p:cNvSpPr txBox="1"/>
          <p:nvPr/>
        </p:nvSpPr>
        <p:spPr>
          <a:xfrm>
            <a:off x="400050" y="3980490"/>
            <a:ext cx="7055358" cy="1477328"/>
          </a:xfrm>
          <a:prstGeom prst="rect">
            <a:avLst/>
          </a:prstGeom>
          <a:noFill/>
        </p:spPr>
        <p:txBody>
          <a:bodyPr wrap="square" rtlCol="0">
            <a:spAutoFit/>
          </a:bodyPr>
          <a:lstStyle/>
          <a:p>
            <a:pPr marL="342900" indent="-342900">
              <a:buFont typeface="Arial" panose="020B0604020202020204" pitchFamily="34" charset="0"/>
              <a:buChar char="•"/>
            </a:pPr>
            <a:r>
              <a:rPr lang="en-US" dirty="0"/>
              <a:t>So V</a:t>
            </a:r>
            <a:r>
              <a:rPr lang="en-US" baseline="-25000" dirty="0"/>
              <a:t>gs2</a:t>
            </a:r>
            <a:r>
              <a:rPr lang="en-US" dirty="0"/>
              <a:t> actually depends on the output voltage even if MN2 is in saturation. This means that V</a:t>
            </a:r>
            <a:r>
              <a:rPr lang="en-US" baseline="-25000" dirty="0"/>
              <a:t>ds1</a:t>
            </a:r>
            <a:r>
              <a:rPr lang="en-US" dirty="0"/>
              <a:t>=V</a:t>
            </a:r>
            <a:r>
              <a:rPr lang="en-US" baseline="-25000" dirty="0"/>
              <a:t>b</a:t>
            </a:r>
            <a:r>
              <a:rPr lang="en-US" dirty="0"/>
              <a:t>-V</a:t>
            </a:r>
            <a:r>
              <a:rPr lang="en-US" baseline="-25000" dirty="0"/>
              <a:t>gs2</a:t>
            </a:r>
            <a:r>
              <a:rPr lang="en-US" dirty="0"/>
              <a:t> will also depend on V</a:t>
            </a:r>
            <a:r>
              <a:rPr lang="en-US" baseline="-25000" dirty="0"/>
              <a:t>O</a:t>
            </a:r>
            <a:r>
              <a:rPr lang="en-US" dirty="0"/>
              <a:t>.</a:t>
            </a:r>
          </a:p>
          <a:p>
            <a:pPr marL="342900" indent="-342900">
              <a:buFont typeface="Arial" panose="020B0604020202020204" pitchFamily="34" charset="0"/>
              <a:buChar char="•"/>
            </a:pPr>
            <a:r>
              <a:rPr lang="en-US" dirty="0"/>
              <a:t>Any variation of V</a:t>
            </a:r>
            <a:r>
              <a:rPr lang="en-US" baseline="-25000" dirty="0"/>
              <a:t>ds1</a:t>
            </a:r>
            <a:r>
              <a:rPr lang="en-US" dirty="0"/>
              <a:t> will lead to a variation of the output current (through the channel length modulation effect).</a:t>
            </a:r>
          </a:p>
          <a:p>
            <a:pPr marL="342900" indent="-342900">
              <a:buFont typeface="Arial" panose="020B0604020202020204" pitchFamily="34" charset="0"/>
              <a:buChar char="•"/>
            </a:pPr>
            <a:r>
              <a:rPr lang="en-US" dirty="0"/>
              <a:t>So the effect is not completely removed, but it is greatly reduced.</a:t>
            </a:r>
          </a:p>
        </p:txBody>
      </p:sp>
      <mc:AlternateContent xmlns:mc="http://schemas.openxmlformats.org/markup-compatibility/2006" xmlns:a14="http://schemas.microsoft.com/office/drawing/2010/main">
        <mc:Choice Requires="a14">
          <p:sp>
            <p:nvSpPr>
              <p:cNvPr id="7" name="Dreptunghi 4">
                <a:extLst>
                  <a:ext uri="{FF2B5EF4-FFF2-40B4-BE49-F238E27FC236}">
                    <a16:creationId xmlns:a16="http://schemas.microsoft.com/office/drawing/2014/main" id="{A37B9225-04D7-4B9F-A591-E14F3BF69335}"/>
                  </a:ext>
                </a:extLst>
              </p:cNvPr>
              <p:cNvSpPr/>
              <p:nvPr/>
            </p:nvSpPr>
            <p:spPr>
              <a:xfrm>
                <a:off x="779143" y="2117917"/>
                <a:ext cx="5231513" cy="65473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𝐼</m:t>
                          </m:r>
                        </m:e>
                        <m:sub>
                          <m:r>
                            <a:rPr lang="en-US" b="0" i="1" smtClean="0">
                              <a:latin typeface="Cambria Math" panose="02040503050406030204" pitchFamily="18" charset="0"/>
                            </a:rPr>
                            <m:t>𝑅</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b="0" i="1" smtClean="0">
                              <a:latin typeface="Cambria Math" panose="02040503050406030204" pitchFamily="18" charset="0"/>
                            </a:rPr>
                            <m:t>𝐷</m:t>
                          </m:r>
                          <m:r>
                            <a:rPr lang="en-US" b="0" i="1" smtClean="0">
                              <a:latin typeface="Cambria Math" panose="02040503050406030204" pitchFamily="18" charset="0"/>
                            </a:rPr>
                            <m:t>2</m:t>
                          </m:r>
                        </m:sub>
                      </m:sSub>
                      <m:r>
                        <a:rPr lang="en-US" i="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sSub>
                        <m:sSubPr>
                          <m:ctrlPr>
                            <a:rPr lang="en-US" i="1">
                              <a:latin typeface="Cambria Math" panose="02040503050406030204" pitchFamily="18" charset="0"/>
                            </a:rPr>
                          </m:ctrlPr>
                        </m:sSub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𝑊</m:t>
                                  </m:r>
                                </m:num>
                                <m:den>
                                  <m:r>
                                    <a:rPr lang="en-US" i="1">
                                      <a:latin typeface="Cambria Math" panose="02040503050406030204" pitchFamily="18" charset="0"/>
                                    </a:rPr>
                                    <m:t>𝐿</m:t>
                                  </m:r>
                                </m:den>
                              </m:f>
                            </m:e>
                          </m:d>
                        </m:e>
                        <m:sub>
                          <m:r>
                            <a:rPr lang="en-US" b="0" i="1" smtClean="0">
                              <a:latin typeface="Cambria Math" panose="02040503050406030204" pitchFamily="18" charset="0"/>
                            </a:rPr>
                            <m:t>2</m:t>
                          </m:r>
                        </m:sub>
                      </m:sSub>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𝑠𝑔</m:t>
                                  </m:r>
                                  <m:r>
                                    <a:rPr lang="en-US" b="0" i="1" smtClean="0">
                                      <a:latin typeface="Cambria Math" panose="02040503050406030204" pitchFamily="18" charset="0"/>
                                    </a:rPr>
                                    <m:t>2</m:t>
                                  </m:r>
                                </m:sub>
                              </m:sSub>
                              <m:r>
                                <a:rPr lang="en-US">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𝑇</m:t>
                                  </m:r>
                                </m:sub>
                              </m:sSub>
                            </m:e>
                          </m:d>
                        </m:e>
                        <m:sup>
                          <m:r>
                            <a:rPr lang="en-US" b="0" i="1" smtClean="0">
                              <a:latin typeface="Cambria Math" panose="02040503050406030204" pitchFamily="18" charset="0"/>
                            </a:rPr>
                            <m:t>2</m:t>
                          </m:r>
                        </m:sup>
                      </m:sSup>
                      <m:d>
                        <m:dPr>
                          <m:ctrlPr>
                            <a:rPr lang="en-US" b="0" i="1" smtClean="0">
                              <a:latin typeface="Cambria Math" panose="02040503050406030204" pitchFamily="18" charset="0"/>
                            </a:rPr>
                          </m:ctrlPr>
                        </m:dPr>
                        <m:e>
                          <m:r>
                            <a:rPr lang="en-US" b="0" i="1" smtClean="0">
                              <a:latin typeface="Cambria Math" panose="02040503050406030204" pitchFamily="18" charset="0"/>
                            </a:rPr>
                            <m:t>1+</m:t>
                          </m:r>
                          <m:r>
                            <m:rPr>
                              <m:sty m:val="p"/>
                            </m:rPr>
                            <a:rPr lang="el-GR" b="0" i="1" smtClean="0">
                              <a:latin typeface="Cambria Math" panose="02040503050406030204" pitchFamily="18" charset="0"/>
                            </a:rPr>
                            <m:t>λ</m:t>
                          </m:r>
                          <m:sSub>
                            <m:sSubPr>
                              <m:ctrlPr>
                                <a:rPr lang="el-GR" b="0" i="1" smtClean="0">
                                  <a:latin typeface="Cambria Math" panose="02040503050406030204" pitchFamily="18" charset="0"/>
                                </a:rPr>
                              </m:ctrlPr>
                            </m:sSubPr>
                            <m:e>
                              <m:r>
                                <a:rPr lang="en-US" b="0" i="1" smtClean="0">
                                  <a:latin typeface="Cambria Math" panose="02040503050406030204" pitchFamily="18" charset="0"/>
                                </a:rPr>
                                <m:t> </m:t>
                              </m:r>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2</m:t>
                              </m:r>
                            </m:sub>
                          </m:sSub>
                        </m:e>
                      </m:d>
                    </m:oMath>
                  </m:oMathPara>
                </a14:m>
                <a:endParaRPr lang="en-US" dirty="0"/>
              </a:p>
            </p:txBody>
          </p:sp>
        </mc:Choice>
        <mc:Fallback xmlns="">
          <p:sp>
            <p:nvSpPr>
              <p:cNvPr id="7" name="Dreptunghi 4">
                <a:extLst>
                  <a:ext uri="{FF2B5EF4-FFF2-40B4-BE49-F238E27FC236}">
                    <a16:creationId xmlns:a16="http://schemas.microsoft.com/office/drawing/2014/main" id="{A37B9225-04D7-4B9F-A591-E14F3BF69335}"/>
                  </a:ext>
                </a:extLst>
              </p:cNvPr>
              <p:cNvSpPr>
                <a:spLocks noRot="1" noChangeAspect="1" noMove="1" noResize="1" noEditPoints="1" noAdjustHandles="1" noChangeArrowheads="1" noChangeShapeType="1" noTextEdit="1"/>
              </p:cNvSpPr>
              <p:nvPr/>
            </p:nvSpPr>
            <p:spPr>
              <a:xfrm>
                <a:off x="779143" y="2117917"/>
                <a:ext cx="5231513" cy="654731"/>
              </a:xfrm>
              <a:prstGeom prst="rect">
                <a:avLst/>
              </a:prstGeom>
              <a:blipFill>
                <a:blip r:embed="rId4"/>
                <a:stretch>
                  <a:fillRect/>
                </a:stretch>
              </a:blipFill>
            </p:spPr>
            <p:txBody>
              <a:bodyPr/>
              <a:lstStyle/>
              <a:p>
                <a:r>
                  <a:rPr lang="en-US">
                    <a:noFill/>
                  </a:rPr>
                  <a:t> </a:t>
                </a:r>
              </a:p>
            </p:txBody>
          </p:sp>
        </mc:Fallback>
      </mc:AlternateContent>
      <p:sp>
        <p:nvSpPr>
          <p:cNvPr id="8" name="CasetăText 23">
            <a:extLst>
              <a:ext uri="{FF2B5EF4-FFF2-40B4-BE49-F238E27FC236}">
                <a16:creationId xmlns:a16="http://schemas.microsoft.com/office/drawing/2014/main" id="{15B94B43-410E-4E2D-B2A0-118456A80C7E}"/>
              </a:ext>
            </a:extLst>
          </p:cNvPr>
          <p:cNvSpPr txBox="1"/>
          <p:nvPr/>
        </p:nvSpPr>
        <p:spPr>
          <a:xfrm>
            <a:off x="400050" y="2724232"/>
            <a:ext cx="6988302" cy="369332"/>
          </a:xfrm>
          <a:prstGeom prst="rect">
            <a:avLst/>
          </a:prstGeom>
          <a:noFill/>
        </p:spPr>
        <p:txBody>
          <a:bodyPr wrap="square" rtlCol="0">
            <a:spAutoFit/>
          </a:bodyPr>
          <a:lstStyle/>
          <a:p>
            <a:pPr marL="342900" indent="-342900">
              <a:buFont typeface="Arial" panose="020B0604020202020204" pitchFamily="34" charset="0"/>
              <a:buChar char="•"/>
            </a:pPr>
            <a:r>
              <a:rPr lang="en-US" dirty="0"/>
              <a:t>Taking this into account, and the fact that V</a:t>
            </a:r>
            <a:r>
              <a:rPr lang="en-US" baseline="-25000" dirty="0"/>
              <a:t>ds2</a:t>
            </a:r>
            <a:r>
              <a:rPr lang="en-US" dirty="0"/>
              <a:t>=V</a:t>
            </a:r>
            <a:r>
              <a:rPr lang="en-US" baseline="-25000" dirty="0"/>
              <a:t>O</a:t>
            </a:r>
            <a:r>
              <a:rPr lang="en-US" dirty="0"/>
              <a:t>–V</a:t>
            </a:r>
            <a:r>
              <a:rPr lang="en-US" baseline="-25000" dirty="0"/>
              <a:t>ds1</a:t>
            </a:r>
            <a:r>
              <a:rPr lang="en-US" dirty="0"/>
              <a:t>, we have</a:t>
            </a:r>
          </a:p>
        </p:txBody>
      </p:sp>
    </p:spTree>
    <p:extLst>
      <p:ext uri="{BB962C8B-B14F-4D97-AF65-F5344CB8AC3E}">
        <p14:creationId xmlns:p14="http://schemas.microsoft.com/office/powerpoint/2010/main" val="3126518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122971" cy="461665"/>
          </a:xfrm>
          <a:prstGeom prst="rect">
            <a:avLst/>
          </a:prstGeom>
          <a:noFill/>
        </p:spPr>
        <p:txBody>
          <a:bodyPr wrap="none" rtlCol="0">
            <a:spAutoFit/>
          </a:bodyPr>
          <a:lstStyle/>
          <a:p>
            <a:r>
              <a:rPr lang="en-US" sz="2400" dirty="0" err="1"/>
              <a:t>Cascode</a:t>
            </a:r>
            <a:r>
              <a:rPr lang="en-US" sz="2400" dirty="0"/>
              <a:t> Current Mirror</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744686" cy="923330"/>
          </a:xfrm>
          <a:prstGeom prst="rect">
            <a:avLst/>
          </a:prstGeom>
          <a:noFill/>
        </p:spPr>
        <p:txBody>
          <a:bodyPr wrap="square" rtlCol="0">
            <a:spAutoFit/>
          </a:bodyPr>
          <a:lstStyle/>
          <a:p>
            <a:r>
              <a:rPr lang="en-US" b="1" dirty="0"/>
              <a:t>Output voltage range (Ro: </a:t>
            </a:r>
            <a:r>
              <a:rPr lang="en-US" b="1" dirty="0" err="1"/>
              <a:t>excursia</a:t>
            </a:r>
            <a:r>
              <a:rPr lang="en-US" b="1" dirty="0"/>
              <a:t> </a:t>
            </a:r>
            <a:r>
              <a:rPr lang="en-US" b="1" dirty="0" err="1"/>
              <a:t>tensiunii</a:t>
            </a:r>
            <a:r>
              <a:rPr lang="en-US" b="1" dirty="0"/>
              <a:t> de </a:t>
            </a:r>
            <a:r>
              <a:rPr lang="en-US" b="1" dirty="0" err="1"/>
              <a:t>iesire</a:t>
            </a:r>
            <a:r>
              <a:rPr lang="en-US" b="1" dirty="0"/>
              <a:t>)</a:t>
            </a:r>
          </a:p>
          <a:p>
            <a:pPr marL="342900" indent="-342900">
              <a:buFont typeface="Arial" panose="020B0604020202020204" pitchFamily="34" charset="0"/>
              <a:buChar char="•"/>
            </a:pPr>
            <a:r>
              <a:rPr lang="en-US" dirty="0"/>
              <a:t>This analysis was done under the assumption that MN2 is in saturation. The condition for this is:</a:t>
            </a:r>
          </a:p>
        </p:txBody>
      </p:sp>
      <p:pic>
        <p:nvPicPr>
          <p:cNvPr id="17" name="Picture 16">
            <a:extLst>
              <a:ext uri="{FF2B5EF4-FFF2-40B4-BE49-F238E27FC236}">
                <a16:creationId xmlns:a16="http://schemas.microsoft.com/office/drawing/2014/main" id="{E841FC35-BC83-4336-83BA-5A858C17CAF4}"/>
              </a:ext>
            </a:extLst>
          </p:cNvPr>
          <p:cNvPicPr>
            <a:picLocks noChangeAspect="1"/>
          </p:cNvPicPr>
          <p:nvPr/>
        </p:nvPicPr>
        <p:blipFill>
          <a:blip r:embed="rId2"/>
          <a:stretch>
            <a:fillRect/>
          </a:stretch>
        </p:blipFill>
        <p:spPr>
          <a:xfrm>
            <a:off x="7312390" y="1620848"/>
            <a:ext cx="4772691" cy="4238095"/>
          </a:xfrm>
          <a:prstGeom prst="rect">
            <a:avLst/>
          </a:prstGeom>
        </p:spPr>
      </p:pic>
      <p:sp>
        <p:nvSpPr>
          <p:cNvPr id="21" name="CasetăText 23">
            <a:extLst>
              <a:ext uri="{FF2B5EF4-FFF2-40B4-BE49-F238E27FC236}">
                <a16:creationId xmlns:a16="http://schemas.microsoft.com/office/drawing/2014/main" id="{ABB28B3B-E1EA-449F-B1B8-8EAF0EC5BF4D}"/>
              </a:ext>
            </a:extLst>
          </p:cNvPr>
          <p:cNvSpPr txBox="1"/>
          <p:nvPr/>
        </p:nvSpPr>
        <p:spPr>
          <a:xfrm>
            <a:off x="400050" y="3222021"/>
            <a:ext cx="7055358" cy="369332"/>
          </a:xfrm>
          <a:prstGeom prst="rect">
            <a:avLst/>
          </a:prstGeom>
          <a:noFill/>
        </p:spPr>
        <p:txBody>
          <a:bodyPr wrap="square" rtlCol="0">
            <a:spAutoFit/>
          </a:bodyPr>
          <a:lstStyle/>
          <a:p>
            <a:pPr marL="342900" indent="-342900">
              <a:buFont typeface="Arial" panose="020B0604020202020204" pitchFamily="34" charset="0"/>
              <a:buChar char="•"/>
            </a:pPr>
            <a:r>
              <a:rPr lang="en-US" dirty="0"/>
              <a:t>Replacing this, we get:</a:t>
            </a:r>
          </a:p>
        </p:txBody>
      </p:sp>
      <mc:AlternateContent xmlns:mc="http://schemas.openxmlformats.org/markup-compatibility/2006" xmlns:a14="http://schemas.microsoft.com/office/drawing/2010/main">
        <mc:Choice Requires="a14">
          <p:sp>
            <p:nvSpPr>
              <p:cNvPr id="7" name="Dreptunghi 4">
                <a:extLst>
                  <a:ext uri="{FF2B5EF4-FFF2-40B4-BE49-F238E27FC236}">
                    <a16:creationId xmlns:a16="http://schemas.microsoft.com/office/drawing/2014/main" id="{A37B9225-04D7-4B9F-A591-E14F3BF69335}"/>
                  </a:ext>
                </a:extLst>
              </p:cNvPr>
              <p:cNvSpPr/>
              <p:nvPr/>
            </p:nvSpPr>
            <p:spPr>
              <a:xfrm>
                <a:off x="779143" y="1817222"/>
                <a:ext cx="2743878"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7" name="Dreptunghi 4">
                <a:extLst>
                  <a:ext uri="{FF2B5EF4-FFF2-40B4-BE49-F238E27FC236}">
                    <a16:creationId xmlns:a16="http://schemas.microsoft.com/office/drawing/2014/main" id="{A37B9225-04D7-4B9F-A591-E14F3BF69335}"/>
                  </a:ext>
                </a:extLst>
              </p:cNvPr>
              <p:cNvSpPr>
                <a:spLocks noRot="1" noChangeAspect="1" noMove="1" noResize="1" noEditPoints="1" noAdjustHandles="1" noChangeArrowheads="1" noChangeShapeType="1" noTextEdit="1"/>
              </p:cNvSpPr>
              <p:nvPr/>
            </p:nvSpPr>
            <p:spPr>
              <a:xfrm>
                <a:off x="779143" y="1817222"/>
                <a:ext cx="2743878" cy="391902"/>
              </a:xfrm>
              <a:prstGeom prst="rect">
                <a:avLst/>
              </a:prstGeom>
              <a:blipFill>
                <a:blip r:embed="rId3"/>
                <a:stretch>
                  <a:fillRect b="-9375"/>
                </a:stretch>
              </a:blipFill>
            </p:spPr>
            <p:txBody>
              <a:bodyPr/>
              <a:lstStyle/>
              <a:p>
                <a:r>
                  <a:rPr lang="en-US">
                    <a:noFill/>
                  </a:rPr>
                  <a:t> </a:t>
                </a:r>
              </a:p>
            </p:txBody>
          </p:sp>
        </mc:Fallback>
      </mc:AlternateContent>
      <p:sp>
        <p:nvSpPr>
          <p:cNvPr id="8" name="CasetăText 23">
            <a:extLst>
              <a:ext uri="{FF2B5EF4-FFF2-40B4-BE49-F238E27FC236}">
                <a16:creationId xmlns:a16="http://schemas.microsoft.com/office/drawing/2014/main" id="{15B94B43-410E-4E2D-B2A0-118456A80C7E}"/>
              </a:ext>
            </a:extLst>
          </p:cNvPr>
          <p:cNvSpPr txBox="1"/>
          <p:nvPr/>
        </p:nvSpPr>
        <p:spPr>
          <a:xfrm>
            <a:off x="400050" y="2209124"/>
            <a:ext cx="6988302" cy="646331"/>
          </a:xfrm>
          <a:prstGeom prst="rect">
            <a:avLst/>
          </a:prstGeom>
          <a:noFill/>
        </p:spPr>
        <p:txBody>
          <a:bodyPr wrap="square" rtlCol="0">
            <a:spAutoFit/>
          </a:bodyPr>
          <a:lstStyle/>
          <a:p>
            <a:pPr marL="342900" indent="-342900">
              <a:buFont typeface="Arial" panose="020B0604020202020204" pitchFamily="34" charset="0"/>
              <a:buChar char="•"/>
            </a:pPr>
            <a:r>
              <a:rPr lang="en-US" dirty="0"/>
              <a:t>We would like to express this as a function of the output voltage.</a:t>
            </a:r>
          </a:p>
          <a:p>
            <a:pPr marL="342900" indent="-342900">
              <a:buFont typeface="Arial" panose="020B0604020202020204" pitchFamily="34" charset="0"/>
              <a:buChar char="•"/>
            </a:pPr>
            <a:r>
              <a:rPr lang="en-US" dirty="0"/>
              <a:t>We can express V</a:t>
            </a:r>
            <a:r>
              <a:rPr lang="en-US" baseline="-25000" dirty="0"/>
              <a:t>ds2</a:t>
            </a:r>
            <a:r>
              <a:rPr lang="en-US" dirty="0"/>
              <a:t> as:</a:t>
            </a:r>
          </a:p>
        </p:txBody>
      </p:sp>
      <mc:AlternateContent xmlns:mc="http://schemas.openxmlformats.org/markup-compatibility/2006" xmlns:a14="http://schemas.microsoft.com/office/drawing/2010/main">
        <mc:Choice Requires="a14">
          <p:sp>
            <p:nvSpPr>
              <p:cNvPr id="2" name="Dreptunghi 4">
                <a:extLst>
                  <a:ext uri="{FF2B5EF4-FFF2-40B4-BE49-F238E27FC236}">
                    <a16:creationId xmlns:a16="http://schemas.microsoft.com/office/drawing/2014/main" id="{B3BBE2EF-7D60-4E4A-AB2C-E4D990661085}"/>
                  </a:ext>
                </a:extLst>
              </p:cNvPr>
              <p:cNvSpPr/>
              <p:nvPr/>
            </p:nvSpPr>
            <p:spPr>
              <a:xfrm>
                <a:off x="779143" y="2830119"/>
                <a:ext cx="4378073"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𝑂</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𝑏</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2</m:t>
                          </m:r>
                        </m:sub>
                      </m:sSub>
                    </m:oMath>
                  </m:oMathPara>
                </a14:m>
                <a:endParaRPr lang="en-US" dirty="0"/>
              </a:p>
            </p:txBody>
          </p:sp>
        </mc:Choice>
        <mc:Fallback xmlns="">
          <p:sp>
            <p:nvSpPr>
              <p:cNvPr id="2" name="Dreptunghi 4">
                <a:extLst>
                  <a:ext uri="{FF2B5EF4-FFF2-40B4-BE49-F238E27FC236}">
                    <a16:creationId xmlns:a16="http://schemas.microsoft.com/office/drawing/2014/main" id="{B3BBE2EF-7D60-4E4A-AB2C-E4D990661085}"/>
                  </a:ext>
                </a:extLst>
              </p:cNvPr>
              <p:cNvSpPr>
                <a:spLocks noRot="1" noChangeAspect="1" noMove="1" noResize="1" noEditPoints="1" noAdjustHandles="1" noChangeArrowheads="1" noChangeShapeType="1" noTextEdit="1"/>
              </p:cNvSpPr>
              <p:nvPr/>
            </p:nvSpPr>
            <p:spPr>
              <a:xfrm>
                <a:off x="779143" y="2830119"/>
                <a:ext cx="4378073" cy="391902"/>
              </a:xfrm>
              <a:prstGeom prst="rect">
                <a:avLst/>
              </a:prstGeom>
              <a:blipFill>
                <a:blip r:embed="rId4"/>
                <a:stretch>
                  <a:fillRect b="-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Dreptunghi 4">
                <a:extLst>
                  <a:ext uri="{FF2B5EF4-FFF2-40B4-BE49-F238E27FC236}">
                    <a16:creationId xmlns:a16="http://schemas.microsoft.com/office/drawing/2014/main" id="{7895733A-D485-4D7F-9A82-E2F2C0164801}"/>
                  </a:ext>
                </a:extLst>
              </p:cNvPr>
              <p:cNvSpPr/>
              <p:nvPr/>
            </p:nvSpPr>
            <p:spPr>
              <a:xfrm>
                <a:off x="779143" y="3647065"/>
                <a:ext cx="2012825"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𝑑𝑠</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5" name="Dreptunghi 4">
                <a:extLst>
                  <a:ext uri="{FF2B5EF4-FFF2-40B4-BE49-F238E27FC236}">
                    <a16:creationId xmlns:a16="http://schemas.microsoft.com/office/drawing/2014/main" id="{7895733A-D485-4D7F-9A82-E2F2C0164801}"/>
                  </a:ext>
                </a:extLst>
              </p:cNvPr>
              <p:cNvSpPr>
                <a:spLocks noRot="1" noChangeAspect="1" noMove="1" noResize="1" noEditPoints="1" noAdjustHandles="1" noChangeArrowheads="1" noChangeShapeType="1" noTextEdit="1"/>
              </p:cNvSpPr>
              <p:nvPr/>
            </p:nvSpPr>
            <p:spPr>
              <a:xfrm>
                <a:off x="779143" y="3647065"/>
                <a:ext cx="2012825" cy="36933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Dreptunghi 4">
                <a:extLst>
                  <a:ext uri="{FF2B5EF4-FFF2-40B4-BE49-F238E27FC236}">
                    <a16:creationId xmlns:a16="http://schemas.microsoft.com/office/drawing/2014/main" id="{5A01F30A-65EB-40C1-97E1-932CC8DC933D}"/>
                  </a:ext>
                </a:extLst>
              </p:cNvPr>
              <p:cNvSpPr/>
              <p:nvPr/>
            </p:nvSpPr>
            <p:spPr>
              <a:xfrm>
                <a:off x="779143" y="4087296"/>
                <a:ext cx="2012825"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oMath>
                  </m:oMathPara>
                </a14:m>
                <a:endParaRPr lang="en-US" dirty="0"/>
              </a:p>
            </p:txBody>
          </p:sp>
        </mc:Choice>
        <mc:Fallback xmlns="">
          <p:sp>
            <p:nvSpPr>
              <p:cNvPr id="9" name="Dreptunghi 4">
                <a:extLst>
                  <a:ext uri="{FF2B5EF4-FFF2-40B4-BE49-F238E27FC236}">
                    <a16:creationId xmlns:a16="http://schemas.microsoft.com/office/drawing/2014/main" id="{5A01F30A-65EB-40C1-97E1-932CC8DC933D}"/>
                  </a:ext>
                </a:extLst>
              </p:cNvPr>
              <p:cNvSpPr>
                <a:spLocks noRot="1" noChangeAspect="1" noMove="1" noResize="1" noEditPoints="1" noAdjustHandles="1" noChangeArrowheads="1" noChangeShapeType="1" noTextEdit="1"/>
              </p:cNvSpPr>
              <p:nvPr/>
            </p:nvSpPr>
            <p:spPr>
              <a:xfrm>
                <a:off x="779143" y="4087296"/>
                <a:ext cx="2012825" cy="369332"/>
              </a:xfrm>
              <a:prstGeom prst="rect">
                <a:avLst/>
              </a:prstGeom>
              <a:blipFill>
                <a:blip r:embed="rId6"/>
                <a:stretch>
                  <a:fillRect/>
                </a:stretch>
              </a:blipFill>
            </p:spPr>
            <p:txBody>
              <a:bodyPr/>
              <a:lstStyle/>
              <a:p>
                <a:r>
                  <a:rPr lang="en-US">
                    <a:noFill/>
                  </a:rPr>
                  <a:t> </a:t>
                </a:r>
              </a:p>
            </p:txBody>
          </p:sp>
        </mc:Fallback>
      </mc:AlternateContent>
      <p:sp>
        <p:nvSpPr>
          <p:cNvPr id="11" name="CasetăText 23">
            <a:extLst>
              <a:ext uri="{FF2B5EF4-FFF2-40B4-BE49-F238E27FC236}">
                <a16:creationId xmlns:a16="http://schemas.microsoft.com/office/drawing/2014/main" id="{D7E51D05-41E9-4B24-A7A8-8FF4E2CEAE72}"/>
              </a:ext>
            </a:extLst>
          </p:cNvPr>
          <p:cNvSpPr txBox="1"/>
          <p:nvPr/>
        </p:nvSpPr>
        <p:spPr>
          <a:xfrm>
            <a:off x="400050" y="4471173"/>
            <a:ext cx="6866382" cy="1754326"/>
          </a:xfrm>
          <a:prstGeom prst="rect">
            <a:avLst/>
          </a:prstGeom>
          <a:noFill/>
        </p:spPr>
        <p:txBody>
          <a:bodyPr wrap="square" rtlCol="0">
            <a:spAutoFit/>
          </a:bodyPr>
          <a:lstStyle/>
          <a:p>
            <a:pPr marL="342900" indent="-342900">
              <a:buFont typeface="Arial" panose="020B0604020202020204" pitchFamily="34" charset="0"/>
              <a:buChar char="•"/>
            </a:pPr>
            <a:r>
              <a:rPr lang="en-US" dirty="0"/>
              <a:t>If MN2 is no longer in saturation (crosses to the linear region), MN2 will start acting as an open switch and the output voltage variation will be seen in MN1 drain. The MN1, MN3 mirror will still be functional until MN1 enters linear region, but it will work as a simple current mirror. All benefits from the </a:t>
            </a:r>
            <a:r>
              <a:rPr lang="en-US" dirty="0" err="1"/>
              <a:t>cascode</a:t>
            </a:r>
            <a:r>
              <a:rPr lang="en-US" dirty="0"/>
              <a:t> stage will (gradually) disappear.</a:t>
            </a:r>
          </a:p>
        </p:txBody>
      </p:sp>
    </p:spTree>
    <p:extLst>
      <p:ext uri="{BB962C8B-B14F-4D97-AF65-F5344CB8AC3E}">
        <p14:creationId xmlns:p14="http://schemas.microsoft.com/office/powerpoint/2010/main" val="2069491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122971" cy="461665"/>
          </a:xfrm>
          <a:prstGeom prst="rect">
            <a:avLst/>
          </a:prstGeom>
          <a:noFill/>
        </p:spPr>
        <p:txBody>
          <a:bodyPr wrap="none" rtlCol="0">
            <a:spAutoFit/>
          </a:bodyPr>
          <a:lstStyle/>
          <a:p>
            <a:r>
              <a:rPr lang="en-US" sz="2400" dirty="0" err="1"/>
              <a:t>Cascode</a:t>
            </a:r>
            <a:r>
              <a:rPr lang="en-US" sz="2400" dirty="0"/>
              <a:t> Current Mirror</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744686" cy="1477328"/>
          </a:xfrm>
          <a:prstGeom prst="rect">
            <a:avLst/>
          </a:prstGeom>
          <a:noFill/>
        </p:spPr>
        <p:txBody>
          <a:bodyPr wrap="square" rtlCol="0">
            <a:spAutoFit/>
          </a:bodyPr>
          <a:lstStyle/>
          <a:p>
            <a:r>
              <a:rPr lang="en-US" b="1" dirty="0"/>
              <a:t>Choosing V</a:t>
            </a:r>
            <a:r>
              <a:rPr lang="en-US" b="1" baseline="-25000" dirty="0"/>
              <a:t>b</a:t>
            </a:r>
            <a:r>
              <a:rPr lang="en-US" b="1" dirty="0"/>
              <a:t> voltage.</a:t>
            </a:r>
          </a:p>
          <a:p>
            <a:pPr marL="342900" indent="-342900">
              <a:buFont typeface="Arial" panose="020B0604020202020204" pitchFamily="34" charset="0"/>
              <a:buChar char="•"/>
            </a:pPr>
            <a:r>
              <a:rPr lang="en-US" dirty="0"/>
              <a:t>From the previous slide, we have seen that, the smaller we choose V</a:t>
            </a:r>
            <a:r>
              <a:rPr lang="en-US" baseline="-25000" dirty="0"/>
              <a:t>b</a:t>
            </a:r>
            <a:r>
              <a:rPr lang="en-US" dirty="0"/>
              <a:t>, the higher the output voltage range is.</a:t>
            </a:r>
          </a:p>
          <a:p>
            <a:pPr marL="342900" indent="-342900">
              <a:buFont typeface="Arial" panose="020B0604020202020204" pitchFamily="34" charset="0"/>
              <a:buChar char="•"/>
            </a:pPr>
            <a:r>
              <a:rPr lang="en-US" dirty="0"/>
              <a:t>However, there is a lower limit to V</a:t>
            </a:r>
            <a:r>
              <a:rPr lang="en-US" baseline="-25000" dirty="0"/>
              <a:t>b</a:t>
            </a:r>
            <a:r>
              <a:rPr lang="en-US" dirty="0"/>
              <a:t>. For the MN1, MN3 mirror to function properly, MN1 transistor needs to be in saturation.</a:t>
            </a:r>
          </a:p>
        </p:txBody>
      </p:sp>
      <p:pic>
        <p:nvPicPr>
          <p:cNvPr id="17" name="Picture 16">
            <a:extLst>
              <a:ext uri="{FF2B5EF4-FFF2-40B4-BE49-F238E27FC236}">
                <a16:creationId xmlns:a16="http://schemas.microsoft.com/office/drawing/2014/main" id="{E841FC35-BC83-4336-83BA-5A858C17CAF4}"/>
              </a:ext>
            </a:extLst>
          </p:cNvPr>
          <p:cNvPicPr>
            <a:picLocks noChangeAspect="1"/>
          </p:cNvPicPr>
          <p:nvPr/>
        </p:nvPicPr>
        <p:blipFill>
          <a:blip r:embed="rId2"/>
          <a:stretch>
            <a:fillRect/>
          </a:stretch>
        </p:blipFill>
        <p:spPr>
          <a:xfrm>
            <a:off x="7312390" y="1620848"/>
            <a:ext cx="4772691" cy="4238095"/>
          </a:xfrm>
          <a:prstGeom prst="rect">
            <a:avLst/>
          </a:prstGeom>
        </p:spPr>
      </p:pic>
      <p:sp>
        <p:nvSpPr>
          <p:cNvPr id="21" name="CasetăText 23">
            <a:extLst>
              <a:ext uri="{FF2B5EF4-FFF2-40B4-BE49-F238E27FC236}">
                <a16:creationId xmlns:a16="http://schemas.microsoft.com/office/drawing/2014/main" id="{ABB28B3B-E1EA-449F-B1B8-8EAF0EC5BF4D}"/>
              </a:ext>
            </a:extLst>
          </p:cNvPr>
          <p:cNvSpPr txBox="1"/>
          <p:nvPr/>
        </p:nvSpPr>
        <p:spPr>
          <a:xfrm>
            <a:off x="400050" y="2680860"/>
            <a:ext cx="7055358" cy="369332"/>
          </a:xfrm>
          <a:prstGeom prst="rect">
            <a:avLst/>
          </a:prstGeom>
          <a:noFill/>
        </p:spPr>
        <p:txBody>
          <a:bodyPr wrap="square" rtlCol="0">
            <a:spAutoFit/>
          </a:bodyPr>
          <a:lstStyle/>
          <a:p>
            <a:pPr marL="342900" indent="-342900">
              <a:buFont typeface="Arial" panose="020B0604020202020204" pitchFamily="34" charset="0"/>
              <a:buChar char="•"/>
            </a:pPr>
            <a:r>
              <a:rPr lang="en-US" dirty="0"/>
              <a:t>This means that the minimum V</a:t>
            </a:r>
            <a:r>
              <a:rPr lang="en-US" baseline="-25000" dirty="0"/>
              <a:t>b</a:t>
            </a:r>
            <a:r>
              <a:rPr lang="en-US" dirty="0"/>
              <a:t> voltage is given by</a:t>
            </a:r>
          </a:p>
        </p:txBody>
      </p:sp>
      <mc:AlternateContent xmlns:mc="http://schemas.openxmlformats.org/markup-compatibility/2006" xmlns:a14="http://schemas.microsoft.com/office/drawing/2010/main">
        <mc:Choice Requires="a14">
          <p:sp>
            <p:nvSpPr>
              <p:cNvPr id="2" name="Dreptunghi 4">
                <a:extLst>
                  <a:ext uri="{FF2B5EF4-FFF2-40B4-BE49-F238E27FC236}">
                    <a16:creationId xmlns:a16="http://schemas.microsoft.com/office/drawing/2014/main" id="{B3BBE2EF-7D60-4E4A-AB2C-E4D990661085}"/>
                  </a:ext>
                </a:extLst>
              </p:cNvPr>
              <p:cNvSpPr/>
              <p:nvPr/>
            </p:nvSpPr>
            <p:spPr>
              <a:xfrm>
                <a:off x="779143" y="2334176"/>
                <a:ext cx="4378073"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𝑑𝑠</m:t>
                          </m:r>
                          <m:r>
                            <a:rPr lang="en-US" b="0" i="1" smtClean="0">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oMath>
                  </m:oMathPara>
                </a14:m>
                <a:endParaRPr lang="en-US" dirty="0"/>
              </a:p>
            </p:txBody>
          </p:sp>
        </mc:Choice>
        <mc:Fallback xmlns="">
          <p:sp>
            <p:nvSpPr>
              <p:cNvPr id="2" name="Dreptunghi 4">
                <a:extLst>
                  <a:ext uri="{FF2B5EF4-FFF2-40B4-BE49-F238E27FC236}">
                    <a16:creationId xmlns:a16="http://schemas.microsoft.com/office/drawing/2014/main" id="{B3BBE2EF-7D60-4E4A-AB2C-E4D990661085}"/>
                  </a:ext>
                </a:extLst>
              </p:cNvPr>
              <p:cNvSpPr>
                <a:spLocks noRot="1" noChangeAspect="1" noMove="1" noResize="1" noEditPoints="1" noAdjustHandles="1" noChangeArrowheads="1" noChangeShapeType="1" noTextEdit="1"/>
              </p:cNvSpPr>
              <p:nvPr/>
            </p:nvSpPr>
            <p:spPr>
              <a:xfrm>
                <a:off x="779143" y="2334176"/>
                <a:ext cx="4378073"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Dreptunghi 4">
                <a:extLst>
                  <a:ext uri="{FF2B5EF4-FFF2-40B4-BE49-F238E27FC236}">
                    <a16:creationId xmlns:a16="http://schemas.microsoft.com/office/drawing/2014/main" id="{7895733A-D485-4D7F-9A82-E2F2C0164801}"/>
                  </a:ext>
                </a:extLst>
              </p:cNvPr>
              <p:cNvSpPr/>
              <p:nvPr/>
            </p:nvSpPr>
            <p:spPr>
              <a:xfrm>
                <a:off x="779142" y="3110617"/>
                <a:ext cx="4554858"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r>
                            <a:rPr lang="en-US" b="0" i="1" smtClean="0">
                              <a:latin typeface="Cambria Math" panose="02040503050406030204" pitchFamily="18" charset="0"/>
                            </a:rPr>
                            <m:t>, </m:t>
                          </m:r>
                          <m:r>
                            <a:rPr lang="en-US" b="0" i="1" smtClean="0">
                              <a:latin typeface="Cambria Math" panose="02040503050406030204" pitchFamily="18" charset="0"/>
                            </a:rPr>
                            <m:t>𝑚𝑖𝑛</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𝑇</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𝑜𝑣</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5" name="Dreptunghi 4">
                <a:extLst>
                  <a:ext uri="{FF2B5EF4-FFF2-40B4-BE49-F238E27FC236}">
                    <a16:creationId xmlns:a16="http://schemas.microsoft.com/office/drawing/2014/main" id="{7895733A-D485-4D7F-9A82-E2F2C0164801}"/>
                  </a:ext>
                </a:extLst>
              </p:cNvPr>
              <p:cNvSpPr>
                <a:spLocks noRot="1" noChangeAspect="1" noMove="1" noResize="1" noEditPoints="1" noAdjustHandles="1" noChangeArrowheads="1" noChangeShapeType="1" noTextEdit="1"/>
              </p:cNvSpPr>
              <p:nvPr/>
            </p:nvSpPr>
            <p:spPr>
              <a:xfrm>
                <a:off x="779142" y="3110617"/>
                <a:ext cx="4554858" cy="391902"/>
              </a:xfrm>
              <a:prstGeom prst="rect">
                <a:avLst/>
              </a:prstGeom>
              <a:blipFill>
                <a:blip r:embed="rId4"/>
                <a:stretch>
                  <a:fillRect b="-7692"/>
                </a:stretch>
              </a:blipFill>
            </p:spPr>
            <p:txBody>
              <a:bodyPr/>
              <a:lstStyle/>
              <a:p>
                <a:r>
                  <a:rPr lang="en-US">
                    <a:noFill/>
                  </a:rPr>
                  <a:t> </a:t>
                </a:r>
              </a:p>
            </p:txBody>
          </p:sp>
        </mc:Fallback>
      </mc:AlternateContent>
      <p:sp>
        <p:nvSpPr>
          <p:cNvPr id="11" name="CasetăText 23">
            <a:extLst>
              <a:ext uri="{FF2B5EF4-FFF2-40B4-BE49-F238E27FC236}">
                <a16:creationId xmlns:a16="http://schemas.microsoft.com/office/drawing/2014/main" id="{D7E51D05-41E9-4B24-A7A8-8FF4E2CEAE72}"/>
              </a:ext>
            </a:extLst>
          </p:cNvPr>
          <p:cNvSpPr txBox="1"/>
          <p:nvPr/>
        </p:nvSpPr>
        <p:spPr>
          <a:xfrm>
            <a:off x="400050" y="3525853"/>
            <a:ext cx="6866382" cy="1200329"/>
          </a:xfrm>
          <a:prstGeom prst="rect">
            <a:avLst/>
          </a:prstGeom>
          <a:noFill/>
        </p:spPr>
        <p:txBody>
          <a:bodyPr wrap="square" rtlCol="0">
            <a:spAutoFit/>
          </a:bodyPr>
          <a:lstStyle/>
          <a:p>
            <a:pPr marL="342900" indent="-342900">
              <a:buFont typeface="Arial" panose="020B0604020202020204" pitchFamily="34" charset="0"/>
              <a:buChar char="•"/>
            </a:pPr>
            <a:r>
              <a:rPr lang="en-US" dirty="0"/>
              <a:t>On the other hand, MN1 and MN3 transistors should have the same drain – source voltage if we want them to have the same current.</a:t>
            </a:r>
          </a:p>
          <a:p>
            <a:pPr marL="342900" indent="-342900">
              <a:buFont typeface="Arial" panose="020B0604020202020204" pitchFamily="34" charset="0"/>
              <a:buChar char="•"/>
            </a:pPr>
            <a:r>
              <a:rPr lang="en-US" dirty="0"/>
              <a:t>For this schematic, V</a:t>
            </a:r>
            <a:r>
              <a:rPr lang="en-US" baseline="-25000" dirty="0"/>
              <a:t>ds3</a:t>
            </a:r>
            <a:r>
              <a:rPr lang="en-US" dirty="0"/>
              <a:t>=V</a:t>
            </a:r>
            <a:r>
              <a:rPr lang="en-US" baseline="-25000" dirty="0"/>
              <a:t>gs3</a:t>
            </a:r>
            <a:r>
              <a:rPr lang="en-US" dirty="0"/>
              <a:t>=V</a:t>
            </a:r>
            <a:r>
              <a:rPr lang="en-US" baseline="-25000" dirty="0"/>
              <a:t>gs1</a:t>
            </a:r>
            <a:r>
              <a:rPr lang="en-US" dirty="0"/>
              <a:t>. We can choose V</a:t>
            </a:r>
            <a:r>
              <a:rPr lang="en-US" baseline="-25000" dirty="0"/>
              <a:t>b</a:t>
            </a:r>
            <a:r>
              <a:rPr lang="en-US" dirty="0"/>
              <a:t> such that V</a:t>
            </a:r>
            <a:r>
              <a:rPr lang="en-US" baseline="-25000" dirty="0"/>
              <a:t>ds1</a:t>
            </a:r>
            <a:r>
              <a:rPr lang="en-US" dirty="0"/>
              <a:t> also equals V</a:t>
            </a:r>
            <a:r>
              <a:rPr lang="en-US" baseline="-25000" dirty="0"/>
              <a:t>gs1</a:t>
            </a:r>
            <a:r>
              <a:rPr lang="en-US" dirty="0"/>
              <a:t>. Namely:</a:t>
            </a:r>
          </a:p>
        </p:txBody>
      </p:sp>
      <mc:AlternateContent xmlns:mc="http://schemas.openxmlformats.org/markup-compatibility/2006" xmlns:a14="http://schemas.microsoft.com/office/drawing/2010/main">
        <mc:Choice Requires="a14">
          <p:sp>
            <p:nvSpPr>
              <p:cNvPr id="10" name="Dreptunghi 4">
                <a:extLst>
                  <a:ext uri="{FF2B5EF4-FFF2-40B4-BE49-F238E27FC236}">
                    <a16:creationId xmlns:a16="http://schemas.microsoft.com/office/drawing/2014/main" id="{4441EEB0-1A5F-4CA0-8CB0-6F54B73F9539}"/>
                  </a:ext>
                </a:extLst>
              </p:cNvPr>
              <p:cNvSpPr/>
              <p:nvPr/>
            </p:nvSpPr>
            <p:spPr>
              <a:xfrm>
                <a:off x="779142" y="4726182"/>
                <a:ext cx="2189610"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𝑏</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1</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𝑔𝑠</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10" name="Dreptunghi 4">
                <a:extLst>
                  <a:ext uri="{FF2B5EF4-FFF2-40B4-BE49-F238E27FC236}">
                    <a16:creationId xmlns:a16="http://schemas.microsoft.com/office/drawing/2014/main" id="{4441EEB0-1A5F-4CA0-8CB0-6F54B73F9539}"/>
                  </a:ext>
                </a:extLst>
              </p:cNvPr>
              <p:cNvSpPr>
                <a:spLocks noRot="1" noChangeAspect="1" noMove="1" noResize="1" noEditPoints="1" noAdjustHandles="1" noChangeArrowheads="1" noChangeShapeType="1" noTextEdit="1"/>
              </p:cNvSpPr>
              <p:nvPr/>
            </p:nvSpPr>
            <p:spPr>
              <a:xfrm>
                <a:off x="779142" y="4726182"/>
                <a:ext cx="2189610" cy="391902"/>
              </a:xfrm>
              <a:prstGeom prst="rect">
                <a:avLst/>
              </a:prstGeom>
              <a:blipFill>
                <a:blip r:embed="rId5"/>
                <a:stretch>
                  <a:fillRect b="-7692"/>
                </a:stretch>
              </a:blipFill>
            </p:spPr>
            <p:txBody>
              <a:bodyPr/>
              <a:lstStyle/>
              <a:p>
                <a:r>
                  <a:rPr lang="en-US">
                    <a:noFill/>
                  </a:rPr>
                  <a:t> </a:t>
                </a:r>
              </a:p>
            </p:txBody>
          </p:sp>
        </mc:Fallback>
      </mc:AlternateContent>
      <p:sp>
        <p:nvSpPr>
          <p:cNvPr id="14" name="CasetăText 23">
            <a:extLst>
              <a:ext uri="{FF2B5EF4-FFF2-40B4-BE49-F238E27FC236}">
                <a16:creationId xmlns:a16="http://schemas.microsoft.com/office/drawing/2014/main" id="{C289243F-F5B2-4A42-B09E-014A4854FA74}"/>
              </a:ext>
            </a:extLst>
          </p:cNvPr>
          <p:cNvSpPr txBox="1"/>
          <p:nvPr/>
        </p:nvSpPr>
        <p:spPr>
          <a:xfrm>
            <a:off x="400050" y="5068141"/>
            <a:ext cx="6866382" cy="1200329"/>
          </a:xfrm>
          <a:prstGeom prst="rect">
            <a:avLst/>
          </a:prstGeom>
          <a:noFill/>
        </p:spPr>
        <p:txBody>
          <a:bodyPr wrap="square" rtlCol="0">
            <a:spAutoFit/>
          </a:bodyPr>
          <a:lstStyle/>
          <a:p>
            <a:pPr marL="342900" indent="-342900">
              <a:buFont typeface="Arial" panose="020B0604020202020204" pitchFamily="34" charset="0"/>
              <a:buChar char="•"/>
            </a:pPr>
            <a:r>
              <a:rPr lang="en-US" dirty="0"/>
              <a:t>This is a good choice and it is widely used, but it does not provide the maximum output voltage range.</a:t>
            </a:r>
          </a:p>
          <a:p>
            <a:pPr marL="342900" indent="-342900">
              <a:buFont typeface="Arial" panose="020B0604020202020204" pitchFamily="34" charset="0"/>
              <a:buChar char="•"/>
            </a:pPr>
            <a:r>
              <a:rPr lang="en-US" dirty="0"/>
              <a:t>Another option is to change the schematic so that MN3 has a lower V</a:t>
            </a:r>
            <a:r>
              <a:rPr lang="en-US" baseline="-25000" dirty="0"/>
              <a:t>ds</a:t>
            </a:r>
            <a:r>
              <a:rPr lang="en-US" dirty="0"/>
              <a:t> voltage.</a:t>
            </a:r>
          </a:p>
        </p:txBody>
      </p:sp>
    </p:spTree>
    <p:extLst>
      <p:ext uri="{BB962C8B-B14F-4D97-AF65-F5344CB8AC3E}">
        <p14:creationId xmlns:p14="http://schemas.microsoft.com/office/powerpoint/2010/main" val="2519119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122971" cy="461665"/>
          </a:xfrm>
          <a:prstGeom prst="rect">
            <a:avLst/>
          </a:prstGeom>
          <a:noFill/>
        </p:spPr>
        <p:txBody>
          <a:bodyPr wrap="none" rtlCol="0">
            <a:spAutoFit/>
          </a:bodyPr>
          <a:lstStyle/>
          <a:p>
            <a:r>
              <a:rPr lang="en-US" sz="2400" dirty="0" err="1"/>
              <a:t>Cascode</a:t>
            </a:r>
            <a:r>
              <a:rPr lang="en-US" sz="2400" dirty="0"/>
              <a:t> Current Mirror</a:t>
            </a:r>
            <a:endParaRPr lang="ro-RO" sz="2400" dirty="0"/>
          </a:p>
        </p:txBody>
      </p:sp>
      <p:pic>
        <p:nvPicPr>
          <p:cNvPr id="8" name="Picture 7">
            <a:extLst>
              <a:ext uri="{FF2B5EF4-FFF2-40B4-BE49-F238E27FC236}">
                <a16:creationId xmlns:a16="http://schemas.microsoft.com/office/drawing/2014/main" id="{E1BC4103-A90C-4A09-923B-233EFC917B71}"/>
              </a:ext>
            </a:extLst>
          </p:cNvPr>
          <p:cNvPicPr>
            <a:picLocks noChangeAspect="1"/>
          </p:cNvPicPr>
          <p:nvPr/>
        </p:nvPicPr>
        <p:blipFill>
          <a:blip r:embed="rId2"/>
          <a:stretch>
            <a:fillRect/>
          </a:stretch>
        </p:blipFill>
        <p:spPr>
          <a:xfrm>
            <a:off x="2278452" y="983902"/>
            <a:ext cx="7257143" cy="5609524"/>
          </a:xfrm>
          <a:prstGeom prst="rect">
            <a:avLst/>
          </a:prstGeom>
        </p:spPr>
      </p:pic>
    </p:spTree>
    <p:extLst>
      <p:ext uri="{BB962C8B-B14F-4D97-AF65-F5344CB8AC3E}">
        <p14:creationId xmlns:p14="http://schemas.microsoft.com/office/powerpoint/2010/main" val="4026426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765040" cy="461665"/>
          </a:xfrm>
          <a:prstGeom prst="rect">
            <a:avLst/>
          </a:prstGeom>
          <a:noFill/>
        </p:spPr>
        <p:txBody>
          <a:bodyPr wrap="none" rtlCol="0">
            <a:spAutoFit/>
          </a:bodyPr>
          <a:lstStyle/>
          <a:p>
            <a:r>
              <a:rPr lang="en-US" sz="2400" dirty="0" err="1"/>
              <a:t>Cascode</a:t>
            </a:r>
            <a:r>
              <a:rPr lang="en-US" sz="2400" dirty="0"/>
              <a:t> Current Mirror – Small Signal Circuit</a:t>
            </a:r>
            <a:endParaRPr lang="ro-RO" sz="2400" dirty="0"/>
          </a:p>
        </p:txBody>
      </p:sp>
      <p:pic>
        <p:nvPicPr>
          <p:cNvPr id="17" name="Picture 16">
            <a:extLst>
              <a:ext uri="{FF2B5EF4-FFF2-40B4-BE49-F238E27FC236}">
                <a16:creationId xmlns:a16="http://schemas.microsoft.com/office/drawing/2014/main" id="{E841FC35-BC83-4336-83BA-5A858C17CAF4}"/>
              </a:ext>
            </a:extLst>
          </p:cNvPr>
          <p:cNvPicPr>
            <a:picLocks noChangeAspect="1"/>
          </p:cNvPicPr>
          <p:nvPr/>
        </p:nvPicPr>
        <p:blipFill>
          <a:blip r:embed="rId2"/>
          <a:stretch>
            <a:fillRect/>
          </a:stretch>
        </p:blipFill>
        <p:spPr>
          <a:xfrm>
            <a:off x="443346" y="1060305"/>
            <a:ext cx="3345703" cy="2970946"/>
          </a:xfrm>
          <a:prstGeom prst="rect">
            <a:avLst/>
          </a:prstGeom>
        </p:spPr>
      </p:pic>
      <p:sp>
        <p:nvSpPr>
          <p:cNvPr id="7" name="CasetăText 23">
            <a:extLst>
              <a:ext uri="{FF2B5EF4-FFF2-40B4-BE49-F238E27FC236}">
                <a16:creationId xmlns:a16="http://schemas.microsoft.com/office/drawing/2014/main" id="{13159903-CF02-4AAD-B772-F7F5DC77D82A}"/>
              </a:ext>
            </a:extLst>
          </p:cNvPr>
          <p:cNvSpPr txBox="1"/>
          <p:nvPr/>
        </p:nvSpPr>
        <p:spPr>
          <a:xfrm>
            <a:off x="400050" y="4312222"/>
            <a:ext cx="3003356" cy="646331"/>
          </a:xfrm>
          <a:prstGeom prst="rect">
            <a:avLst/>
          </a:prstGeom>
          <a:noFill/>
        </p:spPr>
        <p:txBody>
          <a:bodyPr wrap="square" rtlCol="0">
            <a:spAutoFit/>
          </a:bodyPr>
          <a:lstStyle/>
          <a:p>
            <a:pPr marL="342900" indent="-342900">
              <a:buFont typeface="Arial" panose="020B0604020202020204" pitchFamily="34" charset="0"/>
              <a:buChar char="•"/>
            </a:pPr>
            <a:r>
              <a:rPr lang="en-US" dirty="0"/>
              <a:t>MOS transistor small signal equivalent circuit:</a:t>
            </a:r>
          </a:p>
        </p:txBody>
      </p:sp>
      <p:pic>
        <p:nvPicPr>
          <p:cNvPr id="8" name="Picture 7">
            <a:extLst>
              <a:ext uri="{FF2B5EF4-FFF2-40B4-BE49-F238E27FC236}">
                <a16:creationId xmlns:a16="http://schemas.microsoft.com/office/drawing/2014/main" id="{10083E30-8069-49D8-A158-0434955ACE7B}"/>
              </a:ext>
            </a:extLst>
          </p:cNvPr>
          <p:cNvPicPr>
            <a:picLocks noChangeAspect="1"/>
          </p:cNvPicPr>
          <p:nvPr/>
        </p:nvPicPr>
        <p:blipFill>
          <a:blip r:embed="rId3"/>
          <a:stretch>
            <a:fillRect/>
          </a:stretch>
        </p:blipFill>
        <p:spPr>
          <a:xfrm>
            <a:off x="452105" y="5073256"/>
            <a:ext cx="2830465" cy="1408447"/>
          </a:xfrm>
          <a:prstGeom prst="rect">
            <a:avLst/>
          </a:prstGeom>
        </p:spPr>
      </p:pic>
      <p:sp>
        <p:nvSpPr>
          <p:cNvPr id="9" name="CasetăText 23">
            <a:extLst>
              <a:ext uri="{FF2B5EF4-FFF2-40B4-BE49-F238E27FC236}">
                <a16:creationId xmlns:a16="http://schemas.microsoft.com/office/drawing/2014/main" id="{E203E51A-10EB-4A61-8204-0B5BEEC20626}"/>
              </a:ext>
            </a:extLst>
          </p:cNvPr>
          <p:cNvSpPr txBox="1"/>
          <p:nvPr/>
        </p:nvSpPr>
        <p:spPr>
          <a:xfrm>
            <a:off x="4883608" y="1117227"/>
            <a:ext cx="6865046" cy="369332"/>
          </a:xfrm>
          <a:prstGeom prst="rect">
            <a:avLst/>
          </a:prstGeom>
          <a:noFill/>
        </p:spPr>
        <p:txBody>
          <a:bodyPr wrap="square" rtlCol="0">
            <a:spAutoFit/>
          </a:bodyPr>
          <a:lstStyle/>
          <a:p>
            <a:pPr marL="342900" indent="-342900">
              <a:buFont typeface="Arial" panose="020B0604020202020204" pitchFamily="34" charset="0"/>
              <a:buChar char="•"/>
            </a:pPr>
            <a:r>
              <a:rPr lang="en-US" dirty="0" err="1"/>
              <a:t>Cascode</a:t>
            </a:r>
            <a:r>
              <a:rPr lang="en-US" dirty="0"/>
              <a:t> current mirror small signal equivalent circuit:</a:t>
            </a:r>
          </a:p>
        </p:txBody>
      </p:sp>
      <p:pic>
        <p:nvPicPr>
          <p:cNvPr id="18" name="Picture 17">
            <a:extLst>
              <a:ext uri="{FF2B5EF4-FFF2-40B4-BE49-F238E27FC236}">
                <a16:creationId xmlns:a16="http://schemas.microsoft.com/office/drawing/2014/main" id="{C4F009B8-7EEF-4E39-B435-A82D9568FFA9}"/>
              </a:ext>
            </a:extLst>
          </p:cNvPr>
          <p:cNvPicPr>
            <a:picLocks noChangeAspect="1"/>
          </p:cNvPicPr>
          <p:nvPr/>
        </p:nvPicPr>
        <p:blipFill>
          <a:blip r:embed="rId4"/>
          <a:stretch>
            <a:fillRect/>
          </a:stretch>
        </p:blipFill>
        <p:spPr>
          <a:xfrm>
            <a:off x="4786124" y="1864410"/>
            <a:ext cx="7005826" cy="3471094"/>
          </a:xfrm>
          <a:prstGeom prst="rect">
            <a:avLst/>
          </a:prstGeom>
        </p:spPr>
      </p:pic>
    </p:spTree>
    <p:extLst>
      <p:ext uri="{BB962C8B-B14F-4D97-AF65-F5344CB8AC3E}">
        <p14:creationId xmlns:p14="http://schemas.microsoft.com/office/powerpoint/2010/main" val="1385973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765040" cy="461665"/>
          </a:xfrm>
          <a:prstGeom prst="rect">
            <a:avLst/>
          </a:prstGeom>
          <a:noFill/>
        </p:spPr>
        <p:txBody>
          <a:bodyPr wrap="none" rtlCol="0">
            <a:spAutoFit/>
          </a:bodyPr>
          <a:lstStyle/>
          <a:p>
            <a:r>
              <a:rPr lang="en-US" sz="2400" dirty="0" err="1"/>
              <a:t>Cascode</a:t>
            </a:r>
            <a:r>
              <a:rPr lang="en-US" sz="2400" dirty="0"/>
              <a:t> Current Mirror – Small Signal Circuit</a:t>
            </a:r>
            <a:endParaRPr lang="ro-RO" sz="2400" dirty="0"/>
          </a:p>
        </p:txBody>
      </p:sp>
      <p:sp>
        <p:nvSpPr>
          <p:cNvPr id="9" name="CasetăText 23">
            <a:extLst>
              <a:ext uri="{FF2B5EF4-FFF2-40B4-BE49-F238E27FC236}">
                <a16:creationId xmlns:a16="http://schemas.microsoft.com/office/drawing/2014/main" id="{E203E51A-10EB-4A61-8204-0B5BEEC20626}"/>
              </a:ext>
            </a:extLst>
          </p:cNvPr>
          <p:cNvSpPr txBox="1"/>
          <p:nvPr/>
        </p:nvSpPr>
        <p:spPr>
          <a:xfrm>
            <a:off x="400050" y="930295"/>
            <a:ext cx="11304270" cy="1200329"/>
          </a:xfrm>
          <a:prstGeom prst="rect">
            <a:avLst/>
          </a:prstGeom>
          <a:noFill/>
        </p:spPr>
        <p:txBody>
          <a:bodyPr wrap="square" rtlCol="0">
            <a:spAutoFit/>
          </a:bodyPr>
          <a:lstStyle/>
          <a:p>
            <a:pPr marL="342900" indent="-342900">
              <a:buFont typeface="Arial" panose="020B0604020202020204" pitchFamily="34" charset="0"/>
              <a:buChar char="•"/>
            </a:pPr>
            <a:r>
              <a:rPr lang="en-US" dirty="0"/>
              <a:t>As for the simple current mirror, we are interested in the equivalent output resistance.</a:t>
            </a:r>
          </a:p>
          <a:p>
            <a:pPr marL="342900" indent="-342900">
              <a:buFont typeface="Arial" panose="020B0604020202020204" pitchFamily="34" charset="0"/>
              <a:buChar char="•"/>
            </a:pPr>
            <a:r>
              <a:rPr lang="en-US" dirty="0"/>
              <a:t>We are not applying any signal so there is no gain to calculate.</a:t>
            </a:r>
          </a:p>
          <a:p>
            <a:pPr marL="342900" indent="-342900">
              <a:buFont typeface="Arial" panose="020B0604020202020204" pitchFamily="34" charset="0"/>
              <a:buChar char="•"/>
            </a:pPr>
            <a:r>
              <a:rPr lang="en-US" dirty="0"/>
              <a:t>To do this, we will apply an external small signal V</a:t>
            </a:r>
            <a:r>
              <a:rPr lang="en-US" baseline="-25000" dirty="0"/>
              <a:t>O</a:t>
            </a:r>
            <a:r>
              <a:rPr lang="en-US" dirty="0"/>
              <a:t> voltage and we will determine R</a:t>
            </a:r>
            <a:r>
              <a:rPr lang="en-US" baseline="-25000" dirty="0"/>
              <a:t>O</a:t>
            </a:r>
            <a:r>
              <a:rPr lang="en-US" dirty="0"/>
              <a:t>=V</a:t>
            </a:r>
            <a:r>
              <a:rPr lang="en-US" baseline="-25000" dirty="0"/>
              <a:t>O</a:t>
            </a:r>
            <a:r>
              <a:rPr lang="en-US" dirty="0"/>
              <a:t>/I</a:t>
            </a:r>
            <a:r>
              <a:rPr lang="en-US" baseline="-25000" dirty="0"/>
              <a:t>O</a:t>
            </a:r>
            <a:r>
              <a:rPr lang="en-US" dirty="0"/>
              <a:t>.</a:t>
            </a:r>
          </a:p>
          <a:p>
            <a:pPr marL="342900" indent="-342900">
              <a:buFont typeface="Arial" panose="020B0604020202020204" pitchFamily="34" charset="0"/>
              <a:buChar char="•"/>
            </a:pPr>
            <a:r>
              <a:rPr lang="en-US" dirty="0"/>
              <a:t>First we solve for G3 node.</a:t>
            </a:r>
          </a:p>
        </p:txBody>
      </p:sp>
      <p:pic>
        <p:nvPicPr>
          <p:cNvPr id="18" name="Picture 17">
            <a:extLst>
              <a:ext uri="{FF2B5EF4-FFF2-40B4-BE49-F238E27FC236}">
                <a16:creationId xmlns:a16="http://schemas.microsoft.com/office/drawing/2014/main" id="{C4F009B8-7EEF-4E39-B435-A82D9568FFA9}"/>
              </a:ext>
            </a:extLst>
          </p:cNvPr>
          <p:cNvPicPr>
            <a:picLocks noChangeAspect="1"/>
          </p:cNvPicPr>
          <p:nvPr/>
        </p:nvPicPr>
        <p:blipFill>
          <a:blip r:embed="rId2"/>
          <a:stretch>
            <a:fillRect/>
          </a:stretch>
        </p:blipFill>
        <p:spPr>
          <a:xfrm>
            <a:off x="2733632" y="3153627"/>
            <a:ext cx="6423170" cy="3182412"/>
          </a:xfrm>
          <a:prstGeom prst="rect">
            <a:avLst/>
          </a:prstGeom>
        </p:spPr>
      </p:pic>
      <mc:AlternateContent xmlns:mc="http://schemas.openxmlformats.org/markup-compatibility/2006" xmlns:a14="http://schemas.microsoft.com/office/drawing/2010/main">
        <mc:Choice Requires="a14">
          <p:sp>
            <p:nvSpPr>
              <p:cNvPr id="2" name="Dreptunghi 4">
                <a:extLst>
                  <a:ext uri="{FF2B5EF4-FFF2-40B4-BE49-F238E27FC236}">
                    <a16:creationId xmlns:a16="http://schemas.microsoft.com/office/drawing/2014/main" id="{219E6961-ED77-4A02-BA33-797E21C21563}"/>
                  </a:ext>
                </a:extLst>
              </p:cNvPr>
              <p:cNvSpPr/>
              <p:nvPr/>
            </p:nvSpPr>
            <p:spPr>
              <a:xfrm>
                <a:off x="741879" y="2130624"/>
                <a:ext cx="2115098" cy="66588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3</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3</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3</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3</m:t>
                              </m:r>
                            </m:sub>
                          </m:sSub>
                        </m:den>
                      </m:f>
                      <m:r>
                        <a:rPr lang="en-US" b="0" i="1" smtClean="0">
                          <a:latin typeface="Cambria Math" panose="02040503050406030204" pitchFamily="18" charset="0"/>
                        </a:rPr>
                        <m:t>=0</m:t>
                      </m:r>
                    </m:oMath>
                  </m:oMathPara>
                </a14:m>
                <a:endParaRPr lang="en-US" dirty="0"/>
              </a:p>
            </p:txBody>
          </p:sp>
        </mc:Choice>
        <mc:Fallback xmlns="">
          <p:sp>
            <p:nvSpPr>
              <p:cNvPr id="2" name="Dreptunghi 4">
                <a:extLst>
                  <a:ext uri="{FF2B5EF4-FFF2-40B4-BE49-F238E27FC236}">
                    <a16:creationId xmlns:a16="http://schemas.microsoft.com/office/drawing/2014/main" id="{219E6961-ED77-4A02-BA33-797E21C21563}"/>
                  </a:ext>
                </a:extLst>
              </p:cNvPr>
              <p:cNvSpPr>
                <a:spLocks noRot="1" noChangeAspect="1" noMove="1" noResize="1" noEditPoints="1" noAdjustHandles="1" noChangeArrowheads="1" noChangeShapeType="1" noTextEdit="1"/>
              </p:cNvSpPr>
              <p:nvPr/>
            </p:nvSpPr>
            <p:spPr>
              <a:xfrm>
                <a:off x="741879" y="2130624"/>
                <a:ext cx="2115098" cy="66588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Dreptunghi 4">
                <a:extLst>
                  <a:ext uri="{FF2B5EF4-FFF2-40B4-BE49-F238E27FC236}">
                    <a16:creationId xmlns:a16="http://schemas.microsoft.com/office/drawing/2014/main" id="{00291C94-0768-4AAF-822D-497D913B49F1}"/>
                  </a:ext>
                </a:extLst>
              </p:cNvPr>
              <p:cNvSpPr/>
              <p:nvPr/>
            </p:nvSpPr>
            <p:spPr>
              <a:xfrm>
                <a:off x="3358700" y="2098008"/>
                <a:ext cx="2431957" cy="714683"/>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d>
                        <m:dPr>
                          <m:ctrlPr>
                            <a:rPr lang="en-US" b="0"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b="0" i="1" smtClean="0">
                                  <a:latin typeface="Cambria Math" panose="02040503050406030204" pitchFamily="18" charset="0"/>
                                </a:rPr>
                                <m:t>3</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b="0" i="1" smtClean="0">
                                      <a:latin typeface="Cambria Math" panose="02040503050406030204" pitchFamily="18" charset="0"/>
                                    </a:rPr>
                                    <m:t>3</m:t>
                                  </m:r>
                                </m:sub>
                              </m:sSub>
                            </m:den>
                          </m:f>
                        </m:e>
                      </m:d>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3</m:t>
                          </m:r>
                        </m:sub>
                      </m:sSub>
                      <m:r>
                        <a:rPr lang="en-US" b="0" i="1" smtClean="0">
                          <a:latin typeface="Cambria Math" panose="02040503050406030204" pitchFamily="18" charset="0"/>
                        </a:rPr>
                        <m:t>=0</m:t>
                      </m:r>
                    </m:oMath>
                  </m:oMathPara>
                </a14:m>
                <a:endParaRPr lang="en-US" dirty="0"/>
              </a:p>
            </p:txBody>
          </p:sp>
        </mc:Choice>
        <mc:Fallback xmlns="">
          <p:sp>
            <p:nvSpPr>
              <p:cNvPr id="5" name="Dreptunghi 4">
                <a:extLst>
                  <a:ext uri="{FF2B5EF4-FFF2-40B4-BE49-F238E27FC236}">
                    <a16:creationId xmlns:a16="http://schemas.microsoft.com/office/drawing/2014/main" id="{00291C94-0768-4AAF-822D-497D913B49F1}"/>
                  </a:ext>
                </a:extLst>
              </p:cNvPr>
              <p:cNvSpPr>
                <a:spLocks noRot="1" noChangeAspect="1" noMove="1" noResize="1" noEditPoints="1" noAdjustHandles="1" noChangeArrowheads="1" noChangeShapeType="1" noTextEdit="1"/>
              </p:cNvSpPr>
              <p:nvPr/>
            </p:nvSpPr>
            <p:spPr>
              <a:xfrm>
                <a:off x="3358700" y="2098008"/>
                <a:ext cx="2431957" cy="71468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Dreptunghi 4">
                <a:extLst>
                  <a:ext uri="{FF2B5EF4-FFF2-40B4-BE49-F238E27FC236}">
                    <a16:creationId xmlns:a16="http://schemas.microsoft.com/office/drawing/2014/main" id="{DFC15445-067E-46CE-977C-3118B42C8BCB}"/>
                  </a:ext>
                </a:extLst>
              </p:cNvPr>
              <p:cNvSpPr/>
              <p:nvPr/>
            </p:nvSpPr>
            <p:spPr>
              <a:xfrm>
                <a:off x="6249677" y="2275706"/>
                <a:ext cx="115963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3</m:t>
                          </m:r>
                        </m:sub>
                      </m:sSub>
                      <m:r>
                        <a:rPr lang="en-US" b="0" i="1" smtClean="0">
                          <a:latin typeface="Cambria Math" panose="02040503050406030204" pitchFamily="18" charset="0"/>
                        </a:rPr>
                        <m:t>=0</m:t>
                      </m:r>
                    </m:oMath>
                  </m:oMathPara>
                </a14:m>
                <a:endParaRPr lang="en-US" dirty="0"/>
              </a:p>
            </p:txBody>
          </p:sp>
        </mc:Choice>
        <mc:Fallback xmlns="">
          <p:sp>
            <p:nvSpPr>
              <p:cNvPr id="6" name="Dreptunghi 4">
                <a:extLst>
                  <a:ext uri="{FF2B5EF4-FFF2-40B4-BE49-F238E27FC236}">
                    <a16:creationId xmlns:a16="http://schemas.microsoft.com/office/drawing/2014/main" id="{DFC15445-067E-46CE-977C-3118B42C8BCB}"/>
                  </a:ext>
                </a:extLst>
              </p:cNvPr>
              <p:cNvSpPr>
                <a:spLocks noRot="1" noChangeAspect="1" noMove="1" noResize="1" noEditPoints="1" noAdjustHandles="1" noChangeArrowheads="1" noChangeShapeType="1" noTextEdit="1"/>
              </p:cNvSpPr>
              <p:nvPr/>
            </p:nvSpPr>
            <p:spPr>
              <a:xfrm>
                <a:off x="6249677" y="2275706"/>
                <a:ext cx="1159634" cy="391902"/>
              </a:xfrm>
              <a:prstGeom prst="rect">
                <a:avLst/>
              </a:prstGeom>
              <a:blipFill>
                <a:blip r:embed="rId5"/>
                <a:stretch>
                  <a:fillRect b="-4615"/>
                </a:stretch>
              </a:blipFill>
            </p:spPr>
            <p:txBody>
              <a:bodyPr/>
              <a:lstStyle/>
              <a:p>
                <a:r>
                  <a:rPr lang="en-US">
                    <a:noFill/>
                  </a:rPr>
                  <a:t> </a:t>
                </a:r>
              </a:p>
            </p:txBody>
          </p:sp>
        </mc:Fallback>
      </mc:AlternateContent>
      <p:sp>
        <p:nvSpPr>
          <p:cNvPr id="12" name="Arrow: Right 32">
            <a:extLst>
              <a:ext uri="{FF2B5EF4-FFF2-40B4-BE49-F238E27FC236}">
                <a16:creationId xmlns:a16="http://schemas.microsoft.com/office/drawing/2014/main" id="{C7B91C31-494E-4ED8-BC84-AC7C66EFA6D7}"/>
              </a:ext>
            </a:extLst>
          </p:cNvPr>
          <p:cNvSpPr/>
          <p:nvPr/>
        </p:nvSpPr>
        <p:spPr>
          <a:xfrm>
            <a:off x="2954092" y="2353679"/>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row: Right 32">
            <a:extLst>
              <a:ext uri="{FF2B5EF4-FFF2-40B4-BE49-F238E27FC236}">
                <a16:creationId xmlns:a16="http://schemas.microsoft.com/office/drawing/2014/main" id="{7A156B63-B00F-40FC-A92A-25ED2546C5DD}"/>
              </a:ext>
            </a:extLst>
          </p:cNvPr>
          <p:cNvSpPr/>
          <p:nvPr/>
        </p:nvSpPr>
        <p:spPr>
          <a:xfrm>
            <a:off x="5900050" y="2373835"/>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Arrow: Right 32">
            <a:extLst>
              <a:ext uri="{FF2B5EF4-FFF2-40B4-BE49-F238E27FC236}">
                <a16:creationId xmlns:a16="http://schemas.microsoft.com/office/drawing/2014/main" id="{2752DDA3-A0E0-4F50-AB17-D0655496BD0E}"/>
              </a:ext>
            </a:extLst>
          </p:cNvPr>
          <p:cNvSpPr/>
          <p:nvPr/>
        </p:nvSpPr>
        <p:spPr>
          <a:xfrm>
            <a:off x="7409311" y="2399816"/>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2" name="Dreptunghi 4">
                <a:extLst>
                  <a:ext uri="{FF2B5EF4-FFF2-40B4-BE49-F238E27FC236}">
                    <a16:creationId xmlns:a16="http://schemas.microsoft.com/office/drawing/2014/main" id="{BF1702F9-7D1C-4BFE-925D-05BB7051DD40}"/>
                  </a:ext>
                </a:extLst>
              </p:cNvPr>
              <p:cNvSpPr/>
              <p:nvPr/>
            </p:nvSpPr>
            <p:spPr>
              <a:xfrm>
                <a:off x="7815304" y="2297272"/>
                <a:ext cx="115963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1</m:t>
                          </m:r>
                        </m:sub>
                      </m:sSub>
                      <m:r>
                        <a:rPr lang="en-US" b="0" i="1" smtClean="0">
                          <a:latin typeface="Cambria Math" panose="02040503050406030204" pitchFamily="18" charset="0"/>
                        </a:rPr>
                        <m:t>=0</m:t>
                      </m:r>
                    </m:oMath>
                  </m:oMathPara>
                </a14:m>
                <a:endParaRPr lang="en-US" dirty="0"/>
              </a:p>
            </p:txBody>
          </p:sp>
        </mc:Choice>
        <mc:Fallback xmlns="">
          <p:sp>
            <p:nvSpPr>
              <p:cNvPr id="22" name="Dreptunghi 4">
                <a:extLst>
                  <a:ext uri="{FF2B5EF4-FFF2-40B4-BE49-F238E27FC236}">
                    <a16:creationId xmlns:a16="http://schemas.microsoft.com/office/drawing/2014/main" id="{BF1702F9-7D1C-4BFE-925D-05BB7051DD40}"/>
                  </a:ext>
                </a:extLst>
              </p:cNvPr>
              <p:cNvSpPr>
                <a:spLocks noRot="1" noChangeAspect="1" noMove="1" noResize="1" noEditPoints="1" noAdjustHandles="1" noChangeArrowheads="1" noChangeShapeType="1" noTextEdit="1"/>
              </p:cNvSpPr>
              <p:nvPr/>
            </p:nvSpPr>
            <p:spPr>
              <a:xfrm>
                <a:off x="7815304" y="2297272"/>
                <a:ext cx="1159634" cy="391902"/>
              </a:xfrm>
              <a:prstGeom prst="rect">
                <a:avLst/>
              </a:prstGeom>
              <a:blipFill>
                <a:blip r:embed="rId6"/>
                <a:stretch>
                  <a:fillRect b="-6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Dreptunghi 4">
                <a:extLst>
                  <a:ext uri="{FF2B5EF4-FFF2-40B4-BE49-F238E27FC236}">
                    <a16:creationId xmlns:a16="http://schemas.microsoft.com/office/drawing/2014/main" id="{9DDEBCF9-8EEB-4A6F-9707-61A08A40EA64}"/>
                  </a:ext>
                </a:extLst>
              </p:cNvPr>
              <p:cNvSpPr/>
              <p:nvPr/>
            </p:nvSpPr>
            <p:spPr>
              <a:xfrm>
                <a:off x="9476661" y="2257226"/>
                <a:ext cx="152292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1</m:t>
                          </m:r>
                        </m:sub>
                      </m:sSub>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1</m:t>
                          </m:r>
                        </m:sub>
                      </m:sSub>
                      <m:r>
                        <a:rPr lang="en-US" b="0" i="1" smtClean="0">
                          <a:latin typeface="Cambria Math" panose="02040503050406030204" pitchFamily="18" charset="0"/>
                        </a:rPr>
                        <m:t>=0</m:t>
                      </m:r>
                    </m:oMath>
                  </m:oMathPara>
                </a14:m>
                <a:endParaRPr lang="en-US" dirty="0"/>
              </a:p>
            </p:txBody>
          </p:sp>
        </mc:Choice>
        <mc:Fallback xmlns="">
          <p:sp>
            <p:nvSpPr>
              <p:cNvPr id="24" name="Dreptunghi 4">
                <a:extLst>
                  <a:ext uri="{FF2B5EF4-FFF2-40B4-BE49-F238E27FC236}">
                    <a16:creationId xmlns:a16="http://schemas.microsoft.com/office/drawing/2014/main" id="{9DDEBCF9-8EEB-4A6F-9707-61A08A40EA64}"/>
                  </a:ext>
                </a:extLst>
              </p:cNvPr>
              <p:cNvSpPr>
                <a:spLocks noRot="1" noChangeAspect="1" noMove="1" noResize="1" noEditPoints="1" noAdjustHandles="1" noChangeArrowheads="1" noChangeShapeType="1" noTextEdit="1"/>
              </p:cNvSpPr>
              <p:nvPr/>
            </p:nvSpPr>
            <p:spPr>
              <a:xfrm>
                <a:off x="9476661" y="2257226"/>
                <a:ext cx="1522924" cy="391902"/>
              </a:xfrm>
              <a:prstGeom prst="rect">
                <a:avLst/>
              </a:prstGeom>
              <a:blipFill>
                <a:blip r:embed="rId7"/>
                <a:stretch>
                  <a:fillRect b="-4615"/>
                </a:stretch>
              </a:blipFill>
            </p:spPr>
            <p:txBody>
              <a:bodyPr/>
              <a:lstStyle/>
              <a:p>
                <a:r>
                  <a:rPr lang="en-US">
                    <a:noFill/>
                  </a:rPr>
                  <a:t> </a:t>
                </a:r>
              </a:p>
            </p:txBody>
          </p:sp>
        </mc:Fallback>
      </mc:AlternateContent>
      <p:sp>
        <p:nvSpPr>
          <p:cNvPr id="26" name="Arrow: Right 32">
            <a:extLst>
              <a:ext uri="{FF2B5EF4-FFF2-40B4-BE49-F238E27FC236}">
                <a16:creationId xmlns:a16="http://schemas.microsoft.com/office/drawing/2014/main" id="{BC6F88B5-FD2A-4D62-9932-F16F4AC75034}"/>
              </a:ext>
            </a:extLst>
          </p:cNvPr>
          <p:cNvSpPr/>
          <p:nvPr/>
        </p:nvSpPr>
        <p:spPr>
          <a:xfrm>
            <a:off x="9018655" y="2374786"/>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CasetăText 23">
            <a:extLst>
              <a:ext uri="{FF2B5EF4-FFF2-40B4-BE49-F238E27FC236}">
                <a16:creationId xmlns:a16="http://schemas.microsoft.com/office/drawing/2014/main" id="{9EB512F5-96CC-4B82-B749-6A27E6D5D7E9}"/>
              </a:ext>
            </a:extLst>
          </p:cNvPr>
          <p:cNvSpPr txBox="1"/>
          <p:nvPr/>
        </p:nvSpPr>
        <p:spPr>
          <a:xfrm>
            <a:off x="400050" y="3008544"/>
            <a:ext cx="11304270" cy="369332"/>
          </a:xfrm>
          <a:prstGeom prst="rect">
            <a:avLst/>
          </a:prstGeom>
          <a:noFill/>
        </p:spPr>
        <p:txBody>
          <a:bodyPr wrap="square" rtlCol="0">
            <a:spAutoFit/>
          </a:bodyPr>
          <a:lstStyle/>
          <a:p>
            <a:pPr marL="342900" indent="-342900">
              <a:buFont typeface="Arial" panose="020B0604020202020204" pitchFamily="34" charset="0"/>
              <a:buChar char="•"/>
            </a:pPr>
            <a:r>
              <a:rPr lang="en-US" dirty="0"/>
              <a:t>So (as before) we can simplify the schematic</a:t>
            </a:r>
          </a:p>
        </p:txBody>
      </p:sp>
    </p:spTree>
    <p:extLst>
      <p:ext uri="{BB962C8B-B14F-4D97-AF65-F5344CB8AC3E}">
        <p14:creationId xmlns:p14="http://schemas.microsoft.com/office/powerpoint/2010/main" val="574454645"/>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69534C7506104E85644C48DE41CDB0" ma:contentTypeVersion="5" ma:contentTypeDescription="Create a new document." ma:contentTypeScope="" ma:versionID="88afe80edbd941d8be7bfd0a281f7d50">
  <xsd:schema xmlns:xsd="http://www.w3.org/2001/XMLSchema" xmlns:xs="http://www.w3.org/2001/XMLSchema" xmlns:p="http://schemas.microsoft.com/office/2006/metadata/properties" xmlns:ns2="cc73e858-f3e6-494a-8d82-a008f11df119" targetNamespace="http://schemas.microsoft.com/office/2006/metadata/properties" ma:root="true" ma:fieldsID="8ad0845317dc6a598cc4d165831bfbdb" ns2:_="">
    <xsd:import namespace="cc73e858-f3e6-494a-8d82-a008f11df1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73e858-f3e6-494a-8d82-a008f11df1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3FA9F7-83DC-4F8B-B12F-C8EBA55B92EF}">
  <ds:schemaRefs>
    <ds:schemaRef ds:uri="http://schemas.microsoft.com/sharepoint/v3/contenttype/forms"/>
  </ds:schemaRefs>
</ds:datastoreItem>
</file>

<file path=customXml/itemProps2.xml><?xml version="1.0" encoding="utf-8"?>
<ds:datastoreItem xmlns:ds="http://schemas.openxmlformats.org/officeDocument/2006/customXml" ds:itemID="{3E3AE549-07F6-4920-A588-F87B84484A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73e858-f3e6-494a-8d82-a008f11df1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7E93EE-D6FB-4292-8410-DB4F92FA9E5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5774</TotalTime>
  <Words>1623</Words>
  <Application>Microsoft Office PowerPoint</Application>
  <PresentationFormat>Widescreen</PresentationFormat>
  <Paragraphs>147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Temă Office</vt:lpstr>
      <vt:lpstr>Cascode Current Mirror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Oscilatoare de Relaxare</dc:title>
  <dc:creator>Games</dc:creator>
  <cp:lastModifiedBy>Andrei Danchiv</cp:lastModifiedBy>
  <cp:revision>467</cp:revision>
  <dcterms:created xsi:type="dcterms:W3CDTF">2020-03-21T10:43:24Z</dcterms:created>
  <dcterms:modified xsi:type="dcterms:W3CDTF">2023-01-25T09:21:11Z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0x010100E769534C7506104E85644C48DE41CDB0</vt:lpwstr>
  </property>
</Properties>
</file>