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340" r:id="rId6"/>
    <p:sldId id="341" r:id="rId7"/>
    <p:sldId id="345" r:id="rId8"/>
    <p:sldId id="346" r:id="rId9"/>
    <p:sldId id="347" r:id="rId10"/>
    <p:sldId id="348" r:id="rId11"/>
    <p:sldId id="349" r:id="rId12"/>
    <p:sldId id="350" r:id="rId13"/>
    <p:sldId id="351" r:id="rId14"/>
    <p:sldId id="352" r:id="rId15"/>
    <p:sldId id="353" r:id="rId16"/>
    <p:sldId id="354" r:id="rId17"/>
    <p:sldId id="364" r:id="rId18"/>
    <p:sldId id="368" r:id="rId19"/>
    <p:sldId id="369" r:id="rId20"/>
    <p:sldId id="377" r:id="rId21"/>
    <p:sldId id="370" r:id="rId22"/>
    <p:sldId id="379" r:id="rId23"/>
    <p:sldId id="380" r:id="rId24"/>
    <p:sldId id="371" r:id="rId25"/>
    <p:sldId id="372" r:id="rId26"/>
    <p:sldId id="373" r:id="rId27"/>
    <p:sldId id="374" r:id="rId28"/>
    <p:sldId id="375" r:id="rId29"/>
    <p:sldId id="378" r:id="rId30"/>
    <p:sldId id="376" r:id="rId31"/>
    <p:sldId id="3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3939" autoAdjust="0"/>
  </p:normalViewPr>
  <p:slideViewPr>
    <p:cSldViewPr snapToGrid="0">
      <p:cViewPr varScale="1">
        <p:scale>
          <a:sx n="157" d="100"/>
          <a:sy n="157" d="100"/>
        </p:scale>
        <p:origin x="156" y="2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6D6E0-5EE1-4AC3-8171-D77E3A954E13}" type="datetimeFigureOut">
              <a:rPr lang="en-US" smtClean="0"/>
              <a:t>1/25/2023</a:t>
            </a:fld>
            <a:endParaRPr lang="en-US" dirty="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A394A-C513-4071-97ED-8B3BA9BFD7BA}" type="slidenum">
              <a:rPr lang="en-US" smtClean="0"/>
              <a:t>‹#›</a:t>
            </a:fld>
            <a:endParaRPr lang="en-US" dirty="0"/>
          </a:p>
        </p:txBody>
      </p:sp>
    </p:spTree>
    <p:extLst>
      <p:ext uri="{BB962C8B-B14F-4D97-AF65-F5344CB8AC3E}">
        <p14:creationId xmlns:p14="http://schemas.microsoft.com/office/powerpoint/2010/main" val="215812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43DB69-0195-4831-A582-9AD13782C35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0A6B548C-2BE0-4964-8950-55C605B36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5BC39020-7A4F-4F19-A275-A73ACB2298BA}"/>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0CF1D3BC-2171-47E4-8439-6037B92FE24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4A349EE6-60DC-43E1-B0D6-4BAE49DD7409}"/>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88941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022A818-2D62-4B42-AD90-99FBB5246D8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769697B0-74FF-436F-BF0D-128CD9EB5BDD}"/>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BBAEFD4F-4368-456F-A3B0-AD38B1E61E6B}"/>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BC24CFF1-BB8B-4549-8BCE-04B86779DAEF}"/>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2EAEC0F0-E171-47D0-95D3-C7A31037E7F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97168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F00631C3-5209-4F81-8F5E-65910B1A9782}"/>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5FDC74BB-D3C1-491B-BAE3-38214F3C1F5E}"/>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C7DC3B9E-6759-4795-A5CF-6961284E55E4}"/>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21F54FA8-0918-4097-B72C-4DE226F4432A}"/>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3A71C8B1-A103-497F-9635-EDF59DDD815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2621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3FB4CC-2DCA-4097-B2FD-A99F6CB9071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8C56B81-FC98-4D4F-A9C5-A7F45C355869}"/>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9D7E3FA-9C60-4EAF-9384-C5E186835113}"/>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14697EC7-9BE6-4F0D-9484-EE564BCEBC8E}"/>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799F25C3-F47C-41BC-BBF9-4DE317883C2C}"/>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5344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937025-62AE-4E00-BEC9-AC388CE18270}"/>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36ED24DB-11DE-409F-93A5-C826BE0A1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0A53FDEF-B1E3-4E01-8E94-2CFB748D2F95}"/>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41EE3618-C552-4D2B-A756-1FC2B6B2973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EF86B1D6-A3FF-4AE6-81FE-6D2CF881F23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4917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5F3A6B-A78F-440C-8035-6ABF025C4D9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47580DC3-0244-44B4-86EC-765DECFBF763}"/>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690D545-2208-47DC-8D4D-6852FB4E2E18}"/>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81E8A37C-E137-401C-838D-15BC687D582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DE4206A5-2EC1-44A5-81B1-9F9C89FD1F1A}"/>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4FC35172-1E64-4943-9149-F71A4C41716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296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CC2801-C0CF-4630-A315-D06BC5E9EC51}"/>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E1F4350-074B-4DA7-9605-878958AD0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6A9A1EA3-0C05-4882-A16D-CF70DD23AD36}"/>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92ACCA1E-1700-488C-8CA8-65AE2BDEA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1A3847C-40D2-458B-B8CF-A8C82045E225}"/>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22BA0380-F23D-4799-86A0-D020024A7C4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8" name="Substituent subsol 7">
            <a:extLst>
              <a:ext uri="{FF2B5EF4-FFF2-40B4-BE49-F238E27FC236}">
                <a16:creationId xmlns:a16="http://schemas.microsoft.com/office/drawing/2014/main" id="{76339661-6BA5-49E4-A28D-E828B1544C69}"/>
              </a:ext>
            </a:extLst>
          </p:cNvPr>
          <p:cNvSpPr>
            <a:spLocks noGrp="1"/>
          </p:cNvSpPr>
          <p:nvPr>
            <p:ph type="ftr" sz="quarter" idx="11"/>
          </p:nvPr>
        </p:nvSpPr>
        <p:spPr/>
        <p:txBody>
          <a:bodyPr/>
          <a:lstStyle/>
          <a:p>
            <a:endParaRPr lang="en-US" dirty="0"/>
          </a:p>
        </p:txBody>
      </p:sp>
      <p:sp>
        <p:nvSpPr>
          <p:cNvPr id="9" name="Substituent număr diapozitiv 8">
            <a:extLst>
              <a:ext uri="{FF2B5EF4-FFF2-40B4-BE49-F238E27FC236}">
                <a16:creationId xmlns:a16="http://schemas.microsoft.com/office/drawing/2014/main" id="{3656B748-1305-4258-BF8B-027934BB2A5B}"/>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6659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D7B60F5-1C3C-4446-9912-2A8726DF5631}"/>
              </a:ext>
            </a:extLst>
          </p:cNvPr>
          <p:cNvSpPr>
            <a:spLocks noGrp="1"/>
          </p:cNvSpPr>
          <p:nvPr>
            <p:ph type="title"/>
          </p:nvPr>
        </p:nvSpPr>
        <p:spPr>
          <a:xfrm>
            <a:off x="838200" y="365126"/>
            <a:ext cx="10515600" cy="486522"/>
          </a:xfrm>
        </p:spPr>
        <p:txBody>
          <a:bodyPr>
            <a:normAutofit/>
          </a:bodyPr>
          <a:lstStyle>
            <a:lvl1pPr>
              <a:defRPr sz="2400"/>
            </a:lvl1pPr>
          </a:lstStyle>
          <a:p>
            <a:endParaRPr lang="en-US" dirty="0"/>
          </a:p>
        </p:txBody>
      </p:sp>
      <p:sp>
        <p:nvSpPr>
          <p:cNvPr id="3" name="Substituent dată 2">
            <a:extLst>
              <a:ext uri="{FF2B5EF4-FFF2-40B4-BE49-F238E27FC236}">
                <a16:creationId xmlns:a16="http://schemas.microsoft.com/office/drawing/2014/main" id="{E06F795F-8BED-4A39-BFE4-D0AE390AB77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4" name="Substituent subsol 3">
            <a:extLst>
              <a:ext uri="{FF2B5EF4-FFF2-40B4-BE49-F238E27FC236}">
                <a16:creationId xmlns:a16="http://schemas.microsoft.com/office/drawing/2014/main" id="{1988FFFF-E256-48FF-B680-D64874BC80FE}"/>
              </a:ext>
            </a:extLst>
          </p:cNvPr>
          <p:cNvSpPr>
            <a:spLocks noGrp="1"/>
          </p:cNvSpPr>
          <p:nvPr>
            <p:ph type="ftr" sz="quarter" idx="11"/>
          </p:nvPr>
        </p:nvSpPr>
        <p:spPr/>
        <p:txBody>
          <a:bodyPr/>
          <a:lstStyle/>
          <a:p>
            <a:endParaRPr lang="en-US" dirty="0"/>
          </a:p>
        </p:txBody>
      </p:sp>
      <p:sp>
        <p:nvSpPr>
          <p:cNvPr id="5" name="Substituent număr diapozitiv 4">
            <a:extLst>
              <a:ext uri="{FF2B5EF4-FFF2-40B4-BE49-F238E27FC236}">
                <a16:creationId xmlns:a16="http://schemas.microsoft.com/office/drawing/2014/main" id="{3CBF156E-BBE9-4E50-B4DE-FE0A494EA324}"/>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2562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0904599-4DC1-4E20-A915-5B71A5316DBD}"/>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3" name="Substituent subsol 2">
            <a:extLst>
              <a:ext uri="{FF2B5EF4-FFF2-40B4-BE49-F238E27FC236}">
                <a16:creationId xmlns:a16="http://schemas.microsoft.com/office/drawing/2014/main" id="{DD74B14D-3274-4C1D-A4ED-28E5DF046440}"/>
              </a:ext>
            </a:extLst>
          </p:cNvPr>
          <p:cNvSpPr>
            <a:spLocks noGrp="1"/>
          </p:cNvSpPr>
          <p:nvPr>
            <p:ph type="ftr" sz="quarter" idx="11"/>
          </p:nvPr>
        </p:nvSpPr>
        <p:spPr/>
        <p:txBody>
          <a:bodyPr/>
          <a:lstStyle/>
          <a:p>
            <a:endParaRPr lang="en-US" dirty="0"/>
          </a:p>
        </p:txBody>
      </p:sp>
      <p:sp>
        <p:nvSpPr>
          <p:cNvPr id="4" name="Substituent număr diapozitiv 3">
            <a:extLst>
              <a:ext uri="{FF2B5EF4-FFF2-40B4-BE49-F238E27FC236}">
                <a16:creationId xmlns:a16="http://schemas.microsoft.com/office/drawing/2014/main" id="{CE8AC9C1-569E-4538-9F64-6D5194FB6FD2}"/>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446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7DA779-827A-4ED1-BF13-7857F0F6F41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3EF5E6FB-4440-4237-BA30-5B71EE8FA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ABA87B6D-5FC5-4A9C-B158-43FB8D466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C354B77-10F6-43B0-8875-15576B5F58E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9BDC24CB-79E5-4DCE-9B1D-46D2A3B32449}"/>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BF2A311E-84C7-443B-A1CC-1F30DCFBAE2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548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36E169-BCEC-4B85-8ACB-4DF49ECFA80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7FD4554A-BF63-4FE4-BA25-C508E22B1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ubstituent text 3">
            <a:extLst>
              <a:ext uri="{FF2B5EF4-FFF2-40B4-BE49-F238E27FC236}">
                <a16:creationId xmlns:a16="http://schemas.microsoft.com/office/drawing/2014/main" id="{5FCA3B45-A134-4EAA-95C4-1A9568F2A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E13E766-9C96-4BFE-BD4A-C2F386A8B8D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F0CE9668-E569-4E0E-ABAF-A89B0BBE6E7C}"/>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A4F73716-0894-4928-8914-5123C9674023}"/>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19087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885F5603-B11B-4F41-97F1-BAFB417F2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36596C4-C825-4C2E-98F0-E37116956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DDA9DBB5-E60A-4857-B0F8-78E92C545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38DC197A-6848-4639-BF3D-F29FB3587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ubstituent număr diapozitiv 5">
            <a:extLst>
              <a:ext uri="{FF2B5EF4-FFF2-40B4-BE49-F238E27FC236}">
                <a16:creationId xmlns:a16="http://schemas.microsoft.com/office/drawing/2014/main" id="{46DA4D73-616F-47AF-ABCF-867B44220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8317-3275-45B1-A8CF-2231CB39B59B}" type="slidenum">
              <a:rPr lang="en-US" smtClean="0"/>
              <a:t>‹#›</a:t>
            </a:fld>
            <a:endParaRPr lang="en-US" dirty="0"/>
          </a:p>
        </p:txBody>
      </p:sp>
    </p:spTree>
    <p:extLst>
      <p:ext uri="{BB962C8B-B14F-4D97-AF65-F5344CB8AC3E}">
        <p14:creationId xmlns:p14="http://schemas.microsoft.com/office/powerpoint/2010/main" val="247129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wmf"/><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5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0.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8.emf"/><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D4CA370-25E1-4CF6-A679-9D0EA0F10587}"/>
              </a:ext>
            </a:extLst>
          </p:cNvPr>
          <p:cNvSpPr>
            <a:spLocks noGrp="1"/>
          </p:cNvSpPr>
          <p:nvPr>
            <p:ph type="ctrTitle"/>
          </p:nvPr>
        </p:nvSpPr>
        <p:spPr>
          <a:xfrm>
            <a:off x="1524000" y="1122363"/>
            <a:ext cx="9144000" cy="1020473"/>
          </a:xfrm>
        </p:spPr>
        <p:txBody>
          <a:bodyPr>
            <a:normAutofit/>
          </a:bodyPr>
          <a:lstStyle/>
          <a:p>
            <a:r>
              <a:rPr lang="en-US" sz="4000" dirty="0"/>
              <a:t>Common Drain Stage</a:t>
            </a:r>
          </a:p>
        </p:txBody>
      </p:sp>
      <p:sp>
        <p:nvSpPr>
          <p:cNvPr id="3" name="Subtitlu 2">
            <a:extLst>
              <a:ext uri="{FF2B5EF4-FFF2-40B4-BE49-F238E27FC236}">
                <a16:creationId xmlns:a16="http://schemas.microsoft.com/office/drawing/2014/main" id="{76728051-7EAE-4865-B651-A3C9F2A3D82A}"/>
              </a:ext>
            </a:extLst>
          </p:cNvPr>
          <p:cNvSpPr>
            <a:spLocks noGrp="1"/>
          </p:cNvSpPr>
          <p:nvPr>
            <p:ph type="subTitle" idx="1"/>
          </p:nvPr>
        </p:nvSpPr>
        <p:spPr>
          <a:xfrm>
            <a:off x="1524000" y="2336800"/>
            <a:ext cx="9144000" cy="2921000"/>
          </a:xfrm>
        </p:spPr>
        <p:txBody>
          <a:bodyPr/>
          <a:lstStyle/>
          <a:p>
            <a:r>
              <a:rPr lang="en-US" dirty="0"/>
              <a:t>FILS – Integrated Circuits</a:t>
            </a:r>
          </a:p>
        </p:txBody>
      </p:sp>
    </p:spTree>
    <p:extLst>
      <p:ext uri="{BB962C8B-B14F-4D97-AF65-F5344CB8AC3E}">
        <p14:creationId xmlns:p14="http://schemas.microsoft.com/office/powerpoint/2010/main" val="112392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662256" cy="461665"/>
          </a:xfrm>
          <a:prstGeom prst="rect">
            <a:avLst/>
          </a:prstGeom>
          <a:noFill/>
        </p:spPr>
        <p:txBody>
          <a:bodyPr wrap="none" rtlCol="0">
            <a:spAutoFit/>
          </a:bodyPr>
          <a:lstStyle/>
          <a:p>
            <a:r>
              <a:rPr lang="en-US" sz="2400" dirty="0"/>
              <a:t>Common Drain Stage – Large Signal Analysis</a:t>
            </a:r>
            <a:endParaRPr lang="ro-RO" sz="2400" dirty="0"/>
          </a:p>
        </p:txBody>
      </p:sp>
      <p:pic>
        <p:nvPicPr>
          <p:cNvPr id="2" name="Picture 1">
            <a:extLst>
              <a:ext uri="{FF2B5EF4-FFF2-40B4-BE49-F238E27FC236}">
                <a16:creationId xmlns:a16="http://schemas.microsoft.com/office/drawing/2014/main" id="{A7F93B57-C66F-4AE9-BA70-1146F104A379}"/>
              </a:ext>
            </a:extLst>
          </p:cNvPr>
          <p:cNvPicPr>
            <a:picLocks noChangeAspect="1"/>
          </p:cNvPicPr>
          <p:nvPr/>
        </p:nvPicPr>
        <p:blipFill>
          <a:blip r:embed="rId2"/>
          <a:stretch>
            <a:fillRect/>
          </a:stretch>
        </p:blipFill>
        <p:spPr>
          <a:xfrm>
            <a:off x="8654355" y="3638317"/>
            <a:ext cx="2931945" cy="3024357"/>
          </a:xfrm>
          <a:prstGeom prst="rect">
            <a:avLst/>
          </a:prstGeom>
        </p:spPr>
      </p:pic>
      <p:sp>
        <p:nvSpPr>
          <p:cNvPr id="9" name="CasetăText 23">
            <a:extLst>
              <a:ext uri="{FF2B5EF4-FFF2-40B4-BE49-F238E27FC236}">
                <a16:creationId xmlns:a16="http://schemas.microsoft.com/office/drawing/2014/main" id="{23DC97EC-25A8-42BB-899B-7348AC76125A}"/>
              </a:ext>
            </a:extLst>
          </p:cNvPr>
          <p:cNvSpPr txBox="1"/>
          <p:nvPr/>
        </p:nvSpPr>
        <p:spPr>
          <a:xfrm>
            <a:off x="400050" y="976595"/>
            <a:ext cx="7503873" cy="1200329"/>
          </a:xfrm>
          <a:prstGeom prst="rect">
            <a:avLst/>
          </a:prstGeom>
          <a:noFill/>
        </p:spPr>
        <p:txBody>
          <a:bodyPr wrap="square" rtlCol="0">
            <a:spAutoFit/>
          </a:bodyPr>
          <a:lstStyle/>
          <a:p>
            <a:r>
              <a:rPr lang="en-US" b="1" dirty="0">
                <a:sym typeface="Wingdings" panose="05000000000000000000" pitchFamily="2" charset="2"/>
              </a:rPr>
              <a:t>Region II lower limit</a:t>
            </a:r>
          </a:p>
          <a:p>
            <a:pPr marL="342900" indent="-342900">
              <a:buFont typeface="Arial" panose="020B0604020202020204" pitchFamily="34" charset="0"/>
              <a:buChar char="•"/>
            </a:pPr>
            <a:r>
              <a:rPr lang="en-US" dirty="0">
                <a:sym typeface="Wingdings" panose="05000000000000000000" pitchFamily="2" charset="2"/>
              </a:rPr>
              <a:t>We are in Region II until the output voltage reaches zero.</a:t>
            </a:r>
          </a:p>
          <a:p>
            <a:pPr marL="342900" indent="-342900">
              <a:buFont typeface="Arial" panose="020B0604020202020204" pitchFamily="34" charset="0"/>
              <a:buChar char="•"/>
            </a:pPr>
            <a:r>
              <a:rPr lang="en-US" dirty="0">
                <a:sym typeface="Wingdings" panose="05000000000000000000" pitchFamily="2" charset="2"/>
              </a:rPr>
              <a:t>When V</a:t>
            </a:r>
            <a:r>
              <a:rPr lang="en-US" baseline="-25000" dirty="0">
                <a:sym typeface="Wingdings" panose="05000000000000000000" pitchFamily="2" charset="2"/>
              </a:rPr>
              <a:t>O</a:t>
            </a:r>
            <a:r>
              <a:rPr lang="en-US" dirty="0">
                <a:sym typeface="Wingdings" panose="05000000000000000000" pitchFamily="2" charset="2"/>
              </a:rPr>
              <a:t>=0</a:t>
            </a:r>
          </a:p>
          <a:p>
            <a:pPr marL="800100" lvl="1" indent="-342900">
              <a:buFont typeface="Wingdings" panose="05000000000000000000" pitchFamily="2" charset="2"/>
              <a:buChar char="§"/>
            </a:pPr>
            <a:r>
              <a:rPr lang="en-US" dirty="0">
                <a:sym typeface="Wingdings" panose="05000000000000000000" pitchFamily="2" charset="2"/>
              </a:rPr>
              <a:t>MN2 is still in linear region, but with V</a:t>
            </a:r>
            <a:r>
              <a:rPr lang="en-US" baseline="-25000" dirty="0">
                <a:sym typeface="Wingdings" panose="05000000000000000000" pitchFamily="2" charset="2"/>
              </a:rPr>
              <a:t>ds2</a:t>
            </a:r>
            <a:r>
              <a:rPr lang="en-US" dirty="0">
                <a:sym typeface="Wingdings" panose="05000000000000000000" pitchFamily="2" charset="2"/>
              </a:rPr>
              <a:t>=0, so:</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53ED84ED-112D-4D6D-99C7-6D94BC9D6612}"/>
                  </a:ext>
                </a:extLst>
              </p:cNvPr>
              <p:cNvSpPr/>
              <p:nvPr/>
            </p:nvSpPr>
            <p:spPr>
              <a:xfrm>
                <a:off x="1230246" y="2176924"/>
                <a:ext cx="241390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12" name="Dreptunghi 4">
                <a:extLst>
                  <a:ext uri="{FF2B5EF4-FFF2-40B4-BE49-F238E27FC236}">
                    <a16:creationId xmlns:a16="http://schemas.microsoft.com/office/drawing/2014/main" id="{53ED84ED-112D-4D6D-99C7-6D94BC9D6612}"/>
                  </a:ext>
                </a:extLst>
              </p:cNvPr>
              <p:cNvSpPr>
                <a:spLocks noRot="1" noChangeAspect="1" noMove="1" noResize="1" noEditPoints="1" noAdjustHandles="1" noChangeArrowheads="1" noChangeShapeType="1" noTextEdit="1"/>
              </p:cNvSpPr>
              <p:nvPr/>
            </p:nvSpPr>
            <p:spPr>
              <a:xfrm>
                <a:off x="1230246" y="2176924"/>
                <a:ext cx="2413901" cy="369332"/>
              </a:xfrm>
              <a:prstGeom prst="rect">
                <a:avLst/>
              </a:prstGeom>
              <a:blipFill>
                <a:blip r:embed="rId3"/>
                <a:stretch>
                  <a:fillRect/>
                </a:stretch>
              </a:blipFill>
            </p:spPr>
            <p:txBody>
              <a:bodyPr/>
              <a:lstStyle/>
              <a:p>
                <a:r>
                  <a:rPr lang="en-US">
                    <a:noFill/>
                  </a:rPr>
                  <a:t> </a:t>
                </a:r>
              </a:p>
            </p:txBody>
          </p:sp>
        </mc:Fallback>
      </mc:AlternateContent>
      <p:sp>
        <p:nvSpPr>
          <p:cNvPr id="14" name="CasetăText 23">
            <a:extLst>
              <a:ext uri="{FF2B5EF4-FFF2-40B4-BE49-F238E27FC236}">
                <a16:creationId xmlns:a16="http://schemas.microsoft.com/office/drawing/2014/main" id="{763353A6-B38A-40F6-B71F-9EB41ACCFF82}"/>
              </a:ext>
            </a:extLst>
          </p:cNvPr>
          <p:cNvSpPr txBox="1"/>
          <p:nvPr/>
        </p:nvSpPr>
        <p:spPr>
          <a:xfrm>
            <a:off x="400049" y="2546256"/>
            <a:ext cx="7503873" cy="1477328"/>
          </a:xfrm>
          <a:prstGeom prst="rect">
            <a:avLst/>
          </a:prstGeom>
          <a:noFill/>
        </p:spPr>
        <p:txBody>
          <a:bodyPr wrap="square" rtlCol="0">
            <a:spAutoFit/>
          </a:bodyPr>
          <a:lstStyle/>
          <a:p>
            <a:pPr marL="800100" lvl="1" indent="-342900">
              <a:buFont typeface="Wingdings" panose="05000000000000000000" pitchFamily="2" charset="2"/>
              <a:buChar char="§"/>
            </a:pPr>
            <a:r>
              <a:rPr lang="en-US" dirty="0">
                <a:sym typeface="Wingdings" panose="05000000000000000000" pitchFamily="2" charset="2"/>
              </a:rPr>
              <a:t>This implies MN1 current to be 0, but MN1 is not in the linear region as it has high V</a:t>
            </a:r>
            <a:r>
              <a:rPr lang="en-US" baseline="-25000" dirty="0">
                <a:sym typeface="Wingdings" panose="05000000000000000000" pitchFamily="2" charset="2"/>
              </a:rPr>
              <a:t>ds</a:t>
            </a:r>
            <a:r>
              <a:rPr lang="en-US" dirty="0">
                <a:sym typeface="Wingdings" panose="05000000000000000000" pitchFamily="2" charset="2"/>
              </a:rPr>
              <a:t> voltage (MN1 drain is at V</a:t>
            </a:r>
            <a:r>
              <a:rPr lang="en-US" baseline="-25000" dirty="0">
                <a:sym typeface="Wingdings" panose="05000000000000000000" pitchFamily="2" charset="2"/>
              </a:rPr>
              <a:t>dd</a:t>
            </a:r>
            <a:r>
              <a:rPr lang="en-US" dirty="0">
                <a:sym typeface="Wingdings" panose="05000000000000000000" pitchFamily="2" charset="2"/>
              </a:rPr>
              <a:t>).</a:t>
            </a:r>
          </a:p>
          <a:p>
            <a:pPr marL="800100" lvl="1" indent="-342900">
              <a:buFont typeface="Wingdings" panose="05000000000000000000" pitchFamily="2" charset="2"/>
              <a:buChar char="§"/>
            </a:pPr>
            <a:r>
              <a:rPr lang="en-US" dirty="0">
                <a:sym typeface="Wingdings" panose="05000000000000000000" pitchFamily="2" charset="2"/>
              </a:rPr>
              <a:t>This means that MN1 needs to turn off – MN1 gate – source voltage becomes equal to V</a:t>
            </a:r>
            <a:r>
              <a:rPr lang="en-US" baseline="-25000" dirty="0">
                <a:sym typeface="Wingdings" panose="05000000000000000000" pitchFamily="2" charset="2"/>
              </a:rPr>
              <a:t>T</a:t>
            </a:r>
            <a:r>
              <a:rPr lang="en-US" dirty="0">
                <a:sym typeface="Wingdings" panose="05000000000000000000" pitchFamily="2" charset="2"/>
              </a:rPr>
              <a:t> exactly when V</a:t>
            </a:r>
            <a:r>
              <a:rPr lang="en-US" baseline="-25000" dirty="0">
                <a:sym typeface="Wingdings" panose="05000000000000000000" pitchFamily="2" charset="2"/>
              </a:rPr>
              <a:t>O</a:t>
            </a:r>
            <a:r>
              <a:rPr lang="en-US" dirty="0">
                <a:sym typeface="Wingdings" panose="05000000000000000000" pitchFamily="2" charset="2"/>
              </a:rPr>
              <a:t> reaches zero voltage. This way MN2 and MN1 reach zero drain current at the same time.</a:t>
            </a:r>
          </a:p>
        </p:txBody>
      </p:sp>
      <mc:AlternateContent xmlns:mc="http://schemas.openxmlformats.org/markup-compatibility/2006" xmlns:a14="http://schemas.microsoft.com/office/drawing/2010/main">
        <mc:Choice Requires="a14">
          <p:sp>
            <p:nvSpPr>
              <p:cNvPr id="16" name="Dreptunghi 4">
                <a:extLst>
                  <a:ext uri="{FF2B5EF4-FFF2-40B4-BE49-F238E27FC236}">
                    <a16:creationId xmlns:a16="http://schemas.microsoft.com/office/drawing/2014/main" id="{B5279EF1-BAB8-4004-B13C-D852E831B9F3}"/>
                  </a:ext>
                </a:extLst>
              </p:cNvPr>
              <p:cNvSpPr/>
              <p:nvPr/>
            </p:nvSpPr>
            <p:spPr>
              <a:xfrm>
                <a:off x="1169287" y="4023584"/>
                <a:ext cx="90945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oMath>
                  </m:oMathPara>
                </a14:m>
                <a:endParaRPr lang="en-US" dirty="0"/>
              </a:p>
            </p:txBody>
          </p:sp>
        </mc:Choice>
        <mc:Fallback xmlns="">
          <p:sp>
            <p:nvSpPr>
              <p:cNvPr id="16" name="Dreptunghi 4">
                <a:extLst>
                  <a:ext uri="{FF2B5EF4-FFF2-40B4-BE49-F238E27FC236}">
                    <a16:creationId xmlns:a16="http://schemas.microsoft.com/office/drawing/2014/main" id="{B5279EF1-BAB8-4004-B13C-D852E831B9F3}"/>
                  </a:ext>
                </a:extLst>
              </p:cNvPr>
              <p:cNvSpPr>
                <a:spLocks noRot="1" noChangeAspect="1" noMove="1" noResize="1" noEditPoints="1" noAdjustHandles="1" noChangeArrowheads="1" noChangeShapeType="1" noTextEdit="1"/>
              </p:cNvSpPr>
              <p:nvPr/>
            </p:nvSpPr>
            <p:spPr>
              <a:xfrm>
                <a:off x="1169287" y="4023584"/>
                <a:ext cx="909450" cy="369332"/>
              </a:xfrm>
              <a:prstGeom prst="rect">
                <a:avLst/>
              </a:prstGeom>
              <a:blipFill>
                <a:blip r:embed="rId4"/>
                <a:stretch>
                  <a:fillRect/>
                </a:stretch>
              </a:blipFill>
            </p:spPr>
            <p:txBody>
              <a:bodyPr/>
              <a:lstStyle/>
              <a:p>
                <a:r>
                  <a:rPr lang="en-US">
                    <a:noFill/>
                  </a:rPr>
                  <a:t> </a:t>
                </a:r>
              </a:p>
            </p:txBody>
          </p:sp>
        </mc:Fallback>
      </mc:AlternateContent>
      <p:sp>
        <p:nvSpPr>
          <p:cNvPr id="18" name="CasetăText 23">
            <a:extLst>
              <a:ext uri="{FF2B5EF4-FFF2-40B4-BE49-F238E27FC236}">
                <a16:creationId xmlns:a16="http://schemas.microsoft.com/office/drawing/2014/main" id="{E102D10B-5175-40E1-AD7C-B3951D598104}"/>
              </a:ext>
            </a:extLst>
          </p:cNvPr>
          <p:cNvSpPr txBox="1"/>
          <p:nvPr/>
        </p:nvSpPr>
        <p:spPr>
          <a:xfrm>
            <a:off x="2285375" y="4023584"/>
            <a:ext cx="750433" cy="369332"/>
          </a:xfrm>
          <a:prstGeom prst="rect">
            <a:avLst/>
          </a:prstGeom>
          <a:noFill/>
        </p:spPr>
        <p:txBody>
          <a:bodyPr wrap="square" rtlCol="0">
            <a:spAutoFit/>
          </a:bodyPr>
          <a:lstStyle/>
          <a:p>
            <a:r>
              <a:rPr lang="en-US" dirty="0">
                <a:sym typeface="Wingdings" panose="05000000000000000000" pitchFamily="2" charset="2"/>
              </a:rPr>
              <a:t>when</a:t>
            </a:r>
          </a:p>
        </p:txBody>
      </p:sp>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35B02310-3446-4C8B-AE53-9029AA73613B}"/>
                  </a:ext>
                </a:extLst>
              </p:cNvPr>
              <p:cNvSpPr/>
              <p:nvPr/>
            </p:nvSpPr>
            <p:spPr>
              <a:xfrm>
                <a:off x="3035808" y="4023584"/>
                <a:ext cx="90945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=0</m:t>
                      </m:r>
                    </m:oMath>
                  </m:oMathPara>
                </a14:m>
                <a:endParaRPr lang="en-US" dirty="0"/>
              </a:p>
            </p:txBody>
          </p:sp>
        </mc:Choice>
        <mc:Fallback xmlns="">
          <p:sp>
            <p:nvSpPr>
              <p:cNvPr id="20" name="Dreptunghi 4">
                <a:extLst>
                  <a:ext uri="{FF2B5EF4-FFF2-40B4-BE49-F238E27FC236}">
                    <a16:creationId xmlns:a16="http://schemas.microsoft.com/office/drawing/2014/main" id="{35B02310-3446-4C8B-AE53-9029AA73613B}"/>
                  </a:ext>
                </a:extLst>
              </p:cNvPr>
              <p:cNvSpPr>
                <a:spLocks noRot="1" noChangeAspect="1" noMove="1" noResize="1" noEditPoints="1" noAdjustHandles="1" noChangeArrowheads="1" noChangeShapeType="1" noTextEdit="1"/>
              </p:cNvSpPr>
              <p:nvPr/>
            </p:nvSpPr>
            <p:spPr>
              <a:xfrm>
                <a:off x="3035808" y="4023584"/>
                <a:ext cx="909450" cy="369332"/>
              </a:xfrm>
              <a:prstGeom prst="rect">
                <a:avLst/>
              </a:prstGeom>
              <a:blipFill>
                <a:blip r:embed="rId5"/>
                <a:stretch>
                  <a:fillRect/>
                </a:stretch>
              </a:blipFill>
            </p:spPr>
            <p:txBody>
              <a:bodyPr/>
              <a:lstStyle/>
              <a:p>
                <a:r>
                  <a:rPr lang="en-US">
                    <a:noFill/>
                  </a:rPr>
                  <a:t> </a:t>
                </a:r>
              </a:p>
            </p:txBody>
          </p:sp>
        </mc:Fallback>
      </mc:AlternateContent>
      <p:sp>
        <p:nvSpPr>
          <p:cNvPr id="22" name="CasetăText 23">
            <a:extLst>
              <a:ext uri="{FF2B5EF4-FFF2-40B4-BE49-F238E27FC236}">
                <a16:creationId xmlns:a16="http://schemas.microsoft.com/office/drawing/2014/main" id="{A14B93AA-CDF2-48CC-A50B-A7E0CD7548D0}"/>
              </a:ext>
            </a:extLst>
          </p:cNvPr>
          <p:cNvSpPr txBox="1"/>
          <p:nvPr/>
        </p:nvSpPr>
        <p:spPr>
          <a:xfrm>
            <a:off x="400049" y="4392916"/>
            <a:ext cx="7503873"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In conclusion, Region II is defined by</a:t>
            </a:r>
          </a:p>
        </p:txBody>
      </p:sp>
      <mc:AlternateContent xmlns:mc="http://schemas.openxmlformats.org/markup-compatibility/2006" xmlns:a14="http://schemas.microsoft.com/office/drawing/2010/main">
        <mc:Choice Requires="a14">
          <p:sp>
            <p:nvSpPr>
              <p:cNvPr id="24" name="Dreptunghi 4">
                <a:extLst>
                  <a:ext uri="{FF2B5EF4-FFF2-40B4-BE49-F238E27FC236}">
                    <a16:creationId xmlns:a16="http://schemas.microsoft.com/office/drawing/2014/main" id="{652857B2-B0CD-4F1B-A1EC-287545C6BB1B}"/>
                  </a:ext>
                </a:extLst>
              </p:cNvPr>
              <p:cNvSpPr/>
              <p:nvPr/>
            </p:nvSpPr>
            <p:spPr>
              <a:xfrm>
                <a:off x="810734" y="4826623"/>
                <a:ext cx="2536006"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m:t>
                          </m:r>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24" name="Dreptunghi 4">
                <a:extLst>
                  <a:ext uri="{FF2B5EF4-FFF2-40B4-BE49-F238E27FC236}">
                    <a16:creationId xmlns:a16="http://schemas.microsoft.com/office/drawing/2014/main" id="{652857B2-B0CD-4F1B-A1EC-287545C6BB1B}"/>
                  </a:ext>
                </a:extLst>
              </p:cNvPr>
              <p:cNvSpPr>
                <a:spLocks noRot="1" noChangeAspect="1" noMove="1" noResize="1" noEditPoints="1" noAdjustHandles="1" noChangeArrowheads="1" noChangeShapeType="1" noTextEdit="1"/>
              </p:cNvSpPr>
              <p:nvPr/>
            </p:nvSpPr>
            <p:spPr>
              <a:xfrm>
                <a:off x="810734" y="4826623"/>
                <a:ext cx="2536006" cy="391902"/>
              </a:xfrm>
              <a:prstGeom prst="rect">
                <a:avLst/>
              </a:prstGeom>
              <a:blipFill>
                <a:blip r:embed="rId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Dreptunghi 4">
                <a:extLst>
                  <a:ext uri="{FF2B5EF4-FFF2-40B4-BE49-F238E27FC236}">
                    <a16:creationId xmlns:a16="http://schemas.microsoft.com/office/drawing/2014/main" id="{1DE56F29-95CC-49F9-9C69-537D1EDF5166}"/>
                  </a:ext>
                </a:extLst>
              </p:cNvPr>
              <p:cNvSpPr/>
              <p:nvPr/>
            </p:nvSpPr>
            <p:spPr>
              <a:xfrm>
                <a:off x="810734" y="5282900"/>
                <a:ext cx="253600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0≤</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&lt;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m:t>
                          </m:r>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26" name="Dreptunghi 4">
                <a:extLst>
                  <a:ext uri="{FF2B5EF4-FFF2-40B4-BE49-F238E27FC236}">
                    <a16:creationId xmlns:a16="http://schemas.microsoft.com/office/drawing/2014/main" id="{1DE56F29-95CC-49F9-9C69-537D1EDF5166}"/>
                  </a:ext>
                </a:extLst>
              </p:cNvPr>
              <p:cNvSpPr>
                <a:spLocks noRot="1" noChangeAspect="1" noMove="1" noResize="1" noEditPoints="1" noAdjustHandles="1" noChangeArrowheads="1" noChangeShapeType="1" noTextEdit="1"/>
              </p:cNvSpPr>
              <p:nvPr/>
            </p:nvSpPr>
            <p:spPr>
              <a:xfrm>
                <a:off x="810734" y="5282900"/>
                <a:ext cx="2536006" cy="369332"/>
              </a:xfrm>
              <a:prstGeom prst="rect">
                <a:avLst/>
              </a:prstGeom>
              <a:blipFill>
                <a:blip r:embed="rId7"/>
                <a:stretch>
                  <a:fillRect/>
                </a:stretch>
              </a:blipFill>
            </p:spPr>
            <p:txBody>
              <a:bodyPr/>
              <a:lstStyle/>
              <a:p>
                <a:r>
                  <a:rPr lang="en-US">
                    <a:noFill/>
                  </a:rPr>
                  <a:t> </a:t>
                </a:r>
              </a:p>
            </p:txBody>
          </p:sp>
        </mc:Fallback>
      </mc:AlternateContent>
      <p:sp>
        <p:nvSpPr>
          <p:cNvPr id="28" name="CasetăText 23">
            <a:extLst>
              <a:ext uri="{FF2B5EF4-FFF2-40B4-BE49-F238E27FC236}">
                <a16:creationId xmlns:a16="http://schemas.microsoft.com/office/drawing/2014/main" id="{A5D10271-480D-4B73-8856-E442FDD39CDF}"/>
              </a:ext>
            </a:extLst>
          </p:cNvPr>
          <p:cNvSpPr txBox="1"/>
          <p:nvPr/>
        </p:nvSpPr>
        <p:spPr>
          <a:xfrm>
            <a:off x="400049" y="5692864"/>
            <a:ext cx="7503873"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In Region II the current drops from I</a:t>
            </a:r>
            <a:r>
              <a:rPr lang="en-US" baseline="-25000" dirty="0">
                <a:sym typeface="Wingdings" panose="05000000000000000000" pitchFamily="2" charset="2"/>
              </a:rPr>
              <a:t>b</a:t>
            </a:r>
            <a:r>
              <a:rPr lang="en-US" dirty="0">
                <a:sym typeface="Wingdings" panose="05000000000000000000" pitchFamily="2" charset="2"/>
              </a:rPr>
              <a:t> to 0.</a:t>
            </a:r>
          </a:p>
        </p:txBody>
      </p:sp>
      <p:pic>
        <p:nvPicPr>
          <p:cNvPr id="5" name="Picture 4">
            <a:extLst>
              <a:ext uri="{FF2B5EF4-FFF2-40B4-BE49-F238E27FC236}">
                <a16:creationId xmlns:a16="http://schemas.microsoft.com/office/drawing/2014/main" id="{EF8B18D7-E310-492E-B85A-68EF0CFB7920}"/>
              </a:ext>
            </a:extLst>
          </p:cNvPr>
          <p:cNvPicPr>
            <a:picLocks noChangeAspect="1"/>
          </p:cNvPicPr>
          <p:nvPr/>
        </p:nvPicPr>
        <p:blipFill>
          <a:blip r:embed="rId8"/>
          <a:stretch>
            <a:fillRect/>
          </a:stretch>
        </p:blipFill>
        <p:spPr>
          <a:xfrm>
            <a:off x="8295457" y="922318"/>
            <a:ext cx="3422898" cy="2631644"/>
          </a:xfrm>
          <a:prstGeom prst="rect">
            <a:avLst/>
          </a:prstGeom>
        </p:spPr>
      </p:pic>
    </p:spTree>
    <p:extLst>
      <p:ext uri="{BB962C8B-B14F-4D97-AF65-F5344CB8AC3E}">
        <p14:creationId xmlns:p14="http://schemas.microsoft.com/office/powerpoint/2010/main" val="11978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662256" cy="461665"/>
          </a:xfrm>
          <a:prstGeom prst="rect">
            <a:avLst/>
          </a:prstGeom>
          <a:noFill/>
        </p:spPr>
        <p:txBody>
          <a:bodyPr wrap="none" rtlCol="0">
            <a:spAutoFit/>
          </a:bodyPr>
          <a:lstStyle/>
          <a:p>
            <a:r>
              <a:rPr lang="en-US" sz="2400" dirty="0"/>
              <a:t>Common Drain Stage – Large Signal Analysis</a:t>
            </a:r>
            <a:endParaRPr lang="ro-RO" sz="2400" dirty="0"/>
          </a:p>
        </p:txBody>
      </p:sp>
      <p:sp>
        <p:nvSpPr>
          <p:cNvPr id="5" name="CasetăText 23">
            <a:extLst>
              <a:ext uri="{FF2B5EF4-FFF2-40B4-BE49-F238E27FC236}">
                <a16:creationId xmlns:a16="http://schemas.microsoft.com/office/drawing/2014/main" id="{83536507-C9E3-4677-88A3-EF153597D46C}"/>
              </a:ext>
            </a:extLst>
          </p:cNvPr>
          <p:cNvSpPr txBox="1"/>
          <p:nvPr/>
        </p:nvSpPr>
        <p:spPr>
          <a:xfrm>
            <a:off x="400050" y="930295"/>
            <a:ext cx="8756476" cy="369332"/>
          </a:xfrm>
          <a:prstGeom prst="rect">
            <a:avLst/>
          </a:prstGeom>
          <a:noFill/>
        </p:spPr>
        <p:txBody>
          <a:bodyPr wrap="square" rtlCol="0">
            <a:spAutoFit/>
          </a:bodyPr>
          <a:lstStyle/>
          <a:p>
            <a:r>
              <a:rPr lang="en-US" b="1" dirty="0">
                <a:sym typeface="Wingdings" panose="05000000000000000000" pitchFamily="2" charset="2"/>
              </a:rPr>
              <a:t>Region II</a:t>
            </a:r>
          </a:p>
        </p:txBody>
      </p:sp>
      <p:pic>
        <p:nvPicPr>
          <p:cNvPr id="6" name="Picture 5">
            <a:extLst>
              <a:ext uri="{FF2B5EF4-FFF2-40B4-BE49-F238E27FC236}">
                <a16:creationId xmlns:a16="http://schemas.microsoft.com/office/drawing/2014/main" id="{E3371C4A-A422-465C-B0DE-F9B8EEAF3A24}"/>
              </a:ext>
            </a:extLst>
          </p:cNvPr>
          <p:cNvPicPr>
            <a:picLocks noChangeAspect="1"/>
          </p:cNvPicPr>
          <p:nvPr/>
        </p:nvPicPr>
        <p:blipFill>
          <a:blip r:embed="rId2"/>
          <a:stretch>
            <a:fillRect/>
          </a:stretch>
        </p:blipFill>
        <p:spPr>
          <a:xfrm>
            <a:off x="274320" y="1828800"/>
            <a:ext cx="11611284" cy="4116163"/>
          </a:xfrm>
          <a:prstGeom prst="rect">
            <a:avLst/>
          </a:prstGeom>
        </p:spPr>
      </p:pic>
    </p:spTree>
    <p:extLst>
      <p:ext uri="{BB962C8B-B14F-4D97-AF65-F5344CB8AC3E}">
        <p14:creationId xmlns:p14="http://schemas.microsoft.com/office/powerpoint/2010/main" val="355496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662256" cy="461665"/>
          </a:xfrm>
          <a:prstGeom prst="rect">
            <a:avLst/>
          </a:prstGeom>
          <a:noFill/>
        </p:spPr>
        <p:txBody>
          <a:bodyPr wrap="none" rtlCol="0">
            <a:spAutoFit/>
          </a:bodyPr>
          <a:lstStyle/>
          <a:p>
            <a:r>
              <a:rPr lang="en-US" sz="2400" dirty="0"/>
              <a:t>Common Drain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7859102" cy="1200329"/>
          </a:xfrm>
          <a:prstGeom prst="rect">
            <a:avLst/>
          </a:prstGeom>
          <a:noFill/>
        </p:spPr>
        <p:txBody>
          <a:bodyPr wrap="square" rtlCol="0">
            <a:spAutoFit/>
          </a:bodyPr>
          <a:lstStyle/>
          <a:p>
            <a:r>
              <a:rPr lang="en-US" b="1" dirty="0">
                <a:sym typeface="Wingdings" panose="05000000000000000000" pitchFamily="2" charset="2"/>
              </a:rPr>
              <a:t>Region III</a:t>
            </a:r>
          </a:p>
          <a:p>
            <a:pPr marL="342900" indent="-342900">
              <a:buFont typeface="Arial" panose="020B0604020202020204" pitchFamily="34" charset="0"/>
              <a:buChar char="•"/>
            </a:pPr>
            <a:r>
              <a:rPr lang="en-US" dirty="0">
                <a:sym typeface="Wingdings" panose="05000000000000000000" pitchFamily="2" charset="2"/>
              </a:rPr>
              <a:t>In Region III, MN1 is blocked and MN2 is in deep linear region with V</a:t>
            </a:r>
            <a:r>
              <a:rPr lang="en-US" baseline="-25000" dirty="0">
                <a:sym typeface="Wingdings" panose="05000000000000000000" pitchFamily="2" charset="2"/>
              </a:rPr>
              <a:t>ds</a:t>
            </a:r>
            <a:r>
              <a:rPr lang="en-US" dirty="0">
                <a:sym typeface="Wingdings" panose="05000000000000000000" pitchFamily="2" charset="2"/>
              </a:rPr>
              <a:t>=0.</a:t>
            </a:r>
          </a:p>
          <a:p>
            <a:pPr marL="342900" indent="-342900">
              <a:buFont typeface="Arial" panose="020B0604020202020204" pitchFamily="34" charset="0"/>
              <a:buChar char="•"/>
            </a:pPr>
            <a:r>
              <a:rPr lang="en-US" dirty="0">
                <a:sym typeface="Wingdings" panose="05000000000000000000" pitchFamily="2" charset="2"/>
              </a:rPr>
              <a:t>The output voltage and output current are both zero.</a:t>
            </a:r>
          </a:p>
          <a:p>
            <a:pPr marL="342900" indent="-342900">
              <a:buFont typeface="Arial" panose="020B0604020202020204" pitchFamily="34" charset="0"/>
              <a:buChar char="•"/>
            </a:pPr>
            <a:r>
              <a:rPr lang="en-US" dirty="0">
                <a:sym typeface="Wingdings" panose="05000000000000000000" pitchFamily="2" charset="2"/>
              </a:rPr>
              <a:t>Nothing much happens… </a:t>
            </a:r>
          </a:p>
        </p:txBody>
      </p:sp>
      <p:pic>
        <p:nvPicPr>
          <p:cNvPr id="2" name="Picture 1">
            <a:extLst>
              <a:ext uri="{FF2B5EF4-FFF2-40B4-BE49-F238E27FC236}">
                <a16:creationId xmlns:a16="http://schemas.microsoft.com/office/drawing/2014/main" id="{A7F93B57-C66F-4AE9-BA70-1146F104A379}"/>
              </a:ext>
            </a:extLst>
          </p:cNvPr>
          <p:cNvPicPr>
            <a:picLocks noChangeAspect="1"/>
          </p:cNvPicPr>
          <p:nvPr/>
        </p:nvPicPr>
        <p:blipFill>
          <a:blip r:embed="rId2"/>
          <a:stretch>
            <a:fillRect/>
          </a:stretch>
        </p:blipFill>
        <p:spPr>
          <a:xfrm>
            <a:off x="8259152" y="2038560"/>
            <a:ext cx="3621784" cy="3735938"/>
          </a:xfrm>
          <a:prstGeom prst="rect">
            <a:avLst/>
          </a:prstGeom>
        </p:spPr>
      </p:pic>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A429E73F-0383-4F23-AA00-318C4EEF9B8F}"/>
                  </a:ext>
                </a:extLst>
              </p:cNvPr>
              <p:cNvSpPr/>
              <p:nvPr/>
            </p:nvSpPr>
            <p:spPr>
              <a:xfrm>
                <a:off x="702789" y="2560790"/>
                <a:ext cx="872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smtClean="0">
                              <a:latin typeface="Cambria Math" panose="02040503050406030204" pitchFamily="18" charset="0"/>
                            </a:rPr>
                            <m:t>𝑂</m:t>
                          </m:r>
                        </m:sub>
                      </m:sSub>
                      <m:r>
                        <a:rPr lang="en-US" b="0" i="0" smtClean="0">
                          <a:latin typeface="Cambria Math" panose="02040503050406030204" pitchFamily="18" charset="0"/>
                        </a:rPr>
                        <m:t>=0</m:t>
                      </m:r>
                    </m:oMath>
                  </m:oMathPara>
                </a14:m>
                <a:endParaRPr lang="en-US" dirty="0"/>
              </a:p>
            </p:txBody>
          </p:sp>
        </mc:Choice>
        <mc:Fallback xmlns="">
          <p:sp>
            <p:nvSpPr>
              <p:cNvPr id="5" name="Dreptunghi 4">
                <a:extLst>
                  <a:ext uri="{FF2B5EF4-FFF2-40B4-BE49-F238E27FC236}">
                    <a16:creationId xmlns:a16="http://schemas.microsoft.com/office/drawing/2014/main" id="{A429E73F-0383-4F23-AA00-318C4EEF9B8F}"/>
                  </a:ext>
                </a:extLst>
              </p:cNvPr>
              <p:cNvSpPr>
                <a:spLocks noRot="1" noChangeAspect="1" noMove="1" noResize="1" noEditPoints="1" noAdjustHandles="1" noChangeArrowheads="1" noChangeShapeType="1" noTextEdit="1"/>
              </p:cNvSpPr>
              <p:nvPr/>
            </p:nvSpPr>
            <p:spPr>
              <a:xfrm>
                <a:off x="702789" y="2560790"/>
                <a:ext cx="87248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35F90127-E394-4962-A9F2-C4D564EF4D7B}"/>
                  </a:ext>
                </a:extLst>
              </p:cNvPr>
              <p:cNvSpPr/>
              <p:nvPr/>
            </p:nvSpPr>
            <p:spPr>
              <a:xfrm>
                <a:off x="702789" y="2161041"/>
                <a:ext cx="911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i="1" smtClean="0">
                              <a:latin typeface="Cambria Math" panose="02040503050406030204" pitchFamily="18" charset="0"/>
                            </a:rPr>
                            <m:t>𝑂</m:t>
                          </m:r>
                        </m:sub>
                      </m:sSub>
                      <m:r>
                        <a:rPr lang="en-US" b="0" i="0" smtClean="0">
                          <a:latin typeface="Cambria Math" panose="02040503050406030204" pitchFamily="18" charset="0"/>
                        </a:rPr>
                        <m:t>=0</m:t>
                      </m:r>
                    </m:oMath>
                  </m:oMathPara>
                </a14:m>
                <a:endParaRPr lang="en-US" dirty="0"/>
              </a:p>
            </p:txBody>
          </p:sp>
        </mc:Choice>
        <mc:Fallback xmlns="">
          <p:sp>
            <p:nvSpPr>
              <p:cNvPr id="11" name="Dreptunghi 4">
                <a:extLst>
                  <a:ext uri="{FF2B5EF4-FFF2-40B4-BE49-F238E27FC236}">
                    <a16:creationId xmlns:a16="http://schemas.microsoft.com/office/drawing/2014/main" id="{35F90127-E394-4962-A9F2-C4D564EF4D7B}"/>
                  </a:ext>
                </a:extLst>
              </p:cNvPr>
              <p:cNvSpPr>
                <a:spLocks noRot="1" noChangeAspect="1" noMove="1" noResize="1" noEditPoints="1" noAdjustHandles="1" noChangeArrowheads="1" noChangeShapeType="1" noTextEdit="1"/>
              </p:cNvSpPr>
              <p:nvPr/>
            </p:nvSpPr>
            <p:spPr>
              <a:xfrm>
                <a:off x="702789" y="2161041"/>
                <a:ext cx="911468" cy="369332"/>
              </a:xfrm>
              <a:prstGeom prst="rect">
                <a:avLst/>
              </a:prstGeom>
              <a:blipFill>
                <a:blip r:embed="rId4"/>
                <a:stretch>
                  <a:fillRect/>
                </a:stretch>
              </a:blipFill>
            </p:spPr>
            <p:txBody>
              <a:bodyPr/>
              <a:lstStyle/>
              <a:p>
                <a:r>
                  <a:rPr lang="en-US">
                    <a:noFill/>
                  </a:rPr>
                  <a:t> </a:t>
                </a:r>
              </a:p>
            </p:txBody>
          </p:sp>
        </mc:Fallback>
      </mc:AlternateContent>
      <p:sp>
        <p:nvSpPr>
          <p:cNvPr id="13" name="CasetăText 23">
            <a:extLst>
              <a:ext uri="{FF2B5EF4-FFF2-40B4-BE49-F238E27FC236}">
                <a16:creationId xmlns:a16="http://schemas.microsoft.com/office/drawing/2014/main" id="{034FDC9F-AFB2-4A77-B701-2410C7449FCC}"/>
              </a:ext>
            </a:extLst>
          </p:cNvPr>
          <p:cNvSpPr txBox="1"/>
          <p:nvPr/>
        </p:nvSpPr>
        <p:spPr>
          <a:xfrm>
            <a:off x="400050" y="2960539"/>
            <a:ext cx="7503873" cy="646331"/>
          </a:xfrm>
          <a:prstGeom prst="rect">
            <a:avLst/>
          </a:prstGeom>
          <a:noFill/>
        </p:spPr>
        <p:txBody>
          <a:bodyPr wrap="square" rtlCol="0">
            <a:spAutoFit/>
          </a:bodyPr>
          <a:lstStyle/>
          <a:p>
            <a:r>
              <a:rPr lang="en-US" b="1" dirty="0">
                <a:sym typeface="Wingdings" panose="05000000000000000000" pitchFamily="2" charset="2"/>
              </a:rPr>
              <a:t>Region III lower limit</a:t>
            </a:r>
          </a:p>
          <a:p>
            <a:pPr marL="342900" indent="-342900">
              <a:buFont typeface="Arial" panose="020B0604020202020204" pitchFamily="34" charset="0"/>
              <a:buChar char="•"/>
            </a:pPr>
            <a:r>
              <a:rPr lang="en-US" dirty="0">
                <a:sym typeface="Wingdings" panose="05000000000000000000" pitchFamily="2" charset="2"/>
              </a:rPr>
              <a:t>Region III starts when V</a:t>
            </a:r>
            <a:r>
              <a:rPr lang="en-US" baseline="-25000" dirty="0">
                <a:sym typeface="Wingdings" panose="05000000000000000000" pitchFamily="2" charset="2"/>
              </a:rPr>
              <a:t>i</a:t>
            </a:r>
            <a:r>
              <a:rPr lang="en-US" dirty="0">
                <a:sym typeface="Wingdings" panose="05000000000000000000" pitchFamily="2" charset="2"/>
              </a:rPr>
              <a:t>=V</a:t>
            </a:r>
            <a:r>
              <a:rPr lang="en-US" baseline="-25000" dirty="0">
                <a:sym typeface="Wingdings" panose="05000000000000000000" pitchFamily="2" charset="2"/>
              </a:rPr>
              <a:t>T</a:t>
            </a:r>
            <a:r>
              <a:rPr lang="en-US" dirty="0">
                <a:sym typeface="Wingdings" panose="05000000000000000000" pitchFamily="2" charset="2"/>
              </a:rPr>
              <a:t> and lasts until V</a:t>
            </a:r>
            <a:r>
              <a:rPr lang="en-US" baseline="-25000" dirty="0">
                <a:sym typeface="Wingdings" panose="05000000000000000000" pitchFamily="2" charset="2"/>
              </a:rPr>
              <a:t>i</a:t>
            </a:r>
            <a:r>
              <a:rPr lang="en-US" dirty="0">
                <a:sym typeface="Wingdings" panose="05000000000000000000" pitchFamily="2" charset="2"/>
              </a:rPr>
              <a:t>=0.</a:t>
            </a:r>
          </a:p>
        </p:txBody>
      </p:sp>
    </p:spTree>
    <p:extLst>
      <p:ext uri="{BB962C8B-B14F-4D97-AF65-F5344CB8AC3E}">
        <p14:creationId xmlns:p14="http://schemas.microsoft.com/office/powerpoint/2010/main" val="52157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662256" cy="461665"/>
          </a:xfrm>
          <a:prstGeom prst="rect">
            <a:avLst/>
          </a:prstGeom>
          <a:noFill/>
        </p:spPr>
        <p:txBody>
          <a:bodyPr wrap="none" rtlCol="0">
            <a:spAutoFit/>
          </a:bodyPr>
          <a:lstStyle/>
          <a:p>
            <a:r>
              <a:rPr lang="en-US" sz="2400" dirty="0"/>
              <a:t>Common Drain Stage – Large Signal Analysis</a:t>
            </a:r>
            <a:endParaRPr lang="ro-RO" sz="2400" dirty="0"/>
          </a:p>
        </p:txBody>
      </p:sp>
      <p:sp>
        <p:nvSpPr>
          <p:cNvPr id="5" name="CasetăText 23">
            <a:extLst>
              <a:ext uri="{FF2B5EF4-FFF2-40B4-BE49-F238E27FC236}">
                <a16:creationId xmlns:a16="http://schemas.microsoft.com/office/drawing/2014/main" id="{83536507-C9E3-4677-88A3-EF153597D46C}"/>
              </a:ext>
            </a:extLst>
          </p:cNvPr>
          <p:cNvSpPr txBox="1"/>
          <p:nvPr/>
        </p:nvSpPr>
        <p:spPr>
          <a:xfrm>
            <a:off x="400050" y="930295"/>
            <a:ext cx="8756476" cy="369332"/>
          </a:xfrm>
          <a:prstGeom prst="rect">
            <a:avLst/>
          </a:prstGeom>
          <a:noFill/>
        </p:spPr>
        <p:txBody>
          <a:bodyPr wrap="square" rtlCol="0">
            <a:spAutoFit/>
          </a:bodyPr>
          <a:lstStyle/>
          <a:p>
            <a:r>
              <a:rPr lang="en-US" b="1" dirty="0">
                <a:sym typeface="Wingdings" panose="05000000000000000000" pitchFamily="2" charset="2"/>
              </a:rPr>
              <a:t>Region III</a:t>
            </a:r>
          </a:p>
        </p:txBody>
      </p:sp>
      <p:pic>
        <p:nvPicPr>
          <p:cNvPr id="7" name="Picture 6">
            <a:extLst>
              <a:ext uri="{FF2B5EF4-FFF2-40B4-BE49-F238E27FC236}">
                <a16:creationId xmlns:a16="http://schemas.microsoft.com/office/drawing/2014/main" id="{B4AC3092-F947-4AF7-AE62-A0FA6A78F298}"/>
              </a:ext>
            </a:extLst>
          </p:cNvPr>
          <p:cNvPicPr>
            <a:picLocks noChangeAspect="1"/>
          </p:cNvPicPr>
          <p:nvPr/>
        </p:nvPicPr>
        <p:blipFill>
          <a:blip r:embed="rId2"/>
          <a:stretch>
            <a:fillRect/>
          </a:stretch>
        </p:blipFill>
        <p:spPr>
          <a:xfrm>
            <a:off x="274320" y="1828800"/>
            <a:ext cx="11634857" cy="4124520"/>
          </a:xfrm>
          <a:prstGeom prst="rect">
            <a:avLst/>
          </a:prstGeom>
        </p:spPr>
      </p:pic>
    </p:spTree>
    <p:extLst>
      <p:ext uri="{BB962C8B-B14F-4D97-AF65-F5344CB8AC3E}">
        <p14:creationId xmlns:p14="http://schemas.microsoft.com/office/powerpoint/2010/main" val="423616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662256" cy="461665"/>
          </a:xfrm>
          <a:prstGeom prst="rect">
            <a:avLst/>
          </a:prstGeom>
          <a:noFill/>
        </p:spPr>
        <p:txBody>
          <a:bodyPr wrap="none" rtlCol="0">
            <a:spAutoFit/>
          </a:bodyPr>
          <a:lstStyle/>
          <a:p>
            <a:r>
              <a:rPr lang="en-US" sz="2400" dirty="0"/>
              <a:t>Common Drain Stage – Large Signal Analysis</a:t>
            </a:r>
            <a:endParaRPr lang="ro-RO" sz="2400" dirty="0"/>
          </a:p>
        </p:txBody>
      </p:sp>
      <p:sp>
        <p:nvSpPr>
          <p:cNvPr id="2" name="CasetăText 23">
            <a:extLst>
              <a:ext uri="{FF2B5EF4-FFF2-40B4-BE49-F238E27FC236}">
                <a16:creationId xmlns:a16="http://schemas.microsoft.com/office/drawing/2014/main" id="{FEA849D0-E7A8-41E0-80A9-24CBF9CF3F3F}"/>
              </a:ext>
            </a:extLst>
          </p:cNvPr>
          <p:cNvSpPr txBox="1"/>
          <p:nvPr/>
        </p:nvSpPr>
        <p:spPr>
          <a:xfrm>
            <a:off x="400050" y="930295"/>
            <a:ext cx="11348604" cy="1754326"/>
          </a:xfrm>
          <a:prstGeom prst="rect">
            <a:avLst/>
          </a:prstGeom>
          <a:noFill/>
        </p:spPr>
        <p:txBody>
          <a:bodyPr wrap="square" rtlCol="0">
            <a:spAutoFit/>
          </a:bodyPr>
          <a:lstStyle/>
          <a:p>
            <a:r>
              <a:rPr lang="en-US" b="1" dirty="0">
                <a:sym typeface="Wingdings" panose="05000000000000000000" pitchFamily="2" charset="2"/>
              </a:rPr>
              <a:t>Circuit Gain – Large Signal Perspective</a:t>
            </a:r>
          </a:p>
          <a:p>
            <a:pPr marL="342900" indent="-342900">
              <a:buFont typeface="Arial" panose="020B0604020202020204" pitchFamily="34" charset="0"/>
              <a:buChar char="•"/>
            </a:pPr>
            <a:r>
              <a:rPr lang="en-US" dirty="0">
                <a:sym typeface="Wingdings" panose="05000000000000000000" pitchFamily="2" charset="2"/>
              </a:rPr>
              <a:t>In Region I, the output voltage follows the input voltage with a constant shift. When calculating the small signal gain, all constant shifts are ignored (we only look at variations) so the small signal output variation is equal to the small signal input variation. This results in a gain of 1. (“+1” the circuit is not inverting.)</a:t>
            </a:r>
          </a:p>
          <a:p>
            <a:pPr marL="342900" indent="-342900">
              <a:buFont typeface="Arial" panose="020B0604020202020204" pitchFamily="34" charset="0"/>
              <a:buChar char="•"/>
            </a:pPr>
            <a:r>
              <a:rPr lang="en-US" dirty="0">
                <a:sym typeface="Wingdings" panose="05000000000000000000" pitchFamily="2" charset="2"/>
              </a:rPr>
              <a:t>In Region II, the shift is no longer constant between the input and output so the gain will be below one.</a:t>
            </a:r>
          </a:p>
          <a:p>
            <a:pPr marL="342900" indent="-342900">
              <a:buFont typeface="Arial" panose="020B0604020202020204" pitchFamily="34" charset="0"/>
              <a:buChar char="•"/>
            </a:pPr>
            <a:r>
              <a:rPr lang="en-US" dirty="0">
                <a:sym typeface="Wingdings" panose="05000000000000000000" pitchFamily="2" charset="2"/>
              </a:rPr>
              <a:t>In Region III, the output is constant (at 0) so there is no gain at all.</a:t>
            </a:r>
          </a:p>
        </p:txBody>
      </p:sp>
      <p:pic>
        <p:nvPicPr>
          <p:cNvPr id="6" name="Picture 5">
            <a:extLst>
              <a:ext uri="{FF2B5EF4-FFF2-40B4-BE49-F238E27FC236}">
                <a16:creationId xmlns:a16="http://schemas.microsoft.com/office/drawing/2014/main" id="{0F5E0081-3896-430F-BC09-406129EB727A}"/>
              </a:ext>
            </a:extLst>
          </p:cNvPr>
          <p:cNvPicPr>
            <a:picLocks noChangeAspect="1"/>
          </p:cNvPicPr>
          <p:nvPr/>
        </p:nvPicPr>
        <p:blipFill>
          <a:blip r:embed="rId2"/>
          <a:stretch>
            <a:fillRect/>
          </a:stretch>
        </p:blipFill>
        <p:spPr>
          <a:xfrm>
            <a:off x="3190087" y="2678604"/>
            <a:ext cx="4668253" cy="3991420"/>
          </a:xfrm>
          <a:prstGeom prst="rect">
            <a:avLst/>
          </a:prstGeom>
        </p:spPr>
      </p:pic>
    </p:spTree>
    <p:extLst>
      <p:ext uri="{BB962C8B-B14F-4D97-AF65-F5344CB8AC3E}">
        <p14:creationId xmlns:p14="http://schemas.microsoft.com/office/powerpoint/2010/main" val="115163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729967" cy="461665"/>
          </a:xfrm>
          <a:prstGeom prst="rect">
            <a:avLst/>
          </a:prstGeom>
          <a:noFill/>
        </p:spPr>
        <p:txBody>
          <a:bodyPr wrap="none" rtlCol="0">
            <a:spAutoFit/>
          </a:bodyPr>
          <a:lstStyle/>
          <a:p>
            <a:r>
              <a:rPr lang="en-US" sz="2400" dirty="0"/>
              <a:t>Common Drain Stage – Small Signal Analysis </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331156" y="863905"/>
            <a:ext cx="6865046" cy="369332"/>
          </a:xfrm>
          <a:prstGeom prst="rect">
            <a:avLst/>
          </a:prstGeom>
          <a:noFill/>
        </p:spPr>
        <p:txBody>
          <a:bodyPr wrap="square" rtlCol="0">
            <a:spAutoFit/>
          </a:bodyPr>
          <a:lstStyle/>
          <a:p>
            <a:pPr marL="342900" indent="-342900">
              <a:buFont typeface="Arial" panose="020B0604020202020204" pitchFamily="34" charset="0"/>
              <a:buChar char="•"/>
            </a:pPr>
            <a:r>
              <a:rPr lang="en-US" dirty="0"/>
              <a:t>MOS transistor small signal equivalent circuit:</a:t>
            </a:r>
          </a:p>
        </p:txBody>
      </p:sp>
      <p:pic>
        <p:nvPicPr>
          <p:cNvPr id="7" name="Picture 6">
            <a:extLst>
              <a:ext uri="{FF2B5EF4-FFF2-40B4-BE49-F238E27FC236}">
                <a16:creationId xmlns:a16="http://schemas.microsoft.com/office/drawing/2014/main" id="{AC4FA24F-9593-4311-BA15-005A10542189}"/>
              </a:ext>
            </a:extLst>
          </p:cNvPr>
          <p:cNvPicPr>
            <a:picLocks noChangeAspect="1"/>
          </p:cNvPicPr>
          <p:nvPr/>
        </p:nvPicPr>
        <p:blipFill>
          <a:blip r:embed="rId2"/>
          <a:stretch>
            <a:fillRect/>
          </a:stretch>
        </p:blipFill>
        <p:spPr>
          <a:xfrm>
            <a:off x="1126560" y="1259179"/>
            <a:ext cx="2830465" cy="1408447"/>
          </a:xfrm>
          <a:prstGeom prst="rect">
            <a:avLst/>
          </a:prstGeom>
        </p:spPr>
      </p:pic>
      <p:sp>
        <p:nvSpPr>
          <p:cNvPr id="10" name="CasetăText 23">
            <a:extLst>
              <a:ext uri="{FF2B5EF4-FFF2-40B4-BE49-F238E27FC236}">
                <a16:creationId xmlns:a16="http://schemas.microsoft.com/office/drawing/2014/main" id="{4EA2009C-9712-46B4-B905-5F5C5ADFAB40}"/>
              </a:ext>
            </a:extLst>
          </p:cNvPr>
          <p:cNvSpPr txBox="1"/>
          <p:nvPr/>
        </p:nvSpPr>
        <p:spPr>
          <a:xfrm>
            <a:off x="400050" y="3967930"/>
            <a:ext cx="6865046" cy="369332"/>
          </a:xfrm>
          <a:prstGeom prst="rect">
            <a:avLst/>
          </a:prstGeom>
          <a:noFill/>
        </p:spPr>
        <p:txBody>
          <a:bodyPr wrap="square" rtlCol="0">
            <a:spAutoFit/>
          </a:bodyPr>
          <a:lstStyle/>
          <a:p>
            <a:pPr marL="342900" indent="-342900">
              <a:buFont typeface="Arial" panose="020B0604020202020204" pitchFamily="34" charset="0"/>
              <a:buChar char="•"/>
            </a:pPr>
            <a:r>
              <a:rPr lang="en-US" dirty="0"/>
              <a:t>Common drain (with active load) small signal equivalent circuit:</a:t>
            </a:r>
          </a:p>
        </p:txBody>
      </p:sp>
      <p:pic>
        <p:nvPicPr>
          <p:cNvPr id="2" name="Picture 1">
            <a:extLst>
              <a:ext uri="{FF2B5EF4-FFF2-40B4-BE49-F238E27FC236}">
                <a16:creationId xmlns:a16="http://schemas.microsoft.com/office/drawing/2014/main" id="{F2766014-E4C2-41CD-80B5-C7C1F3348D23}"/>
              </a:ext>
            </a:extLst>
          </p:cNvPr>
          <p:cNvPicPr>
            <a:picLocks noChangeAspect="1"/>
          </p:cNvPicPr>
          <p:nvPr/>
        </p:nvPicPr>
        <p:blipFill>
          <a:blip r:embed="rId3"/>
          <a:stretch>
            <a:fillRect/>
          </a:stretch>
        </p:blipFill>
        <p:spPr>
          <a:xfrm>
            <a:off x="7728800" y="95433"/>
            <a:ext cx="3621784" cy="3735938"/>
          </a:xfrm>
          <a:prstGeom prst="rect">
            <a:avLst/>
          </a:prstGeom>
        </p:spPr>
      </p:pic>
      <p:pic>
        <p:nvPicPr>
          <p:cNvPr id="12" name="Picture 11">
            <a:extLst>
              <a:ext uri="{FF2B5EF4-FFF2-40B4-BE49-F238E27FC236}">
                <a16:creationId xmlns:a16="http://schemas.microsoft.com/office/drawing/2014/main" id="{C73579AF-D4D7-4784-AF8C-74DA413BA7E6}"/>
              </a:ext>
            </a:extLst>
          </p:cNvPr>
          <p:cNvPicPr>
            <a:picLocks noChangeAspect="1"/>
          </p:cNvPicPr>
          <p:nvPr/>
        </p:nvPicPr>
        <p:blipFill>
          <a:blip r:embed="rId4"/>
          <a:stretch>
            <a:fillRect/>
          </a:stretch>
        </p:blipFill>
        <p:spPr>
          <a:xfrm>
            <a:off x="1511808" y="4363204"/>
            <a:ext cx="9579864" cy="2308487"/>
          </a:xfrm>
          <a:prstGeom prst="rect">
            <a:avLst/>
          </a:prstGeom>
        </p:spPr>
      </p:pic>
    </p:spTree>
    <p:extLst>
      <p:ext uri="{BB962C8B-B14F-4D97-AF65-F5344CB8AC3E}">
        <p14:creationId xmlns:p14="http://schemas.microsoft.com/office/powerpoint/2010/main" val="277909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729967" cy="461665"/>
          </a:xfrm>
          <a:prstGeom prst="rect">
            <a:avLst/>
          </a:prstGeom>
          <a:noFill/>
        </p:spPr>
        <p:txBody>
          <a:bodyPr wrap="none" rtlCol="0">
            <a:spAutoFit/>
          </a:bodyPr>
          <a:lstStyle/>
          <a:p>
            <a:r>
              <a:rPr lang="en-US" sz="2400" dirty="0"/>
              <a:t>Common Drain Stage – Small Signal Analysis </a:t>
            </a:r>
            <a:endParaRPr lang="ro-RO" sz="2400" dirty="0"/>
          </a:p>
        </p:txBody>
      </p:sp>
      <p:pic>
        <p:nvPicPr>
          <p:cNvPr id="12" name="Picture 11">
            <a:extLst>
              <a:ext uri="{FF2B5EF4-FFF2-40B4-BE49-F238E27FC236}">
                <a16:creationId xmlns:a16="http://schemas.microsoft.com/office/drawing/2014/main" id="{C73579AF-D4D7-4784-AF8C-74DA413BA7E6}"/>
              </a:ext>
            </a:extLst>
          </p:cNvPr>
          <p:cNvPicPr>
            <a:picLocks noChangeAspect="1"/>
          </p:cNvPicPr>
          <p:nvPr/>
        </p:nvPicPr>
        <p:blipFill>
          <a:blip r:embed="rId2"/>
          <a:stretch>
            <a:fillRect/>
          </a:stretch>
        </p:blipFill>
        <p:spPr>
          <a:xfrm>
            <a:off x="747975" y="3802062"/>
            <a:ext cx="10377614" cy="2500723"/>
          </a:xfrm>
          <a:prstGeom prst="rect">
            <a:avLst/>
          </a:prstGeom>
        </p:spPr>
      </p:pic>
      <p:cxnSp>
        <p:nvCxnSpPr>
          <p:cNvPr id="9" name="Conector drept 2">
            <a:extLst>
              <a:ext uri="{FF2B5EF4-FFF2-40B4-BE49-F238E27FC236}">
                <a16:creationId xmlns:a16="http://schemas.microsoft.com/office/drawing/2014/main" id="{2AB7F411-78A9-44A4-AE97-A4C3576CA970}"/>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CasetăText 23">
            <a:extLst>
              <a:ext uri="{FF2B5EF4-FFF2-40B4-BE49-F238E27FC236}">
                <a16:creationId xmlns:a16="http://schemas.microsoft.com/office/drawing/2014/main" id="{05B432C7-4015-46A4-B00C-3218B803695F}"/>
              </a:ext>
            </a:extLst>
          </p:cNvPr>
          <p:cNvSpPr txBox="1"/>
          <p:nvPr/>
        </p:nvSpPr>
        <p:spPr>
          <a:xfrm>
            <a:off x="400050" y="1103809"/>
            <a:ext cx="11348604"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have solved the current mirror multiple times </a:t>
            </a:r>
          </a:p>
        </p:txBody>
      </p:sp>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2B701D14-35BA-481F-A9B7-70C1D83BE7D2}"/>
                  </a:ext>
                </a:extLst>
              </p:cNvPr>
              <p:cNvSpPr/>
              <p:nvPr/>
            </p:nvSpPr>
            <p:spPr>
              <a:xfrm>
                <a:off x="747975" y="1630865"/>
                <a:ext cx="2210828" cy="66588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3</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3</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3</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𝑜</m:t>
                              </m:r>
                              <m:r>
                                <a:rPr lang="en-US" b="0" i="1" smtClean="0">
                                  <a:latin typeface="Cambria Math" panose="02040503050406030204" pitchFamily="18" charset="0"/>
                                </a:rPr>
                                <m:t>3</m:t>
                              </m:r>
                            </m:sub>
                          </m:sSub>
                        </m:den>
                      </m:f>
                      <m:r>
                        <a:rPr lang="en-US" b="0" i="1" smtClean="0">
                          <a:latin typeface="Cambria Math" panose="02040503050406030204" pitchFamily="18" charset="0"/>
                        </a:rPr>
                        <m:t>=0</m:t>
                      </m:r>
                    </m:oMath>
                  </m:oMathPara>
                </a14:m>
                <a:endParaRPr lang="en-US" dirty="0"/>
              </a:p>
            </p:txBody>
          </p:sp>
        </mc:Choice>
        <mc:Fallback xmlns="">
          <p:sp>
            <p:nvSpPr>
              <p:cNvPr id="13" name="Dreptunghi 4">
                <a:extLst>
                  <a:ext uri="{FF2B5EF4-FFF2-40B4-BE49-F238E27FC236}">
                    <a16:creationId xmlns:a16="http://schemas.microsoft.com/office/drawing/2014/main" id="{2B701D14-35BA-481F-A9B7-70C1D83BE7D2}"/>
                  </a:ext>
                </a:extLst>
              </p:cNvPr>
              <p:cNvSpPr>
                <a:spLocks noRot="1" noChangeAspect="1" noMove="1" noResize="1" noEditPoints="1" noAdjustHandles="1" noChangeArrowheads="1" noChangeShapeType="1" noTextEdit="1"/>
              </p:cNvSpPr>
              <p:nvPr/>
            </p:nvSpPr>
            <p:spPr>
              <a:xfrm>
                <a:off x="747975" y="1630865"/>
                <a:ext cx="2210828" cy="6658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657ED020-E9BF-4E06-A49D-0C1240875E49}"/>
                  </a:ext>
                </a:extLst>
              </p:cNvPr>
              <p:cNvSpPr/>
              <p:nvPr/>
            </p:nvSpPr>
            <p:spPr>
              <a:xfrm>
                <a:off x="3364796" y="1598249"/>
                <a:ext cx="2431957"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3</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3</m:t>
                                  </m:r>
                                </m:sub>
                              </m:sSub>
                            </m:den>
                          </m:f>
                        </m:e>
                      </m:d>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b="0" i="1" smtClean="0">
                              <a:latin typeface="Cambria Math" panose="02040503050406030204" pitchFamily="18" charset="0"/>
                            </a:rPr>
                            <m:t>3</m:t>
                          </m:r>
                        </m:sub>
                      </m:sSub>
                      <m:r>
                        <a:rPr lang="en-US" b="0" i="1" smtClean="0">
                          <a:latin typeface="Cambria Math" panose="02040503050406030204" pitchFamily="18" charset="0"/>
                        </a:rPr>
                        <m:t>=0</m:t>
                      </m:r>
                    </m:oMath>
                  </m:oMathPara>
                </a14:m>
                <a:endParaRPr lang="en-US" dirty="0"/>
              </a:p>
            </p:txBody>
          </p:sp>
        </mc:Choice>
        <mc:Fallback xmlns="">
          <p:sp>
            <p:nvSpPr>
              <p:cNvPr id="14" name="Dreptunghi 4">
                <a:extLst>
                  <a:ext uri="{FF2B5EF4-FFF2-40B4-BE49-F238E27FC236}">
                    <a16:creationId xmlns:a16="http://schemas.microsoft.com/office/drawing/2014/main" id="{657ED020-E9BF-4E06-A49D-0C1240875E49}"/>
                  </a:ext>
                </a:extLst>
              </p:cNvPr>
              <p:cNvSpPr>
                <a:spLocks noRot="1" noChangeAspect="1" noMove="1" noResize="1" noEditPoints="1" noAdjustHandles="1" noChangeArrowheads="1" noChangeShapeType="1" noTextEdit="1"/>
              </p:cNvSpPr>
              <p:nvPr/>
            </p:nvSpPr>
            <p:spPr>
              <a:xfrm>
                <a:off x="3364796" y="1598249"/>
                <a:ext cx="2431957"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3B8FC53A-4700-48F0-A3C8-1F966269DC87}"/>
                  </a:ext>
                </a:extLst>
              </p:cNvPr>
              <p:cNvSpPr/>
              <p:nvPr/>
            </p:nvSpPr>
            <p:spPr>
              <a:xfrm>
                <a:off x="6255773" y="1775947"/>
                <a:ext cx="1159634"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b="0" i="1" smtClean="0">
                              <a:latin typeface="Cambria Math" panose="02040503050406030204" pitchFamily="18" charset="0"/>
                            </a:rPr>
                            <m:t>3</m:t>
                          </m:r>
                        </m:sub>
                      </m:sSub>
                      <m:r>
                        <a:rPr lang="en-US" b="0" i="1" smtClean="0">
                          <a:latin typeface="Cambria Math" panose="02040503050406030204" pitchFamily="18" charset="0"/>
                        </a:rPr>
                        <m:t>=0</m:t>
                      </m:r>
                    </m:oMath>
                  </m:oMathPara>
                </a14:m>
                <a:endParaRPr lang="en-US" dirty="0"/>
              </a:p>
            </p:txBody>
          </p:sp>
        </mc:Choice>
        <mc:Fallback xmlns="">
          <p:sp>
            <p:nvSpPr>
              <p:cNvPr id="15" name="Dreptunghi 4">
                <a:extLst>
                  <a:ext uri="{FF2B5EF4-FFF2-40B4-BE49-F238E27FC236}">
                    <a16:creationId xmlns:a16="http://schemas.microsoft.com/office/drawing/2014/main" id="{3B8FC53A-4700-48F0-A3C8-1F966269DC87}"/>
                  </a:ext>
                </a:extLst>
              </p:cNvPr>
              <p:cNvSpPr>
                <a:spLocks noRot="1" noChangeAspect="1" noMove="1" noResize="1" noEditPoints="1" noAdjustHandles="1" noChangeArrowheads="1" noChangeShapeType="1" noTextEdit="1"/>
              </p:cNvSpPr>
              <p:nvPr/>
            </p:nvSpPr>
            <p:spPr>
              <a:xfrm>
                <a:off x="6255773" y="1775947"/>
                <a:ext cx="1159634" cy="391902"/>
              </a:xfrm>
              <a:prstGeom prst="rect">
                <a:avLst/>
              </a:prstGeom>
              <a:blipFill>
                <a:blip r:embed="rId5"/>
                <a:stretch>
                  <a:fillRect b="-4615"/>
                </a:stretch>
              </a:blipFill>
            </p:spPr>
            <p:txBody>
              <a:bodyPr/>
              <a:lstStyle/>
              <a:p>
                <a:r>
                  <a:rPr lang="en-US">
                    <a:noFill/>
                  </a:rPr>
                  <a:t> </a:t>
                </a:r>
              </a:p>
            </p:txBody>
          </p:sp>
        </mc:Fallback>
      </mc:AlternateContent>
      <p:sp>
        <p:nvSpPr>
          <p:cNvPr id="16" name="Arrow: Right 32">
            <a:extLst>
              <a:ext uri="{FF2B5EF4-FFF2-40B4-BE49-F238E27FC236}">
                <a16:creationId xmlns:a16="http://schemas.microsoft.com/office/drawing/2014/main" id="{52355420-03CA-44B4-A8CB-7002DB131BF3}"/>
              </a:ext>
            </a:extLst>
          </p:cNvPr>
          <p:cNvSpPr/>
          <p:nvPr/>
        </p:nvSpPr>
        <p:spPr>
          <a:xfrm>
            <a:off x="2960188" y="1853920"/>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32">
            <a:extLst>
              <a:ext uri="{FF2B5EF4-FFF2-40B4-BE49-F238E27FC236}">
                <a16:creationId xmlns:a16="http://schemas.microsoft.com/office/drawing/2014/main" id="{85AE59F4-F26B-4BC3-9A7E-FA482CCB44EB}"/>
              </a:ext>
            </a:extLst>
          </p:cNvPr>
          <p:cNvSpPr/>
          <p:nvPr/>
        </p:nvSpPr>
        <p:spPr>
          <a:xfrm>
            <a:off x="5906146" y="1874076"/>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32">
            <a:extLst>
              <a:ext uri="{FF2B5EF4-FFF2-40B4-BE49-F238E27FC236}">
                <a16:creationId xmlns:a16="http://schemas.microsoft.com/office/drawing/2014/main" id="{AD20B782-E735-4E9D-BD62-EA957C946D89}"/>
              </a:ext>
            </a:extLst>
          </p:cNvPr>
          <p:cNvSpPr/>
          <p:nvPr/>
        </p:nvSpPr>
        <p:spPr>
          <a:xfrm>
            <a:off x="7415407" y="1900057"/>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1" name="Dreptunghi 4">
                <a:extLst>
                  <a:ext uri="{FF2B5EF4-FFF2-40B4-BE49-F238E27FC236}">
                    <a16:creationId xmlns:a16="http://schemas.microsoft.com/office/drawing/2014/main" id="{684FB96D-13D6-4447-9E07-593EF1164CD4}"/>
                  </a:ext>
                </a:extLst>
              </p:cNvPr>
              <p:cNvSpPr/>
              <p:nvPr/>
            </p:nvSpPr>
            <p:spPr>
              <a:xfrm>
                <a:off x="7821400" y="1797513"/>
                <a:ext cx="1159634"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b="0" i="1" smtClean="0">
                              <a:latin typeface="Cambria Math" panose="02040503050406030204" pitchFamily="18" charset="0"/>
                            </a:rPr>
                            <m:t>2</m:t>
                          </m:r>
                        </m:sub>
                      </m:sSub>
                      <m:r>
                        <a:rPr lang="en-US" b="0" i="1" smtClean="0">
                          <a:latin typeface="Cambria Math" panose="02040503050406030204" pitchFamily="18" charset="0"/>
                        </a:rPr>
                        <m:t>=0</m:t>
                      </m:r>
                    </m:oMath>
                  </m:oMathPara>
                </a14:m>
                <a:endParaRPr lang="en-US" dirty="0"/>
              </a:p>
            </p:txBody>
          </p:sp>
        </mc:Choice>
        <mc:Fallback xmlns="">
          <p:sp>
            <p:nvSpPr>
              <p:cNvPr id="21" name="Dreptunghi 4">
                <a:extLst>
                  <a:ext uri="{FF2B5EF4-FFF2-40B4-BE49-F238E27FC236}">
                    <a16:creationId xmlns:a16="http://schemas.microsoft.com/office/drawing/2014/main" id="{684FB96D-13D6-4447-9E07-593EF1164CD4}"/>
                  </a:ext>
                </a:extLst>
              </p:cNvPr>
              <p:cNvSpPr>
                <a:spLocks noRot="1" noChangeAspect="1" noMove="1" noResize="1" noEditPoints="1" noAdjustHandles="1" noChangeArrowheads="1" noChangeShapeType="1" noTextEdit="1"/>
              </p:cNvSpPr>
              <p:nvPr/>
            </p:nvSpPr>
            <p:spPr>
              <a:xfrm>
                <a:off x="7821400" y="1797513"/>
                <a:ext cx="1159634" cy="391902"/>
              </a:xfrm>
              <a:prstGeom prst="rect">
                <a:avLst/>
              </a:prstGeom>
              <a:blipFill>
                <a:blip r:embed="rId6"/>
                <a:stretch>
                  <a:fillRect b="-6250"/>
                </a:stretch>
              </a:blipFill>
            </p:spPr>
            <p:txBody>
              <a:bodyPr/>
              <a:lstStyle/>
              <a:p>
                <a:r>
                  <a:rPr lang="en-US">
                    <a:noFill/>
                  </a:rPr>
                  <a:t> </a:t>
                </a:r>
              </a:p>
            </p:txBody>
          </p:sp>
        </mc:Fallback>
      </mc:AlternateContent>
      <p:sp>
        <p:nvSpPr>
          <p:cNvPr id="23" name="CasetăText 23">
            <a:extLst>
              <a:ext uri="{FF2B5EF4-FFF2-40B4-BE49-F238E27FC236}">
                <a16:creationId xmlns:a16="http://schemas.microsoft.com/office/drawing/2014/main" id="{D6F3F2D4-47CF-42A6-B8FF-DE92D47BDC03}"/>
              </a:ext>
            </a:extLst>
          </p:cNvPr>
          <p:cNvSpPr txBox="1"/>
          <p:nvPr/>
        </p:nvSpPr>
        <p:spPr>
          <a:xfrm>
            <a:off x="400050" y="2390485"/>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This allows us to simplify the circuit – we remove the MN3 transistor (as we have already solved for it) and we can also remove the MN2 voltage controlled current source as it gives zero current.</a:t>
            </a:r>
          </a:p>
          <a:p>
            <a:pPr marL="342900" indent="-342900">
              <a:buFont typeface="Arial" panose="020B0604020202020204" pitchFamily="34" charset="0"/>
              <a:buChar char="•"/>
            </a:pPr>
            <a:r>
              <a:rPr lang="en-US" dirty="0"/>
              <a:t>We also flip the circuit to have the input to the left and the output</a:t>
            </a:r>
          </a:p>
        </p:txBody>
      </p:sp>
      <mc:AlternateContent xmlns:mc="http://schemas.openxmlformats.org/markup-compatibility/2006" xmlns:a14="http://schemas.microsoft.com/office/drawing/2010/main">
        <mc:Choice Requires="a14">
          <p:sp>
            <p:nvSpPr>
              <p:cNvPr id="24" name="Dreptunghi 4">
                <a:extLst>
                  <a:ext uri="{FF2B5EF4-FFF2-40B4-BE49-F238E27FC236}">
                    <a16:creationId xmlns:a16="http://schemas.microsoft.com/office/drawing/2014/main" id="{44333C87-3541-4AEE-AB0A-AA1891205B7B}"/>
                  </a:ext>
                </a:extLst>
              </p:cNvPr>
              <p:cNvSpPr/>
              <p:nvPr/>
            </p:nvSpPr>
            <p:spPr>
              <a:xfrm>
                <a:off x="9482757" y="1757467"/>
                <a:ext cx="1522924"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2</m:t>
                          </m:r>
                        </m:sub>
                      </m:sSub>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r>
                            <a:rPr lang="en-US" b="0" i="1" smtClean="0">
                              <a:latin typeface="Cambria Math" panose="02040503050406030204" pitchFamily="18" charset="0"/>
                            </a:rPr>
                            <m:t>2</m:t>
                          </m:r>
                        </m:sub>
                      </m:sSub>
                      <m:r>
                        <a:rPr lang="en-US" b="0" i="1" smtClean="0">
                          <a:latin typeface="Cambria Math" panose="02040503050406030204" pitchFamily="18" charset="0"/>
                        </a:rPr>
                        <m:t>=0</m:t>
                      </m:r>
                    </m:oMath>
                  </m:oMathPara>
                </a14:m>
                <a:endParaRPr lang="en-US" dirty="0"/>
              </a:p>
            </p:txBody>
          </p:sp>
        </mc:Choice>
        <mc:Fallback xmlns="">
          <p:sp>
            <p:nvSpPr>
              <p:cNvPr id="24" name="Dreptunghi 4">
                <a:extLst>
                  <a:ext uri="{FF2B5EF4-FFF2-40B4-BE49-F238E27FC236}">
                    <a16:creationId xmlns:a16="http://schemas.microsoft.com/office/drawing/2014/main" id="{44333C87-3541-4AEE-AB0A-AA1891205B7B}"/>
                  </a:ext>
                </a:extLst>
              </p:cNvPr>
              <p:cNvSpPr>
                <a:spLocks noRot="1" noChangeAspect="1" noMove="1" noResize="1" noEditPoints="1" noAdjustHandles="1" noChangeArrowheads="1" noChangeShapeType="1" noTextEdit="1"/>
              </p:cNvSpPr>
              <p:nvPr/>
            </p:nvSpPr>
            <p:spPr>
              <a:xfrm>
                <a:off x="9482757" y="1757467"/>
                <a:ext cx="1522924" cy="391902"/>
              </a:xfrm>
              <a:prstGeom prst="rect">
                <a:avLst/>
              </a:prstGeom>
              <a:blipFill>
                <a:blip r:embed="rId7"/>
                <a:stretch>
                  <a:fillRect b="-4615"/>
                </a:stretch>
              </a:blipFill>
            </p:spPr>
            <p:txBody>
              <a:bodyPr/>
              <a:lstStyle/>
              <a:p>
                <a:r>
                  <a:rPr lang="en-US">
                    <a:noFill/>
                  </a:rPr>
                  <a:t> </a:t>
                </a:r>
              </a:p>
            </p:txBody>
          </p:sp>
        </mc:Fallback>
      </mc:AlternateContent>
      <p:sp>
        <p:nvSpPr>
          <p:cNvPr id="5" name="Arrow: Right 32">
            <a:extLst>
              <a:ext uri="{FF2B5EF4-FFF2-40B4-BE49-F238E27FC236}">
                <a16:creationId xmlns:a16="http://schemas.microsoft.com/office/drawing/2014/main" id="{69EBDC07-26D8-4247-8A56-EA6A96BB44C0}"/>
              </a:ext>
            </a:extLst>
          </p:cNvPr>
          <p:cNvSpPr/>
          <p:nvPr/>
        </p:nvSpPr>
        <p:spPr>
          <a:xfrm>
            <a:off x="9024751" y="1875027"/>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110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729967" cy="461665"/>
          </a:xfrm>
          <a:prstGeom prst="rect">
            <a:avLst/>
          </a:prstGeom>
          <a:noFill/>
        </p:spPr>
        <p:txBody>
          <a:bodyPr wrap="none" rtlCol="0">
            <a:spAutoFit/>
          </a:bodyPr>
          <a:lstStyle/>
          <a:p>
            <a:r>
              <a:rPr lang="en-US" sz="2400" dirty="0"/>
              <a:t>Common Drain Stage – Small Signal Analysis </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837962"/>
            <a:ext cx="11184642" cy="369332"/>
          </a:xfrm>
          <a:prstGeom prst="rect">
            <a:avLst/>
          </a:prstGeom>
          <a:noFill/>
        </p:spPr>
        <p:txBody>
          <a:bodyPr wrap="square" rtlCol="0">
            <a:spAutoFit/>
          </a:bodyPr>
          <a:lstStyle/>
          <a:p>
            <a:pPr marL="342900" indent="-342900">
              <a:buFont typeface="Arial" panose="020B0604020202020204" pitchFamily="34" charset="0"/>
              <a:buChar char="•"/>
            </a:pPr>
            <a:r>
              <a:rPr lang="en-US" dirty="0"/>
              <a:t>Now, we solve for the output node. As before, we write the sum of all currents going out of the node equals zero.</a:t>
            </a:r>
          </a:p>
        </p:txBody>
      </p:sp>
      <mc:AlternateContent xmlns:mc="http://schemas.openxmlformats.org/markup-compatibility/2006" xmlns:a14="http://schemas.microsoft.com/office/drawing/2010/main">
        <mc:Choice Requires="a14">
          <p:sp>
            <p:nvSpPr>
              <p:cNvPr id="2" name="Dreptunghi 4">
                <a:extLst>
                  <a:ext uri="{FF2B5EF4-FFF2-40B4-BE49-F238E27FC236}">
                    <a16:creationId xmlns:a16="http://schemas.microsoft.com/office/drawing/2014/main" id="{BEBCC85A-964B-40A3-876E-BF322887E7D0}"/>
                  </a:ext>
                </a:extLst>
              </p:cNvPr>
              <p:cNvSpPr/>
              <p:nvPr/>
            </p:nvSpPr>
            <p:spPr>
              <a:xfrm>
                <a:off x="801711" y="1134036"/>
                <a:ext cx="2738486" cy="65768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𝑜</m:t>
                              </m:r>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2</m:t>
                              </m:r>
                            </m:sub>
                          </m:sSub>
                        </m:den>
                      </m:f>
                      <m:r>
                        <a:rPr lang="en-US" b="0" i="1" smtClean="0">
                          <a:latin typeface="Cambria Math" panose="02040503050406030204" pitchFamily="18" charset="0"/>
                        </a:rPr>
                        <m:t>=0</m:t>
                      </m:r>
                    </m:oMath>
                  </m:oMathPara>
                </a14:m>
                <a:endParaRPr lang="en-US" dirty="0"/>
              </a:p>
            </p:txBody>
          </p:sp>
        </mc:Choice>
        <mc:Fallback xmlns="">
          <p:sp>
            <p:nvSpPr>
              <p:cNvPr id="2" name="Dreptunghi 4">
                <a:extLst>
                  <a:ext uri="{FF2B5EF4-FFF2-40B4-BE49-F238E27FC236}">
                    <a16:creationId xmlns:a16="http://schemas.microsoft.com/office/drawing/2014/main" id="{BEBCC85A-964B-40A3-876E-BF322887E7D0}"/>
                  </a:ext>
                </a:extLst>
              </p:cNvPr>
              <p:cNvSpPr>
                <a:spLocks noRot="1" noChangeAspect="1" noMove="1" noResize="1" noEditPoints="1" noAdjustHandles="1" noChangeArrowheads="1" noChangeShapeType="1" noTextEdit="1"/>
              </p:cNvSpPr>
              <p:nvPr/>
            </p:nvSpPr>
            <p:spPr>
              <a:xfrm>
                <a:off x="801711" y="1134036"/>
                <a:ext cx="2738486" cy="65768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616B818A-FF47-44B1-80BE-02DA4C9326C2}"/>
                  </a:ext>
                </a:extLst>
              </p:cNvPr>
              <p:cNvSpPr/>
              <p:nvPr/>
            </p:nvSpPr>
            <p:spPr>
              <a:xfrm>
                <a:off x="4164284" y="1261066"/>
                <a:ext cx="4050722"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den>
                          </m:f>
                        </m:e>
                      </m:d>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𝑉</m:t>
                          </m:r>
                        </m:e>
                        <m:sub>
                          <m:r>
                            <a:rPr lang="en-US" i="1">
                              <a:latin typeface="Cambria Math" panose="02040503050406030204" pitchFamily="18" charset="0"/>
                            </a:rPr>
                            <m:t>𝑂</m:t>
                          </m:r>
                        </m:sub>
                      </m:sSub>
                      <m:r>
                        <a:rPr lang="en-US" b="0" i="1" smtClean="0">
                          <a:latin typeface="Cambria Math" panose="02040503050406030204" pitchFamily="18" charset="0"/>
                        </a:rPr>
                        <m:t>=0</m:t>
                      </m:r>
                    </m:oMath>
                  </m:oMathPara>
                </a14:m>
                <a:endParaRPr lang="en-US" dirty="0"/>
              </a:p>
            </p:txBody>
          </p:sp>
        </mc:Choice>
        <mc:Fallback xmlns="">
          <p:sp>
            <p:nvSpPr>
              <p:cNvPr id="5" name="Dreptunghi 4">
                <a:extLst>
                  <a:ext uri="{FF2B5EF4-FFF2-40B4-BE49-F238E27FC236}">
                    <a16:creationId xmlns:a16="http://schemas.microsoft.com/office/drawing/2014/main" id="{616B818A-FF47-44B1-80BE-02DA4C9326C2}"/>
                  </a:ext>
                </a:extLst>
              </p:cNvPr>
              <p:cNvSpPr>
                <a:spLocks noRot="1" noChangeAspect="1" noMove="1" noResize="1" noEditPoints="1" noAdjustHandles="1" noChangeArrowheads="1" noChangeShapeType="1" noTextEdit="1"/>
              </p:cNvSpPr>
              <p:nvPr/>
            </p:nvSpPr>
            <p:spPr>
              <a:xfrm>
                <a:off x="4164284" y="1261066"/>
                <a:ext cx="4050722" cy="714683"/>
              </a:xfrm>
              <a:prstGeom prst="rect">
                <a:avLst/>
              </a:prstGeom>
              <a:blipFill>
                <a:blip r:embed="rId3"/>
                <a:stretch>
                  <a:fillRect/>
                </a:stretch>
              </a:blipFill>
            </p:spPr>
            <p:txBody>
              <a:bodyPr/>
              <a:lstStyle/>
              <a:p>
                <a:r>
                  <a:rPr lang="en-US">
                    <a:noFill/>
                  </a:rPr>
                  <a:t> </a:t>
                </a:r>
              </a:p>
            </p:txBody>
          </p:sp>
        </mc:Fallback>
      </mc:AlternateContent>
      <p:sp>
        <p:nvSpPr>
          <p:cNvPr id="11" name="Arrow: Right 32">
            <a:extLst>
              <a:ext uri="{FF2B5EF4-FFF2-40B4-BE49-F238E27FC236}">
                <a16:creationId xmlns:a16="http://schemas.microsoft.com/office/drawing/2014/main" id="{2B140C5B-FA66-4B80-BE77-8C256CFEF948}"/>
              </a:ext>
            </a:extLst>
          </p:cNvPr>
          <p:cNvSpPr/>
          <p:nvPr/>
        </p:nvSpPr>
        <p:spPr>
          <a:xfrm>
            <a:off x="3811349" y="1533875"/>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asetăText 23">
            <a:extLst>
              <a:ext uri="{FF2B5EF4-FFF2-40B4-BE49-F238E27FC236}">
                <a16:creationId xmlns:a16="http://schemas.microsoft.com/office/drawing/2014/main" id="{2ABCFDE2-7D96-43FA-B70D-5235B42D0999}"/>
              </a:ext>
            </a:extLst>
          </p:cNvPr>
          <p:cNvSpPr txBox="1"/>
          <p:nvPr/>
        </p:nvSpPr>
        <p:spPr>
          <a:xfrm>
            <a:off x="400050" y="2227573"/>
            <a:ext cx="5911298" cy="369332"/>
          </a:xfrm>
          <a:prstGeom prst="rect">
            <a:avLst/>
          </a:prstGeom>
          <a:noFill/>
        </p:spPr>
        <p:txBody>
          <a:bodyPr wrap="square" rtlCol="0">
            <a:spAutoFit/>
          </a:bodyPr>
          <a:lstStyle/>
          <a:p>
            <a:pPr marL="342900" indent="-342900">
              <a:buFont typeface="Arial" panose="020B0604020202020204" pitchFamily="34" charset="0"/>
              <a:buChar char="•"/>
            </a:pPr>
            <a:r>
              <a:rPr lang="en-US" dirty="0"/>
              <a:t>But usually (g</a:t>
            </a:r>
            <a:r>
              <a:rPr lang="en-US" baseline="-25000" dirty="0"/>
              <a:t>m1</a:t>
            </a:r>
            <a:r>
              <a:rPr lang="en-US" dirty="0"/>
              <a:t> is large, r</a:t>
            </a:r>
            <a:r>
              <a:rPr lang="en-US" baseline="-25000" dirty="0"/>
              <a:t>o</a:t>
            </a:r>
            <a:r>
              <a:rPr lang="en-US" dirty="0"/>
              <a:t> is large so 1/r</a:t>
            </a:r>
            <a:r>
              <a:rPr lang="en-US" baseline="-25000" dirty="0"/>
              <a:t>o</a:t>
            </a:r>
            <a:r>
              <a:rPr lang="en-US" dirty="0"/>
              <a:t> is small)</a:t>
            </a:r>
          </a:p>
        </p:txBody>
      </p:sp>
      <p:sp>
        <p:nvSpPr>
          <p:cNvPr id="30" name="CasetăText 23">
            <a:extLst>
              <a:ext uri="{FF2B5EF4-FFF2-40B4-BE49-F238E27FC236}">
                <a16:creationId xmlns:a16="http://schemas.microsoft.com/office/drawing/2014/main" id="{37C2CB61-87F7-43A7-B2D1-972BE8E0FD2C}"/>
              </a:ext>
            </a:extLst>
          </p:cNvPr>
          <p:cNvSpPr txBox="1"/>
          <p:nvPr/>
        </p:nvSpPr>
        <p:spPr>
          <a:xfrm>
            <a:off x="400049" y="3994184"/>
            <a:ext cx="5281424" cy="369332"/>
          </a:xfrm>
          <a:prstGeom prst="rect">
            <a:avLst/>
          </a:prstGeom>
          <a:noFill/>
        </p:spPr>
        <p:txBody>
          <a:bodyPr wrap="square" rtlCol="0">
            <a:spAutoFit/>
          </a:bodyPr>
          <a:lstStyle/>
          <a:p>
            <a:pPr marL="342900" indent="-342900">
              <a:buFont typeface="Arial" panose="020B0604020202020204" pitchFamily="34" charset="0"/>
              <a:buChar char="•"/>
            </a:pPr>
            <a:r>
              <a:rPr lang="en-US" dirty="0"/>
              <a:t>Or equivalent</a:t>
            </a:r>
          </a:p>
        </p:txBody>
      </p:sp>
      <mc:AlternateContent xmlns:mc="http://schemas.openxmlformats.org/markup-compatibility/2006" xmlns:a14="http://schemas.microsoft.com/office/drawing/2010/main">
        <mc:Choice Requires="a14">
          <p:sp>
            <p:nvSpPr>
              <p:cNvPr id="32" name="Dreptunghi 4">
                <a:extLst>
                  <a:ext uri="{FF2B5EF4-FFF2-40B4-BE49-F238E27FC236}">
                    <a16:creationId xmlns:a16="http://schemas.microsoft.com/office/drawing/2014/main" id="{2679973D-4C9B-4EDF-87AB-A5C6D725FB7A}"/>
                  </a:ext>
                </a:extLst>
              </p:cNvPr>
              <p:cNvSpPr/>
              <p:nvPr/>
            </p:nvSpPr>
            <p:spPr>
              <a:xfrm>
                <a:off x="907534" y="5104590"/>
                <a:ext cx="1432143" cy="65620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32" name="Dreptunghi 4">
                <a:extLst>
                  <a:ext uri="{FF2B5EF4-FFF2-40B4-BE49-F238E27FC236}">
                    <a16:creationId xmlns:a16="http://schemas.microsoft.com/office/drawing/2014/main" id="{2679973D-4C9B-4EDF-87AB-A5C6D725FB7A}"/>
                  </a:ext>
                </a:extLst>
              </p:cNvPr>
              <p:cNvSpPr>
                <a:spLocks noRot="1" noChangeAspect="1" noMove="1" noResize="1" noEditPoints="1" noAdjustHandles="1" noChangeArrowheads="1" noChangeShapeType="1" noTextEdit="1"/>
              </p:cNvSpPr>
              <p:nvPr/>
            </p:nvSpPr>
            <p:spPr>
              <a:xfrm>
                <a:off x="907534" y="5104590"/>
                <a:ext cx="1432143" cy="656205"/>
              </a:xfrm>
              <a:prstGeom prst="rect">
                <a:avLst/>
              </a:prstGeom>
              <a:blipFill>
                <a:blip r:embed="rId4"/>
                <a:stretch>
                  <a:fillRect/>
                </a:stretch>
              </a:blipFill>
            </p:spPr>
            <p:txBody>
              <a:bodyPr/>
              <a:lstStyle/>
              <a:p>
                <a:r>
                  <a:rPr lang="en-US">
                    <a:noFill/>
                  </a:rPr>
                  <a:t> </a:t>
                </a:r>
              </a:p>
            </p:txBody>
          </p:sp>
        </mc:Fallback>
      </mc:AlternateContent>
      <p:sp>
        <p:nvSpPr>
          <p:cNvPr id="34" name="Rectangle: Rounded Corners 21">
            <a:extLst>
              <a:ext uri="{FF2B5EF4-FFF2-40B4-BE49-F238E27FC236}">
                <a16:creationId xmlns:a16="http://schemas.microsoft.com/office/drawing/2014/main" id="{C108C8AB-3CAE-4CD9-BF11-F90EB7AC0ABC}"/>
              </a:ext>
            </a:extLst>
          </p:cNvPr>
          <p:cNvSpPr/>
          <p:nvPr/>
        </p:nvSpPr>
        <p:spPr>
          <a:xfrm>
            <a:off x="801711" y="5145739"/>
            <a:ext cx="1432142" cy="6983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48770EA-ACD3-4C1A-B38F-42D94626752D}"/>
              </a:ext>
            </a:extLst>
          </p:cNvPr>
          <p:cNvPicPr>
            <a:picLocks noChangeAspect="1"/>
          </p:cNvPicPr>
          <p:nvPr/>
        </p:nvPicPr>
        <p:blipFill>
          <a:blip r:embed="rId5"/>
          <a:stretch>
            <a:fillRect/>
          </a:stretch>
        </p:blipFill>
        <p:spPr>
          <a:xfrm>
            <a:off x="6189645" y="3722292"/>
            <a:ext cx="5963863" cy="2792956"/>
          </a:xfrm>
          <a:prstGeom prst="rect">
            <a:avLst/>
          </a:prstGeom>
        </p:spPr>
      </p:pic>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A185FA8D-4E2C-4559-94A9-1C50B354BDA1}"/>
                  </a:ext>
                </a:extLst>
              </p:cNvPr>
              <p:cNvSpPr/>
              <p:nvPr/>
            </p:nvSpPr>
            <p:spPr>
              <a:xfrm>
                <a:off x="806114" y="1774377"/>
                <a:ext cx="251979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oMath>
                  </m:oMathPara>
                </a14:m>
                <a:endParaRPr lang="en-US" dirty="0"/>
              </a:p>
            </p:txBody>
          </p:sp>
        </mc:Choice>
        <mc:Fallback xmlns="">
          <p:sp>
            <p:nvSpPr>
              <p:cNvPr id="7" name="Dreptunghi 4">
                <a:extLst>
                  <a:ext uri="{FF2B5EF4-FFF2-40B4-BE49-F238E27FC236}">
                    <a16:creationId xmlns:a16="http://schemas.microsoft.com/office/drawing/2014/main" id="{A185FA8D-4E2C-4559-94A9-1C50B354BDA1}"/>
                  </a:ext>
                </a:extLst>
              </p:cNvPr>
              <p:cNvSpPr>
                <a:spLocks noRot="1" noChangeAspect="1" noMove="1" noResize="1" noEditPoints="1" noAdjustHandles="1" noChangeArrowheads="1" noChangeShapeType="1" noTextEdit="1"/>
              </p:cNvSpPr>
              <p:nvPr/>
            </p:nvSpPr>
            <p:spPr>
              <a:xfrm>
                <a:off x="806114" y="1774377"/>
                <a:ext cx="2519798" cy="391902"/>
              </a:xfrm>
              <a:prstGeom prst="rect">
                <a:avLst/>
              </a:prstGeom>
              <a:blipFill>
                <a:blip r:embed="rId6"/>
                <a:stretch>
                  <a:fillRect b="-9375"/>
                </a:stretch>
              </a:blipFill>
            </p:spPr>
            <p:txBody>
              <a:bodyPr/>
              <a:lstStyle/>
              <a:p>
                <a:r>
                  <a:rPr lang="en-US">
                    <a:noFill/>
                  </a:rPr>
                  <a:t> </a:t>
                </a:r>
              </a:p>
            </p:txBody>
          </p:sp>
        </mc:Fallback>
      </mc:AlternateContent>
      <p:sp>
        <p:nvSpPr>
          <p:cNvPr id="8" name="Right Brace 7">
            <a:extLst>
              <a:ext uri="{FF2B5EF4-FFF2-40B4-BE49-F238E27FC236}">
                <a16:creationId xmlns:a16="http://schemas.microsoft.com/office/drawing/2014/main" id="{99BDF9E2-8888-4ADB-AD36-571A165028BB}"/>
              </a:ext>
            </a:extLst>
          </p:cNvPr>
          <p:cNvSpPr/>
          <p:nvPr/>
        </p:nvSpPr>
        <p:spPr>
          <a:xfrm>
            <a:off x="3479258" y="1149718"/>
            <a:ext cx="60939" cy="96575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2F934984-F75A-4513-B931-6AD430E79D6C}"/>
                  </a:ext>
                </a:extLst>
              </p:cNvPr>
              <p:cNvSpPr/>
              <p:nvPr/>
            </p:nvSpPr>
            <p:spPr>
              <a:xfrm>
                <a:off x="8540671" y="1261065"/>
                <a:ext cx="3292465"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den>
                          </m:f>
                        </m:e>
                      </m:d>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𝑉</m:t>
                          </m:r>
                        </m:e>
                        <m:sub>
                          <m:r>
                            <a:rPr lang="en-US" i="1">
                              <a:latin typeface="Cambria Math" panose="02040503050406030204" pitchFamily="18" charset="0"/>
                            </a:rPr>
                            <m:t>𝑂</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m:oMathPara>
                </a14:m>
                <a:endParaRPr lang="en-US" dirty="0"/>
              </a:p>
            </p:txBody>
          </p:sp>
        </mc:Choice>
        <mc:Fallback xmlns="">
          <p:sp>
            <p:nvSpPr>
              <p:cNvPr id="10" name="Dreptunghi 4">
                <a:extLst>
                  <a:ext uri="{FF2B5EF4-FFF2-40B4-BE49-F238E27FC236}">
                    <a16:creationId xmlns:a16="http://schemas.microsoft.com/office/drawing/2014/main" id="{2F934984-F75A-4513-B931-6AD430E79D6C}"/>
                  </a:ext>
                </a:extLst>
              </p:cNvPr>
              <p:cNvSpPr>
                <a:spLocks noRot="1" noChangeAspect="1" noMove="1" noResize="1" noEditPoints="1" noAdjustHandles="1" noChangeArrowheads="1" noChangeShapeType="1" noTextEdit="1"/>
              </p:cNvSpPr>
              <p:nvPr/>
            </p:nvSpPr>
            <p:spPr>
              <a:xfrm>
                <a:off x="8540671" y="1261065"/>
                <a:ext cx="3292465" cy="714683"/>
              </a:xfrm>
              <a:prstGeom prst="rect">
                <a:avLst/>
              </a:prstGeom>
              <a:blipFill>
                <a:blip r:embed="rId7"/>
                <a:stretch>
                  <a:fillRect/>
                </a:stretch>
              </a:blipFill>
            </p:spPr>
            <p:txBody>
              <a:bodyPr/>
              <a:lstStyle/>
              <a:p>
                <a:r>
                  <a:rPr lang="en-US">
                    <a:noFill/>
                  </a:rPr>
                  <a:t> </a:t>
                </a:r>
              </a:p>
            </p:txBody>
          </p:sp>
        </mc:Fallback>
      </mc:AlternateContent>
      <p:sp>
        <p:nvSpPr>
          <p:cNvPr id="14" name="Arrow: Right 32">
            <a:extLst>
              <a:ext uri="{FF2B5EF4-FFF2-40B4-BE49-F238E27FC236}">
                <a16:creationId xmlns:a16="http://schemas.microsoft.com/office/drawing/2014/main" id="{EB6487B2-5E2A-4071-B3A6-71BD2A395470}"/>
              </a:ext>
            </a:extLst>
          </p:cNvPr>
          <p:cNvSpPr/>
          <p:nvPr/>
        </p:nvSpPr>
        <p:spPr>
          <a:xfrm>
            <a:off x="8264353" y="1523044"/>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asetăText 23">
            <a:extLst>
              <a:ext uri="{FF2B5EF4-FFF2-40B4-BE49-F238E27FC236}">
                <a16:creationId xmlns:a16="http://schemas.microsoft.com/office/drawing/2014/main" id="{6F1F5183-D7E2-4F6F-BC35-8F1923BE0A2D}"/>
              </a:ext>
            </a:extLst>
          </p:cNvPr>
          <p:cNvSpPr txBox="1"/>
          <p:nvPr/>
        </p:nvSpPr>
        <p:spPr>
          <a:xfrm>
            <a:off x="400048" y="3199459"/>
            <a:ext cx="4983225" cy="369332"/>
          </a:xfrm>
          <a:prstGeom prst="rect">
            <a:avLst/>
          </a:prstGeom>
          <a:noFill/>
        </p:spPr>
        <p:txBody>
          <a:bodyPr wrap="square" rtlCol="0">
            <a:spAutoFit/>
          </a:bodyPr>
          <a:lstStyle/>
          <a:p>
            <a:pPr marL="342900" indent="-342900">
              <a:buFont typeface="Arial" panose="020B0604020202020204" pitchFamily="34" charset="0"/>
              <a:buChar char="•"/>
            </a:pPr>
            <a:r>
              <a:rPr lang="en-US" dirty="0"/>
              <a:t>So we can neglect r</a:t>
            </a:r>
            <a:r>
              <a:rPr lang="en-US" baseline="-25000" dirty="0"/>
              <a:t>o1</a:t>
            </a:r>
            <a:r>
              <a:rPr lang="en-US" dirty="0"/>
              <a:t> and r</a:t>
            </a:r>
            <a:r>
              <a:rPr lang="en-US" baseline="-25000" dirty="0"/>
              <a:t>o2</a:t>
            </a:r>
            <a:r>
              <a:rPr lang="en-US" dirty="0"/>
              <a:t> and we get</a:t>
            </a:r>
          </a:p>
        </p:txBody>
      </p:sp>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AF893A64-25D5-4978-ADD6-9714C65D92AC}"/>
                  </a:ext>
                </a:extLst>
              </p:cNvPr>
              <p:cNvSpPr/>
              <p:nvPr/>
            </p:nvSpPr>
            <p:spPr>
              <a:xfrm>
                <a:off x="747667" y="3607706"/>
                <a:ext cx="172731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m:oMathPara>
                </a14:m>
                <a:endParaRPr lang="en-US" dirty="0"/>
              </a:p>
            </p:txBody>
          </p:sp>
        </mc:Choice>
        <mc:Fallback xmlns="">
          <p:sp>
            <p:nvSpPr>
              <p:cNvPr id="20" name="Dreptunghi 4">
                <a:extLst>
                  <a:ext uri="{FF2B5EF4-FFF2-40B4-BE49-F238E27FC236}">
                    <a16:creationId xmlns:a16="http://schemas.microsoft.com/office/drawing/2014/main" id="{AF893A64-25D5-4978-ADD6-9714C65D92AC}"/>
                  </a:ext>
                </a:extLst>
              </p:cNvPr>
              <p:cNvSpPr>
                <a:spLocks noRot="1" noChangeAspect="1" noMove="1" noResize="1" noEditPoints="1" noAdjustHandles="1" noChangeArrowheads="1" noChangeShapeType="1" noTextEdit="1"/>
              </p:cNvSpPr>
              <p:nvPr/>
            </p:nvSpPr>
            <p:spPr>
              <a:xfrm>
                <a:off x="747667" y="3607706"/>
                <a:ext cx="1727310" cy="369332"/>
              </a:xfrm>
              <a:prstGeom prst="rect">
                <a:avLst/>
              </a:prstGeom>
              <a:blipFill>
                <a:blip r:embed="rId8"/>
                <a:stretch>
                  <a:fillRect b="-6667"/>
                </a:stretch>
              </a:blipFill>
            </p:spPr>
            <p:txBody>
              <a:bodyPr/>
              <a:lstStyle/>
              <a:p>
                <a:r>
                  <a:rPr lang="en-US">
                    <a:noFill/>
                  </a:rPr>
                  <a:t> </a:t>
                </a:r>
              </a:p>
            </p:txBody>
          </p:sp>
        </mc:Fallback>
      </mc:AlternateContent>
      <p:sp>
        <p:nvSpPr>
          <p:cNvPr id="41" name="CasetăText 23">
            <a:extLst>
              <a:ext uri="{FF2B5EF4-FFF2-40B4-BE49-F238E27FC236}">
                <a16:creationId xmlns:a16="http://schemas.microsoft.com/office/drawing/2014/main" id="{345EB246-8D52-4AFF-8A4E-25C9DB1EEFB7}"/>
              </a:ext>
            </a:extLst>
          </p:cNvPr>
          <p:cNvSpPr txBox="1"/>
          <p:nvPr/>
        </p:nvSpPr>
        <p:spPr>
          <a:xfrm>
            <a:off x="400048" y="4678486"/>
            <a:ext cx="5963863"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This corresponds to a gain of “1”:</a:t>
            </a:r>
          </a:p>
        </p:txBody>
      </p:sp>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8E88C928-D6AF-4171-857B-F253BAF2E359}"/>
                  </a:ext>
                </a:extLst>
              </p:cNvPr>
              <p:cNvSpPr/>
              <p:nvPr/>
            </p:nvSpPr>
            <p:spPr>
              <a:xfrm>
                <a:off x="704620" y="2545315"/>
                <a:ext cx="1323023" cy="65954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𝑜</m:t>
                              </m:r>
                              <m:r>
                                <a:rPr lang="en-US" b="0" i="1" smtClean="0">
                                  <a:latin typeface="Cambria Math" panose="02040503050406030204" pitchFamily="18" charset="0"/>
                                  <a:ea typeface="Cambria Math" panose="02040503050406030204" pitchFamily="18" charset="0"/>
                                </a:rPr>
                                <m:t>1</m:t>
                              </m:r>
                            </m:sub>
                          </m:sSub>
                        </m:den>
                      </m:f>
                    </m:oMath>
                  </m:oMathPara>
                </a14:m>
                <a:endParaRPr lang="en-US" dirty="0"/>
              </a:p>
            </p:txBody>
          </p:sp>
        </mc:Choice>
        <mc:Fallback xmlns="">
          <p:sp>
            <p:nvSpPr>
              <p:cNvPr id="13" name="Dreptunghi 4">
                <a:extLst>
                  <a:ext uri="{FF2B5EF4-FFF2-40B4-BE49-F238E27FC236}">
                    <a16:creationId xmlns:a16="http://schemas.microsoft.com/office/drawing/2014/main" id="{8E88C928-D6AF-4171-857B-F253BAF2E359}"/>
                  </a:ext>
                </a:extLst>
              </p:cNvPr>
              <p:cNvSpPr>
                <a:spLocks noRot="1" noChangeAspect="1" noMove="1" noResize="1" noEditPoints="1" noAdjustHandles="1" noChangeArrowheads="1" noChangeShapeType="1" noTextEdit="1"/>
              </p:cNvSpPr>
              <p:nvPr/>
            </p:nvSpPr>
            <p:spPr>
              <a:xfrm>
                <a:off x="704620" y="2545315"/>
                <a:ext cx="1323023" cy="65954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9070068D-4B20-49CE-B35E-8EFE0B9523CC}"/>
                  </a:ext>
                </a:extLst>
              </p:cNvPr>
              <p:cNvSpPr/>
              <p:nvPr/>
            </p:nvSpPr>
            <p:spPr>
              <a:xfrm>
                <a:off x="2237035" y="2552767"/>
                <a:ext cx="1323023" cy="65954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𝑜</m:t>
                              </m:r>
                              <m:r>
                                <a:rPr lang="en-US" b="0" i="1" smtClean="0">
                                  <a:latin typeface="Cambria Math" panose="02040503050406030204" pitchFamily="18" charset="0"/>
                                  <a:ea typeface="Cambria Math" panose="02040503050406030204" pitchFamily="18" charset="0"/>
                                </a:rPr>
                                <m:t>2</m:t>
                              </m:r>
                            </m:sub>
                          </m:sSub>
                        </m:den>
                      </m:f>
                    </m:oMath>
                  </m:oMathPara>
                </a14:m>
                <a:endParaRPr lang="en-US" dirty="0"/>
              </a:p>
            </p:txBody>
          </p:sp>
        </mc:Choice>
        <mc:Fallback xmlns="">
          <p:sp>
            <p:nvSpPr>
              <p:cNvPr id="15" name="Dreptunghi 4">
                <a:extLst>
                  <a:ext uri="{FF2B5EF4-FFF2-40B4-BE49-F238E27FC236}">
                    <a16:creationId xmlns:a16="http://schemas.microsoft.com/office/drawing/2014/main" id="{9070068D-4B20-49CE-B35E-8EFE0B9523CC}"/>
                  </a:ext>
                </a:extLst>
              </p:cNvPr>
              <p:cNvSpPr>
                <a:spLocks noRot="1" noChangeAspect="1" noMove="1" noResize="1" noEditPoints="1" noAdjustHandles="1" noChangeArrowheads="1" noChangeShapeType="1" noTextEdit="1"/>
              </p:cNvSpPr>
              <p:nvPr/>
            </p:nvSpPr>
            <p:spPr>
              <a:xfrm>
                <a:off x="2237035" y="2552767"/>
                <a:ext cx="1323023" cy="65954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Dreptunghi 4">
                <a:extLst>
                  <a:ext uri="{FF2B5EF4-FFF2-40B4-BE49-F238E27FC236}">
                    <a16:creationId xmlns:a16="http://schemas.microsoft.com/office/drawing/2014/main" id="{26D2DD00-8190-486A-9CF3-9F3EF0C026C7}"/>
                  </a:ext>
                </a:extLst>
              </p:cNvPr>
              <p:cNvSpPr/>
              <p:nvPr/>
            </p:nvSpPr>
            <p:spPr>
              <a:xfrm>
                <a:off x="747667" y="4319932"/>
                <a:ext cx="172731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m:oMathPara>
                </a14:m>
                <a:endParaRPr lang="en-US" dirty="0"/>
              </a:p>
            </p:txBody>
          </p:sp>
        </mc:Choice>
        <mc:Fallback xmlns="">
          <p:sp>
            <p:nvSpPr>
              <p:cNvPr id="17" name="Dreptunghi 4">
                <a:extLst>
                  <a:ext uri="{FF2B5EF4-FFF2-40B4-BE49-F238E27FC236}">
                    <a16:creationId xmlns:a16="http://schemas.microsoft.com/office/drawing/2014/main" id="{26D2DD00-8190-486A-9CF3-9F3EF0C026C7}"/>
                  </a:ext>
                </a:extLst>
              </p:cNvPr>
              <p:cNvSpPr>
                <a:spLocks noRot="1" noChangeAspect="1" noMove="1" noResize="1" noEditPoints="1" noAdjustHandles="1" noChangeArrowheads="1" noChangeShapeType="1" noTextEdit="1"/>
              </p:cNvSpPr>
              <p:nvPr/>
            </p:nvSpPr>
            <p:spPr>
              <a:xfrm>
                <a:off x="747667" y="4319932"/>
                <a:ext cx="1727310" cy="369332"/>
              </a:xfrm>
              <a:prstGeom prst="rect">
                <a:avLst/>
              </a:prstGeom>
              <a:blipFill>
                <a:blip r:embed="rId11"/>
                <a:stretch>
                  <a:fillRect b="-1667"/>
                </a:stretch>
              </a:blipFill>
            </p:spPr>
            <p:txBody>
              <a:bodyPr/>
              <a:lstStyle/>
              <a:p>
                <a:r>
                  <a:rPr lang="en-US">
                    <a:noFill/>
                  </a:rPr>
                  <a:t> </a:t>
                </a:r>
              </a:p>
            </p:txBody>
          </p:sp>
        </mc:Fallback>
      </mc:AlternateContent>
    </p:spTree>
    <p:extLst>
      <p:ext uri="{BB962C8B-B14F-4D97-AF65-F5344CB8AC3E}">
        <p14:creationId xmlns:p14="http://schemas.microsoft.com/office/powerpoint/2010/main" val="4088260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729967" cy="461665"/>
          </a:xfrm>
          <a:prstGeom prst="rect">
            <a:avLst/>
          </a:prstGeom>
          <a:noFill/>
        </p:spPr>
        <p:txBody>
          <a:bodyPr wrap="none" rtlCol="0">
            <a:spAutoFit/>
          </a:bodyPr>
          <a:lstStyle/>
          <a:p>
            <a:r>
              <a:rPr lang="en-US" sz="2400" dirty="0"/>
              <a:t>Common Drain Stage – Small Signal Analysis </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837962"/>
            <a:ext cx="11184642" cy="369332"/>
          </a:xfrm>
          <a:prstGeom prst="rect">
            <a:avLst/>
          </a:prstGeom>
          <a:noFill/>
        </p:spPr>
        <p:txBody>
          <a:bodyPr wrap="square" rtlCol="0">
            <a:spAutoFit/>
          </a:bodyPr>
          <a:lstStyle/>
          <a:p>
            <a:pPr marL="342900" indent="-342900">
              <a:buFont typeface="Arial" panose="020B0604020202020204" pitchFamily="34" charset="0"/>
              <a:buChar char="•"/>
            </a:pPr>
            <a:r>
              <a:rPr lang="en-US" dirty="0"/>
              <a:t>If we want to calculate the gain more precisely, taking r</a:t>
            </a:r>
            <a:r>
              <a:rPr lang="en-US" baseline="-25000" dirty="0"/>
              <a:t>o1</a:t>
            </a:r>
            <a:r>
              <a:rPr lang="en-US" dirty="0"/>
              <a:t> and r</a:t>
            </a:r>
            <a:r>
              <a:rPr lang="en-US" baseline="-25000" dirty="0"/>
              <a:t>o2</a:t>
            </a:r>
            <a:r>
              <a:rPr lang="en-US" dirty="0"/>
              <a:t> into account, we first have:</a:t>
            </a:r>
          </a:p>
        </p:txBody>
      </p:sp>
      <mc:AlternateContent xmlns:mc="http://schemas.openxmlformats.org/markup-compatibility/2006" xmlns:a14="http://schemas.microsoft.com/office/drawing/2010/main">
        <mc:Choice Requires="a14">
          <p:sp>
            <p:nvSpPr>
              <p:cNvPr id="32" name="Dreptunghi 4">
                <a:extLst>
                  <a:ext uri="{FF2B5EF4-FFF2-40B4-BE49-F238E27FC236}">
                    <a16:creationId xmlns:a16="http://schemas.microsoft.com/office/drawing/2014/main" id="{2679973D-4C9B-4EDF-87AB-A5C6D725FB7A}"/>
                  </a:ext>
                </a:extLst>
              </p:cNvPr>
              <p:cNvSpPr/>
              <p:nvPr/>
            </p:nvSpPr>
            <p:spPr>
              <a:xfrm>
                <a:off x="674003" y="5151103"/>
                <a:ext cx="2976364" cy="67845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e>
                          </m:d>
                          <m:r>
                            <a:rPr lang="en-US" i="1">
                              <a:latin typeface="Cambria Math" panose="02040503050406030204" pitchFamily="18" charset="0"/>
                            </a:rPr>
                            <m:t>+1</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32" name="Dreptunghi 4">
                <a:extLst>
                  <a:ext uri="{FF2B5EF4-FFF2-40B4-BE49-F238E27FC236}">
                    <a16:creationId xmlns:a16="http://schemas.microsoft.com/office/drawing/2014/main" id="{2679973D-4C9B-4EDF-87AB-A5C6D725FB7A}"/>
                  </a:ext>
                </a:extLst>
              </p:cNvPr>
              <p:cNvSpPr>
                <a:spLocks noRot="1" noChangeAspect="1" noMove="1" noResize="1" noEditPoints="1" noAdjustHandles="1" noChangeArrowheads="1" noChangeShapeType="1" noTextEdit="1"/>
              </p:cNvSpPr>
              <p:nvPr/>
            </p:nvSpPr>
            <p:spPr>
              <a:xfrm>
                <a:off x="674003" y="5151103"/>
                <a:ext cx="2976364" cy="678455"/>
              </a:xfrm>
              <a:prstGeom prst="rect">
                <a:avLst/>
              </a:prstGeom>
              <a:blipFill>
                <a:blip r:embed="rId2"/>
                <a:stretch>
                  <a:fillRect/>
                </a:stretch>
              </a:blipFill>
            </p:spPr>
            <p:txBody>
              <a:bodyPr/>
              <a:lstStyle/>
              <a:p>
                <a:r>
                  <a:rPr lang="en-US">
                    <a:noFill/>
                  </a:rPr>
                  <a:t> </a:t>
                </a:r>
              </a:p>
            </p:txBody>
          </p:sp>
        </mc:Fallback>
      </mc:AlternateContent>
      <p:sp>
        <p:nvSpPr>
          <p:cNvPr id="34" name="Rectangle: Rounded Corners 21">
            <a:extLst>
              <a:ext uri="{FF2B5EF4-FFF2-40B4-BE49-F238E27FC236}">
                <a16:creationId xmlns:a16="http://schemas.microsoft.com/office/drawing/2014/main" id="{C108C8AB-3CAE-4CD9-BF11-F90EB7AC0ABC}"/>
              </a:ext>
            </a:extLst>
          </p:cNvPr>
          <p:cNvSpPr/>
          <p:nvPr/>
        </p:nvSpPr>
        <p:spPr>
          <a:xfrm>
            <a:off x="584391" y="5169912"/>
            <a:ext cx="2924724" cy="6983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48770EA-ACD3-4C1A-B38F-42D94626752D}"/>
              </a:ext>
            </a:extLst>
          </p:cNvPr>
          <p:cNvPicPr>
            <a:picLocks noChangeAspect="1"/>
          </p:cNvPicPr>
          <p:nvPr/>
        </p:nvPicPr>
        <p:blipFill>
          <a:blip r:embed="rId3"/>
          <a:stretch>
            <a:fillRect/>
          </a:stretch>
        </p:blipFill>
        <p:spPr>
          <a:xfrm>
            <a:off x="6189645" y="3722292"/>
            <a:ext cx="5963863" cy="2792956"/>
          </a:xfrm>
          <a:prstGeom prst="rect">
            <a:avLst/>
          </a:prstGeom>
        </p:spPr>
      </p:pic>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94CB07C5-88A5-4022-9789-DD9DAE7F599A}"/>
                  </a:ext>
                </a:extLst>
              </p:cNvPr>
              <p:cNvSpPr/>
              <p:nvPr/>
            </p:nvSpPr>
            <p:spPr>
              <a:xfrm>
                <a:off x="747666" y="1331260"/>
                <a:ext cx="11000988" cy="111460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2</m:t>
                              </m:r>
                            </m:sub>
                          </m:sSub>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e>
                          </m:d>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1</m:t>
                                  </m:r>
                                </m:sub>
                              </m:sSub>
                            </m:den>
                          </m:f>
                        </m:num>
                        <m:den>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en>
                          </m:f>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den>
                      </m:f>
                    </m:oMath>
                  </m:oMathPara>
                </a14:m>
                <a:endParaRPr lang="en-US" dirty="0"/>
              </a:p>
            </p:txBody>
          </p:sp>
        </mc:Choice>
        <mc:Fallback xmlns="">
          <p:sp>
            <p:nvSpPr>
              <p:cNvPr id="12" name="Dreptunghi 4">
                <a:extLst>
                  <a:ext uri="{FF2B5EF4-FFF2-40B4-BE49-F238E27FC236}">
                    <a16:creationId xmlns:a16="http://schemas.microsoft.com/office/drawing/2014/main" id="{94CB07C5-88A5-4022-9789-DD9DAE7F599A}"/>
                  </a:ext>
                </a:extLst>
              </p:cNvPr>
              <p:cNvSpPr>
                <a:spLocks noRot="1" noChangeAspect="1" noMove="1" noResize="1" noEditPoints="1" noAdjustHandles="1" noChangeArrowheads="1" noChangeShapeType="1" noTextEdit="1"/>
              </p:cNvSpPr>
              <p:nvPr/>
            </p:nvSpPr>
            <p:spPr>
              <a:xfrm>
                <a:off x="747666" y="1331260"/>
                <a:ext cx="11000988" cy="1114601"/>
              </a:xfrm>
              <a:prstGeom prst="rect">
                <a:avLst/>
              </a:prstGeom>
              <a:blipFill>
                <a:blip r:embed="rId4"/>
                <a:stretch>
                  <a:fillRect/>
                </a:stretch>
              </a:blipFill>
            </p:spPr>
            <p:txBody>
              <a:bodyPr/>
              <a:lstStyle/>
              <a:p>
                <a:r>
                  <a:rPr lang="en-US">
                    <a:noFill/>
                  </a:rPr>
                  <a:t> </a:t>
                </a:r>
              </a:p>
            </p:txBody>
          </p:sp>
        </mc:Fallback>
      </mc:AlternateContent>
      <p:sp>
        <p:nvSpPr>
          <p:cNvPr id="16" name="CasetăText 23">
            <a:extLst>
              <a:ext uri="{FF2B5EF4-FFF2-40B4-BE49-F238E27FC236}">
                <a16:creationId xmlns:a16="http://schemas.microsoft.com/office/drawing/2014/main" id="{6F1F5183-D7E2-4F6F-BC35-8F1923BE0A2D}"/>
              </a:ext>
            </a:extLst>
          </p:cNvPr>
          <p:cNvSpPr txBox="1"/>
          <p:nvPr/>
        </p:nvSpPr>
        <p:spPr>
          <a:xfrm>
            <a:off x="400049" y="2426827"/>
            <a:ext cx="4157697" cy="369332"/>
          </a:xfrm>
          <a:prstGeom prst="rect">
            <a:avLst/>
          </a:prstGeom>
          <a:noFill/>
        </p:spPr>
        <p:txBody>
          <a:bodyPr wrap="square" rtlCol="0">
            <a:spAutoFit/>
          </a:bodyPr>
          <a:lstStyle/>
          <a:p>
            <a:pPr marL="342900" indent="-342900">
              <a:buFont typeface="Arial" panose="020B0604020202020204" pitchFamily="34" charset="0"/>
              <a:buChar char="•"/>
            </a:pPr>
            <a:r>
              <a:rPr lang="en-US" dirty="0"/>
              <a:t>So we get:</a:t>
            </a:r>
          </a:p>
        </p:txBody>
      </p:sp>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AF893A64-25D5-4978-ADD6-9714C65D92AC}"/>
                  </a:ext>
                </a:extLst>
              </p:cNvPr>
              <p:cNvSpPr/>
              <p:nvPr/>
            </p:nvSpPr>
            <p:spPr>
              <a:xfrm>
                <a:off x="747666" y="2815616"/>
                <a:ext cx="3292465"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e>
                      </m:d>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m:oMathPara>
                </a14:m>
                <a:endParaRPr lang="en-US" dirty="0"/>
              </a:p>
            </p:txBody>
          </p:sp>
        </mc:Choice>
        <mc:Fallback xmlns="">
          <p:sp>
            <p:nvSpPr>
              <p:cNvPr id="20" name="Dreptunghi 4">
                <a:extLst>
                  <a:ext uri="{FF2B5EF4-FFF2-40B4-BE49-F238E27FC236}">
                    <a16:creationId xmlns:a16="http://schemas.microsoft.com/office/drawing/2014/main" id="{AF893A64-25D5-4978-ADD6-9714C65D92AC}"/>
                  </a:ext>
                </a:extLst>
              </p:cNvPr>
              <p:cNvSpPr>
                <a:spLocks noRot="1" noChangeAspect="1" noMove="1" noResize="1" noEditPoints="1" noAdjustHandles="1" noChangeArrowheads="1" noChangeShapeType="1" noTextEdit="1"/>
              </p:cNvSpPr>
              <p:nvPr/>
            </p:nvSpPr>
            <p:spPr>
              <a:xfrm>
                <a:off x="747666" y="2815616"/>
                <a:ext cx="3292465"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EA0ED2A6-B0F9-48F9-B9B0-1B98ECBE4106}"/>
                  </a:ext>
                </a:extLst>
              </p:cNvPr>
              <p:cNvSpPr/>
              <p:nvPr/>
            </p:nvSpPr>
            <p:spPr>
              <a:xfrm>
                <a:off x="653735" y="3722292"/>
                <a:ext cx="3292465" cy="68518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e>
                          </m:d>
                          <m:r>
                            <a:rPr lang="en-US" i="1">
                              <a:latin typeface="Cambria Math" panose="02040503050406030204" pitchFamily="18" charset="0"/>
                            </a:rPr>
                            <m:t>+1</m:t>
                          </m:r>
                        </m:den>
                      </m:f>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m:oMathPara>
                </a14:m>
                <a:endParaRPr lang="en-US" dirty="0"/>
              </a:p>
            </p:txBody>
          </p:sp>
        </mc:Choice>
        <mc:Fallback xmlns="">
          <p:sp>
            <p:nvSpPr>
              <p:cNvPr id="13" name="Dreptunghi 4">
                <a:extLst>
                  <a:ext uri="{FF2B5EF4-FFF2-40B4-BE49-F238E27FC236}">
                    <a16:creationId xmlns:a16="http://schemas.microsoft.com/office/drawing/2014/main" id="{EA0ED2A6-B0F9-48F9-B9B0-1B98ECBE4106}"/>
                  </a:ext>
                </a:extLst>
              </p:cNvPr>
              <p:cNvSpPr>
                <a:spLocks noRot="1" noChangeAspect="1" noMove="1" noResize="1" noEditPoints="1" noAdjustHandles="1" noChangeArrowheads="1" noChangeShapeType="1" noTextEdit="1"/>
              </p:cNvSpPr>
              <p:nvPr/>
            </p:nvSpPr>
            <p:spPr>
              <a:xfrm>
                <a:off x="653735" y="3722292"/>
                <a:ext cx="3292465" cy="685188"/>
              </a:xfrm>
              <a:prstGeom prst="rect">
                <a:avLst/>
              </a:prstGeom>
              <a:blipFill>
                <a:blip r:embed="rId6"/>
                <a:stretch>
                  <a:fillRect/>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F6FEC168-8D91-4A2C-AC0A-56122D31C5CA}"/>
              </a:ext>
            </a:extLst>
          </p:cNvPr>
          <p:cNvCxnSpPr>
            <a:cxnSpLocks/>
          </p:cNvCxnSpPr>
          <p:nvPr/>
        </p:nvCxnSpPr>
        <p:spPr>
          <a:xfrm flipH="1">
            <a:off x="3946200" y="3108960"/>
            <a:ext cx="6508440" cy="639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40ED75C-409D-4037-AD44-C68A8ABD76D4}"/>
              </a:ext>
            </a:extLst>
          </p:cNvPr>
          <p:cNvCxnSpPr>
            <a:cxnSpLocks/>
          </p:cNvCxnSpPr>
          <p:nvPr/>
        </p:nvCxnSpPr>
        <p:spPr>
          <a:xfrm flipH="1">
            <a:off x="3829480" y="2407370"/>
            <a:ext cx="2798201" cy="1484356"/>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A7EBDCD-134D-4067-982A-D6947B64A47D}"/>
              </a:ext>
            </a:extLst>
          </p:cNvPr>
          <p:cNvCxnSpPr/>
          <p:nvPr/>
        </p:nvCxnSpPr>
        <p:spPr>
          <a:xfrm flipV="1">
            <a:off x="10454640" y="2516319"/>
            <a:ext cx="0" cy="592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CasetăText 23">
            <a:extLst>
              <a:ext uri="{FF2B5EF4-FFF2-40B4-BE49-F238E27FC236}">
                <a16:creationId xmlns:a16="http://schemas.microsoft.com/office/drawing/2014/main" id="{3229C79C-2873-446C-B250-0FE4D54186B9}"/>
              </a:ext>
            </a:extLst>
          </p:cNvPr>
          <p:cNvSpPr txBox="1"/>
          <p:nvPr/>
        </p:nvSpPr>
        <p:spPr>
          <a:xfrm>
            <a:off x="400049" y="4598504"/>
            <a:ext cx="4157697"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The gain is given by:</a:t>
            </a:r>
          </a:p>
        </p:txBody>
      </p:sp>
    </p:spTree>
    <p:extLst>
      <p:ext uri="{BB962C8B-B14F-4D97-AF65-F5344CB8AC3E}">
        <p14:creationId xmlns:p14="http://schemas.microsoft.com/office/powerpoint/2010/main" val="134183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385192" cy="461665"/>
          </a:xfrm>
          <a:prstGeom prst="rect">
            <a:avLst/>
          </a:prstGeom>
          <a:noFill/>
        </p:spPr>
        <p:txBody>
          <a:bodyPr wrap="none" rtlCol="0">
            <a:spAutoFit/>
          </a:bodyPr>
          <a:lstStyle/>
          <a:p>
            <a:r>
              <a:rPr lang="en-US" sz="2400" dirty="0"/>
              <a:t>Common Drain Stage – Output Resistance</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49" y="976461"/>
            <a:ext cx="11348604" cy="1200329"/>
          </a:xfrm>
          <a:prstGeom prst="rect">
            <a:avLst/>
          </a:prstGeom>
          <a:noFill/>
        </p:spPr>
        <p:txBody>
          <a:bodyPr wrap="square" rtlCol="0">
            <a:spAutoFit/>
          </a:bodyPr>
          <a:lstStyle/>
          <a:p>
            <a:pPr marL="342900" indent="-342900">
              <a:buFont typeface="Arial" panose="020B0604020202020204" pitchFamily="34" charset="0"/>
              <a:buChar char="•"/>
            </a:pPr>
            <a:r>
              <a:rPr lang="en-US" b="1" dirty="0"/>
              <a:t>Note</a:t>
            </a:r>
            <a:r>
              <a:rPr lang="en-US" dirty="0"/>
              <a:t> – To determine the output resistance for any small signal equivalent circuit, we will use the following method:</a:t>
            </a:r>
          </a:p>
          <a:p>
            <a:pPr marL="800100" lvl="1" indent="-342900">
              <a:buFont typeface="Wingdings" panose="05000000000000000000" pitchFamily="2" charset="2"/>
              <a:buChar char="§"/>
            </a:pPr>
            <a:r>
              <a:rPr lang="en-US" dirty="0"/>
              <a:t>We passivate all voltage sources.</a:t>
            </a:r>
          </a:p>
          <a:p>
            <a:pPr marL="800100" lvl="1" indent="-342900">
              <a:buFont typeface="Wingdings" panose="05000000000000000000" pitchFamily="2" charset="2"/>
              <a:buChar char="§"/>
            </a:pPr>
            <a:r>
              <a:rPr lang="en-US" dirty="0"/>
              <a:t>We apply a test voltage source at the output and we read the output current (through this test source)</a:t>
            </a:r>
          </a:p>
          <a:p>
            <a:pPr marL="800100" lvl="1" indent="-342900">
              <a:buFont typeface="Wingdings" panose="05000000000000000000" pitchFamily="2" charset="2"/>
              <a:buChar char="§"/>
            </a:pPr>
            <a:r>
              <a:rPr lang="en-US" dirty="0"/>
              <a:t>The equivalent output resistance is given by:</a:t>
            </a:r>
          </a:p>
        </p:txBody>
      </p:sp>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76D8E46E-6582-4952-A40E-D18593AD1EAC}"/>
                  </a:ext>
                </a:extLst>
              </p:cNvPr>
              <p:cNvSpPr/>
              <p:nvPr/>
            </p:nvSpPr>
            <p:spPr>
              <a:xfrm>
                <a:off x="1208899" y="2223071"/>
                <a:ext cx="1581239" cy="65774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𝑂</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den>
                      </m:f>
                    </m:oMath>
                  </m:oMathPara>
                </a14:m>
                <a:endParaRPr lang="en-US" dirty="0"/>
              </a:p>
            </p:txBody>
          </p:sp>
        </mc:Choice>
        <mc:Fallback xmlns="">
          <p:sp>
            <p:nvSpPr>
              <p:cNvPr id="8" name="Dreptunghi 4">
                <a:extLst>
                  <a:ext uri="{FF2B5EF4-FFF2-40B4-BE49-F238E27FC236}">
                    <a16:creationId xmlns:a16="http://schemas.microsoft.com/office/drawing/2014/main" id="{76D8E46E-6582-4952-A40E-D18593AD1EAC}"/>
                  </a:ext>
                </a:extLst>
              </p:cNvPr>
              <p:cNvSpPr>
                <a:spLocks noRot="1" noChangeAspect="1" noMove="1" noResize="1" noEditPoints="1" noAdjustHandles="1" noChangeArrowheads="1" noChangeShapeType="1" noTextEdit="1"/>
              </p:cNvSpPr>
              <p:nvPr/>
            </p:nvSpPr>
            <p:spPr>
              <a:xfrm>
                <a:off x="1208899" y="2223071"/>
                <a:ext cx="1581239" cy="657744"/>
              </a:xfrm>
              <a:prstGeom prst="rect">
                <a:avLst/>
              </a:prstGeom>
              <a:blipFill>
                <a:blip r:embed="rId2"/>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A7F45E5-372C-4454-9093-7421B5C4A7CD}"/>
              </a:ext>
            </a:extLst>
          </p:cNvPr>
          <p:cNvPicPr>
            <a:picLocks noChangeAspect="1"/>
          </p:cNvPicPr>
          <p:nvPr/>
        </p:nvPicPr>
        <p:blipFill>
          <a:blip r:embed="rId3"/>
          <a:stretch>
            <a:fillRect/>
          </a:stretch>
        </p:blipFill>
        <p:spPr>
          <a:xfrm>
            <a:off x="951360" y="3584841"/>
            <a:ext cx="10152068" cy="2759702"/>
          </a:xfrm>
          <a:prstGeom prst="rect">
            <a:avLst/>
          </a:prstGeom>
        </p:spPr>
      </p:pic>
      <p:sp>
        <p:nvSpPr>
          <p:cNvPr id="7" name="Arrow: Right 32">
            <a:extLst>
              <a:ext uri="{FF2B5EF4-FFF2-40B4-BE49-F238E27FC236}">
                <a16:creationId xmlns:a16="http://schemas.microsoft.com/office/drawing/2014/main" id="{4A5F397E-3C1A-4FD1-916E-47855406BB33}"/>
              </a:ext>
            </a:extLst>
          </p:cNvPr>
          <p:cNvSpPr/>
          <p:nvPr/>
        </p:nvSpPr>
        <p:spPr>
          <a:xfrm>
            <a:off x="6478922" y="5225851"/>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546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815386" cy="461665"/>
          </a:xfrm>
          <a:prstGeom prst="rect">
            <a:avLst/>
          </a:prstGeom>
          <a:noFill/>
        </p:spPr>
        <p:txBody>
          <a:bodyPr wrap="none" rtlCol="0">
            <a:spAutoFit/>
          </a:bodyPr>
          <a:lstStyle/>
          <a:p>
            <a:r>
              <a:rPr lang="en-US" sz="2400" dirty="0"/>
              <a:t>Common Drain Stage</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893892"/>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The active load common drain stage is presented here.</a:t>
            </a:r>
            <a:endParaRPr lang="en-US" dirty="0">
              <a:sym typeface="Wingdings" panose="05000000000000000000" pitchFamily="2" charset="2"/>
            </a:endParaRPr>
          </a:p>
          <a:p>
            <a:pPr marL="342900" indent="-342900">
              <a:buFont typeface="Arial" panose="020B0604020202020204" pitchFamily="34" charset="0"/>
              <a:buChar char="•"/>
            </a:pPr>
            <a:r>
              <a:rPr lang="en-US" dirty="0">
                <a:sym typeface="Wingdings" panose="05000000000000000000" pitchFamily="2" charset="2"/>
              </a:rPr>
              <a:t>MN1 transistor is the actual common drain stage.</a:t>
            </a:r>
          </a:p>
          <a:p>
            <a:pPr marL="342900" indent="-342900">
              <a:buFont typeface="Arial" panose="020B0604020202020204" pitchFamily="34" charset="0"/>
              <a:buChar char="•"/>
            </a:pPr>
            <a:r>
              <a:rPr lang="en-US" dirty="0">
                <a:sym typeface="Wingdings" panose="05000000000000000000" pitchFamily="2" charset="2"/>
              </a:rPr>
              <a:t>MN2 and MN3 form the active load current mirror.</a:t>
            </a:r>
            <a:endParaRPr lang="en-US" dirty="0"/>
          </a:p>
        </p:txBody>
      </p:sp>
      <p:pic>
        <p:nvPicPr>
          <p:cNvPr id="5" name="Picture 4">
            <a:extLst>
              <a:ext uri="{FF2B5EF4-FFF2-40B4-BE49-F238E27FC236}">
                <a16:creationId xmlns:a16="http://schemas.microsoft.com/office/drawing/2014/main" id="{037E5FE6-95D7-467B-85E2-5767CD06C4A2}"/>
              </a:ext>
            </a:extLst>
          </p:cNvPr>
          <p:cNvPicPr>
            <a:picLocks noChangeAspect="1"/>
          </p:cNvPicPr>
          <p:nvPr/>
        </p:nvPicPr>
        <p:blipFill>
          <a:blip r:embed="rId2"/>
          <a:stretch>
            <a:fillRect/>
          </a:stretch>
        </p:blipFill>
        <p:spPr>
          <a:xfrm>
            <a:off x="3763953" y="1873151"/>
            <a:ext cx="4509488" cy="4651621"/>
          </a:xfrm>
          <a:prstGeom prst="rect">
            <a:avLst/>
          </a:prstGeom>
        </p:spPr>
      </p:pic>
    </p:spTree>
    <p:extLst>
      <p:ext uri="{BB962C8B-B14F-4D97-AF65-F5344CB8AC3E}">
        <p14:creationId xmlns:p14="http://schemas.microsoft.com/office/powerpoint/2010/main" val="260958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385192" cy="461665"/>
          </a:xfrm>
          <a:prstGeom prst="rect">
            <a:avLst/>
          </a:prstGeom>
          <a:noFill/>
        </p:spPr>
        <p:txBody>
          <a:bodyPr wrap="none" rtlCol="0">
            <a:spAutoFit/>
          </a:bodyPr>
          <a:lstStyle/>
          <a:p>
            <a:r>
              <a:rPr lang="en-US" sz="2400" dirty="0"/>
              <a:t>Common Drain Stage – Output Resistance</a:t>
            </a:r>
            <a:endParaRPr lang="ro-RO" sz="2400" dirty="0"/>
          </a:p>
        </p:txBody>
      </p:sp>
      <p:pic>
        <p:nvPicPr>
          <p:cNvPr id="9" name="Picture 8">
            <a:extLst>
              <a:ext uri="{FF2B5EF4-FFF2-40B4-BE49-F238E27FC236}">
                <a16:creationId xmlns:a16="http://schemas.microsoft.com/office/drawing/2014/main" id="{0236B25B-C7B1-4D64-8378-3A5026F85E4B}"/>
              </a:ext>
            </a:extLst>
          </p:cNvPr>
          <p:cNvPicPr>
            <a:picLocks noChangeAspect="1"/>
          </p:cNvPicPr>
          <p:nvPr/>
        </p:nvPicPr>
        <p:blipFill>
          <a:blip r:embed="rId2"/>
          <a:stretch>
            <a:fillRect/>
          </a:stretch>
        </p:blipFill>
        <p:spPr>
          <a:xfrm>
            <a:off x="7170821" y="3444009"/>
            <a:ext cx="4659652" cy="3031227"/>
          </a:xfrm>
          <a:prstGeom prst="rect">
            <a:avLst/>
          </a:prstGeom>
        </p:spPr>
      </p:pic>
      <p:sp>
        <p:nvSpPr>
          <p:cNvPr id="11" name="CasetăText 23">
            <a:extLst>
              <a:ext uri="{FF2B5EF4-FFF2-40B4-BE49-F238E27FC236}">
                <a16:creationId xmlns:a16="http://schemas.microsoft.com/office/drawing/2014/main" id="{23DF8D75-57D6-4774-B9E2-229479BFBF5C}"/>
              </a:ext>
            </a:extLst>
          </p:cNvPr>
          <p:cNvSpPr txBox="1"/>
          <p:nvPr/>
        </p:nvSpPr>
        <p:spPr>
          <a:xfrm>
            <a:off x="400050" y="1022627"/>
            <a:ext cx="11184642"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have:</a:t>
            </a:r>
          </a:p>
        </p:txBody>
      </p:sp>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09C4D402-33C5-48DF-BB29-0CE8D1E6EB75}"/>
                  </a:ext>
                </a:extLst>
              </p:cNvPr>
              <p:cNvSpPr/>
              <p:nvPr/>
            </p:nvSpPr>
            <p:spPr>
              <a:xfrm>
                <a:off x="787960" y="1299627"/>
                <a:ext cx="3020894" cy="65768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𝑜</m:t>
                              </m:r>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2</m:t>
                              </m:r>
                            </m:sub>
                          </m:sSub>
                        </m:den>
                      </m:f>
                    </m:oMath>
                  </m:oMathPara>
                </a14:m>
                <a:endParaRPr lang="en-US" dirty="0"/>
              </a:p>
            </p:txBody>
          </p:sp>
        </mc:Choice>
        <mc:Fallback xmlns="">
          <p:sp>
            <p:nvSpPr>
              <p:cNvPr id="13" name="Dreptunghi 4">
                <a:extLst>
                  <a:ext uri="{FF2B5EF4-FFF2-40B4-BE49-F238E27FC236}">
                    <a16:creationId xmlns:a16="http://schemas.microsoft.com/office/drawing/2014/main" id="{09C4D402-33C5-48DF-BB29-0CE8D1E6EB75}"/>
                  </a:ext>
                </a:extLst>
              </p:cNvPr>
              <p:cNvSpPr>
                <a:spLocks noRot="1" noChangeAspect="1" noMove="1" noResize="1" noEditPoints="1" noAdjustHandles="1" noChangeArrowheads="1" noChangeShapeType="1" noTextEdit="1"/>
              </p:cNvSpPr>
              <p:nvPr/>
            </p:nvSpPr>
            <p:spPr>
              <a:xfrm>
                <a:off x="787960" y="1299627"/>
                <a:ext cx="3020894" cy="657681"/>
              </a:xfrm>
              <a:prstGeom prst="rect">
                <a:avLst/>
              </a:prstGeom>
              <a:blipFill>
                <a:blip r:embed="rId3"/>
                <a:stretch>
                  <a:fillRect/>
                </a:stretch>
              </a:blipFill>
            </p:spPr>
            <p:txBody>
              <a:bodyPr/>
              <a:lstStyle/>
              <a:p>
                <a:r>
                  <a:rPr lang="en-US">
                    <a:noFill/>
                  </a:rPr>
                  <a:t> </a:t>
                </a:r>
              </a:p>
            </p:txBody>
          </p:sp>
        </mc:Fallback>
      </mc:AlternateContent>
      <p:sp>
        <p:nvSpPr>
          <p:cNvPr id="15" name="CasetăText 23">
            <a:extLst>
              <a:ext uri="{FF2B5EF4-FFF2-40B4-BE49-F238E27FC236}">
                <a16:creationId xmlns:a16="http://schemas.microsoft.com/office/drawing/2014/main" id="{FAA59095-93F1-4225-9D6D-436262603138}"/>
              </a:ext>
            </a:extLst>
          </p:cNvPr>
          <p:cNvSpPr txBox="1"/>
          <p:nvPr/>
        </p:nvSpPr>
        <p:spPr>
          <a:xfrm>
            <a:off x="400050" y="1956319"/>
            <a:ext cx="11184642" cy="369332"/>
          </a:xfrm>
          <a:prstGeom prst="rect">
            <a:avLst/>
          </a:prstGeom>
          <a:noFill/>
        </p:spPr>
        <p:txBody>
          <a:bodyPr wrap="square" rtlCol="0">
            <a:spAutoFit/>
          </a:bodyPr>
          <a:lstStyle/>
          <a:p>
            <a:pPr marL="342900" indent="-342900">
              <a:buFont typeface="Arial" panose="020B0604020202020204" pitchFamily="34" charset="0"/>
              <a:buChar char="•"/>
            </a:pPr>
            <a:r>
              <a:rPr lang="en-US" dirty="0"/>
              <a:t>But, after passivation, we have</a:t>
            </a:r>
          </a:p>
        </p:txBody>
      </p:sp>
      <mc:AlternateContent xmlns:mc="http://schemas.openxmlformats.org/markup-compatibility/2006" xmlns:a14="http://schemas.microsoft.com/office/drawing/2010/main">
        <mc:Choice Requires="a14">
          <p:sp>
            <p:nvSpPr>
              <p:cNvPr id="17" name="Dreptunghi 4">
                <a:extLst>
                  <a:ext uri="{FF2B5EF4-FFF2-40B4-BE49-F238E27FC236}">
                    <a16:creationId xmlns:a16="http://schemas.microsoft.com/office/drawing/2014/main" id="{951C568D-4A7A-4C1F-938D-0514889F0936}"/>
                  </a:ext>
                </a:extLst>
              </p:cNvPr>
              <p:cNvSpPr/>
              <p:nvPr/>
            </p:nvSpPr>
            <p:spPr>
              <a:xfrm>
                <a:off x="787960" y="2325651"/>
                <a:ext cx="1581239"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oMath>
                  </m:oMathPara>
                </a14:m>
                <a:endParaRPr lang="en-US" dirty="0"/>
              </a:p>
            </p:txBody>
          </p:sp>
        </mc:Choice>
        <mc:Fallback xmlns="">
          <p:sp>
            <p:nvSpPr>
              <p:cNvPr id="17" name="Dreptunghi 4">
                <a:extLst>
                  <a:ext uri="{FF2B5EF4-FFF2-40B4-BE49-F238E27FC236}">
                    <a16:creationId xmlns:a16="http://schemas.microsoft.com/office/drawing/2014/main" id="{951C568D-4A7A-4C1F-938D-0514889F0936}"/>
                  </a:ext>
                </a:extLst>
              </p:cNvPr>
              <p:cNvSpPr>
                <a:spLocks noRot="1" noChangeAspect="1" noMove="1" noResize="1" noEditPoints="1" noAdjustHandles="1" noChangeArrowheads="1" noChangeShapeType="1" noTextEdit="1"/>
              </p:cNvSpPr>
              <p:nvPr/>
            </p:nvSpPr>
            <p:spPr>
              <a:xfrm>
                <a:off x="787960" y="2325651"/>
                <a:ext cx="1581239" cy="391902"/>
              </a:xfrm>
              <a:prstGeom prst="rect">
                <a:avLst/>
              </a:prstGeom>
              <a:blipFill>
                <a:blip r:embed="rId4"/>
                <a:stretch>
                  <a:fillRect b="-9375"/>
                </a:stretch>
              </a:blipFill>
            </p:spPr>
            <p:txBody>
              <a:bodyPr/>
              <a:lstStyle/>
              <a:p>
                <a:r>
                  <a:rPr lang="en-US">
                    <a:noFill/>
                  </a:rPr>
                  <a:t> </a:t>
                </a:r>
              </a:p>
            </p:txBody>
          </p:sp>
        </mc:Fallback>
      </mc:AlternateContent>
      <p:sp>
        <p:nvSpPr>
          <p:cNvPr id="19" name="CasetăText 23">
            <a:extLst>
              <a:ext uri="{FF2B5EF4-FFF2-40B4-BE49-F238E27FC236}">
                <a16:creationId xmlns:a16="http://schemas.microsoft.com/office/drawing/2014/main" id="{6681322B-174C-425F-834A-77FC2CF0BE8D}"/>
              </a:ext>
            </a:extLst>
          </p:cNvPr>
          <p:cNvSpPr txBox="1"/>
          <p:nvPr/>
        </p:nvSpPr>
        <p:spPr>
          <a:xfrm>
            <a:off x="400050" y="2716564"/>
            <a:ext cx="3883192" cy="369332"/>
          </a:xfrm>
          <a:prstGeom prst="rect">
            <a:avLst/>
          </a:prstGeom>
          <a:noFill/>
        </p:spPr>
        <p:txBody>
          <a:bodyPr wrap="square" rtlCol="0">
            <a:spAutoFit/>
          </a:bodyPr>
          <a:lstStyle/>
          <a:p>
            <a:pPr marL="342900" indent="-342900">
              <a:buFont typeface="Arial" panose="020B0604020202020204" pitchFamily="34" charset="0"/>
              <a:buChar char="•"/>
            </a:pPr>
            <a:r>
              <a:rPr lang="en-US" dirty="0"/>
              <a:t>So we get:</a:t>
            </a:r>
          </a:p>
        </p:txBody>
      </p:sp>
      <mc:AlternateContent xmlns:mc="http://schemas.openxmlformats.org/markup-compatibility/2006" xmlns:a14="http://schemas.microsoft.com/office/drawing/2010/main">
        <mc:Choice Requires="a14">
          <p:sp>
            <p:nvSpPr>
              <p:cNvPr id="21" name="Dreptunghi 4">
                <a:extLst>
                  <a:ext uri="{FF2B5EF4-FFF2-40B4-BE49-F238E27FC236}">
                    <a16:creationId xmlns:a16="http://schemas.microsoft.com/office/drawing/2014/main" id="{0B38F528-E383-4339-A2A1-E3F8D2A7BBAD}"/>
                  </a:ext>
                </a:extLst>
              </p:cNvPr>
              <p:cNvSpPr/>
              <p:nvPr/>
            </p:nvSpPr>
            <p:spPr>
              <a:xfrm>
                <a:off x="787959" y="2998944"/>
                <a:ext cx="5523463"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𝑜</m:t>
                              </m:r>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2</m:t>
                              </m:r>
                            </m:sub>
                          </m:sSub>
                        </m:den>
                      </m:f>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den>
                          </m:f>
                        </m:e>
                      </m:d>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𝑉</m:t>
                          </m:r>
                        </m:e>
                        <m:sub>
                          <m:r>
                            <a:rPr lang="en-US" i="1">
                              <a:latin typeface="Cambria Math" panose="02040503050406030204" pitchFamily="18" charset="0"/>
                            </a:rPr>
                            <m:t>𝑂</m:t>
                          </m:r>
                        </m:sub>
                      </m:sSub>
                    </m:oMath>
                  </m:oMathPara>
                </a14:m>
                <a:endParaRPr lang="en-US" dirty="0"/>
              </a:p>
            </p:txBody>
          </p:sp>
        </mc:Choice>
        <mc:Fallback xmlns="">
          <p:sp>
            <p:nvSpPr>
              <p:cNvPr id="21" name="Dreptunghi 4">
                <a:extLst>
                  <a:ext uri="{FF2B5EF4-FFF2-40B4-BE49-F238E27FC236}">
                    <a16:creationId xmlns:a16="http://schemas.microsoft.com/office/drawing/2014/main" id="{0B38F528-E383-4339-A2A1-E3F8D2A7BBAD}"/>
                  </a:ext>
                </a:extLst>
              </p:cNvPr>
              <p:cNvSpPr>
                <a:spLocks noRot="1" noChangeAspect="1" noMove="1" noResize="1" noEditPoints="1" noAdjustHandles="1" noChangeArrowheads="1" noChangeShapeType="1" noTextEdit="1"/>
              </p:cNvSpPr>
              <p:nvPr/>
            </p:nvSpPr>
            <p:spPr>
              <a:xfrm>
                <a:off x="787959" y="2998944"/>
                <a:ext cx="5523463"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Dreptunghi 4">
                <a:extLst>
                  <a:ext uri="{FF2B5EF4-FFF2-40B4-BE49-F238E27FC236}">
                    <a16:creationId xmlns:a16="http://schemas.microsoft.com/office/drawing/2014/main" id="{C1FC3223-3106-44EE-B63A-DA20C4544AB5}"/>
                  </a:ext>
                </a:extLst>
              </p:cNvPr>
              <p:cNvSpPr/>
              <p:nvPr/>
            </p:nvSpPr>
            <p:spPr>
              <a:xfrm>
                <a:off x="787959" y="3738949"/>
                <a:ext cx="5523463"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e>
                      </m:d>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oMath>
                  </m:oMathPara>
                </a14:m>
                <a:endParaRPr lang="en-US" dirty="0"/>
              </a:p>
            </p:txBody>
          </p:sp>
        </mc:Choice>
        <mc:Fallback xmlns="">
          <p:sp>
            <p:nvSpPr>
              <p:cNvPr id="23" name="Dreptunghi 4">
                <a:extLst>
                  <a:ext uri="{FF2B5EF4-FFF2-40B4-BE49-F238E27FC236}">
                    <a16:creationId xmlns:a16="http://schemas.microsoft.com/office/drawing/2014/main" id="{C1FC3223-3106-44EE-B63A-DA20C4544AB5}"/>
                  </a:ext>
                </a:extLst>
              </p:cNvPr>
              <p:cNvSpPr>
                <a:spLocks noRot="1" noChangeAspect="1" noMove="1" noResize="1" noEditPoints="1" noAdjustHandles="1" noChangeArrowheads="1" noChangeShapeType="1" noTextEdit="1"/>
              </p:cNvSpPr>
              <p:nvPr/>
            </p:nvSpPr>
            <p:spPr>
              <a:xfrm>
                <a:off x="787959" y="3738949"/>
                <a:ext cx="5523463" cy="7146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Dreptunghi 4">
                <a:extLst>
                  <a:ext uri="{FF2B5EF4-FFF2-40B4-BE49-F238E27FC236}">
                    <a16:creationId xmlns:a16="http://schemas.microsoft.com/office/drawing/2014/main" id="{08D365E5-B75B-4CA3-81D7-D9DEB1EE127F}"/>
                  </a:ext>
                </a:extLst>
              </p:cNvPr>
              <p:cNvSpPr/>
              <p:nvPr/>
            </p:nvSpPr>
            <p:spPr>
              <a:xfrm>
                <a:off x="787960" y="4602280"/>
                <a:ext cx="3323402" cy="6613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𝑂</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oMath>
                  </m:oMathPara>
                </a14:m>
                <a:endParaRPr lang="en-US" dirty="0"/>
              </a:p>
            </p:txBody>
          </p:sp>
        </mc:Choice>
        <mc:Fallback xmlns="">
          <p:sp>
            <p:nvSpPr>
              <p:cNvPr id="25" name="Dreptunghi 4">
                <a:extLst>
                  <a:ext uri="{FF2B5EF4-FFF2-40B4-BE49-F238E27FC236}">
                    <a16:creationId xmlns:a16="http://schemas.microsoft.com/office/drawing/2014/main" id="{08D365E5-B75B-4CA3-81D7-D9DEB1EE127F}"/>
                  </a:ext>
                </a:extLst>
              </p:cNvPr>
              <p:cNvSpPr>
                <a:spLocks noRot="1" noChangeAspect="1" noMove="1" noResize="1" noEditPoints="1" noAdjustHandles="1" noChangeArrowheads="1" noChangeShapeType="1" noTextEdit="1"/>
              </p:cNvSpPr>
              <p:nvPr/>
            </p:nvSpPr>
            <p:spPr>
              <a:xfrm>
                <a:off x="787960" y="4602280"/>
                <a:ext cx="3323402" cy="661335"/>
              </a:xfrm>
              <a:prstGeom prst="rect">
                <a:avLst/>
              </a:prstGeom>
              <a:blipFill>
                <a:blip r:embed="rId7"/>
                <a:stretch>
                  <a:fillRect/>
                </a:stretch>
              </a:blipFill>
            </p:spPr>
            <p:txBody>
              <a:bodyPr/>
              <a:lstStyle/>
              <a:p>
                <a:r>
                  <a:rPr lang="en-US">
                    <a:noFill/>
                  </a:rPr>
                  <a:t> </a:t>
                </a:r>
              </a:p>
            </p:txBody>
          </p:sp>
        </mc:Fallback>
      </mc:AlternateContent>
      <p:sp>
        <p:nvSpPr>
          <p:cNvPr id="27" name="Rectangle: Rounded Corners 5">
            <a:extLst>
              <a:ext uri="{FF2B5EF4-FFF2-40B4-BE49-F238E27FC236}">
                <a16:creationId xmlns:a16="http://schemas.microsoft.com/office/drawing/2014/main" id="{22656445-FF55-4B58-86EC-AF1F38C1EA27}"/>
              </a:ext>
            </a:extLst>
          </p:cNvPr>
          <p:cNvSpPr/>
          <p:nvPr/>
        </p:nvSpPr>
        <p:spPr>
          <a:xfrm>
            <a:off x="787959" y="4602280"/>
            <a:ext cx="2601509" cy="714683"/>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asetăText 23">
            <a:extLst>
              <a:ext uri="{FF2B5EF4-FFF2-40B4-BE49-F238E27FC236}">
                <a16:creationId xmlns:a16="http://schemas.microsoft.com/office/drawing/2014/main" id="{77E686AB-097A-4D01-80D1-BB0C7373BED3}"/>
              </a:ext>
            </a:extLst>
          </p:cNvPr>
          <p:cNvSpPr txBox="1"/>
          <p:nvPr/>
        </p:nvSpPr>
        <p:spPr>
          <a:xfrm>
            <a:off x="400049" y="5468473"/>
            <a:ext cx="6502639" cy="369332"/>
          </a:xfrm>
          <a:prstGeom prst="rect">
            <a:avLst/>
          </a:prstGeom>
          <a:noFill/>
        </p:spPr>
        <p:txBody>
          <a:bodyPr wrap="square" rtlCol="0">
            <a:spAutoFit/>
          </a:bodyPr>
          <a:lstStyle/>
          <a:p>
            <a:pPr marL="342900" indent="-342900">
              <a:buFont typeface="Arial" panose="020B0604020202020204" pitchFamily="34" charset="0"/>
              <a:buChar char="•"/>
            </a:pPr>
            <a:r>
              <a:rPr lang="en-US" dirty="0"/>
              <a:t>As discussed before, </a:t>
            </a:r>
            <a:r>
              <a:rPr lang="en-US" dirty="0" err="1"/>
              <a:t>r</a:t>
            </a:r>
            <a:r>
              <a:rPr lang="en-US" baseline="-25000" dirty="0" err="1"/>
              <a:t>o</a:t>
            </a:r>
            <a:r>
              <a:rPr lang="en-US" dirty="0"/>
              <a:t>&gt;&gt;1/g</a:t>
            </a:r>
            <a:r>
              <a:rPr lang="en-US" baseline="-25000" dirty="0"/>
              <a:t>m</a:t>
            </a:r>
            <a:r>
              <a:rPr lang="en-US" dirty="0"/>
              <a:t> so this can be approximated by:</a:t>
            </a:r>
          </a:p>
        </p:txBody>
      </p:sp>
      <mc:AlternateContent xmlns:mc="http://schemas.openxmlformats.org/markup-compatibility/2006" xmlns:a14="http://schemas.microsoft.com/office/drawing/2010/main">
        <mc:Choice Requires="a14">
          <p:sp>
            <p:nvSpPr>
              <p:cNvPr id="31" name="Dreptunghi 4">
                <a:extLst>
                  <a:ext uri="{FF2B5EF4-FFF2-40B4-BE49-F238E27FC236}">
                    <a16:creationId xmlns:a16="http://schemas.microsoft.com/office/drawing/2014/main" id="{08AAFF5B-F3B6-47B8-933F-805043DB27CB}"/>
                  </a:ext>
                </a:extLst>
              </p:cNvPr>
              <p:cNvSpPr/>
              <p:nvPr/>
            </p:nvSpPr>
            <p:spPr>
              <a:xfrm>
                <a:off x="787960" y="5898050"/>
                <a:ext cx="1350223" cy="6613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den>
                      </m:f>
                    </m:oMath>
                  </m:oMathPara>
                </a14:m>
                <a:endParaRPr lang="en-US" dirty="0"/>
              </a:p>
            </p:txBody>
          </p:sp>
        </mc:Choice>
        <mc:Fallback xmlns="">
          <p:sp>
            <p:nvSpPr>
              <p:cNvPr id="31" name="Dreptunghi 4">
                <a:extLst>
                  <a:ext uri="{FF2B5EF4-FFF2-40B4-BE49-F238E27FC236}">
                    <a16:creationId xmlns:a16="http://schemas.microsoft.com/office/drawing/2014/main" id="{08AAFF5B-F3B6-47B8-933F-805043DB27CB}"/>
                  </a:ext>
                </a:extLst>
              </p:cNvPr>
              <p:cNvSpPr>
                <a:spLocks noRot="1" noChangeAspect="1" noMove="1" noResize="1" noEditPoints="1" noAdjustHandles="1" noChangeArrowheads="1" noChangeShapeType="1" noTextEdit="1"/>
              </p:cNvSpPr>
              <p:nvPr/>
            </p:nvSpPr>
            <p:spPr>
              <a:xfrm>
                <a:off x="787960" y="5898050"/>
                <a:ext cx="1350223" cy="661335"/>
              </a:xfrm>
              <a:prstGeom prst="rect">
                <a:avLst/>
              </a:prstGeom>
              <a:blipFill>
                <a:blip r:embed="rId8"/>
                <a:stretch>
                  <a:fillRect/>
                </a:stretch>
              </a:blipFill>
            </p:spPr>
            <p:txBody>
              <a:bodyPr/>
              <a:lstStyle/>
              <a:p>
                <a:r>
                  <a:rPr lang="en-US">
                    <a:noFill/>
                  </a:rPr>
                  <a:t> </a:t>
                </a:r>
              </a:p>
            </p:txBody>
          </p:sp>
        </mc:Fallback>
      </mc:AlternateContent>
      <p:sp>
        <p:nvSpPr>
          <p:cNvPr id="33" name="Rectangle: Rounded Corners 21">
            <a:extLst>
              <a:ext uri="{FF2B5EF4-FFF2-40B4-BE49-F238E27FC236}">
                <a16:creationId xmlns:a16="http://schemas.microsoft.com/office/drawing/2014/main" id="{85471C0F-C792-4412-8AAF-A2964E259DED}"/>
              </a:ext>
            </a:extLst>
          </p:cNvPr>
          <p:cNvSpPr/>
          <p:nvPr/>
        </p:nvSpPr>
        <p:spPr>
          <a:xfrm>
            <a:off x="751404" y="5889424"/>
            <a:ext cx="1256151" cy="6983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778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63502" cy="461665"/>
          </a:xfrm>
          <a:prstGeom prst="rect">
            <a:avLst/>
          </a:prstGeom>
          <a:noFill/>
        </p:spPr>
        <p:txBody>
          <a:bodyPr wrap="none" rtlCol="0">
            <a:spAutoFit/>
          </a:bodyPr>
          <a:lstStyle/>
          <a:p>
            <a:r>
              <a:rPr lang="en-US" sz="2400" dirty="0"/>
              <a:t>Common Drain Stage – Substrate Effect</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21698" y="1201823"/>
            <a:ext cx="11348604" cy="646331"/>
          </a:xfrm>
          <a:prstGeom prst="rect">
            <a:avLst/>
          </a:prstGeom>
          <a:noFill/>
        </p:spPr>
        <p:txBody>
          <a:bodyPr wrap="square" rtlCol="0">
            <a:spAutoFit/>
          </a:bodyPr>
          <a:lstStyle/>
          <a:p>
            <a:r>
              <a:rPr lang="en-US" b="1" dirty="0"/>
              <a:t>Problem description</a:t>
            </a:r>
          </a:p>
          <a:p>
            <a:pPr marL="342900" indent="-342900">
              <a:buFont typeface="Arial" panose="020B0604020202020204" pitchFamily="34" charset="0"/>
              <a:buChar char="•"/>
            </a:pPr>
            <a:r>
              <a:rPr lang="en-US" dirty="0"/>
              <a:t>The output voltage is given by.</a:t>
            </a:r>
            <a:endParaRPr lang="en-US" dirty="0">
              <a:sym typeface="Wingdings" panose="05000000000000000000" pitchFamily="2" charset="2"/>
            </a:endParaRPr>
          </a:p>
        </p:txBody>
      </p:sp>
      <mc:AlternateContent xmlns:mc="http://schemas.openxmlformats.org/markup-compatibility/2006" xmlns:a14="http://schemas.microsoft.com/office/drawing/2010/main">
        <mc:Choice Requires="a14">
          <p:sp>
            <p:nvSpPr>
              <p:cNvPr id="2" name="Dreptunghi 4">
                <a:extLst>
                  <a:ext uri="{FF2B5EF4-FFF2-40B4-BE49-F238E27FC236}">
                    <a16:creationId xmlns:a16="http://schemas.microsoft.com/office/drawing/2014/main" id="{045F5D7B-9A4E-4F26-9CE5-18A37D6FB630}"/>
                  </a:ext>
                </a:extLst>
              </p:cNvPr>
              <p:cNvSpPr/>
              <p:nvPr/>
            </p:nvSpPr>
            <p:spPr>
              <a:xfrm>
                <a:off x="772703" y="1820115"/>
                <a:ext cx="1668097"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r>
                            <a:rPr lang="en-US" b="0" i="1"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2" name="Dreptunghi 4">
                <a:extLst>
                  <a:ext uri="{FF2B5EF4-FFF2-40B4-BE49-F238E27FC236}">
                    <a16:creationId xmlns:a16="http://schemas.microsoft.com/office/drawing/2014/main" id="{045F5D7B-9A4E-4F26-9CE5-18A37D6FB630}"/>
                  </a:ext>
                </a:extLst>
              </p:cNvPr>
              <p:cNvSpPr>
                <a:spLocks noRot="1" noChangeAspect="1" noMove="1" noResize="1" noEditPoints="1" noAdjustHandles="1" noChangeArrowheads="1" noChangeShapeType="1" noTextEdit="1"/>
              </p:cNvSpPr>
              <p:nvPr/>
            </p:nvSpPr>
            <p:spPr>
              <a:xfrm>
                <a:off x="772703" y="1820115"/>
                <a:ext cx="1668097" cy="391902"/>
              </a:xfrm>
              <a:prstGeom prst="rect">
                <a:avLst/>
              </a:prstGeom>
              <a:blipFill>
                <a:blip r:embed="rId2"/>
                <a:stretch>
                  <a:fillRect b="-9375"/>
                </a:stretch>
              </a:blipFill>
            </p:spPr>
            <p:txBody>
              <a:bodyPr/>
              <a:lstStyle/>
              <a:p>
                <a:r>
                  <a:rPr lang="en-US">
                    <a:noFill/>
                  </a:rPr>
                  <a:t> </a:t>
                </a:r>
              </a:p>
            </p:txBody>
          </p:sp>
        </mc:Fallback>
      </mc:AlternateContent>
      <p:sp>
        <p:nvSpPr>
          <p:cNvPr id="9" name="CasetăText 23">
            <a:extLst>
              <a:ext uri="{FF2B5EF4-FFF2-40B4-BE49-F238E27FC236}">
                <a16:creationId xmlns:a16="http://schemas.microsoft.com/office/drawing/2014/main" id="{2798A13F-351B-4B6B-B5B5-1AA8A13A48A3}"/>
              </a:ext>
            </a:extLst>
          </p:cNvPr>
          <p:cNvSpPr txBox="1"/>
          <p:nvPr/>
        </p:nvSpPr>
        <p:spPr>
          <a:xfrm>
            <a:off x="400050" y="2212017"/>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For Region I, we argued that V</a:t>
            </a:r>
            <a:r>
              <a:rPr lang="en-US" baseline="-25000" dirty="0"/>
              <a:t>gs1</a:t>
            </a:r>
            <a:r>
              <a:rPr lang="en-US" dirty="0"/>
              <a:t> is constant as V</a:t>
            </a:r>
            <a:r>
              <a:rPr lang="en-US" baseline="-25000" dirty="0"/>
              <a:t>T</a:t>
            </a:r>
            <a:r>
              <a:rPr lang="en-US" dirty="0"/>
              <a:t> is a constant and the overdrive voltage is also constant as the drain current is constant.</a:t>
            </a:r>
            <a:endParaRPr lang="en-US" dirty="0">
              <a:sym typeface="Wingdings" panose="05000000000000000000" pitchFamily="2" charset="2"/>
            </a:endParaRPr>
          </a:p>
        </p:txBody>
      </p:sp>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18669D47-23B3-4B00-92B0-6E0925015143}"/>
                  </a:ext>
                </a:extLst>
              </p:cNvPr>
              <p:cNvSpPr/>
              <p:nvPr/>
            </p:nvSpPr>
            <p:spPr>
              <a:xfrm>
                <a:off x="772703" y="2858348"/>
                <a:ext cx="4285532"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𝑐𝑡</m:t>
                      </m:r>
                      <m:r>
                        <a:rPr lang="en-US" b="0" i="1" smtClean="0">
                          <a:latin typeface="Cambria Math" panose="02040503050406030204" pitchFamily="18" charset="0"/>
                        </a:rPr>
                        <m:t>.</m:t>
                      </m:r>
                    </m:oMath>
                  </m:oMathPara>
                </a14:m>
                <a:endParaRPr lang="en-US" dirty="0"/>
              </a:p>
            </p:txBody>
          </p:sp>
        </mc:Choice>
        <mc:Fallback xmlns="">
          <p:sp>
            <p:nvSpPr>
              <p:cNvPr id="11" name="Dreptunghi 4">
                <a:extLst>
                  <a:ext uri="{FF2B5EF4-FFF2-40B4-BE49-F238E27FC236}">
                    <a16:creationId xmlns:a16="http://schemas.microsoft.com/office/drawing/2014/main" id="{18669D47-23B3-4B00-92B0-6E0925015143}"/>
                  </a:ext>
                </a:extLst>
              </p:cNvPr>
              <p:cNvSpPr>
                <a:spLocks noRot="1" noChangeAspect="1" noMove="1" noResize="1" noEditPoints="1" noAdjustHandles="1" noChangeArrowheads="1" noChangeShapeType="1" noTextEdit="1"/>
              </p:cNvSpPr>
              <p:nvPr/>
            </p:nvSpPr>
            <p:spPr>
              <a:xfrm>
                <a:off x="772703" y="2858348"/>
                <a:ext cx="4285532" cy="391902"/>
              </a:xfrm>
              <a:prstGeom prst="rect">
                <a:avLst/>
              </a:prstGeom>
              <a:blipFill>
                <a:blip r:embed="rId3"/>
                <a:stretch>
                  <a:fillRect b="-9375"/>
                </a:stretch>
              </a:blipFill>
            </p:spPr>
            <p:txBody>
              <a:bodyPr/>
              <a:lstStyle/>
              <a:p>
                <a:r>
                  <a:rPr lang="en-US">
                    <a:noFill/>
                  </a:rPr>
                  <a:t> </a:t>
                </a:r>
              </a:p>
            </p:txBody>
          </p:sp>
        </mc:Fallback>
      </mc:AlternateContent>
      <p:sp>
        <p:nvSpPr>
          <p:cNvPr id="13" name="CasetăText 23">
            <a:extLst>
              <a:ext uri="{FF2B5EF4-FFF2-40B4-BE49-F238E27FC236}">
                <a16:creationId xmlns:a16="http://schemas.microsoft.com/office/drawing/2014/main" id="{384B0FA0-37BE-4400-BB55-29CBB1C77757}"/>
              </a:ext>
            </a:extLst>
          </p:cNvPr>
          <p:cNvSpPr txBox="1"/>
          <p:nvPr/>
        </p:nvSpPr>
        <p:spPr>
          <a:xfrm>
            <a:off x="421698" y="3250250"/>
            <a:ext cx="11348604" cy="646331"/>
          </a:xfrm>
          <a:prstGeom prst="rect">
            <a:avLst/>
          </a:prstGeom>
          <a:noFill/>
        </p:spPr>
        <p:txBody>
          <a:bodyPr wrap="square" rtlCol="0">
            <a:spAutoFit/>
          </a:bodyPr>
          <a:lstStyle/>
          <a:p>
            <a:pPr marL="342900" indent="-342900">
              <a:buFont typeface="Arial" panose="020B0604020202020204" pitchFamily="34" charset="0"/>
              <a:buChar char="•"/>
            </a:pPr>
            <a:r>
              <a:rPr lang="en-US" dirty="0"/>
              <a:t>On the other hand, we know that, due to the substrate effect, the threshold voltage varies with the source – bulk voltage. So we have to assess the source – bulk variation and take it into account in our analysis.</a:t>
            </a:r>
            <a:endParaRPr lang="en-US" dirty="0">
              <a:sym typeface="Wingdings" panose="05000000000000000000" pitchFamily="2" charset="2"/>
            </a:endParaRPr>
          </a:p>
        </p:txBody>
      </p:sp>
    </p:spTree>
    <p:extLst>
      <p:ext uri="{BB962C8B-B14F-4D97-AF65-F5344CB8AC3E}">
        <p14:creationId xmlns:p14="http://schemas.microsoft.com/office/powerpoint/2010/main" val="1147933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63502" cy="461665"/>
          </a:xfrm>
          <a:prstGeom prst="rect">
            <a:avLst/>
          </a:prstGeom>
          <a:noFill/>
        </p:spPr>
        <p:txBody>
          <a:bodyPr wrap="none" rtlCol="0">
            <a:spAutoFit/>
          </a:bodyPr>
          <a:lstStyle/>
          <a:p>
            <a:r>
              <a:rPr lang="en-US" sz="2400" dirty="0"/>
              <a:t>Common Drain Stage – Substrate Effect</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990145"/>
            <a:ext cx="5416359" cy="2585323"/>
          </a:xfrm>
          <a:prstGeom prst="rect">
            <a:avLst/>
          </a:prstGeom>
          <a:noFill/>
        </p:spPr>
        <p:txBody>
          <a:bodyPr wrap="square" rtlCol="0">
            <a:spAutoFit/>
          </a:bodyPr>
          <a:lstStyle/>
          <a:p>
            <a:r>
              <a:rPr lang="en-US" b="1" dirty="0"/>
              <a:t>Bulk connected to source</a:t>
            </a:r>
          </a:p>
          <a:p>
            <a:pPr marL="342900" indent="-342900">
              <a:buFont typeface="Arial" panose="020B0604020202020204" pitchFamily="34" charset="0"/>
              <a:buChar char="•"/>
            </a:pPr>
            <a:r>
              <a:rPr lang="en-US" dirty="0"/>
              <a:t>In this case, the bulk – source voltage is zero (and, more importantly, is constant) so there is no body effect – the threshold voltage remains constant.</a:t>
            </a:r>
          </a:p>
          <a:p>
            <a:pPr marL="342900" indent="-342900">
              <a:buFont typeface="Arial" panose="020B0604020202020204" pitchFamily="34" charset="0"/>
              <a:buChar char="•"/>
            </a:pPr>
            <a:r>
              <a:rPr lang="en-US" dirty="0">
                <a:sym typeface="Wingdings" panose="05000000000000000000" pitchFamily="2" charset="2"/>
              </a:rPr>
              <a:t>The source follower has a gain close to 1.</a:t>
            </a:r>
          </a:p>
          <a:p>
            <a:pPr marL="342900" indent="-342900">
              <a:buFont typeface="Arial" panose="020B0604020202020204" pitchFamily="34" charset="0"/>
              <a:buChar char="•"/>
            </a:pPr>
            <a:r>
              <a:rPr lang="en-US" dirty="0">
                <a:sym typeface="Wingdings" panose="05000000000000000000" pitchFamily="2" charset="2"/>
              </a:rPr>
              <a:t>For this implementation to be possible, we need a technology that allows floating substrate NMOS transistors. (The common source </a:t>
            </a:r>
            <a:r>
              <a:rPr lang="en-US" dirty="0" err="1">
                <a:sym typeface="Wingdings" panose="05000000000000000000" pitchFamily="2" charset="2"/>
              </a:rPr>
              <a:t>nmos</a:t>
            </a:r>
            <a:r>
              <a:rPr lang="en-US" dirty="0">
                <a:sym typeface="Wingdings" panose="05000000000000000000" pitchFamily="2" charset="2"/>
              </a:rPr>
              <a:t> transistor, MN1, needs to be placed in a isolated p well.)</a:t>
            </a:r>
          </a:p>
        </p:txBody>
      </p:sp>
      <p:pic>
        <p:nvPicPr>
          <p:cNvPr id="7" name="Picture 6">
            <a:extLst>
              <a:ext uri="{FF2B5EF4-FFF2-40B4-BE49-F238E27FC236}">
                <a16:creationId xmlns:a16="http://schemas.microsoft.com/office/drawing/2014/main" id="{D6425B5A-2E5E-47C2-BE6A-BFA075A31922}"/>
              </a:ext>
            </a:extLst>
          </p:cNvPr>
          <p:cNvPicPr>
            <a:picLocks noChangeAspect="1"/>
          </p:cNvPicPr>
          <p:nvPr/>
        </p:nvPicPr>
        <p:blipFill>
          <a:blip r:embed="rId2"/>
          <a:stretch>
            <a:fillRect/>
          </a:stretch>
        </p:blipFill>
        <p:spPr>
          <a:xfrm>
            <a:off x="6345800" y="1188720"/>
            <a:ext cx="5614286" cy="5044191"/>
          </a:xfrm>
          <a:prstGeom prst="rect">
            <a:avLst/>
          </a:prstGeom>
        </p:spPr>
      </p:pic>
    </p:spTree>
    <p:extLst>
      <p:ext uri="{BB962C8B-B14F-4D97-AF65-F5344CB8AC3E}">
        <p14:creationId xmlns:p14="http://schemas.microsoft.com/office/powerpoint/2010/main" val="1125642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63502" cy="461665"/>
          </a:xfrm>
          <a:prstGeom prst="rect">
            <a:avLst/>
          </a:prstGeom>
          <a:noFill/>
        </p:spPr>
        <p:txBody>
          <a:bodyPr wrap="none" rtlCol="0">
            <a:spAutoFit/>
          </a:bodyPr>
          <a:lstStyle/>
          <a:p>
            <a:r>
              <a:rPr lang="en-US" sz="2400" dirty="0"/>
              <a:t>Common Drain Stage – Substrate Effect</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990145"/>
            <a:ext cx="5416359" cy="923330"/>
          </a:xfrm>
          <a:prstGeom prst="rect">
            <a:avLst/>
          </a:prstGeom>
          <a:noFill/>
        </p:spPr>
        <p:txBody>
          <a:bodyPr wrap="square" rtlCol="0">
            <a:spAutoFit/>
          </a:bodyPr>
          <a:lstStyle/>
          <a:p>
            <a:r>
              <a:rPr lang="en-US" b="1" dirty="0"/>
              <a:t>Bulk connected to ground</a:t>
            </a:r>
          </a:p>
          <a:p>
            <a:pPr marL="342900" indent="-342900">
              <a:buFont typeface="Arial" panose="020B0604020202020204" pitchFamily="34" charset="0"/>
              <a:buChar char="•"/>
            </a:pPr>
            <a:r>
              <a:rPr lang="en-US" dirty="0"/>
              <a:t>In this case, the source – bulk voltage is equal to the output voltage.</a:t>
            </a:r>
          </a:p>
        </p:txBody>
      </p:sp>
      <p:pic>
        <p:nvPicPr>
          <p:cNvPr id="5" name="Picture 4">
            <a:extLst>
              <a:ext uri="{FF2B5EF4-FFF2-40B4-BE49-F238E27FC236}">
                <a16:creationId xmlns:a16="http://schemas.microsoft.com/office/drawing/2014/main" id="{EBA79D25-D7BB-45C2-AEA5-6B468BCC90FF}"/>
              </a:ext>
            </a:extLst>
          </p:cNvPr>
          <p:cNvPicPr>
            <a:picLocks noChangeAspect="1"/>
          </p:cNvPicPr>
          <p:nvPr/>
        </p:nvPicPr>
        <p:blipFill>
          <a:blip r:embed="rId2"/>
          <a:stretch>
            <a:fillRect/>
          </a:stretch>
        </p:blipFill>
        <p:spPr>
          <a:xfrm>
            <a:off x="6400800" y="1188720"/>
            <a:ext cx="5229956" cy="5044191"/>
          </a:xfrm>
          <a:prstGeom prst="rect">
            <a:avLst/>
          </a:prstGeom>
        </p:spPr>
      </p:pic>
      <p:sp>
        <p:nvSpPr>
          <p:cNvPr id="9" name="CasetăText 23">
            <a:extLst>
              <a:ext uri="{FF2B5EF4-FFF2-40B4-BE49-F238E27FC236}">
                <a16:creationId xmlns:a16="http://schemas.microsoft.com/office/drawing/2014/main" id="{69E749EF-57E6-4DCA-883A-CEB134878593}"/>
              </a:ext>
            </a:extLst>
          </p:cNvPr>
          <p:cNvSpPr txBox="1"/>
          <p:nvPr/>
        </p:nvSpPr>
        <p:spPr>
          <a:xfrm>
            <a:off x="402451" y="2189447"/>
            <a:ext cx="5416359"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In this case we have significant source – bulk voltage that variates during circuit operation. This means that the threshold voltage will also vary.</a:t>
            </a:r>
          </a:p>
        </p:txBody>
      </p:sp>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CD4675C4-7581-46E2-B59A-C5E8E1914361}"/>
                  </a:ext>
                </a:extLst>
              </p:cNvPr>
              <p:cNvSpPr/>
              <p:nvPr/>
            </p:nvSpPr>
            <p:spPr>
              <a:xfrm>
                <a:off x="772703" y="1820115"/>
                <a:ext cx="1668097"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𝑠𝑏</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oMath>
                  </m:oMathPara>
                </a14:m>
                <a:endParaRPr lang="en-US" dirty="0"/>
              </a:p>
            </p:txBody>
          </p:sp>
        </mc:Choice>
        <mc:Fallback xmlns="">
          <p:sp>
            <p:nvSpPr>
              <p:cNvPr id="11" name="Dreptunghi 4">
                <a:extLst>
                  <a:ext uri="{FF2B5EF4-FFF2-40B4-BE49-F238E27FC236}">
                    <a16:creationId xmlns:a16="http://schemas.microsoft.com/office/drawing/2014/main" id="{CD4675C4-7581-46E2-B59A-C5E8E1914361}"/>
                  </a:ext>
                </a:extLst>
              </p:cNvPr>
              <p:cNvSpPr>
                <a:spLocks noRot="1" noChangeAspect="1" noMove="1" noResize="1" noEditPoints="1" noAdjustHandles="1" noChangeArrowheads="1" noChangeShapeType="1" noTextEdit="1"/>
              </p:cNvSpPr>
              <p:nvPr/>
            </p:nvSpPr>
            <p:spPr>
              <a:xfrm>
                <a:off x="772703" y="1820115"/>
                <a:ext cx="1668097"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F60C631C-F92B-4DA9-AD66-7B6468AF38BA}"/>
                  </a:ext>
                </a:extLst>
              </p:cNvPr>
              <p:cNvSpPr/>
              <p:nvPr/>
            </p:nvSpPr>
            <p:spPr>
              <a:xfrm>
                <a:off x="772703" y="3112777"/>
                <a:ext cx="4285532"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e>
                      </m:d>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1</m:t>
                          </m:r>
                        </m:sub>
                      </m:sSub>
                    </m:oMath>
                  </m:oMathPara>
                </a14:m>
                <a:endParaRPr lang="en-US" dirty="0"/>
              </a:p>
            </p:txBody>
          </p:sp>
        </mc:Choice>
        <mc:Fallback xmlns="">
          <p:sp>
            <p:nvSpPr>
              <p:cNvPr id="13" name="Dreptunghi 4">
                <a:extLst>
                  <a:ext uri="{FF2B5EF4-FFF2-40B4-BE49-F238E27FC236}">
                    <a16:creationId xmlns:a16="http://schemas.microsoft.com/office/drawing/2014/main" id="{F60C631C-F92B-4DA9-AD66-7B6468AF38BA}"/>
                  </a:ext>
                </a:extLst>
              </p:cNvPr>
              <p:cNvSpPr>
                <a:spLocks noRot="1" noChangeAspect="1" noMove="1" noResize="1" noEditPoints="1" noAdjustHandles="1" noChangeArrowheads="1" noChangeShapeType="1" noTextEdit="1"/>
              </p:cNvSpPr>
              <p:nvPr/>
            </p:nvSpPr>
            <p:spPr>
              <a:xfrm>
                <a:off x="772703" y="3112777"/>
                <a:ext cx="4285532" cy="391902"/>
              </a:xfrm>
              <a:prstGeom prst="rect">
                <a:avLst/>
              </a:prstGeom>
              <a:blipFill>
                <a:blip r:embed="rId4"/>
                <a:stretch>
                  <a:fillRect b="-6250"/>
                </a:stretch>
              </a:blipFill>
            </p:spPr>
            <p:txBody>
              <a:bodyPr/>
              <a:lstStyle/>
              <a:p>
                <a:r>
                  <a:rPr lang="en-US">
                    <a:noFill/>
                  </a:rPr>
                  <a:t> </a:t>
                </a:r>
              </a:p>
            </p:txBody>
          </p:sp>
        </mc:Fallback>
      </mc:AlternateContent>
      <p:sp>
        <p:nvSpPr>
          <p:cNvPr id="15" name="CasetăText 23">
            <a:extLst>
              <a:ext uri="{FF2B5EF4-FFF2-40B4-BE49-F238E27FC236}">
                <a16:creationId xmlns:a16="http://schemas.microsoft.com/office/drawing/2014/main" id="{16A00B96-D3F4-4F84-BAEF-539D6A9063BF}"/>
              </a:ext>
            </a:extLst>
          </p:cNvPr>
          <p:cNvSpPr txBox="1"/>
          <p:nvPr/>
        </p:nvSpPr>
        <p:spPr>
          <a:xfrm>
            <a:off x="400050" y="3574442"/>
            <a:ext cx="5416359"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The expected effect is that the gain will be reduced (below 1). We will check this in the small signal analysis.</a:t>
            </a:r>
          </a:p>
        </p:txBody>
      </p:sp>
    </p:spTree>
    <p:extLst>
      <p:ext uri="{BB962C8B-B14F-4D97-AF65-F5344CB8AC3E}">
        <p14:creationId xmlns:p14="http://schemas.microsoft.com/office/powerpoint/2010/main" val="3769302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63502" cy="461665"/>
          </a:xfrm>
          <a:prstGeom prst="rect">
            <a:avLst/>
          </a:prstGeom>
          <a:noFill/>
        </p:spPr>
        <p:txBody>
          <a:bodyPr wrap="none" rtlCol="0">
            <a:spAutoFit/>
          </a:bodyPr>
          <a:lstStyle/>
          <a:p>
            <a:r>
              <a:rPr lang="en-US" sz="2400" dirty="0"/>
              <a:t>Common Drain Stage – Substrate Effect</a:t>
            </a:r>
            <a:endParaRPr lang="ro-RO" sz="2400" dirty="0"/>
          </a:p>
        </p:txBody>
      </p:sp>
      <p:sp>
        <p:nvSpPr>
          <p:cNvPr id="6" name="CasetăText 23">
            <a:extLst>
              <a:ext uri="{FF2B5EF4-FFF2-40B4-BE49-F238E27FC236}">
                <a16:creationId xmlns:a16="http://schemas.microsoft.com/office/drawing/2014/main" id="{275AA0F9-00EB-48FD-BA04-3FF099FC50B3}"/>
              </a:ext>
            </a:extLst>
          </p:cNvPr>
          <p:cNvSpPr txBox="1"/>
          <p:nvPr/>
        </p:nvSpPr>
        <p:spPr>
          <a:xfrm>
            <a:off x="400050" y="3381103"/>
            <a:ext cx="5787390" cy="369332"/>
          </a:xfrm>
          <a:prstGeom prst="rect">
            <a:avLst/>
          </a:prstGeom>
          <a:noFill/>
        </p:spPr>
        <p:txBody>
          <a:bodyPr wrap="square" rtlCol="0">
            <a:spAutoFit/>
          </a:bodyPr>
          <a:lstStyle/>
          <a:p>
            <a:pPr marL="342900" indent="-342900">
              <a:buFont typeface="Arial" panose="020B0604020202020204" pitchFamily="34" charset="0"/>
              <a:buChar char="•"/>
            </a:pPr>
            <a:r>
              <a:rPr lang="en-US" dirty="0"/>
              <a:t>Mos transistor small signal model with substrate effect.</a:t>
            </a:r>
          </a:p>
        </p:txBody>
      </p:sp>
      <p:pic>
        <p:nvPicPr>
          <p:cNvPr id="5" name="Picture 4">
            <a:extLst>
              <a:ext uri="{FF2B5EF4-FFF2-40B4-BE49-F238E27FC236}">
                <a16:creationId xmlns:a16="http://schemas.microsoft.com/office/drawing/2014/main" id="{EBA79D25-D7BB-45C2-AEA5-6B468BCC90FF}"/>
              </a:ext>
            </a:extLst>
          </p:cNvPr>
          <p:cNvPicPr>
            <a:picLocks noChangeAspect="1"/>
          </p:cNvPicPr>
          <p:nvPr/>
        </p:nvPicPr>
        <p:blipFill>
          <a:blip r:embed="rId2"/>
          <a:stretch>
            <a:fillRect/>
          </a:stretch>
        </p:blipFill>
        <p:spPr>
          <a:xfrm>
            <a:off x="7032732" y="1213389"/>
            <a:ext cx="4648577" cy="4483463"/>
          </a:xfrm>
          <a:prstGeom prst="rect">
            <a:avLst/>
          </a:prstGeom>
        </p:spPr>
      </p:pic>
      <p:pic>
        <p:nvPicPr>
          <p:cNvPr id="14" name="Picture 13">
            <a:extLst>
              <a:ext uri="{FF2B5EF4-FFF2-40B4-BE49-F238E27FC236}">
                <a16:creationId xmlns:a16="http://schemas.microsoft.com/office/drawing/2014/main" id="{7DD54C7C-894C-4487-9548-8AF22A2D19B7}"/>
              </a:ext>
            </a:extLst>
          </p:cNvPr>
          <p:cNvPicPr>
            <a:picLocks noChangeAspect="1"/>
          </p:cNvPicPr>
          <p:nvPr/>
        </p:nvPicPr>
        <p:blipFill>
          <a:blip r:embed="rId3"/>
          <a:stretch>
            <a:fillRect/>
          </a:stretch>
        </p:blipFill>
        <p:spPr>
          <a:xfrm>
            <a:off x="1056805" y="3936473"/>
            <a:ext cx="4301579" cy="1760379"/>
          </a:xfrm>
          <a:prstGeom prst="rect">
            <a:avLst/>
          </a:prstGeom>
        </p:spPr>
      </p:pic>
      <p:sp>
        <p:nvSpPr>
          <p:cNvPr id="19" name="Rectangle: Rounded Corners 5">
            <a:extLst>
              <a:ext uri="{FF2B5EF4-FFF2-40B4-BE49-F238E27FC236}">
                <a16:creationId xmlns:a16="http://schemas.microsoft.com/office/drawing/2014/main" id="{F9456084-F142-4242-8FFB-A3B0E4DF5481}"/>
              </a:ext>
            </a:extLst>
          </p:cNvPr>
          <p:cNvSpPr/>
          <p:nvPr/>
        </p:nvSpPr>
        <p:spPr>
          <a:xfrm>
            <a:off x="3207594" y="3981699"/>
            <a:ext cx="1011937" cy="1236477"/>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asetăText 23">
            <a:extLst>
              <a:ext uri="{FF2B5EF4-FFF2-40B4-BE49-F238E27FC236}">
                <a16:creationId xmlns:a16="http://schemas.microsoft.com/office/drawing/2014/main" id="{F62ADD25-549C-4D0C-A6FA-CC3D74775303}"/>
              </a:ext>
            </a:extLst>
          </p:cNvPr>
          <p:cNvSpPr txBox="1"/>
          <p:nvPr/>
        </p:nvSpPr>
        <p:spPr>
          <a:xfrm>
            <a:off x="400050" y="1347033"/>
            <a:ext cx="5976366" cy="1477328"/>
          </a:xfrm>
          <a:prstGeom prst="rect">
            <a:avLst/>
          </a:prstGeom>
          <a:noFill/>
        </p:spPr>
        <p:txBody>
          <a:bodyPr wrap="square" rtlCol="0">
            <a:spAutoFit/>
          </a:bodyPr>
          <a:lstStyle/>
          <a:p>
            <a:pPr marL="342900" indent="-342900">
              <a:buFont typeface="Arial" panose="020B0604020202020204" pitchFamily="34" charset="0"/>
              <a:buChar char="•"/>
            </a:pPr>
            <a:r>
              <a:rPr lang="en-US" dirty="0"/>
              <a:t>We can use the reduced small signal equivalent circuit, as MN2 and MN3 are not affected by the substrate effect.</a:t>
            </a:r>
          </a:p>
          <a:p>
            <a:pPr marL="342900" indent="-342900">
              <a:buFont typeface="Arial" panose="020B0604020202020204" pitchFamily="34" charset="0"/>
              <a:buChar char="•"/>
            </a:pPr>
            <a:r>
              <a:rPr lang="en-US" dirty="0"/>
              <a:t>Form MN1 we need to add the g</a:t>
            </a:r>
            <a:r>
              <a:rPr lang="en-US" baseline="-25000" dirty="0"/>
              <a:t>mb</a:t>
            </a:r>
            <a:r>
              <a:rPr lang="en-US" dirty="0"/>
              <a:t> current source.</a:t>
            </a:r>
          </a:p>
          <a:p>
            <a:pPr marL="342900" indent="-342900">
              <a:buFont typeface="Arial" panose="020B0604020202020204" pitchFamily="34" charset="0"/>
              <a:buChar char="•"/>
            </a:pPr>
            <a:r>
              <a:rPr lang="en-US" dirty="0"/>
              <a:t>MN1 source is connected to the output and the substrate is connected to ground, so V</a:t>
            </a:r>
            <a:r>
              <a:rPr lang="en-US" baseline="-25000" dirty="0"/>
              <a:t>sb</a:t>
            </a:r>
            <a:r>
              <a:rPr lang="en-US" dirty="0"/>
              <a:t>=V</a:t>
            </a:r>
            <a:r>
              <a:rPr lang="en-US" baseline="-25000" dirty="0"/>
              <a:t>O</a:t>
            </a:r>
            <a:r>
              <a:rPr lang="en-US" dirty="0"/>
              <a:t>. We have:</a:t>
            </a:r>
          </a:p>
        </p:txBody>
      </p:sp>
      <mc:AlternateContent xmlns:mc="http://schemas.openxmlformats.org/markup-compatibility/2006" xmlns:a14="http://schemas.microsoft.com/office/drawing/2010/main">
        <mc:Choice Requires="a14">
          <p:sp>
            <p:nvSpPr>
              <p:cNvPr id="25" name="Dreptunghi 4">
                <a:extLst>
                  <a:ext uri="{FF2B5EF4-FFF2-40B4-BE49-F238E27FC236}">
                    <a16:creationId xmlns:a16="http://schemas.microsoft.com/office/drawing/2014/main" id="{D69B9687-3959-47AA-9BB1-E07003B4FE01}"/>
                  </a:ext>
                </a:extLst>
              </p:cNvPr>
              <p:cNvSpPr/>
              <p:nvPr/>
            </p:nvSpPr>
            <p:spPr>
              <a:xfrm>
                <a:off x="736127" y="2825733"/>
                <a:ext cx="2128993"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𝑔</m:t>
                              </m:r>
                            </m:e>
                            <m:sub>
                              <m:r>
                                <a:rPr lang="en-US" b="0" i="1" smtClean="0">
                                  <a:latin typeface="Cambria Math" panose="02040503050406030204" pitchFamily="18" charset="0"/>
                                  <a:ea typeface="Cambria Math" panose="02040503050406030204" pitchFamily="18" charset="0"/>
                                </a:rPr>
                                <m:t>𝑚𝑏</m:t>
                              </m:r>
                            </m:sub>
                          </m:sSub>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𝑠𝑏</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𝑔</m:t>
                          </m:r>
                        </m:e>
                        <m:sub>
                          <m:r>
                            <a:rPr lang="en-US" b="0" i="1" smtClean="0">
                              <a:latin typeface="Cambria Math" panose="02040503050406030204" pitchFamily="18" charset="0"/>
                              <a:ea typeface="Cambria Math" panose="02040503050406030204" pitchFamily="18" charset="0"/>
                            </a:rPr>
                            <m:t>𝑚𝑏</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oMath>
                  </m:oMathPara>
                </a14:m>
                <a:endParaRPr lang="en-US" dirty="0"/>
              </a:p>
            </p:txBody>
          </p:sp>
        </mc:Choice>
        <mc:Fallback xmlns="">
          <p:sp>
            <p:nvSpPr>
              <p:cNvPr id="25" name="Dreptunghi 4">
                <a:extLst>
                  <a:ext uri="{FF2B5EF4-FFF2-40B4-BE49-F238E27FC236}">
                    <a16:creationId xmlns:a16="http://schemas.microsoft.com/office/drawing/2014/main" id="{D69B9687-3959-47AA-9BB1-E07003B4FE01}"/>
                  </a:ext>
                </a:extLst>
              </p:cNvPr>
              <p:cNvSpPr>
                <a:spLocks noRot="1" noChangeAspect="1" noMove="1" noResize="1" noEditPoints="1" noAdjustHandles="1" noChangeArrowheads="1" noChangeShapeType="1" noTextEdit="1"/>
              </p:cNvSpPr>
              <p:nvPr/>
            </p:nvSpPr>
            <p:spPr>
              <a:xfrm>
                <a:off x="736127" y="2825733"/>
                <a:ext cx="2128993" cy="369332"/>
              </a:xfrm>
              <a:prstGeom prst="rect">
                <a:avLst/>
              </a:prstGeom>
              <a:blipFill>
                <a:blip r:embed="rId4"/>
                <a:stretch>
                  <a:fillRect b="-6667"/>
                </a:stretch>
              </a:blipFill>
            </p:spPr>
            <p:txBody>
              <a:bodyPr/>
              <a:lstStyle/>
              <a:p>
                <a:r>
                  <a:rPr lang="en-US">
                    <a:noFill/>
                  </a:rPr>
                  <a:t> </a:t>
                </a:r>
              </a:p>
            </p:txBody>
          </p:sp>
        </mc:Fallback>
      </mc:AlternateContent>
      <p:sp>
        <p:nvSpPr>
          <p:cNvPr id="27" name="Rectangle: Rounded Corners 5">
            <a:extLst>
              <a:ext uri="{FF2B5EF4-FFF2-40B4-BE49-F238E27FC236}">
                <a16:creationId xmlns:a16="http://schemas.microsoft.com/office/drawing/2014/main" id="{87FCBBE2-68FF-4474-A294-C10830856B6F}"/>
              </a:ext>
            </a:extLst>
          </p:cNvPr>
          <p:cNvSpPr/>
          <p:nvPr/>
        </p:nvSpPr>
        <p:spPr>
          <a:xfrm>
            <a:off x="736127" y="2824361"/>
            <a:ext cx="1866865" cy="369333"/>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9442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63502" cy="461665"/>
          </a:xfrm>
          <a:prstGeom prst="rect">
            <a:avLst/>
          </a:prstGeom>
          <a:noFill/>
        </p:spPr>
        <p:txBody>
          <a:bodyPr wrap="none" rtlCol="0">
            <a:spAutoFit/>
          </a:bodyPr>
          <a:lstStyle/>
          <a:p>
            <a:r>
              <a:rPr lang="en-US" sz="2400" dirty="0"/>
              <a:t>Common Drain Stage – Substrate Effect</a:t>
            </a:r>
            <a:endParaRPr lang="ro-RO" sz="2400" dirty="0"/>
          </a:p>
        </p:txBody>
      </p:sp>
      <p:pic>
        <p:nvPicPr>
          <p:cNvPr id="17" name="Picture 16">
            <a:extLst>
              <a:ext uri="{FF2B5EF4-FFF2-40B4-BE49-F238E27FC236}">
                <a16:creationId xmlns:a16="http://schemas.microsoft.com/office/drawing/2014/main" id="{22B2D3A1-A09B-4BF2-BAA4-0500A57BBA47}"/>
              </a:ext>
            </a:extLst>
          </p:cNvPr>
          <p:cNvPicPr>
            <a:picLocks noChangeAspect="1"/>
          </p:cNvPicPr>
          <p:nvPr/>
        </p:nvPicPr>
        <p:blipFill>
          <a:blip r:embed="rId2"/>
          <a:stretch>
            <a:fillRect/>
          </a:stretch>
        </p:blipFill>
        <p:spPr>
          <a:xfrm>
            <a:off x="2481072" y="4136083"/>
            <a:ext cx="7090594" cy="2510240"/>
          </a:xfrm>
          <a:prstGeom prst="rect">
            <a:avLst/>
          </a:prstGeom>
        </p:spPr>
      </p:pic>
      <p:sp>
        <p:nvSpPr>
          <p:cNvPr id="21" name="Rectangle: Rounded Corners 5">
            <a:extLst>
              <a:ext uri="{FF2B5EF4-FFF2-40B4-BE49-F238E27FC236}">
                <a16:creationId xmlns:a16="http://schemas.microsoft.com/office/drawing/2014/main" id="{89898162-6092-4248-A58C-213A9A73C990}"/>
              </a:ext>
            </a:extLst>
          </p:cNvPr>
          <p:cNvSpPr/>
          <p:nvPr/>
        </p:nvSpPr>
        <p:spPr>
          <a:xfrm>
            <a:off x="5181598" y="4669536"/>
            <a:ext cx="1566674" cy="1812167"/>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1F97C56-D306-4D3A-ACC0-0905E373C422}"/>
              </a:ext>
            </a:extLst>
          </p:cNvPr>
          <p:cNvPicPr>
            <a:picLocks noChangeAspect="1"/>
          </p:cNvPicPr>
          <p:nvPr/>
        </p:nvPicPr>
        <p:blipFill>
          <a:blip r:embed="rId3"/>
          <a:stretch>
            <a:fillRect/>
          </a:stretch>
        </p:blipFill>
        <p:spPr>
          <a:xfrm>
            <a:off x="3097317" y="1057695"/>
            <a:ext cx="5063502" cy="2371305"/>
          </a:xfrm>
          <a:prstGeom prst="rect">
            <a:avLst/>
          </a:prstGeom>
        </p:spPr>
      </p:pic>
      <p:sp>
        <p:nvSpPr>
          <p:cNvPr id="7" name="Arrow: Right 32">
            <a:extLst>
              <a:ext uri="{FF2B5EF4-FFF2-40B4-BE49-F238E27FC236}">
                <a16:creationId xmlns:a16="http://schemas.microsoft.com/office/drawing/2014/main" id="{6231AC4D-BE69-4E76-83A0-4820493A46DE}"/>
              </a:ext>
            </a:extLst>
          </p:cNvPr>
          <p:cNvSpPr/>
          <p:nvPr/>
        </p:nvSpPr>
        <p:spPr>
          <a:xfrm rot="5400000">
            <a:off x="5112524" y="3772466"/>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7927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63502" cy="461665"/>
          </a:xfrm>
          <a:prstGeom prst="rect">
            <a:avLst/>
          </a:prstGeom>
          <a:noFill/>
        </p:spPr>
        <p:txBody>
          <a:bodyPr wrap="none" rtlCol="0">
            <a:spAutoFit/>
          </a:bodyPr>
          <a:lstStyle/>
          <a:p>
            <a:r>
              <a:rPr lang="en-US" sz="2400" dirty="0"/>
              <a:t>Common Drain Stage – Substrate Effect</a:t>
            </a:r>
            <a:endParaRPr lang="ro-RO" sz="2400" dirty="0"/>
          </a:p>
        </p:txBody>
      </p:sp>
      <p:pic>
        <p:nvPicPr>
          <p:cNvPr id="17" name="Picture 16">
            <a:extLst>
              <a:ext uri="{FF2B5EF4-FFF2-40B4-BE49-F238E27FC236}">
                <a16:creationId xmlns:a16="http://schemas.microsoft.com/office/drawing/2014/main" id="{22B2D3A1-A09B-4BF2-BAA4-0500A57BBA47}"/>
              </a:ext>
            </a:extLst>
          </p:cNvPr>
          <p:cNvPicPr>
            <a:picLocks noChangeAspect="1"/>
          </p:cNvPicPr>
          <p:nvPr/>
        </p:nvPicPr>
        <p:blipFill>
          <a:blip r:embed="rId2"/>
          <a:stretch>
            <a:fillRect/>
          </a:stretch>
        </p:blipFill>
        <p:spPr>
          <a:xfrm>
            <a:off x="4870704" y="4136083"/>
            <a:ext cx="7090594" cy="2510240"/>
          </a:xfrm>
          <a:prstGeom prst="rect">
            <a:avLst/>
          </a:prstGeom>
        </p:spPr>
      </p:pic>
      <p:sp>
        <p:nvSpPr>
          <p:cNvPr id="21" name="Rectangle: Rounded Corners 5">
            <a:extLst>
              <a:ext uri="{FF2B5EF4-FFF2-40B4-BE49-F238E27FC236}">
                <a16:creationId xmlns:a16="http://schemas.microsoft.com/office/drawing/2014/main" id="{89898162-6092-4248-A58C-213A9A73C990}"/>
              </a:ext>
            </a:extLst>
          </p:cNvPr>
          <p:cNvSpPr/>
          <p:nvPr/>
        </p:nvSpPr>
        <p:spPr>
          <a:xfrm>
            <a:off x="7571230" y="4669536"/>
            <a:ext cx="1566674" cy="1812167"/>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setăText 23">
            <a:extLst>
              <a:ext uri="{FF2B5EF4-FFF2-40B4-BE49-F238E27FC236}">
                <a16:creationId xmlns:a16="http://schemas.microsoft.com/office/drawing/2014/main" id="{5EE21B46-B34E-465F-BD0E-65D50273DCCE}"/>
              </a:ext>
            </a:extLst>
          </p:cNvPr>
          <p:cNvSpPr txBox="1"/>
          <p:nvPr/>
        </p:nvSpPr>
        <p:spPr>
          <a:xfrm>
            <a:off x="400050" y="939201"/>
            <a:ext cx="11184642" cy="369332"/>
          </a:xfrm>
          <a:prstGeom prst="rect">
            <a:avLst/>
          </a:prstGeom>
          <a:noFill/>
        </p:spPr>
        <p:txBody>
          <a:bodyPr wrap="square" rtlCol="0">
            <a:spAutoFit/>
          </a:bodyPr>
          <a:lstStyle/>
          <a:p>
            <a:pPr marL="342900" indent="-342900">
              <a:buFont typeface="Arial" panose="020B0604020202020204" pitchFamily="34" charset="0"/>
              <a:buChar char="•"/>
            </a:pPr>
            <a:r>
              <a:rPr lang="en-US" dirty="0"/>
              <a:t>Now to solve this. As before, we write the sum of all currents going out of the node equals zero.</a:t>
            </a:r>
          </a:p>
        </p:txBody>
      </p:sp>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840A5DCB-F355-4B0B-B622-42B801757B56}"/>
                  </a:ext>
                </a:extLst>
              </p:cNvPr>
              <p:cNvSpPr/>
              <p:nvPr/>
            </p:nvSpPr>
            <p:spPr>
              <a:xfrm>
                <a:off x="710270" y="1313219"/>
                <a:ext cx="3800770" cy="65768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𝑔</m:t>
                          </m:r>
                        </m:e>
                        <m:sub>
                          <m:r>
                            <a:rPr lang="en-US" b="0" i="1" smtClean="0">
                              <a:latin typeface="Cambria Math" panose="02040503050406030204" pitchFamily="18" charset="0"/>
                            </a:rPr>
                            <m:t>𝑚</m:t>
                          </m:r>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𝑏</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𝑂</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𝑜</m:t>
                              </m:r>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b="0" i="1" smtClean="0">
                                  <a:latin typeface="Cambria Math" panose="02040503050406030204" pitchFamily="18" charset="0"/>
                                </a:rPr>
                                <m:t>2</m:t>
                              </m:r>
                            </m:sub>
                          </m:sSub>
                        </m:den>
                      </m:f>
                      <m:r>
                        <a:rPr lang="en-US" b="0" i="1" smtClean="0">
                          <a:latin typeface="Cambria Math" panose="02040503050406030204" pitchFamily="18" charset="0"/>
                        </a:rPr>
                        <m:t>=0</m:t>
                      </m:r>
                    </m:oMath>
                  </m:oMathPara>
                </a14:m>
                <a:endParaRPr lang="en-US" dirty="0"/>
              </a:p>
            </p:txBody>
          </p:sp>
        </mc:Choice>
        <mc:Fallback xmlns="">
          <p:sp>
            <p:nvSpPr>
              <p:cNvPr id="6" name="Dreptunghi 4">
                <a:extLst>
                  <a:ext uri="{FF2B5EF4-FFF2-40B4-BE49-F238E27FC236}">
                    <a16:creationId xmlns:a16="http://schemas.microsoft.com/office/drawing/2014/main" id="{840A5DCB-F355-4B0B-B622-42B801757B56}"/>
                  </a:ext>
                </a:extLst>
              </p:cNvPr>
              <p:cNvSpPr>
                <a:spLocks noRot="1" noChangeAspect="1" noMove="1" noResize="1" noEditPoints="1" noAdjustHandles="1" noChangeArrowheads="1" noChangeShapeType="1" noTextEdit="1"/>
              </p:cNvSpPr>
              <p:nvPr/>
            </p:nvSpPr>
            <p:spPr>
              <a:xfrm>
                <a:off x="710270" y="1313219"/>
                <a:ext cx="3800770" cy="6576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4A2CBD48-8406-4015-AD8D-D292FF0CFF90}"/>
                  </a:ext>
                </a:extLst>
              </p:cNvPr>
              <p:cNvSpPr/>
              <p:nvPr/>
            </p:nvSpPr>
            <p:spPr>
              <a:xfrm>
                <a:off x="714674" y="1953560"/>
                <a:ext cx="251979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𝑂</m:t>
                          </m:r>
                        </m:sub>
                      </m:sSub>
                    </m:oMath>
                  </m:oMathPara>
                </a14:m>
                <a:endParaRPr lang="en-US" dirty="0"/>
              </a:p>
            </p:txBody>
          </p:sp>
        </mc:Choice>
        <mc:Fallback xmlns="">
          <p:sp>
            <p:nvSpPr>
              <p:cNvPr id="9" name="Dreptunghi 4">
                <a:extLst>
                  <a:ext uri="{FF2B5EF4-FFF2-40B4-BE49-F238E27FC236}">
                    <a16:creationId xmlns:a16="http://schemas.microsoft.com/office/drawing/2014/main" id="{4A2CBD48-8406-4015-AD8D-D292FF0CFF90}"/>
                  </a:ext>
                </a:extLst>
              </p:cNvPr>
              <p:cNvSpPr>
                <a:spLocks noRot="1" noChangeAspect="1" noMove="1" noResize="1" noEditPoints="1" noAdjustHandles="1" noChangeArrowheads="1" noChangeShapeType="1" noTextEdit="1"/>
              </p:cNvSpPr>
              <p:nvPr/>
            </p:nvSpPr>
            <p:spPr>
              <a:xfrm>
                <a:off x="714674" y="1953560"/>
                <a:ext cx="2519798" cy="391902"/>
              </a:xfrm>
              <a:prstGeom prst="rect">
                <a:avLst/>
              </a:prstGeom>
              <a:blipFill>
                <a:blip r:embed="rId4"/>
                <a:stretch>
                  <a:fillRect b="-7692"/>
                </a:stretch>
              </a:blipFill>
            </p:spPr>
            <p:txBody>
              <a:bodyPr/>
              <a:lstStyle/>
              <a:p>
                <a:r>
                  <a:rPr lang="en-US">
                    <a:noFill/>
                  </a:rPr>
                  <a:t> </a:t>
                </a:r>
              </a:p>
            </p:txBody>
          </p:sp>
        </mc:Fallback>
      </mc:AlternateContent>
      <p:sp>
        <p:nvSpPr>
          <p:cNvPr id="11" name="Right Brace 10">
            <a:extLst>
              <a:ext uri="{FF2B5EF4-FFF2-40B4-BE49-F238E27FC236}">
                <a16:creationId xmlns:a16="http://schemas.microsoft.com/office/drawing/2014/main" id="{AEDDDEB3-7FF5-4669-AEAD-FD2498819044}"/>
              </a:ext>
            </a:extLst>
          </p:cNvPr>
          <p:cNvSpPr/>
          <p:nvPr/>
        </p:nvSpPr>
        <p:spPr>
          <a:xfrm>
            <a:off x="4450101" y="1372455"/>
            <a:ext cx="60939" cy="96575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21B9062D-D363-4DE2-A1EA-BFDD02574715}"/>
                  </a:ext>
                </a:extLst>
              </p:cNvPr>
              <p:cNvSpPr/>
              <p:nvPr/>
            </p:nvSpPr>
            <p:spPr>
              <a:xfrm>
                <a:off x="4791542" y="1563808"/>
                <a:ext cx="4730410"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𝑏</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𝑜</m:t>
                                  </m:r>
                                  <m:r>
                                    <a:rPr lang="en-US" i="1">
                                      <a:latin typeface="Cambria Math" panose="02040503050406030204" pitchFamily="18" charset="0"/>
                                    </a:rPr>
                                    <m:t>2</m:t>
                                  </m:r>
                                </m:sub>
                              </m:sSub>
                            </m:den>
                          </m:f>
                        </m:e>
                      </m:d>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m:oMathPara>
                </a14:m>
                <a:endParaRPr lang="en-US" dirty="0"/>
              </a:p>
            </p:txBody>
          </p:sp>
        </mc:Choice>
        <mc:Fallback xmlns="">
          <p:sp>
            <p:nvSpPr>
              <p:cNvPr id="13" name="Dreptunghi 4">
                <a:extLst>
                  <a:ext uri="{FF2B5EF4-FFF2-40B4-BE49-F238E27FC236}">
                    <a16:creationId xmlns:a16="http://schemas.microsoft.com/office/drawing/2014/main" id="{21B9062D-D363-4DE2-A1EA-BFDD02574715}"/>
                  </a:ext>
                </a:extLst>
              </p:cNvPr>
              <p:cNvSpPr>
                <a:spLocks noRot="1" noChangeAspect="1" noMove="1" noResize="1" noEditPoints="1" noAdjustHandles="1" noChangeArrowheads="1" noChangeShapeType="1" noTextEdit="1"/>
              </p:cNvSpPr>
              <p:nvPr/>
            </p:nvSpPr>
            <p:spPr>
              <a:xfrm>
                <a:off x="4791542" y="1563808"/>
                <a:ext cx="4730410" cy="714683"/>
              </a:xfrm>
              <a:prstGeom prst="rect">
                <a:avLst/>
              </a:prstGeom>
              <a:blipFill>
                <a:blip r:embed="rId5"/>
                <a:stretch>
                  <a:fillRect/>
                </a:stretch>
              </a:blipFill>
            </p:spPr>
            <p:txBody>
              <a:bodyPr/>
              <a:lstStyle/>
              <a:p>
                <a:r>
                  <a:rPr lang="en-US">
                    <a:noFill/>
                  </a:rPr>
                  <a:t> </a:t>
                </a:r>
              </a:p>
            </p:txBody>
          </p:sp>
        </mc:Fallback>
      </mc:AlternateContent>
      <p:sp>
        <p:nvSpPr>
          <p:cNvPr id="19" name="CasetăText 23">
            <a:extLst>
              <a:ext uri="{FF2B5EF4-FFF2-40B4-BE49-F238E27FC236}">
                <a16:creationId xmlns:a16="http://schemas.microsoft.com/office/drawing/2014/main" id="{FDCFEFC3-03C1-434A-825B-FB8CE8881CF4}"/>
              </a:ext>
            </a:extLst>
          </p:cNvPr>
          <p:cNvSpPr txBox="1"/>
          <p:nvPr/>
        </p:nvSpPr>
        <p:spPr>
          <a:xfrm>
            <a:off x="400050" y="2611241"/>
            <a:ext cx="11184642" cy="369332"/>
          </a:xfrm>
          <a:prstGeom prst="rect">
            <a:avLst/>
          </a:prstGeom>
          <a:noFill/>
        </p:spPr>
        <p:txBody>
          <a:bodyPr wrap="square" rtlCol="0">
            <a:spAutoFit/>
          </a:bodyPr>
          <a:lstStyle/>
          <a:p>
            <a:pPr marL="342900" indent="-342900">
              <a:buFont typeface="Arial" panose="020B0604020202020204" pitchFamily="34" charset="0"/>
              <a:buChar char="•"/>
            </a:pPr>
            <a:r>
              <a:rPr lang="en-US" dirty="0"/>
              <a:t>As before, g</a:t>
            </a:r>
            <a:r>
              <a:rPr lang="en-US" baseline="-25000" dirty="0"/>
              <a:t>m1</a:t>
            </a:r>
            <a:r>
              <a:rPr lang="en-US" dirty="0"/>
              <a:t> is usually much larger than 1/r</a:t>
            </a:r>
            <a:r>
              <a:rPr lang="en-US" baseline="-25000" dirty="0"/>
              <a:t>o</a:t>
            </a:r>
            <a:r>
              <a:rPr lang="en-US" dirty="0"/>
              <a:t>, so r</a:t>
            </a:r>
            <a:r>
              <a:rPr lang="en-US" baseline="-25000" dirty="0"/>
              <a:t>o1</a:t>
            </a:r>
            <a:r>
              <a:rPr lang="en-US" dirty="0"/>
              <a:t> and r</a:t>
            </a:r>
            <a:r>
              <a:rPr lang="en-US" baseline="-25000" dirty="0"/>
              <a:t>o2</a:t>
            </a:r>
            <a:r>
              <a:rPr lang="en-US" dirty="0"/>
              <a:t> can be ignored. So we get:</a:t>
            </a:r>
          </a:p>
        </p:txBody>
      </p:sp>
      <mc:AlternateContent xmlns:mc="http://schemas.openxmlformats.org/markup-compatibility/2006" xmlns:a14="http://schemas.microsoft.com/office/drawing/2010/main">
        <mc:Choice Requires="a14">
          <p:sp>
            <p:nvSpPr>
              <p:cNvPr id="2" name="Dreptunghi 4">
                <a:extLst>
                  <a:ext uri="{FF2B5EF4-FFF2-40B4-BE49-F238E27FC236}">
                    <a16:creationId xmlns:a16="http://schemas.microsoft.com/office/drawing/2014/main" id="{1341A8D2-886A-4926-ABE4-ED155CB77661}"/>
                  </a:ext>
                </a:extLst>
              </p:cNvPr>
              <p:cNvSpPr/>
              <p:nvPr/>
            </p:nvSpPr>
            <p:spPr>
              <a:xfrm>
                <a:off x="710270" y="3121351"/>
                <a:ext cx="2142228" cy="6152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𝑂</m:t>
                          </m:r>
                        </m:sub>
                      </m:sSub>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𝑚𝑏</m:t>
                              </m:r>
                            </m:sub>
                          </m:sSub>
                        </m:den>
                      </m:f>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oMath>
                  </m:oMathPara>
                </a14:m>
                <a:endParaRPr lang="en-US" dirty="0"/>
              </a:p>
            </p:txBody>
          </p:sp>
        </mc:Choice>
        <mc:Fallback xmlns="">
          <p:sp>
            <p:nvSpPr>
              <p:cNvPr id="2" name="Dreptunghi 4">
                <a:extLst>
                  <a:ext uri="{FF2B5EF4-FFF2-40B4-BE49-F238E27FC236}">
                    <a16:creationId xmlns:a16="http://schemas.microsoft.com/office/drawing/2014/main" id="{1341A8D2-886A-4926-ABE4-ED155CB77661}"/>
                  </a:ext>
                </a:extLst>
              </p:cNvPr>
              <p:cNvSpPr>
                <a:spLocks noRot="1" noChangeAspect="1" noMove="1" noResize="1" noEditPoints="1" noAdjustHandles="1" noChangeArrowheads="1" noChangeShapeType="1" noTextEdit="1"/>
              </p:cNvSpPr>
              <p:nvPr/>
            </p:nvSpPr>
            <p:spPr>
              <a:xfrm>
                <a:off x="710270" y="3121351"/>
                <a:ext cx="2142228" cy="615297"/>
              </a:xfrm>
              <a:prstGeom prst="rect">
                <a:avLst/>
              </a:prstGeom>
              <a:blipFill>
                <a:blip r:embed="rId6"/>
                <a:stretch>
                  <a:fillRect/>
                </a:stretch>
              </a:blipFill>
            </p:spPr>
            <p:txBody>
              <a:bodyPr/>
              <a:lstStyle/>
              <a:p>
                <a:r>
                  <a:rPr lang="en-US">
                    <a:noFill/>
                  </a:rPr>
                  <a:t> </a:t>
                </a:r>
              </a:p>
            </p:txBody>
          </p:sp>
        </mc:Fallback>
      </mc:AlternateContent>
      <p:sp>
        <p:nvSpPr>
          <p:cNvPr id="7" name="CasetăText 23">
            <a:extLst>
              <a:ext uri="{FF2B5EF4-FFF2-40B4-BE49-F238E27FC236}">
                <a16:creationId xmlns:a16="http://schemas.microsoft.com/office/drawing/2014/main" id="{1BBF1F5D-B76D-4CC9-905A-B3196599D027}"/>
              </a:ext>
            </a:extLst>
          </p:cNvPr>
          <p:cNvSpPr txBox="1"/>
          <p:nvPr/>
        </p:nvSpPr>
        <p:spPr>
          <a:xfrm>
            <a:off x="400050" y="3848812"/>
            <a:ext cx="11184642" cy="369332"/>
          </a:xfrm>
          <a:prstGeom prst="rect">
            <a:avLst/>
          </a:prstGeom>
          <a:noFill/>
        </p:spPr>
        <p:txBody>
          <a:bodyPr wrap="square" rtlCol="0">
            <a:spAutoFit/>
          </a:bodyPr>
          <a:lstStyle/>
          <a:p>
            <a:pPr marL="342900" indent="-342900">
              <a:buFont typeface="Arial" panose="020B0604020202020204" pitchFamily="34" charset="0"/>
              <a:buChar char="•"/>
            </a:pPr>
            <a:r>
              <a:rPr lang="en-US" dirty="0"/>
              <a:t>And the gain:</a:t>
            </a:r>
          </a:p>
        </p:txBody>
      </p:sp>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468A2821-622C-4902-AE8E-18DC319493CC}"/>
                  </a:ext>
                </a:extLst>
              </p:cNvPr>
              <p:cNvSpPr/>
              <p:nvPr/>
            </p:nvSpPr>
            <p:spPr>
              <a:xfrm>
                <a:off x="710270" y="4265659"/>
                <a:ext cx="2976364" cy="61529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𝑚𝑏</m:t>
                              </m:r>
                            </m:sub>
                          </m:sSub>
                        </m:den>
                      </m:f>
                    </m:oMath>
                  </m:oMathPara>
                </a14:m>
                <a:endParaRPr lang="en-US" dirty="0"/>
              </a:p>
            </p:txBody>
          </p:sp>
        </mc:Choice>
        <mc:Fallback xmlns="">
          <p:sp>
            <p:nvSpPr>
              <p:cNvPr id="8" name="Dreptunghi 4">
                <a:extLst>
                  <a:ext uri="{FF2B5EF4-FFF2-40B4-BE49-F238E27FC236}">
                    <a16:creationId xmlns:a16="http://schemas.microsoft.com/office/drawing/2014/main" id="{468A2821-622C-4902-AE8E-18DC319493CC}"/>
                  </a:ext>
                </a:extLst>
              </p:cNvPr>
              <p:cNvSpPr>
                <a:spLocks noRot="1" noChangeAspect="1" noMove="1" noResize="1" noEditPoints="1" noAdjustHandles="1" noChangeArrowheads="1" noChangeShapeType="1" noTextEdit="1"/>
              </p:cNvSpPr>
              <p:nvPr/>
            </p:nvSpPr>
            <p:spPr>
              <a:xfrm>
                <a:off x="710270" y="4265659"/>
                <a:ext cx="2976364" cy="615297"/>
              </a:xfrm>
              <a:prstGeom prst="rect">
                <a:avLst/>
              </a:prstGeom>
              <a:blipFill>
                <a:blip r:embed="rId7"/>
                <a:stretch>
                  <a:fillRect/>
                </a:stretch>
              </a:blipFill>
            </p:spPr>
            <p:txBody>
              <a:bodyPr/>
              <a:lstStyle/>
              <a:p>
                <a:r>
                  <a:rPr lang="en-US">
                    <a:noFill/>
                  </a:rPr>
                  <a:t> </a:t>
                </a:r>
              </a:p>
            </p:txBody>
          </p:sp>
        </mc:Fallback>
      </mc:AlternateContent>
      <p:sp>
        <p:nvSpPr>
          <p:cNvPr id="10" name="Rectangle: Rounded Corners 5">
            <a:extLst>
              <a:ext uri="{FF2B5EF4-FFF2-40B4-BE49-F238E27FC236}">
                <a16:creationId xmlns:a16="http://schemas.microsoft.com/office/drawing/2014/main" id="{3C04F6DC-D2F5-40D1-92F8-80467AB9B8B2}"/>
              </a:ext>
            </a:extLst>
          </p:cNvPr>
          <p:cNvSpPr/>
          <p:nvPr/>
        </p:nvSpPr>
        <p:spPr>
          <a:xfrm>
            <a:off x="710270" y="4259173"/>
            <a:ext cx="1806049" cy="677212"/>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5193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63502" cy="461665"/>
          </a:xfrm>
          <a:prstGeom prst="rect">
            <a:avLst/>
          </a:prstGeom>
          <a:noFill/>
        </p:spPr>
        <p:txBody>
          <a:bodyPr wrap="none" rtlCol="0">
            <a:spAutoFit/>
          </a:bodyPr>
          <a:lstStyle/>
          <a:p>
            <a:r>
              <a:rPr lang="en-US" sz="2400" dirty="0"/>
              <a:t>Common Drain Stage – Substrate Effect</a:t>
            </a:r>
            <a:endParaRPr lang="ro-RO" sz="2400" dirty="0"/>
          </a:p>
        </p:txBody>
      </p:sp>
      <p:sp>
        <p:nvSpPr>
          <p:cNvPr id="19" name="CasetăText 23">
            <a:extLst>
              <a:ext uri="{FF2B5EF4-FFF2-40B4-BE49-F238E27FC236}">
                <a16:creationId xmlns:a16="http://schemas.microsoft.com/office/drawing/2014/main" id="{FDCFEFC3-03C1-434A-825B-FB8CE8881CF4}"/>
              </a:ext>
            </a:extLst>
          </p:cNvPr>
          <p:cNvSpPr txBox="1"/>
          <p:nvPr/>
        </p:nvSpPr>
        <p:spPr>
          <a:xfrm>
            <a:off x="400050" y="1114961"/>
            <a:ext cx="11184642"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have seen that (see “Substrate Effect” lecture)</a:t>
            </a:r>
          </a:p>
        </p:txBody>
      </p:sp>
      <mc:AlternateContent xmlns:mc="http://schemas.openxmlformats.org/markup-compatibility/2006" xmlns:a14="http://schemas.microsoft.com/office/drawing/2010/main">
        <mc:Choice Requires="a14">
          <p:sp>
            <p:nvSpPr>
              <p:cNvPr id="23" name="Dreptunghi 4">
                <a:extLst>
                  <a:ext uri="{FF2B5EF4-FFF2-40B4-BE49-F238E27FC236}">
                    <a16:creationId xmlns:a16="http://schemas.microsoft.com/office/drawing/2014/main" id="{02007E25-6AE5-40C0-BA43-5128DC2D0170}"/>
                  </a:ext>
                </a:extLst>
              </p:cNvPr>
              <p:cNvSpPr/>
              <p:nvPr/>
            </p:nvSpPr>
            <p:spPr>
              <a:xfrm>
                <a:off x="751521" y="1484293"/>
                <a:ext cx="3058170" cy="68294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𝑚𝑏</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𝑔</m:t>
                          </m:r>
                        </m:e>
                        <m:sub>
                          <m:r>
                            <a:rPr lang="en-US" i="1">
                              <a:latin typeface="Cambria Math" panose="02040503050406030204" pitchFamily="18" charset="0"/>
                              <a:ea typeface="Cambria Math" panose="02040503050406030204" pitchFamily="18" charset="0"/>
                            </a:rPr>
                            <m:t>𝑚</m:t>
                          </m:r>
                        </m:sub>
                      </m:sSub>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𝛾</m:t>
                          </m:r>
                        </m:num>
                        <m:den>
                          <m:r>
                            <a:rPr lang="en-US" i="1">
                              <a:latin typeface="Cambria Math" panose="02040503050406030204" pitchFamily="18" charset="0"/>
                              <a:ea typeface="Cambria Math" panose="02040503050406030204" pitchFamily="18" charset="0"/>
                            </a:rPr>
                            <m:t>2</m:t>
                          </m:r>
                          <m:rad>
                            <m:radPr>
                              <m:degHide m:val="on"/>
                              <m:ctrlPr>
                                <a:rPr lang="en-US" i="1">
                                  <a:latin typeface="Cambria Math" panose="02040503050406030204" pitchFamily="18" charset="0"/>
                                  <a:ea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𝑆𝐵</m:t>
                                  </m:r>
                                </m:sub>
                              </m:sSub>
                              <m:r>
                                <a:rPr lang="en-US" i="1">
                                  <a:latin typeface="Cambria Math" panose="02040503050406030204" pitchFamily="18" charset="0"/>
                                  <a:ea typeface="Cambria Math" panose="02040503050406030204" pitchFamily="18" charset="0"/>
                                </a:rPr>
                                <m:t>+2</m:t>
                              </m:r>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ea typeface="Cambria Math" panose="02040503050406030204" pitchFamily="18" charset="0"/>
                                        </a:rPr>
                                        <m:t>𝐵</m:t>
                                      </m:r>
                                    </m:sub>
                                  </m:sSub>
                                </m:e>
                              </m:d>
                            </m:e>
                          </m:rad>
                        </m:den>
                      </m:f>
                    </m:oMath>
                  </m:oMathPara>
                </a14:m>
                <a:endParaRPr lang="en-US" dirty="0"/>
              </a:p>
            </p:txBody>
          </p:sp>
        </mc:Choice>
        <mc:Fallback xmlns="">
          <p:sp>
            <p:nvSpPr>
              <p:cNvPr id="23" name="Dreptunghi 4">
                <a:extLst>
                  <a:ext uri="{FF2B5EF4-FFF2-40B4-BE49-F238E27FC236}">
                    <a16:creationId xmlns:a16="http://schemas.microsoft.com/office/drawing/2014/main" id="{02007E25-6AE5-40C0-BA43-5128DC2D0170}"/>
                  </a:ext>
                </a:extLst>
              </p:cNvPr>
              <p:cNvSpPr>
                <a:spLocks noRot="1" noChangeAspect="1" noMove="1" noResize="1" noEditPoints="1" noAdjustHandles="1" noChangeArrowheads="1" noChangeShapeType="1" noTextEdit="1"/>
              </p:cNvSpPr>
              <p:nvPr/>
            </p:nvSpPr>
            <p:spPr>
              <a:xfrm>
                <a:off x="751521" y="1484293"/>
                <a:ext cx="3058170" cy="682944"/>
              </a:xfrm>
              <a:prstGeom prst="rect">
                <a:avLst/>
              </a:prstGeom>
              <a:blipFill>
                <a:blip r:embed="rId2"/>
                <a:stretch>
                  <a:fillRect/>
                </a:stretch>
              </a:blipFill>
            </p:spPr>
            <p:txBody>
              <a:bodyPr/>
              <a:lstStyle/>
              <a:p>
                <a:r>
                  <a:rPr lang="en-US">
                    <a:noFill/>
                  </a:rPr>
                  <a:t> </a:t>
                </a:r>
              </a:p>
            </p:txBody>
          </p:sp>
        </mc:Fallback>
      </mc:AlternateContent>
      <p:sp>
        <p:nvSpPr>
          <p:cNvPr id="25" name="CasetăText 23">
            <a:extLst>
              <a:ext uri="{FF2B5EF4-FFF2-40B4-BE49-F238E27FC236}">
                <a16:creationId xmlns:a16="http://schemas.microsoft.com/office/drawing/2014/main" id="{0F76B153-9C07-46A2-A6BC-36D178F69586}"/>
              </a:ext>
            </a:extLst>
          </p:cNvPr>
          <p:cNvSpPr txBox="1"/>
          <p:nvPr/>
        </p:nvSpPr>
        <p:spPr>
          <a:xfrm>
            <a:off x="400050" y="2283125"/>
            <a:ext cx="4524509" cy="369332"/>
          </a:xfrm>
          <a:prstGeom prst="rect">
            <a:avLst/>
          </a:prstGeom>
          <a:noFill/>
        </p:spPr>
        <p:txBody>
          <a:bodyPr wrap="square" rtlCol="0">
            <a:spAutoFit/>
          </a:bodyPr>
          <a:lstStyle/>
          <a:p>
            <a:pPr marL="342900" indent="-342900">
              <a:buFont typeface="Arial" panose="020B0604020202020204" pitchFamily="34" charset="0"/>
              <a:buChar char="•"/>
            </a:pPr>
            <a:r>
              <a:rPr lang="en-US" dirty="0"/>
              <a:t>Typically, this means that:</a:t>
            </a:r>
          </a:p>
        </p:txBody>
      </p:sp>
      <mc:AlternateContent xmlns:mc="http://schemas.openxmlformats.org/markup-compatibility/2006" xmlns:a14="http://schemas.microsoft.com/office/drawing/2010/main">
        <mc:Choice Requires="a14">
          <p:sp>
            <p:nvSpPr>
              <p:cNvPr id="27" name="Dreptunghi 4">
                <a:extLst>
                  <a:ext uri="{FF2B5EF4-FFF2-40B4-BE49-F238E27FC236}">
                    <a16:creationId xmlns:a16="http://schemas.microsoft.com/office/drawing/2014/main" id="{51833D92-FD0A-43C2-B241-8209D79C7286}"/>
                  </a:ext>
                </a:extLst>
              </p:cNvPr>
              <p:cNvSpPr/>
              <p:nvPr/>
            </p:nvSpPr>
            <p:spPr>
              <a:xfrm>
                <a:off x="828294" y="2768345"/>
                <a:ext cx="3058170" cy="56675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𝑚𝑏</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𝑔</m:t>
                              </m:r>
                            </m:e>
                            <m:sub>
                              <m:r>
                                <a:rPr lang="en-US" i="1">
                                  <a:latin typeface="Cambria Math" panose="02040503050406030204" pitchFamily="18" charset="0"/>
                                  <a:ea typeface="Cambria Math" panose="02040503050406030204" pitchFamily="18" charset="0"/>
                                </a:rPr>
                                <m:t>𝑚</m:t>
                              </m:r>
                            </m:sub>
                          </m:sSub>
                        </m:num>
                        <m:den>
                          <m:r>
                            <a:rPr lang="en-US" b="0" i="1" smtClean="0">
                              <a:latin typeface="Cambria Math" panose="02040503050406030204" pitchFamily="18" charset="0"/>
                              <a:ea typeface="Cambria Math" panose="02040503050406030204" pitchFamily="18" charset="0"/>
                            </a:rPr>
                            <m:t>5</m:t>
                          </m:r>
                        </m:den>
                      </m:f>
                      <m:r>
                        <a:rPr lang="en-US" b="0" i="1"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𝑔</m:t>
                              </m:r>
                            </m:e>
                            <m:sub>
                              <m:r>
                                <a:rPr lang="en-US" i="1">
                                  <a:latin typeface="Cambria Math" panose="02040503050406030204" pitchFamily="18" charset="0"/>
                                  <a:ea typeface="Cambria Math" panose="02040503050406030204" pitchFamily="18" charset="0"/>
                                </a:rPr>
                                <m:t>𝑚</m:t>
                              </m:r>
                            </m:sub>
                          </m:sSub>
                        </m:num>
                        <m:den>
                          <m:r>
                            <a:rPr lang="en-US" b="0" i="1" smtClean="0">
                              <a:latin typeface="Cambria Math" panose="02040503050406030204" pitchFamily="18" charset="0"/>
                              <a:ea typeface="Cambria Math" panose="02040503050406030204" pitchFamily="18" charset="0"/>
                            </a:rPr>
                            <m:t>10</m:t>
                          </m:r>
                        </m:den>
                      </m:f>
                    </m:oMath>
                  </m:oMathPara>
                </a14:m>
                <a:endParaRPr lang="en-US" dirty="0"/>
              </a:p>
            </p:txBody>
          </p:sp>
        </mc:Choice>
        <mc:Fallback xmlns="">
          <p:sp>
            <p:nvSpPr>
              <p:cNvPr id="27" name="Dreptunghi 4">
                <a:extLst>
                  <a:ext uri="{FF2B5EF4-FFF2-40B4-BE49-F238E27FC236}">
                    <a16:creationId xmlns:a16="http://schemas.microsoft.com/office/drawing/2014/main" id="{51833D92-FD0A-43C2-B241-8209D79C7286}"/>
                  </a:ext>
                </a:extLst>
              </p:cNvPr>
              <p:cNvSpPr>
                <a:spLocks noRot="1" noChangeAspect="1" noMove="1" noResize="1" noEditPoints="1" noAdjustHandles="1" noChangeArrowheads="1" noChangeShapeType="1" noTextEdit="1"/>
              </p:cNvSpPr>
              <p:nvPr/>
            </p:nvSpPr>
            <p:spPr>
              <a:xfrm>
                <a:off x="828294" y="2768345"/>
                <a:ext cx="3058170" cy="5667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Dreptunghi 4">
                <a:extLst>
                  <a:ext uri="{FF2B5EF4-FFF2-40B4-BE49-F238E27FC236}">
                    <a16:creationId xmlns:a16="http://schemas.microsoft.com/office/drawing/2014/main" id="{5F4922D8-6A3D-4135-BA48-C8A225A11B27}"/>
                  </a:ext>
                </a:extLst>
              </p:cNvPr>
              <p:cNvSpPr/>
              <p:nvPr/>
            </p:nvSpPr>
            <p:spPr>
              <a:xfrm>
                <a:off x="710270" y="4265659"/>
                <a:ext cx="2486692" cy="76597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1</m:t>
                                  </m:r>
                                </m:sub>
                              </m:sSub>
                            </m:num>
                            <m:den>
                              <m:r>
                                <a:rPr lang="en-US" b="0" i="1" smtClean="0">
                                  <a:latin typeface="Cambria Math" panose="02040503050406030204" pitchFamily="18" charset="0"/>
                                </a:rPr>
                                <m:t>5</m:t>
                              </m:r>
                            </m:den>
                          </m:f>
                        </m:den>
                      </m:f>
                      <m:r>
                        <a:rPr lang="en-US" b="0" i="1" smtClean="0">
                          <a:latin typeface="Cambria Math" panose="02040503050406030204" pitchFamily="18" charset="0"/>
                        </a:rPr>
                        <m:t>=0.83</m:t>
                      </m:r>
                    </m:oMath>
                  </m:oMathPara>
                </a14:m>
                <a:endParaRPr lang="en-US" dirty="0"/>
              </a:p>
            </p:txBody>
          </p:sp>
        </mc:Choice>
        <mc:Fallback xmlns="">
          <p:sp>
            <p:nvSpPr>
              <p:cNvPr id="29" name="Dreptunghi 4">
                <a:extLst>
                  <a:ext uri="{FF2B5EF4-FFF2-40B4-BE49-F238E27FC236}">
                    <a16:creationId xmlns:a16="http://schemas.microsoft.com/office/drawing/2014/main" id="{5F4922D8-6A3D-4135-BA48-C8A225A11B27}"/>
                  </a:ext>
                </a:extLst>
              </p:cNvPr>
              <p:cNvSpPr>
                <a:spLocks noRot="1" noChangeAspect="1" noMove="1" noResize="1" noEditPoints="1" noAdjustHandles="1" noChangeArrowheads="1" noChangeShapeType="1" noTextEdit="1"/>
              </p:cNvSpPr>
              <p:nvPr/>
            </p:nvSpPr>
            <p:spPr>
              <a:xfrm>
                <a:off x="710270" y="4265659"/>
                <a:ext cx="2486692" cy="765979"/>
              </a:xfrm>
              <a:prstGeom prst="rect">
                <a:avLst/>
              </a:prstGeom>
              <a:blipFill>
                <a:blip r:embed="rId4"/>
                <a:stretch>
                  <a:fillRect/>
                </a:stretch>
              </a:blipFill>
            </p:spPr>
            <p:txBody>
              <a:bodyPr/>
              <a:lstStyle/>
              <a:p>
                <a:r>
                  <a:rPr lang="en-US">
                    <a:noFill/>
                  </a:rPr>
                  <a:t> </a:t>
                </a:r>
              </a:p>
            </p:txBody>
          </p:sp>
        </mc:Fallback>
      </mc:AlternateContent>
      <p:sp>
        <p:nvSpPr>
          <p:cNvPr id="31" name="CasetăText 23">
            <a:extLst>
              <a:ext uri="{FF2B5EF4-FFF2-40B4-BE49-F238E27FC236}">
                <a16:creationId xmlns:a16="http://schemas.microsoft.com/office/drawing/2014/main" id="{A519CECD-A683-4B81-9CB7-E4B87AE6AE92}"/>
              </a:ext>
            </a:extLst>
          </p:cNvPr>
          <p:cNvSpPr txBox="1"/>
          <p:nvPr/>
        </p:nvSpPr>
        <p:spPr>
          <a:xfrm>
            <a:off x="463072" y="3522898"/>
            <a:ext cx="5511466"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This gives us the range for the expected gain:</a:t>
            </a:r>
          </a:p>
        </p:txBody>
      </p:sp>
      <mc:AlternateContent xmlns:mc="http://schemas.openxmlformats.org/markup-compatibility/2006" xmlns:a14="http://schemas.microsoft.com/office/drawing/2010/main">
        <mc:Choice Requires="a14">
          <p:sp>
            <p:nvSpPr>
              <p:cNvPr id="33" name="Dreptunghi 4">
                <a:extLst>
                  <a:ext uri="{FF2B5EF4-FFF2-40B4-BE49-F238E27FC236}">
                    <a16:creationId xmlns:a16="http://schemas.microsoft.com/office/drawing/2014/main" id="{B85AED48-EF9B-43C1-84E4-4E76E5EF170C}"/>
                  </a:ext>
                </a:extLst>
              </p:cNvPr>
              <p:cNvSpPr/>
              <p:nvPr/>
            </p:nvSpPr>
            <p:spPr>
              <a:xfrm>
                <a:off x="710270" y="5164856"/>
                <a:ext cx="2486692" cy="76597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i="1">
                                  <a:latin typeface="Cambria Math" panose="02040503050406030204" pitchFamily="18" charset="0"/>
                                </a:rPr>
                                <m:t>1</m:t>
                              </m:r>
                            </m:sub>
                          </m:sSub>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𝑚</m:t>
                                  </m:r>
                                  <m:r>
                                    <a:rPr lang="en-US" b="0" i="1" smtClean="0">
                                      <a:latin typeface="Cambria Math" panose="02040503050406030204" pitchFamily="18" charset="0"/>
                                    </a:rPr>
                                    <m:t>1</m:t>
                                  </m:r>
                                </m:sub>
                              </m:sSub>
                            </m:num>
                            <m:den>
                              <m:r>
                                <a:rPr lang="en-US" b="0" i="1" smtClean="0">
                                  <a:latin typeface="Cambria Math" panose="02040503050406030204" pitchFamily="18" charset="0"/>
                                </a:rPr>
                                <m:t>10</m:t>
                              </m:r>
                            </m:den>
                          </m:f>
                        </m:den>
                      </m:f>
                      <m:r>
                        <a:rPr lang="en-US" b="0" i="1" smtClean="0">
                          <a:latin typeface="Cambria Math" panose="02040503050406030204" pitchFamily="18" charset="0"/>
                        </a:rPr>
                        <m:t>=0.91</m:t>
                      </m:r>
                    </m:oMath>
                  </m:oMathPara>
                </a14:m>
                <a:endParaRPr lang="en-US" dirty="0"/>
              </a:p>
            </p:txBody>
          </p:sp>
        </mc:Choice>
        <mc:Fallback xmlns="">
          <p:sp>
            <p:nvSpPr>
              <p:cNvPr id="33" name="Dreptunghi 4">
                <a:extLst>
                  <a:ext uri="{FF2B5EF4-FFF2-40B4-BE49-F238E27FC236}">
                    <a16:creationId xmlns:a16="http://schemas.microsoft.com/office/drawing/2014/main" id="{B85AED48-EF9B-43C1-84E4-4E76E5EF170C}"/>
                  </a:ext>
                </a:extLst>
              </p:cNvPr>
              <p:cNvSpPr>
                <a:spLocks noRot="1" noChangeAspect="1" noMove="1" noResize="1" noEditPoints="1" noAdjustHandles="1" noChangeArrowheads="1" noChangeShapeType="1" noTextEdit="1"/>
              </p:cNvSpPr>
              <p:nvPr/>
            </p:nvSpPr>
            <p:spPr>
              <a:xfrm>
                <a:off x="710270" y="5164856"/>
                <a:ext cx="2486692" cy="765979"/>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0435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863383" cy="461665"/>
          </a:xfrm>
          <a:prstGeom prst="rect">
            <a:avLst/>
          </a:prstGeom>
          <a:noFill/>
        </p:spPr>
        <p:txBody>
          <a:bodyPr wrap="none" rtlCol="0">
            <a:spAutoFit/>
          </a:bodyPr>
          <a:lstStyle/>
          <a:p>
            <a:r>
              <a:rPr lang="en-US" sz="2400" dirty="0"/>
              <a:t>Common Drain Stage – Resistive Load</a:t>
            </a:r>
            <a:endParaRPr lang="ro-RO" sz="2400" dirty="0"/>
          </a:p>
        </p:txBody>
      </p:sp>
      <p:sp>
        <p:nvSpPr>
          <p:cNvPr id="19" name="CasetăText 23">
            <a:extLst>
              <a:ext uri="{FF2B5EF4-FFF2-40B4-BE49-F238E27FC236}">
                <a16:creationId xmlns:a16="http://schemas.microsoft.com/office/drawing/2014/main" id="{FDCFEFC3-03C1-434A-825B-FB8CE8881CF4}"/>
              </a:ext>
            </a:extLst>
          </p:cNvPr>
          <p:cNvSpPr txBox="1"/>
          <p:nvPr/>
        </p:nvSpPr>
        <p:spPr>
          <a:xfrm>
            <a:off x="400050" y="1114961"/>
            <a:ext cx="7973929" cy="1200329"/>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Let us analyze the resistive load common drain configuration.</a:t>
            </a:r>
          </a:p>
          <a:p>
            <a:pPr marL="342900" indent="-342900">
              <a:buFont typeface="Arial" panose="020B0604020202020204" pitchFamily="34" charset="0"/>
              <a:buChar char="•"/>
            </a:pPr>
            <a:r>
              <a:rPr lang="en-US" dirty="0">
                <a:sym typeface="Wingdings" panose="05000000000000000000" pitchFamily="2" charset="2"/>
              </a:rPr>
              <a:t>In the small signal equivalent circuit, this just means replacing r</a:t>
            </a:r>
            <a:r>
              <a:rPr lang="en-US" baseline="-25000" dirty="0">
                <a:sym typeface="Wingdings" panose="05000000000000000000" pitchFamily="2" charset="2"/>
              </a:rPr>
              <a:t>o2</a:t>
            </a:r>
            <a:r>
              <a:rPr lang="en-US" dirty="0">
                <a:sym typeface="Wingdings" panose="05000000000000000000" pitchFamily="2" charset="2"/>
              </a:rPr>
              <a:t> by the load resistance, R</a:t>
            </a:r>
            <a:r>
              <a:rPr lang="en-US" baseline="-25000" dirty="0">
                <a:sym typeface="Wingdings" panose="05000000000000000000" pitchFamily="2" charset="2"/>
              </a:rPr>
              <a:t>L</a:t>
            </a:r>
            <a:r>
              <a:rPr lang="en-US" dirty="0">
                <a:sym typeface="Wingdings" panose="05000000000000000000" pitchFamily="2" charset="2"/>
              </a:rPr>
              <a:t>.</a:t>
            </a:r>
          </a:p>
          <a:p>
            <a:pPr marL="342900" indent="-342900">
              <a:buFont typeface="Arial" panose="020B0604020202020204" pitchFamily="34" charset="0"/>
              <a:buChar char="•"/>
            </a:pPr>
            <a:r>
              <a:rPr lang="en-US" dirty="0">
                <a:sym typeface="Wingdings" panose="05000000000000000000" pitchFamily="2" charset="2"/>
              </a:rPr>
              <a:t>As long as</a:t>
            </a:r>
          </a:p>
        </p:txBody>
      </p:sp>
      <p:pic>
        <p:nvPicPr>
          <p:cNvPr id="7" name="Picture 6">
            <a:extLst>
              <a:ext uri="{FF2B5EF4-FFF2-40B4-BE49-F238E27FC236}">
                <a16:creationId xmlns:a16="http://schemas.microsoft.com/office/drawing/2014/main" id="{E288E8AB-6783-46DE-8A53-DF398FFBBBAE}"/>
              </a:ext>
            </a:extLst>
          </p:cNvPr>
          <p:cNvPicPr>
            <a:picLocks noChangeAspect="1"/>
          </p:cNvPicPr>
          <p:nvPr/>
        </p:nvPicPr>
        <p:blipFill>
          <a:blip r:embed="rId2"/>
          <a:stretch>
            <a:fillRect/>
          </a:stretch>
        </p:blipFill>
        <p:spPr>
          <a:xfrm>
            <a:off x="9119623" y="914714"/>
            <a:ext cx="2766721" cy="5266067"/>
          </a:xfrm>
          <a:prstGeom prst="rect">
            <a:avLst/>
          </a:prstGeom>
        </p:spPr>
      </p:pic>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E7B3100A-C804-4887-A041-9C8D3C98CB63}"/>
                  </a:ext>
                </a:extLst>
              </p:cNvPr>
              <p:cNvSpPr/>
              <p:nvPr/>
            </p:nvSpPr>
            <p:spPr>
              <a:xfrm>
                <a:off x="787043" y="2315290"/>
                <a:ext cx="119988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𝐿</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𝑔</m:t>
                          </m:r>
                        </m:e>
                        <m:sub>
                          <m:r>
                            <a:rPr lang="en-US" i="1">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8" name="Dreptunghi 4">
                <a:extLst>
                  <a:ext uri="{FF2B5EF4-FFF2-40B4-BE49-F238E27FC236}">
                    <a16:creationId xmlns:a16="http://schemas.microsoft.com/office/drawing/2014/main" id="{E7B3100A-C804-4887-A041-9C8D3C98CB63}"/>
                  </a:ext>
                </a:extLst>
              </p:cNvPr>
              <p:cNvSpPr>
                <a:spLocks noRot="1" noChangeAspect="1" noMove="1" noResize="1" noEditPoints="1" noAdjustHandles="1" noChangeArrowheads="1" noChangeShapeType="1" noTextEdit="1"/>
              </p:cNvSpPr>
              <p:nvPr/>
            </p:nvSpPr>
            <p:spPr>
              <a:xfrm>
                <a:off x="787043" y="2315290"/>
                <a:ext cx="1199886" cy="369332"/>
              </a:xfrm>
              <a:prstGeom prst="rect">
                <a:avLst/>
              </a:prstGeom>
              <a:blipFill>
                <a:blip r:embed="rId3"/>
                <a:stretch>
                  <a:fillRect b="-6667"/>
                </a:stretch>
              </a:blipFill>
            </p:spPr>
            <p:txBody>
              <a:bodyPr/>
              <a:lstStyle/>
              <a:p>
                <a:r>
                  <a:rPr lang="en-US">
                    <a:noFill/>
                  </a:rPr>
                  <a:t> </a:t>
                </a:r>
              </a:p>
            </p:txBody>
          </p:sp>
        </mc:Fallback>
      </mc:AlternateContent>
      <p:sp>
        <p:nvSpPr>
          <p:cNvPr id="9" name="CasetăText 23">
            <a:extLst>
              <a:ext uri="{FF2B5EF4-FFF2-40B4-BE49-F238E27FC236}">
                <a16:creationId xmlns:a16="http://schemas.microsoft.com/office/drawing/2014/main" id="{83D94BF8-EF02-4088-8B51-43AA193555A0}"/>
              </a:ext>
            </a:extLst>
          </p:cNvPr>
          <p:cNvSpPr txBox="1"/>
          <p:nvPr/>
        </p:nvSpPr>
        <p:spPr>
          <a:xfrm>
            <a:off x="400050" y="2773028"/>
            <a:ext cx="7973929" cy="2308324"/>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All approximations previously done (neglecting r</a:t>
            </a:r>
            <a:r>
              <a:rPr lang="en-US" baseline="-25000" dirty="0">
                <a:sym typeface="Wingdings" panose="05000000000000000000" pitchFamily="2" charset="2"/>
              </a:rPr>
              <a:t>o1</a:t>
            </a:r>
            <a:r>
              <a:rPr lang="en-US" dirty="0">
                <a:sym typeface="Wingdings" panose="05000000000000000000" pitchFamily="2" charset="2"/>
              </a:rPr>
              <a:t> and r</a:t>
            </a:r>
            <a:r>
              <a:rPr lang="en-US" baseline="-25000" dirty="0">
                <a:sym typeface="Wingdings" panose="05000000000000000000" pitchFamily="2" charset="2"/>
              </a:rPr>
              <a:t>o2</a:t>
            </a:r>
            <a:r>
              <a:rPr lang="en-US" dirty="0">
                <a:sym typeface="Wingdings" panose="05000000000000000000" pitchFamily="2" charset="2"/>
              </a:rPr>
              <a:t> in parallel to 1/g</a:t>
            </a:r>
            <a:r>
              <a:rPr lang="en-US" baseline="-25000" dirty="0">
                <a:sym typeface="Wingdings" panose="05000000000000000000" pitchFamily="2" charset="2"/>
              </a:rPr>
              <a:t>m</a:t>
            </a:r>
            <a:r>
              <a:rPr lang="en-US" dirty="0">
                <a:sym typeface="Wingdings" panose="05000000000000000000" pitchFamily="2" charset="2"/>
              </a:rPr>
              <a:t>) are still valid and the gain and output resistance will be practically the same.</a:t>
            </a:r>
          </a:p>
          <a:p>
            <a:pPr marL="342900" indent="-342900">
              <a:buFont typeface="Arial" panose="020B0604020202020204" pitchFamily="34" charset="0"/>
              <a:buChar char="•"/>
            </a:pPr>
            <a:r>
              <a:rPr lang="en-US" dirty="0">
                <a:sym typeface="Wingdings" panose="05000000000000000000" pitchFamily="2" charset="2"/>
              </a:rPr>
              <a:t>This is a reasonable assumption, as 1/g</a:t>
            </a:r>
            <a:r>
              <a:rPr lang="en-US" baseline="-25000" dirty="0">
                <a:sym typeface="Wingdings" panose="05000000000000000000" pitchFamily="2" charset="2"/>
              </a:rPr>
              <a:t>m</a:t>
            </a:r>
            <a:r>
              <a:rPr lang="en-US" dirty="0">
                <a:sym typeface="Wingdings" panose="05000000000000000000" pitchFamily="2" charset="2"/>
              </a:rPr>
              <a:t> is usually a small impedance.</a:t>
            </a:r>
          </a:p>
          <a:p>
            <a:pPr marL="342900" indent="-342900">
              <a:buFont typeface="Arial" panose="020B0604020202020204" pitchFamily="34" charset="0"/>
              <a:buChar char="•"/>
            </a:pPr>
            <a:r>
              <a:rPr lang="en-US" dirty="0">
                <a:sym typeface="Wingdings" panose="05000000000000000000" pitchFamily="2" charset="2"/>
              </a:rPr>
              <a:t>The problems with using a resistive load are:</a:t>
            </a:r>
          </a:p>
          <a:p>
            <a:pPr marL="800100" lvl="1" indent="-342900">
              <a:buFont typeface="Wingdings" panose="05000000000000000000" pitchFamily="2" charset="2"/>
              <a:buChar char="§"/>
            </a:pPr>
            <a:r>
              <a:rPr lang="en-US" dirty="0">
                <a:sym typeface="Wingdings" panose="05000000000000000000" pitchFamily="2" charset="2"/>
              </a:rPr>
              <a:t>The output current is no longer given by a current mirror and will depend on the output voltage. This means that MN1 overdrive voltage will also vary and the shift between V</a:t>
            </a:r>
            <a:r>
              <a:rPr lang="en-US" baseline="-25000" dirty="0">
                <a:sym typeface="Wingdings" panose="05000000000000000000" pitchFamily="2" charset="2"/>
              </a:rPr>
              <a:t>O</a:t>
            </a:r>
            <a:r>
              <a:rPr lang="en-US" dirty="0">
                <a:sym typeface="Wingdings" panose="05000000000000000000" pitchFamily="2" charset="2"/>
              </a:rPr>
              <a:t> and V</a:t>
            </a:r>
            <a:r>
              <a:rPr lang="en-US" baseline="-25000" dirty="0">
                <a:sym typeface="Wingdings" panose="05000000000000000000" pitchFamily="2" charset="2"/>
              </a:rPr>
              <a:t>i</a:t>
            </a:r>
            <a:r>
              <a:rPr lang="en-US" dirty="0">
                <a:sym typeface="Wingdings" panose="05000000000000000000" pitchFamily="2" charset="2"/>
              </a:rPr>
              <a:t> will not be constant.</a:t>
            </a:r>
          </a:p>
          <a:p>
            <a:pPr marL="800100" lvl="1" indent="-342900">
              <a:buFont typeface="Wingdings" panose="05000000000000000000" pitchFamily="2" charset="2"/>
              <a:buChar char="§"/>
            </a:pPr>
            <a:r>
              <a:rPr lang="en-US" dirty="0">
                <a:sym typeface="Wingdings" panose="05000000000000000000" pitchFamily="2" charset="2"/>
              </a:rPr>
              <a:t>The stage current capability will be less well controlled. </a:t>
            </a:r>
          </a:p>
        </p:txBody>
      </p:sp>
    </p:spTree>
    <p:extLst>
      <p:ext uri="{BB962C8B-B14F-4D97-AF65-F5344CB8AC3E}">
        <p14:creationId xmlns:p14="http://schemas.microsoft.com/office/powerpoint/2010/main" val="362471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815386" cy="461665"/>
          </a:xfrm>
          <a:prstGeom prst="rect">
            <a:avLst/>
          </a:prstGeom>
          <a:noFill/>
        </p:spPr>
        <p:txBody>
          <a:bodyPr wrap="none" rtlCol="0">
            <a:spAutoFit/>
          </a:bodyPr>
          <a:lstStyle/>
          <a:p>
            <a:r>
              <a:rPr lang="en-US" sz="2400" dirty="0"/>
              <a:t>Common Drain Stage</a:t>
            </a:r>
            <a:endParaRPr lang="ro-RO" sz="2400" dirty="0"/>
          </a:p>
        </p:txBody>
      </p:sp>
      <p:sp>
        <p:nvSpPr>
          <p:cNvPr id="2" name="CasetăText 23">
            <a:extLst>
              <a:ext uri="{FF2B5EF4-FFF2-40B4-BE49-F238E27FC236}">
                <a16:creationId xmlns:a16="http://schemas.microsoft.com/office/drawing/2014/main" id="{D0D1D46F-32EF-4AD8-885E-D9A0A8EF9268}"/>
              </a:ext>
            </a:extLst>
          </p:cNvPr>
          <p:cNvSpPr txBox="1"/>
          <p:nvPr/>
        </p:nvSpPr>
        <p:spPr>
          <a:xfrm>
            <a:off x="400050" y="893892"/>
            <a:ext cx="11348604" cy="923330"/>
          </a:xfrm>
          <a:prstGeom prst="rect">
            <a:avLst/>
          </a:prstGeom>
          <a:noFill/>
        </p:spPr>
        <p:txBody>
          <a:bodyPr wrap="square" rtlCol="0">
            <a:spAutoFit/>
          </a:bodyPr>
          <a:lstStyle/>
          <a:p>
            <a:pPr marL="342900" indent="-342900">
              <a:buFont typeface="Arial" panose="020B0604020202020204" pitchFamily="34" charset="0"/>
              <a:buChar char="•"/>
            </a:pPr>
            <a:r>
              <a:rPr lang="en-US" dirty="0"/>
              <a:t>Before we start, let us evaluate the used voltages.</a:t>
            </a:r>
            <a:endParaRPr lang="en-US" dirty="0">
              <a:sym typeface="Wingdings" panose="05000000000000000000" pitchFamily="2" charset="2"/>
            </a:endParaRPr>
          </a:p>
          <a:p>
            <a:pPr marL="342900" indent="-342900">
              <a:buFont typeface="Arial" panose="020B0604020202020204" pitchFamily="34" charset="0"/>
              <a:buChar char="•"/>
            </a:pPr>
            <a:r>
              <a:rPr lang="en-US" dirty="0">
                <a:sym typeface="Wingdings" panose="05000000000000000000" pitchFamily="2" charset="2"/>
              </a:rPr>
              <a:t>In our MOS transistor model we work with V</a:t>
            </a:r>
            <a:r>
              <a:rPr lang="en-US" baseline="-25000" dirty="0">
                <a:sym typeface="Wingdings" panose="05000000000000000000" pitchFamily="2" charset="2"/>
              </a:rPr>
              <a:t>gs</a:t>
            </a:r>
            <a:r>
              <a:rPr lang="en-US" dirty="0">
                <a:sym typeface="Wingdings" panose="05000000000000000000" pitchFamily="2" charset="2"/>
              </a:rPr>
              <a:t> and V</a:t>
            </a:r>
            <a:r>
              <a:rPr lang="en-US" baseline="-25000" dirty="0">
                <a:sym typeface="Wingdings" panose="05000000000000000000" pitchFamily="2" charset="2"/>
              </a:rPr>
              <a:t>ds</a:t>
            </a:r>
            <a:r>
              <a:rPr lang="en-US" dirty="0">
                <a:sym typeface="Wingdings" panose="05000000000000000000" pitchFamily="2" charset="2"/>
              </a:rPr>
              <a:t> voltages (V</a:t>
            </a:r>
            <a:r>
              <a:rPr lang="en-US" baseline="-25000" dirty="0">
                <a:sym typeface="Wingdings" panose="05000000000000000000" pitchFamily="2" charset="2"/>
              </a:rPr>
              <a:t>sg</a:t>
            </a:r>
            <a:r>
              <a:rPr lang="en-US" dirty="0">
                <a:sym typeface="Wingdings" panose="05000000000000000000" pitchFamily="2" charset="2"/>
              </a:rPr>
              <a:t> and V</a:t>
            </a:r>
            <a:r>
              <a:rPr lang="en-US" baseline="-25000" dirty="0">
                <a:sym typeface="Wingdings" panose="05000000000000000000" pitchFamily="2" charset="2"/>
              </a:rPr>
              <a:t>sd</a:t>
            </a:r>
            <a:r>
              <a:rPr lang="en-US" dirty="0">
                <a:sym typeface="Wingdings" panose="05000000000000000000" pitchFamily="2" charset="2"/>
              </a:rPr>
              <a:t> for PMOS transistors) so we need to express this voltages for each transistor.</a:t>
            </a:r>
          </a:p>
        </p:txBody>
      </p:sp>
      <p:pic>
        <p:nvPicPr>
          <p:cNvPr id="9" name="Picture 8">
            <a:extLst>
              <a:ext uri="{FF2B5EF4-FFF2-40B4-BE49-F238E27FC236}">
                <a16:creationId xmlns:a16="http://schemas.microsoft.com/office/drawing/2014/main" id="{674266A1-195A-4553-8A33-E05F6359F6D0}"/>
              </a:ext>
            </a:extLst>
          </p:cNvPr>
          <p:cNvPicPr>
            <a:picLocks noChangeAspect="1"/>
          </p:cNvPicPr>
          <p:nvPr/>
        </p:nvPicPr>
        <p:blipFill>
          <a:blip r:embed="rId2"/>
          <a:stretch>
            <a:fillRect/>
          </a:stretch>
        </p:blipFill>
        <p:spPr>
          <a:xfrm>
            <a:off x="6573774" y="1817222"/>
            <a:ext cx="5006430" cy="4483370"/>
          </a:xfrm>
          <a:prstGeom prst="rect">
            <a:avLst/>
          </a:prstGeom>
        </p:spPr>
      </p:pic>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66BACE85-E125-4E6F-9A67-4005700F8771}"/>
                  </a:ext>
                </a:extLst>
              </p:cNvPr>
              <p:cNvSpPr/>
              <p:nvPr/>
            </p:nvSpPr>
            <p:spPr>
              <a:xfrm>
                <a:off x="785239" y="1962455"/>
                <a:ext cx="1857753"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oMath>
                  </m:oMathPara>
                </a14:m>
                <a:endParaRPr lang="en-US" dirty="0"/>
              </a:p>
            </p:txBody>
          </p:sp>
        </mc:Choice>
        <mc:Fallback xmlns="">
          <p:sp>
            <p:nvSpPr>
              <p:cNvPr id="11" name="Dreptunghi 4">
                <a:extLst>
                  <a:ext uri="{FF2B5EF4-FFF2-40B4-BE49-F238E27FC236}">
                    <a16:creationId xmlns:a16="http://schemas.microsoft.com/office/drawing/2014/main" id="{66BACE85-E125-4E6F-9A67-4005700F8771}"/>
                  </a:ext>
                </a:extLst>
              </p:cNvPr>
              <p:cNvSpPr>
                <a:spLocks noRot="1" noChangeAspect="1" noMove="1" noResize="1" noEditPoints="1" noAdjustHandles="1" noChangeArrowheads="1" noChangeShapeType="1" noTextEdit="1"/>
              </p:cNvSpPr>
              <p:nvPr/>
            </p:nvSpPr>
            <p:spPr>
              <a:xfrm>
                <a:off x="785239" y="1962455"/>
                <a:ext cx="1857753" cy="391902"/>
              </a:xfrm>
              <a:prstGeom prst="rect">
                <a:avLst/>
              </a:prstGeom>
              <a:blipFill>
                <a:blip r:embed="rId3"/>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F7A8BDB3-6138-41C2-86DB-B3E00DFC7393}"/>
                  </a:ext>
                </a:extLst>
              </p:cNvPr>
              <p:cNvSpPr/>
              <p:nvPr/>
            </p:nvSpPr>
            <p:spPr>
              <a:xfrm>
                <a:off x="801535" y="2371102"/>
                <a:ext cx="241390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𝑑𝑠</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𝑑𝑑</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oMath>
                  </m:oMathPara>
                </a14:m>
                <a:endParaRPr lang="en-US" dirty="0"/>
              </a:p>
            </p:txBody>
          </p:sp>
        </mc:Choice>
        <mc:Fallback xmlns="">
          <p:sp>
            <p:nvSpPr>
              <p:cNvPr id="13" name="Dreptunghi 4">
                <a:extLst>
                  <a:ext uri="{FF2B5EF4-FFF2-40B4-BE49-F238E27FC236}">
                    <a16:creationId xmlns:a16="http://schemas.microsoft.com/office/drawing/2014/main" id="{F7A8BDB3-6138-41C2-86DB-B3E00DFC7393}"/>
                  </a:ext>
                </a:extLst>
              </p:cNvPr>
              <p:cNvSpPr>
                <a:spLocks noRot="1" noChangeAspect="1" noMove="1" noResize="1" noEditPoints="1" noAdjustHandles="1" noChangeArrowheads="1" noChangeShapeType="1" noTextEdit="1"/>
              </p:cNvSpPr>
              <p:nvPr/>
            </p:nvSpPr>
            <p:spPr>
              <a:xfrm>
                <a:off x="801535" y="2371102"/>
                <a:ext cx="241390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9FDCE2DF-92EC-432E-8D29-8D99A18F5FEC}"/>
                  </a:ext>
                </a:extLst>
              </p:cNvPr>
              <p:cNvSpPr/>
              <p:nvPr/>
            </p:nvSpPr>
            <p:spPr>
              <a:xfrm>
                <a:off x="801534" y="3429000"/>
                <a:ext cx="241390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𝑑𝑠</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oMath>
                  </m:oMathPara>
                </a14:m>
                <a:endParaRPr lang="en-US" dirty="0"/>
              </a:p>
            </p:txBody>
          </p:sp>
        </mc:Choice>
        <mc:Fallback xmlns="">
          <p:sp>
            <p:nvSpPr>
              <p:cNvPr id="15" name="Dreptunghi 4">
                <a:extLst>
                  <a:ext uri="{FF2B5EF4-FFF2-40B4-BE49-F238E27FC236}">
                    <a16:creationId xmlns:a16="http://schemas.microsoft.com/office/drawing/2014/main" id="{9FDCE2DF-92EC-432E-8D29-8D99A18F5FEC}"/>
                  </a:ext>
                </a:extLst>
              </p:cNvPr>
              <p:cNvSpPr>
                <a:spLocks noRot="1" noChangeAspect="1" noMove="1" noResize="1" noEditPoints="1" noAdjustHandles="1" noChangeArrowheads="1" noChangeShapeType="1" noTextEdit="1"/>
              </p:cNvSpPr>
              <p:nvPr/>
            </p:nvSpPr>
            <p:spPr>
              <a:xfrm>
                <a:off x="801534" y="3429000"/>
                <a:ext cx="2413901"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Dreptunghi 4">
                <a:extLst>
                  <a:ext uri="{FF2B5EF4-FFF2-40B4-BE49-F238E27FC236}">
                    <a16:creationId xmlns:a16="http://schemas.microsoft.com/office/drawing/2014/main" id="{EFB9C613-CFDE-4439-BEBD-80D4652FC125}"/>
                  </a:ext>
                </a:extLst>
              </p:cNvPr>
              <p:cNvSpPr/>
              <p:nvPr/>
            </p:nvSpPr>
            <p:spPr>
              <a:xfrm>
                <a:off x="785239" y="2908237"/>
                <a:ext cx="2991358"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r>
                            <a:rPr lang="en-US" b="0" i="1" smtClean="0">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𝑑𝑠</m:t>
                          </m:r>
                          <m:r>
                            <a:rPr lang="en-US" i="1">
                              <a:latin typeface="Cambria Math" panose="02040503050406030204" pitchFamily="18" charset="0"/>
                              <a:ea typeface="Cambria Math" panose="02040503050406030204" pitchFamily="18" charset="0"/>
                            </a:rPr>
                            <m:t>3</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𝑐𝑡</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7" name="Dreptunghi 4">
                <a:extLst>
                  <a:ext uri="{FF2B5EF4-FFF2-40B4-BE49-F238E27FC236}">
                    <a16:creationId xmlns:a16="http://schemas.microsoft.com/office/drawing/2014/main" id="{EFB9C613-CFDE-4439-BEBD-80D4652FC125}"/>
                  </a:ext>
                </a:extLst>
              </p:cNvPr>
              <p:cNvSpPr>
                <a:spLocks noRot="1" noChangeAspect="1" noMove="1" noResize="1" noEditPoints="1" noAdjustHandles="1" noChangeArrowheads="1" noChangeShapeType="1" noTextEdit="1"/>
              </p:cNvSpPr>
              <p:nvPr/>
            </p:nvSpPr>
            <p:spPr>
              <a:xfrm>
                <a:off x="785239" y="2908237"/>
                <a:ext cx="2991358" cy="391902"/>
              </a:xfrm>
              <a:prstGeom prst="rect">
                <a:avLst/>
              </a:prstGeom>
              <a:blipFill>
                <a:blip r:embed="rId6"/>
                <a:stretch>
                  <a:fillRect b="-6250"/>
                </a:stretch>
              </a:blipFill>
            </p:spPr>
            <p:txBody>
              <a:bodyPr/>
              <a:lstStyle/>
              <a:p>
                <a:r>
                  <a:rPr lang="en-US">
                    <a:noFill/>
                  </a:rPr>
                  <a:t> </a:t>
                </a:r>
              </a:p>
            </p:txBody>
          </p:sp>
        </mc:Fallback>
      </mc:AlternateContent>
      <p:sp>
        <p:nvSpPr>
          <p:cNvPr id="19" name="CasetăText 23">
            <a:extLst>
              <a:ext uri="{FF2B5EF4-FFF2-40B4-BE49-F238E27FC236}">
                <a16:creationId xmlns:a16="http://schemas.microsoft.com/office/drawing/2014/main" id="{39197CB1-0C9B-4AA4-A18F-6F8FC437F320}"/>
              </a:ext>
            </a:extLst>
          </p:cNvPr>
          <p:cNvSpPr txBox="1"/>
          <p:nvPr/>
        </p:nvSpPr>
        <p:spPr>
          <a:xfrm>
            <a:off x="400050" y="3987821"/>
            <a:ext cx="6382794"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We analyze the circuit considering the output is “open” (no current if flowing out of the circuit). We “reuse” the output current notation for the current through the output stage</a:t>
            </a:r>
          </a:p>
        </p:txBody>
      </p:sp>
      <mc:AlternateContent xmlns:mc="http://schemas.openxmlformats.org/markup-compatibility/2006" xmlns:a14="http://schemas.microsoft.com/office/drawing/2010/main">
        <mc:Choice Requires="a14">
          <p:sp>
            <p:nvSpPr>
              <p:cNvPr id="21" name="Dreptunghi 4">
                <a:extLst>
                  <a:ext uri="{FF2B5EF4-FFF2-40B4-BE49-F238E27FC236}">
                    <a16:creationId xmlns:a16="http://schemas.microsoft.com/office/drawing/2014/main" id="{8586FF36-D4AF-4397-B8B3-F170E861362B}"/>
                  </a:ext>
                </a:extLst>
              </p:cNvPr>
              <p:cNvSpPr/>
              <p:nvPr/>
            </p:nvSpPr>
            <p:spPr>
              <a:xfrm>
                <a:off x="785238" y="5064295"/>
                <a:ext cx="2413901"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21" name="Dreptunghi 4">
                <a:extLst>
                  <a:ext uri="{FF2B5EF4-FFF2-40B4-BE49-F238E27FC236}">
                    <a16:creationId xmlns:a16="http://schemas.microsoft.com/office/drawing/2014/main" id="{8586FF36-D4AF-4397-B8B3-F170E861362B}"/>
                  </a:ext>
                </a:extLst>
              </p:cNvPr>
              <p:cNvSpPr>
                <a:spLocks noRot="1" noChangeAspect="1" noMove="1" noResize="1" noEditPoints="1" noAdjustHandles="1" noChangeArrowheads="1" noChangeShapeType="1" noTextEdit="1"/>
              </p:cNvSpPr>
              <p:nvPr/>
            </p:nvSpPr>
            <p:spPr>
              <a:xfrm>
                <a:off x="785238" y="5064295"/>
                <a:ext cx="2413901" cy="369332"/>
              </a:xfrm>
              <a:prstGeom prst="rect">
                <a:avLst/>
              </a:prstGeom>
              <a:blipFill>
                <a:blip r:embed="rId7"/>
                <a:stretch>
                  <a:fillRect/>
                </a:stretch>
              </a:blipFill>
            </p:spPr>
            <p:txBody>
              <a:bodyPr/>
              <a:lstStyle/>
              <a:p>
                <a:r>
                  <a:rPr lang="en-US">
                    <a:noFill/>
                  </a:rPr>
                  <a:t> </a:t>
                </a:r>
              </a:p>
            </p:txBody>
          </p:sp>
        </mc:Fallback>
      </mc:AlternateContent>
      <p:sp>
        <p:nvSpPr>
          <p:cNvPr id="5" name="Arrow: Right 32">
            <a:extLst>
              <a:ext uri="{FF2B5EF4-FFF2-40B4-BE49-F238E27FC236}">
                <a16:creationId xmlns:a16="http://schemas.microsoft.com/office/drawing/2014/main" id="{340F9100-68AD-4AEB-9913-BFC9B851B7CC}"/>
              </a:ext>
            </a:extLst>
          </p:cNvPr>
          <p:cNvSpPr/>
          <p:nvPr/>
        </p:nvSpPr>
        <p:spPr>
          <a:xfrm>
            <a:off x="3707523" y="2064234"/>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F56656CB-1F1A-4F9E-9BDE-9F8F9F0F13CB}"/>
                  </a:ext>
                </a:extLst>
              </p:cNvPr>
              <p:cNvSpPr/>
              <p:nvPr/>
            </p:nvSpPr>
            <p:spPr>
              <a:xfrm>
                <a:off x="4511292" y="1962455"/>
                <a:ext cx="1668097"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r>
                            <a:rPr lang="en-US" b="0" i="1"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6" name="Dreptunghi 4">
                <a:extLst>
                  <a:ext uri="{FF2B5EF4-FFF2-40B4-BE49-F238E27FC236}">
                    <a16:creationId xmlns:a16="http://schemas.microsoft.com/office/drawing/2014/main" id="{F56656CB-1F1A-4F9E-9BDE-9F8F9F0F13CB}"/>
                  </a:ext>
                </a:extLst>
              </p:cNvPr>
              <p:cNvSpPr>
                <a:spLocks noRot="1" noChangeAspect="1" noMove="1" noResize="1" noEditPoints="1" noAdjustHandles="1" noChangeArrowheads="1" noChangeShapeType="1" noTextEdit="1"/>
              </p:cNvSpPr>
              <p:nvPr/>
            </p:nvSpPr>
            <p:spPr>
              <a:xfrm>
                <a:off x="4511292" y="1962455"/>
                <a:ext cx="1668097" cy="391902"/>
              </a:xfrm>
              <a:prstGeom prst="rect">
                <a:avLst/>
              </a:prstGeom>
              <a:blipFill>
                <a:blip r:embed="rId8"/>
                <a:stretch>
                  <a:fillRect b="-9375"/>
                </a:stretch>
              </a:blipFill>
            </p:spPr>
            <p:txBody>
              <a:bodyPr/>
              <a:lstStyle/>
              <a:p>
                <a:r>
                  <a:rPr lang="en-US">
                    <a:noFill/>
                  </a:rPr>
                  <a:t> </a:t>
                </a:r>
              </a:p>
            </p:txBody>
          </p:sp>
        </mc:Fallback>
      </mc:AlternateContent>
      <p:sp>
        <p:nvSpPr>
          <p:cNvPr id="7" name="Rectangle: Rounded Corners 21">
            <a:extLst>
              <a:ext uri="{FF2B5EF4-FFF2-40B4-BE49-F238E27FC236}">
                <a16:creationId xmlns:a16="http://schemas.microsoft.com/office/drawing/2014/main" id="{653218A4-A986-433A-BBF1-BFF191658D1C}"/>
              </a:ext>
            </a:extLst>
          </p:cNvPr>
          <p:cNvSpPr/>
          <p:nvPr/>
        </p:nvSpPr>
        <p:spPr>
          <a:xfrm>
            <a:off x="4511292" y="1914034"/>
            <a:ext cx="1501321" cy="45706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369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662256" cy="461665"/>
          </a:xfrm>
          <a:prstGeom prst="rect">
            <a:avLst/>
          </a:prstGeom>
          <a:noFill/>
        </p:spPr>
        <p:txBody>
          <a:bodyPr wrap="none" rtlCol="0">
            <a:spAutoFit/>
          </a:bodyPr>
          <a:lstStyle/>
          <a:p>
            <a:r>
              <a:rPr lang="en-US" sz="2400" dirty="0"/>
              <a:t>Common Drain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7859102" cy="2585323"/>
          </a:xfrm>
          <a:prstGeom prst="rect">
            <a:avLst/>
          </a:prstGeom>
          <a:noFill/>
        </p:spPr>
        <p:txBody>
          <a:bodyPr wrap="square" rtlCol="0">
            <a:spAutoFit/>
          </a:bodyPr>
          <a:lstStyle/>
          <a:p>
            <a:r>
              <a:rPr lang="en-US" b="1" dirty="0">
                <a:sym typeface="Wingdings" panose="05000000000000000000" pitchFamily="2" charset="2"/>
              </a:rPr>
              <a:t>Region I</a:t>
            </a:r>
          </a:p>
          <a:p>
            <a:pPr marL="342900" indent="-342900">
              <a:buFont typeface="Arial" panose="020B0604020202020204" pitchFamily="34" charset="0"/>
              <a:buChar char="•"/>
            </a:pPr>
            <a:r>
              <a:rPr lang="en-US" dirty="0">
                <a:sym typeface="Wingdings" panose="05000000000000000000" pitchFamily="2" charset="2"/>
              </a:rPr>
              <a:t>We start out analysis with V</a:t>
            </a:r>
            <a:r>
              <a:rPr lang="en-US" baseline="-25000" dirty="0">
                <a:sym typeface="Wingdings" panose="05000000000000000000" pitchFamily="2" charset="2"/>
              </a:rPr>
              <a:t>i</a:t>
            </a:r>
            <a:r>
              <a:rPr lang="en-US" dirty="0">
                <a:sym typeface="Wingdings" panose="05000000000000000000" pitchFamily="2" charset="2"/>
              </a:rPr>
              <a:t>=V</a:t>
            </a:r>
            <a:r>
              <a:rPr lang="en-US" baseline="-25000" dirty="0">
                <a:sym typeface="Wingdings" panose="05000000000000000000" pitchFamily="2" charset="2"/>
              </a:rPr>
              <a:t>dd</a:t>
            </a:r>
            <a:r>
              <a:rPr lang="en-US" dirty="0">
                <a:sym typeface="Wingdings" panose="05000000000000000000" pitchFamily="2" charset="2"/>
              </a:rPr>
              <a:t> and then decrease V</a:t>
            </a:r>
            <a:r>
              <a:rPr lang="en-US" baseline="-25000" dirty="0">
                <a:sym typeface="Wingdings" panose="05000000000000000000" pitchFamily="2" charset="2"/>
              </a:rPr>
              <a:t>i</a:t>
            </a:r>
            <a:r>
              <a:rPr lang="en-US" dirty="0">
                <a:sym typeface="Wingdings" panose="05000000000000000000" pitchFamily="2" charset="2"/>
              </a:rPr>
              <a:t>.</a:t>
            </a:r>
          </a:p>
          <a:p>
            <a:pPr marL="342900" indent="-342900">
              <a:buFont typeface="Arial" panose="020B0604020202020204" pitchFamily="34" charset="0"/>
              <a:buChar char="•"/>
            </a:pPr>
            <a:r>
              <a:rPr lang="en-US" dirty="0">
                <a:sym typeface="Wingdings" panose="05000000000000000000" pitchFamily="2" charset="2"/>
              </a:rPr>
              <a:t>Transistor MN1 has the drain connected to V</a:t>
            </a:r>
            <a:r>
              <a:rPr lang="en-US" baseline="-25000" dirty="0">
                <a:sym typeface="Wingdings" panose="05000000000000000000" pitchFamily="2" charset="2"/>
              </a:rPr>
              <a:t>dd</a:t>
            </a:r>
            <a:r>
              <a:rPr lang="en-US" dirty="0">
                <a:sym typeface="Wingdings" panose="05000000000000000000" pitchFamily="2" charset="2"/>
              </a:rPr>
              <a:t>, so it cannot be in the linear region (as long as the gate does not exceed V</a:t>
            </a:r>
            <a:r>
              <a:rPr lang="en-US" baseline="-25000" dirty="0">
                <a:sym typeface="Wingdings" panose="05000000000000000000" pitchFamily="2" charset="2"/>
              </a:rPr>
              <a:t>dd</a:t>
            </a:r>
            <a:r>
              <a:rPr lang="en-US" dirty="0">
                <a:sym typeface="Wingdings" panose="05000000000000000000" pitchFamily="2" charset="2"/>
              </a:rPr>
              <a:t>). If V</a:t>
            </a:r>
            <a:r>
              <a:rPr lang="en-US" baseline="-25000" dirty="0">
                <a:sym typeface="Wingdings" panose="05000000000000000000" pitchFamily="2" charset="2"/>
              </a:rPr>
              <a:t>i</a:t>
            </a:r>
            <a:r>
              <a:rPr lang="en-US" dirty="0">
                <a:sym typeface="Wingdings" panose="05000000000000000000" pitchFamily="2" charset="2"/>
              </a:rPr>
              <a:t> is high enough, MN1 will be open so it will be in saturation.</a:t>
            </a:r>
          </a:p>
          <a:p>
            <a:pPr marL="342900" indent="-342900">
              <a:buFont typeface="Arial" panose="020B0604020202020204" pitchFamily="34" charset="0"/>
              <a:buChar char="•"/>
            </a:pPr>
            <a:r>
              <a:rPr lang="en-US" dirty="0">
                <a:sym typeface="Wingdings" panose="05000000000000000000" pitchFamily="2" charset="2"/>
              </a:rPr>
              <a:t>V</a:t>
            </a:r>
            <a:r>
              <a:rPr lang="en-US" baseline="-25000" dirty="0">
                <a:sym typeface="Wingdings" panose="05000000000000000000" pitchFamily="2" charset="2"/>
              </a:rPr>
              <a:t>ds2</a:t>
            </a:r>
            <a:r>
              <a:rPr lang="en-US" dirty="0">
                <a:sym typeface="Wingdings" panose="05000000000000000000" pitchFamily="2" charset="2"/>
              </a:rPr>
              <a:t>=V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i</a:t>
            </a:r>
            <a:r>
              <a:rPr lang="en-US" dirty="0">
                <a:sym typeface="Wingdings" panose="05000000000000000000" pitchFamily="2" charset="2"/>
              </a:rPr>
              <a:t>–V</a:t>
            </a:r>
            <a:r>
              <a:rPr lang="en-US" baseline="-25000" dirty="0">
                <a:sym typeface="Wingdings" panose="05000000000000000000" pitchFamily="2" charset="2"/>
              </a:rPr>
              <a:t>gs1</a:t>
            </a:r>
            <a:r>
              <a:rPr lang="en-US" dirty="0">
                <a:sym typeface="Wingdings" panose="05000000000000000000" pitchFamily="2" charset="2"/>
              </a:rPr>
              <a:t> so, if V</a:t>
            </a:r>
            <a:r>
              <a:rPr lang="en-US" baseline="-25000" dirty="0">
                <a:sym typeface="Wingdings" panose="05000000000000000000" pitchFamily="2" charset="2"/>
              </a:rPr>
              <a:t>i</a:t>
            </a:r>
            <a:r>
              <a:rPr lang="en-US" dirty="0">
                <a:sym typeface="Wingdings" panose="05000000000000000000" pitchFamily="2" charset="2"/>
              </a:rPr>
              <a:t> is high enough, V</a:t>
            </a:r>
            <a:r>
              <a:rPr lang="en-US" baseline="-25000" dirty="0">
                <a:sym typeface="Wingdings" panose="05000000000000000000" pitchFamily="2" charset="2"/>
              </a:rPr>
              <a:t>ds2</a:t>
            </a:r>
            <a:r>
              <a:rPr lang="en-US" dirty="0">
                <a:sym typeface="Wingdings" panose="05000000000000000000" pitchFamily="2" charset="2"/>
              </a:rPr>
              <a:t> will be higher than V</a:t>
            </a:r>
            <a:r>
              <a:rPr lang="en-US" baseline="-25000" dirty="0">
                <a:sym typeface="Wingdings" panose="05000000000000000000" pitchFamily="2" charset="2"/>
              </a:rPr>
              <a:t>gs2</a:t>
            </a:r>
            <a:r>
              <a:rPr lang="en-US" dirty="0">
                <a:sym typeface="Wingdings" panose="05000000000000000000" pitchFamily="2" charset="2"/>
              </a:rPr>
              <a:t>–V</a:t>
            </a:r>
            <a:r>
              <a:rPr lang="en-US" baseline="-25000" dirty="0">
                <a:sym typeface="Wingdings" panose="05000000000000000000" pitchFamily="2" charset="2"/>
              </a:rPr>
              <a:t>T</a:t>
            </a:r>
            <a:r>
              <a:rPr lang="en-US" dirty="0">
                <a:sym typeface="Wingdings" panose="05000000000000000000" pitchFamily="2" charset="2"/>
              </a:rPr>
              <a:t> and MN2 will also in saturation.</a:t>
            </a:r>
          </a:p>
          <a:p>
            <a:pPr marL="342900" indent="-342900">
              <a:buFont typeface="Arial" panose="020B0604020202020204" pitchFamily="34" charset="0"/>
              <a:buChar char="•"/>
            </a:pPr>
            <a:r>
              <a:rPr lang="en-US" dirty="0">
                <a:sym typeface="Wingdings" panose="05000000000000000000" pitchFamily="2" charset="2"/>
              </a:rPr>
              <a:t>In conclusion, in Region I, both MN1 and MN2 are in saturation. They will be described by the saturation equations (we neglect channel length modulation)</a:t>
            </a:r>
          </a:p>
        </p:txBody>
      </p:sp>
      <p:pic>
        <p:nvPicPr>
          <p:cNvPr id="2" name="Picture 1">
            <a:extLst>
              <a:ext uri="{FF2B5EF4-FFF2-40B4-BE49-F238E27FC236}">
                <a16:creationId xmlns:a16="http://schemas.microsoft.com/office/drawing/2014/main" id="{A7F93B57-C66F-4AE9-BA70-1146F104A379}"/>
              </a:ext>
            </a:extLst>
          </p:cNvPr>
          <p:cNvPicPr>
            <a:picLocks noChangeAspect="1"/>
          </p:cNvPicPr>
          <p:nvPr/>
        </p:nvPicPr>
        <p:blipFill>
          <a:blip r:embed="rId2"/>
          <a:stretch>
            <a:fillRect/>
          </a:stretch>
        </p:blipFill>
        <p:spPr>
          <a:xfrm>
            <a:off x="8259152" y="2038560"/>
            <a:ext cx="3621784" cy="3735938"/>
          </a:xfrm>
          <a:prstGeom prst="rect">
            <a:avLst/>
          </a:prstGeom>
        </p:spPr>
      </p:pic>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C904D31F-3A33-41C8-973E-EA799EC5C020}"/>
                  </a:ext>
                </a:extLst>
              </p:cNvPr>
              <p:cNvSpPr/>
              <p:nvPr/>
            </p:nvSpPr>
            <p:spPr>
              <a:xfrm>
                <a:off x="758339" y="3515618"/>
                <a:ext cx="5108256" cy="6547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1</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1</m:t>
                          </m:r>
                        </m:sub>
                      </m:sSub>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oMath>
                  </m:oMathPara>
                </a14:m>
                <a:endParaRPr lang="en-US" dirty="0"/>
              </a:p>
            </p:txBody>
          </p:sp>
        </mc:Choice>
        <mc:Fallback xmlns="">
          <p:sp>
            <p:nvSpPr>
              <p:cNvPr id="8" name="Dreptunghi 4">
                <a:extLst>
                  <a:ext uri="{FF2B5EF4-FFF2-40B4-BE49-F238E27FC236}">
                    <a16:creationId xmlns:a16="http://schemas.microsoft.com/office/drawing/2014/main" id="{C904D31F-3A33-41C8-973E-EA799EC5C020}"/>
                  </a:ext>
                </a:extLst>
              </p:cNvPr>
              <p:cNvSpPr>
                <a:spLocks noRot="1" noChangeAspect="1" noMove="1" noResize="1" noEditPoints="1" noAdjustHandles="1" noChangeArrowheads="1" noChangeShapeType="1" noTextEdit="1"/>
              </p:cNvSpPr>
              <p:nvPr/>
            </p:nvSpPr>
            <p:spPr>
              <a:xfrm>
                <a:off x="758339" y="3515618"/>
                <a:ext cx="5108256" cy="6547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D5D818D4-4445-4A84-9623-05BA254D6DA9}"/>
                  </a:ext>
                </a:extLst>
              </p:cNvPr>
              <p:cNvSpPr/>
              <p:nvPr/>
            </p:nvSpPr>
            <p:spPr>
              <a:xfrm>
                <a:off x="758339" y="4225426"/>
                <a:ext cx="5108256" cy="6547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2</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2</m:t>
                          </m:r>
                        </m:sub>
                      </m:sSub>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2</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oMath>
                  </m:oMathPara>
                </a14:m>
                <a:endParaRPr lang="en-US" dirty="0"/>
              </a:p>
            </p:txBody>
          </p:sp>
        </mc:Choice>
        <mc:Fallback xmlns="">
          <p:sp>
            <p:nvSpPr>
              <p:cNvPr id="9" name="Dreptunghi 4">
                <a:extLst>
                  <a:ext uri="{FF2B5EF4-FFF2-40B4-BE49-F238E27FC236}">
                    <a16:creationId xmlns:a16="http://schemas.microsoft.com/office/drawing/2014/main" id="{D5D818D4-4445-4A84-9623-05BA254D6DA9}"/>
                  </a:ext>
                </a:extLst>
              </p:cNvPr>
              <p:cNvSpPr>
                <a:spLocks noRot="1" noChangeAspect="1" noMove="1" noResize="1" noEditPoints="1" noAdjustHandles="1" noChangeArrowheads="1" noChangeShapeType="1" noTextEdit="1"/>
              </p:cNvSpPr>
              <p:nvPr/>
            </p:nvSpPr>
            <p:spPr>
              <a:xfrm>
                <a:off x="758339" y="4225426"/>
                <a:ext cx="5108256" cy="65473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735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662256" cy="461665"/>
          </a:xfrm>
          <a:prstGeom prst="rect">
            <a:avLst/>
          </a:prstGeom>
          <a:noFill/>
        </p:spPr>
        <p:txBody>
          <a:bodyPr wrap="none" rtlCol="0">
            <a:spAutoFit/>
          </a:bodyPr>
          <a:lstStyle/>
          <a:p>
            <a:r>
              <a:rPr lang="en-US" sz="2400" dirty="0"/>
              <a:t>Common Drain Stage – Large Signal Analysis</a:t>
            </a:r>
            <a:endParaRPr lang="ro-RO" sz="2400" dirty="0"/>
          </a:p>
        </p:txBody>
      </p:sp>
      <p:pic>
        <p:nvPicPr>
          <p:cNvPr id="2" name="Picture 1">
            <a:extLst>
              <a:ext uri="{FF2B5EF4-FFF2-40B4-BE49-F238E27FC236}">
                <a16:creationId xmlns:a16="http://schemas.microsoft.com/office/drawing/2014/main" id="{A7F93B57-C66F-4AE9-BA70-1146F104A379}"/>
              </a:ext>
            </a:extLst>
          </p:cNvPr>
          <p:cNvPicPr>
            <a:picLocks noChangeAspect="1"/>
          </p:cNvPicPr>
          <p:nvPr/>
        </p:nvPicPr>
        <p:blipFill>
          <a:blip r:embed="rId2"/>
          <a:stretch>
            <a:fillRect/>
          </a:stretch>
        </p:blipFill>
        <p:spPr>
          <a:xfrm>
            <a:off x="8259152" y="2038560"/>
            <a:ext cx="3621784" cy="3735938"/>
          </a:xfrm>
          <a:prstGeom prst="rect">
            <a:avLst/>
          </a:prstGeom>
        </p:spPr>
      </p:pic>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D5D818D4-4445-4A84-9623-05BA254D6DA9}"/>
                  </a:ext>
                </a:extLst>
              </p:cNvPr>
              <p:cNvSpPr/>
              <p:nvPr/>
            </p:nvSpPr>
            <p:spPr>
              <a:xfrm>
                <a:off x="752077" y="1383829"/>
                <a:ext cx="5108256" cy="6547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3</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3</m:t>
                          </m:r>
                        </m:sub>
                      </m:sSub>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3</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oMath>
                  </m:oMathPara>
                </a14:m>
                <a:endParaRPr lang="en-US" dirty="0"/>
              </a:p>
            </p:txBody>
          </p:sp>
        </mc:Choice>
        <mc:Fallback xmlns="">
          <p:sp>
            <p:nvSpPr>
              <p:cNvPr id="9" name="Dreptunghi 4">
                <a:extLst>
                  <a:ext uri="{FF2B5EF4-FFF2-40B4-BE49-F238E27FC236}">
                    <a16:creationId xmlns:a16="http://schemas.microsoft.com/office/drawing/2014/main" id="{D5D818D4-4445-4A84-9623-05BA254D6DA9}"/>
                  </a:ext>
                </a:extLst>
              </p:cNvPr>
              <p:cNvSpPr>
                <a:spLocks noRot="1" noChangeAspect="1" noMove="1" noResize="1" noEditPoints="1" noAdjustHandles="1" noChangeArrowheads="1" noChangeShapeType="1" noTextEdit="1"/>
              </p:cNvSpPr>
              <p:nvPr/>
            </p:nvSpPr>
            <p:spPr>
              <a:xfrm>
                <a:off x="752077" y="1383829"/>
                <a:ext cx="5108256" cy="654731"/>
              </a:xfrm>
              <a:prstGeom prst="rect">
                <a:avLst/>
              </a:prstGeom>
              <a:blipFill>
                <a:blip r:embed="rId3"/>
                <a:stretch>
                  <a:fillRect/>
                </a:stretch>
              </a:blipFill>
            </p:spPr>
            <p:txBody>
              <a:bodyPr/>
              <a:lstStyle/>
              <a:p>
                <a:r>
                  <a:rPr lang="en-US">
                    <a:noFill/>
                  </a:rPr>
                  <a:t> </a:t>
                </a:r>
              </a:p>
            </p:txBody>
          </p:sp>
        </mc:Fallback>
      </mc:AlternateContent>
      <p:sp>
        <p:nvSpPr>
          <p:cNvPr id="10" name="CasetăText 23">
            <a:extLst>
              <a:ext uri="{FF2B5EF4-FFF2-40B4-BE49-F238E27FC236}">
                <a16:creationId xmlns:a16="http://schemas.microsoft.com/office/drawing/2014/main" id="{1CD1F3E3-0C3F-4313-AF76-7E0F11D17ADA}"/>
              </a:ext>
            </a:extLst>
          </p:cNvPr>
          <p:cNvSpPr txBox="1"/>
          <p:nvPr/>
        </p:nvSpPr>
        <p:spPr>
          <a:xfrm>
            <a:off x="400050" y="978559"/>
            <a:ext cx="7503873"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But transistor MN2 is part of the MN2, MN3 current mirror so we have</a:t>
            </a:r>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36082B14-3CC1-43B0-8EA7-A48A32BA2828}"/>
                  </a:ext>
                </a:extLst>
              </p:cNvPr>
              <p:cNvSpPr/>
              <p:nvPr/>
            </p:nvSpPr>
            <p:spPr>
              <a:xfrm>
                <a:off x="752077" y="2088789"/>
                <a:ext cx="4285532"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𝐿</m:t>
                                      </m:r>
                                    </m:e>
                                  </m:d>
                                </m:e>
                                <m:sub>
                                  <m:r>
                                    <a:rPr lang="en-US" b="0" i="1" smtClean="0">
                                      <a:latin typeface="Cambria Math" panose="02040503050406030204" pitchFamily="18" charset="0"/>
                                    </a:rPr>
                                    <m:t>3</m:t>
                                  </m:r>
                                </m:sub>
                              </m:sSub>
                            </m:den>
                          </m:f>
                        </m:e>
                      </m:rad>
                      <m:r>
                        <a:rPr lang="en-US" b="0" i="1" smtClean="0">
                          <a:latin typeface="Cambria Math" panose="02040503050406030204" pitchFamily="18" charset="0"/>
                        </a:rPr>
                        <m:t>=</m:t>
                      </m:r>
                      <m:r>
                        <a:rPr lang="en-US" b="0" i="1" smtClean="0">
                          <a:latin typeface="Cambria Math" panose="02040503050406030204" pitchFamily="18" charset="0"/>
                        </a:rPr>
                        <m:t>𝑐𝑡</m:t>
                      </m:r>
                      <m:r>
                        <a:rPr lang="en-US" b="0" i="1" smtClean="0">
                          <a:latin typeface="Cambria Math" panose="02040503050406030204" pitchFamily="18" charset="0"/>
                        </a:rPr>
                        <m:t>.</m:t>
                      </m:r>
                    </m:oMath>
                  </m:oMathPara>
                </a14:m>
                <a:endParaRPr lang="en-US" dirty="0"/>
              </a:p>
            </p:txBody>
          </p:sp>
        </mc:Choice>
        <mc:Fallback xmlns="">
          <p:sp>
            <p:nvSpPr>
              <p:cNvPr id="5" name="Dreptunghi 4">
                <a:extLst>
                  <a:ext uri="{FF2B5EF4-FFF2-40B4-BE49-F238E27FC236}">
                    <a16:creationId xmlns:a16="http://schemas.microsoft.com/office/drawing/2014/main" id="{36082B14-3CC1-43B0-8EA7-A48A32BA2828}"/>
                  </a:ext>
                </a:extLst>
              </p:cNvPr>
              <p:cNvSpPr>
                <a:spLocks noRot="1" noChangeAspect="1" noMove="1" noResize="1" noEditPoints="1" noAdjustHandles="1" noChangeArrowheads="1" noChangeShapeType="1" noTextEdit="1"/>
              </p:cNvSpPr>
              <p:nvPr/>
            </p:nvSpPr>
            <p:spPr>
              <a:xfrm>
                <a:off x="752077" y="2088789"/>
                <a:ext cx="4285532" cy="910699"/>
              </a:xfrm>
              <a:prstGeom prst="rect">
                <a:avLst/>
              </a:prstGeom>
              <a:blipFill>
                <a:blip r:embed="rId4"/>
                <a:stretch>
                  <a:fillRect/>
                </a:stretch>
              </a:blipFill>
            </p:spPr>
            <p:txBody>
              <a:bodyPr/>
              <a:lstStyle/>
              <a:p>
                <a:r>
                  <a:rPr lang="en-US">
                    <a:noFill/>
                  </a:rPr>
                  <a:t> </a:t>
                </a:r>
              </a:p>
            </p:txBody>
          </p:sp>
        </mc:Fallback>
      </mc:AlternateContent>
      <p:sp>
        <p:nvSpPr>
          <p:cNvPr id="6" name="CasetăText 23">
            <a:extLst>
              <a:ext uri="{FF2B5EF4-FFF2-40B4-BE49-F238E27FC236}">
                <a16:creationId xmlns:a16="http://schemas.microsoft.com/office/drawing/2014/main" id="{5CE163FC-7E10-459A-9592-C7CC4F5BC9A6}"/>
              </a:ext>
            </a:extLst>
          </p:cNvPr>
          <p:cNvSpPr txBox="1"/>
          <p:nvPr/>
        </p:nvSpPr>
        <p:spPr>
          <a:xfrm>
            <a:off x="400050" y="3049717"/>
            <a:ext cx="7503873"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Assuming MN2 and MN3 are identical (and neglecting channel length modulation effect), we have</a:t>
            </a:r>
          </a:p>
        </p:txBody>
      </p:sp>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0A441ACC-7AC2-48B9-B9E0-E78179BF3D3A}"/>
                  </a:ext>
                </a:extLst>
              </p:cNvPr>
              <p:cNvSpPr/>
              <p:nvPr/>
            </p:nvSpPr>
            <p:spPr>
              <a:xfrm>
                <a:off x="752077" y="3641313"/>
                <a:ext cx="1721813"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𝐷</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𝐷</m:t>
                          </m:r>
                          <m:r>
                            <a:rPr lang="en-US" b="0" i="1" smtClean="0">
                              <a:latin typeface="Cambria Math" panose="02040503050406030204" pitchFamily="18" charset="0"/>
                            </a:rPr>
                            <m:t>3</m:t>
                          </m:r>
                        </m:sub>
                      </m:sSub>
                      <m:r>
                        <a:rPr lang="en-US" i="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oMath>
                  </m:oMathPara>
                </a14:m>
                <a:endParaRPr lang="en-US" dirty="0"/>
              </a:p>
            </p:txBody>
          </p:sp>
        </mc:Choice>
        <mc:Fallback xmlns="">
          <p:sp>
            <p:nvSpPr>
              <p:cNvPr id="14" name="Dreptunghi 4">
                <a:extLst>
                  <a:ext uri="{FF2B5EF4-FFF2-40B4-BE49-F238E27FC236}">
                    <a16:creationId xmlns:a16="http://schemas.microsoft.com/office/drawing/2014/main" id="{0A441ACC-7AC2-48B9-B9E0-E78179BF3D3A}"/>
                  </a:ext>
                </a:extLst>
              </p:cNvPr>
              <p:cNvSpPr>
                <a:spLocks noRot="1" noChangeAspect="1" noMove="1" noResize="1" noEditPoints="1" noAdjustHandles="1" noChangeArrowheads="1" noChangeShapeType="1" noTextEdit="1"/>
              </p:cNvSpPr>
              <p:nvPr/>
            </p:nvSpPr>
            <p:spPr>
              <a:xfrm>
                <a:off x="752077" y="3641313"/>
                <a:ext cx="1721813" cy="369332"/>
              </a:xfrm>
              <a:prstGeom prst="rect">
                <a:avLst/>
              </a:prstGeom>
              <a:blipFill>
                <a:blip r:embed="rId5"/>
                <a:stretch>
                  <a:fillRect/>
                </a:stretch>
              </a:blipFill>
            </p:spPr>
            <p:txBody>
              <a:bodyPr/>
              <a:lstStyle/>
              <a:p>
                <a:r>
                  <a:rPr lang="en-US">
                    <a:noFill/>
                  </a:rPr>
                  <a:t> </a:t>
                </a:r>
              </a:p>
            </p:txBody>
          </p:sp>
        </mc:Fallback>
      </mc:AlternateContent>
      <p:sp>
        <p:nvSpPr>
          <p:cNvPr id="16" name="CasetăText 23">
            <a:extLst>
              <a:ext uri="{FF2B5EF4-FFF2-40B4-BE49-F238E27FC236}">
                <a16:creationId xmlns:a16="http://schemas.microsoft.com/office/drawing/2014/main" id="{1372D493-BED9-473D-81CE-8D9B4455564B}"/>
              </a:ext>
            </a:extLst>
          </p:cNvPr>
          <p:cNvSpPr txBox="1"/>
          <p:nvPr/>
        </p:nvSpPr>
        <p:spPr>
          <a:xfrm>
            <a:off x="400049" y="4052481"/>
            <a:ext cx="7503873"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But I</a:t>
            </a:r>
            <a:r>
              <a:rPr lang="en-US" baseline="-25000" dirty="0">
                <a:sym typeface="Wingdings" panose="05000000000000000000" pitchFamily="2" charset="2"/>
              </a:rPr>
              <a:t>D1</a:t>
            </a:r>
            <a:r>
              <a:rPr lang="en-US" dirty="0">
                <a:sym typeface="Wingdings" panose="05000000000000000000" pitchFamily="2" charset="2"/>
              </a:rPr>
              <a:t>=I</a:t>
            </a:r>
            <a:r>
              <a:rPr lang="en-US" baseline="-25000" dirty="0">
                <a:sym typeface="Wingdings" panose="05000000000000000000" pitchFamily="2" charset="2"/>
              </a:rPr>
              <a:t>D2</a:t>
            </a:r>
            <a:r>
              <a:rPr lang="en-US" dirty="0">
                <a:sym typeface="Wingdings" panose="05000000000000000000" pitchFamily="2" charset="2"/>
              </a:rPr>
              <a:t>=I</a:t>
            </a:r>
            <a:r>
              <a:rPr lang="en-US" baseline="-25000" dirty="0">
                <a:sym typeface="Wingdings" panose="05000000000000000000" pitchFamily="2" charset="2"/>
              </a:rPr>
              <a:t>O</a:t>
            </a:r>
            <a:r>
              <a:rPr lang="en-US" dirty="0">
                <a:sym typeface="Wingdings" panose="05000000000000000000" pitchFamily="2" charset="2"/>
              </a:rPr>
              <a:t>, so I</a:t>
            </a:r>
            <a:r>
              <a:rPr lang="en-US" baseline="-25000" dirty="0">
                <a:sym typeface="Wingdings" panose="05000000000000000000" pitchFamily="2" charset="2"/>
              </a:rPr>
              <a:t>b</a:t>
            </a:r>
            <a:r>
              <a:rPr lang="en-US" dirty="0">
                <a:sym typeface="Wingdings" panose="05000000000000000000" pitchFamily="2" charset="2"/>
              </a:rPr>
              <a:t> also flows through MN1. </a:t>
            </a:r>
          </a:p>
          <a:p>
            <a:pPr marL="342900" indent="-342900">
              <a:buFont typeface="Arial" panose="020B0604020202020204" pitchFamily="34" charset="0"/>
              <a:buChar char="•"/>
            </a:pPr>
            <a:r>
              <a:rPr lang="en-US" dirty="0">
                <a:sym typeface="Wingdings" panose="05000000000000000000" pitchFamily="2" charset="2"/>
              </a:rPr>
              <a:t>This allows us to calculate V</a:t>
            </a:r>
            <a:r>
              <a:rPr lang="en-US" baseline="-25000" dirty="0">
                <a:sym typeface="Wingdings" panose="05000000000000000000" pitchFamily="2" charset="2"/>
              </a:rPr>
              <a:t>gs1</a:t>
            </a:r>
            <a:r>
              <a:rPr lang="en-US" dirty="0">
                <a:sym typeface="Wingdings" panose="05000000000000000000" pitchFamily="2" charset="2"/>
              </a:rPr>
              <a:t>.</a:t>
            </a:r>
          </a:p>
        </p:txBody>
      </p:sp>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8B1DE415-F7A3-469F-AFF2-865E1BDCC6C7}"/>
                  </a:ext>
                </a:extLst>
              </p:cNvPr>
              <p:cNvSpPr/>
              <p:nvPr/>
            </p:nvSpPr>
            <p:spPr>
              <a:xfrm>
                <a:off x="752077" y="4698812"/>
                <a:ext cx="4285532"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𝐿</m:t>
                                      </m:r>
                                    </m:e>
                                  </m:d>
                                </m:e>
                                <m:sub>
                                  <m:r>
                                    <a:rPr lang="en-US" b="0" i="1" smtClean="0">
                                      <a:latin typeface="Cambria Math" panose="02040503050406030204" pitchFamily="18" charset="0"/>
                                    </a:rPr>
                                    <m:t>1</m:t>
                                  </m:r>
                                </m:sub>
                              </m:sSub>
                            </m:den>
                          </m:f>
                        </m:e>
                      </m:rad>
                      <m:r>
                        <a:rPr lang="en-US" b="0" i="1" smtClean="0">
                          <a:latin typeface="Cambria Math" panose="02040503050406030204" pitchFamily="18" charset="0"/>
                        </a:rPr>
                        <m:t>=</m:t>
                      </m:r>
                      <m:r>
                        <a:rPr lang="en-US" b="0" i="1" smtClean="0">
                          <a:latin typeface="Cambria Math" panose="02040503050406030204" pitchFamily="18" charset="0"/>
                        </a:rPr>
                        <m:t>𝑐𝑡</m:t>
                      </m:r>
                      <m:r>
                        <a:rPr lang="en-US" b="0" i="1" smtClean="0">
                          <a:latin typeface="Cambria Math" panose="02040503050406030204" pitchFamily="18" charset="0"/>
                        </a:rPr>
                        <m:t>.</m:t>
                      </m:r>
                    </m:oMath>
                  </m:oMathPara>
                </a14:m>
                <a:endParaRPr lang="en-US" dirty="0"/>
              </a:p>
            </p:txBody>
          </p:sp>
        </mc:Choice>
        <mc:Fallback xmlns="">
          <p:sp>
            <p:nvSpPr>
              <p:cNvPr id="7" name="Dreptunghi 4">
                <a:extLst>
                  <a:ext uri="{FF2B5EF4-FFF2-40B4-BE49-F238E27FC236}">
                    <a16:creationId xmlns:a16="http://schemas.microsoft.com/office/drawing/2014/main" id="{8B1DE415-F7A3-469F-AFF2-865E1BDCC6C7}"/>
                  </a:ext>
                </a:extLst>
              </p:cNvPr>
              <p:cNvSpPr>
                <a:spLocks noRot="1" noChangeAspect="1" noMove="1" noResize="1" noEditPoints="1" noAdjustHandles="1" noChangeArrowheads="1" noChangeShapeType="1" noTextEdit="1"/>
              </p:cNvSpPr>
              <p:nvPr/>
            </p:nvSpPr>
            <p:spPr>
              <a:xfrm>
                <a:off x="752077" y="4698812"/>
                <a:ext cx="4285532" cy="910699"/>
              </a:xfrm>
              <a:prstGeom prst="rect">
                <a:avLst/>
              </a:prstGeom>
              <a:blipFill>
                <a:blip r:embed="rId6"/>
                <a:stretch>
                  <a:fillRect/>
                </a:stretch>
              </a:blipFill>
            </p:spPr>
            <p:txBody>
              <a:bodyPr/>
              <a:lstStyle/>
              <a:p>
                <a:r>
                  <a:rPr lang="en-US">
                    <a:noFill/>
                  </a:rPr>
                  <a:t> </a:t>
                </a:r>
              </a:p>
            </p:txBody>
          </p:sp>
        </mc:Fallback>
      </mc:AlternateContent>
      <p:sp>
        <p:nvSpPr>
          <p:cNvPr id="8" name="Rectangle: Rounded Corners 5">
            <a:extLst>
              <a:ext uri="{FF2B5EF4-FFF2-40B4-BE49-F238E27FC236}">
                <a16:creationId xmlns:a16="http://schemas.microsoft.com/office/drawing/2014/main" id="{94084CC8-A5C6-44EE-B18E-9D0FE91603DB}"/>
              </a:ext>
            </a:extLst>
          </p:cNvPr>
          <p:cNvSpPr/>
          <p:nvPr/>
        </p:nvSpPr>
        <p:spPr>
          <a:xfrm>
            <a:off x="730047" y="4746590"/>
            <a:ext cx="3635273" cy="862921"/>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32">
            <a:extLst>
              <a:ext uri="{FF2B5EF4-FFF2-40B4-BE49-F238E27FC236}">
                <a16:creationId xmlns:a16="http://schemas.microsoft.com/office/drawing/2014/main" id="{2F698BB2-C694-41ED-BF3D-C212482A861B}"/>
              </a:ext>
            </a:extLst>
          </p:cNvPr>
          <p:cNvSpPr/>
          <p:nvPr/>
        </p:nvSpPr>
        <p:spPr>
          <a:xfrm>
            <a:off x="5254691" y="2494287"/>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68B0F4E1-5CC8-4F72-9A5A-680005C4BC38}"/>
                  </a:ext>
                </a:extLst>
              </p:cNvPr>
              <p:cNvSpPr/>
              <p:nvPr/>
            </p:nvSpPr>
            <p:spPr>
              <a:xfrm>
                <a:off x="5541669" y="2095312"/>
                <a:ext cx="2568652"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smtClean="0">
                              <a:latin typeface="Cambria Math" panose="02040503050406030204" pitchFamily="18" charset="0"/>
                            </a:rPr>
                            <m:t>𝑜</m:t>
                          </m:r>
                          <m:r>
                            <a:rPr lang="en-US" b="0" i="1" smtClean="0">
                              <a:latin typeface="Cambria Math" panose="02040503050406030204" pitchFamily="18" charset="0"/>
                            </a:rPr>
                            <m:t>𝑣</m:t>
                          </m:r>
                          <m:r>
                            <a:rPr lang="en-US" b="0" i="1" smtClean="0">
                              <a:latin typeface="Cambria Math" panose="02040503050406030204" pitchFamily="18" charset="0"/>
                            </a:rPr>
                            <m:t>2</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𝐿</m:t>
                                      </m:r>
                                    </m:e>
                                  </m:d>
                                </m:e>
                                <m:sub>
                                  <m:r>
                                    <a:rPr lang="en-US" b="0" i="1" smtClean="0">
                                      <a:latin typeface="Cambria Math" panose="02040503050406030204" pitchFamily="18" charset="0"/>
                                    </a:rPr>
                                    <m:t>3</m:t>
                                  </m:r>
                                </m:sub>
                              </m:sSub>
                            </m:den>
                          </m:f>
                        </m:e>
                      </m:rad>
                    </m:oMath>
                  </m:oMathPara>
                </a14:m>
                <a:endParaRPr lang="en-US" dirty="0"/>
              </a:p>
            </p:txBody>
          </p:sp>
        </mc:Choice>
        <mc:Fallback xmlns="">
          <p:sp>
            <p:nvSpPr>
              <p:cNvPr id="20" name="Dreptunghi 4">
                <a:extLst>
                  <a:ext uri="{FF2B5EF4-FFF2-40B4-BE49-F238E27FC236}">
                    <a16:creationId xmlns:a16="http://schemas.microsoft.com/office/drawing/2014/main" id="{68B0F4E1-5CC8-4F72-9A5A-680005C4BC38}"/>
                  </a:ext>
                </a:extLst>
              </p:cNvPr>
              <p:cNvSpPr>
                <a:spLocks noRot="1" noChangeAspect="1" noMove="1" noResize="1" noEditPoints="1" noAdjustHandles="1" noChangeArrowheads="1" noChangeShapeType="1" noTextEdit="1"/>
              </p:cNvSpPr>
              <p:nvPr/>
            </p:nvSpPr>
            <p:spPr>
              <a:xfrm>
                <a:off x="5541669" y="2095312"/>
                <a:ext cx="2568652" cy="910699"/>
              </a:xfrm>
              <a:prstGeom prst="rect">
                <a:avLst/>
              </a:prstGeom>
              <a:blipFill>
                <a:blip r:embed="rId7"/>
                <a:stretch>
                  <a:fillRect/>
                </a:stretch>
              </a:blipFill>
            </p:spPr>
            <p:txBody>
              <a:bodyPr/>
              <a:lstStyle/>
              <a:p>
                <a:r>
                  <a:rPr lang="en-US">
                    <a:noFill/>
                  </a:rPr>
                  <a:t> </a:t>
                </a:r>
              </a:p>
            </p:txBody>
          </p:sp>
        </mc:Fallback>
      </mc:AlternateContent>
      <p:sp>
        <p:nvSpPr>
          <p:cNvPr id="22" name="Rectangle: Rounded Corners 5">
            <a:extLst>
              <a:ext uri="{FF2B5EF4-FFF2-40B4-BE49-F238E27FC236}">
                <a16:creationId xmlns:a16="http://schemas.microsoft.com/office/drawing/2014/main" id="{FA73D408-79E0-408F-9E74-35648C05BF4C}"/>
              </a:ext>
            </a:extLst>
          </p:cNvPr>
          <p:cNvSpPr/>
          <p:nvPr/>
        </p:nvSpPr>
        <p:spPr>
          <a:xfrm>
            <a:off x="5541670" y="2130334"/>
            <a:ext cx="2568652" cy="862921"/>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Brace 10">
            <a:extLst>
              <a:ext uri="{FF2B5EF4-FFF2-40B4-BE49-F238E27FC236}">
                <a16:creationId xmlns:a16="http://schemas.microsoft.com/office/drawing/2014/main" id="{8740129E-2713-48F9-9242-A3C9E0ACA544}"/>
              </a:ext>
            </a:extLst>
          </p:cNvPr>
          <p:cNvSpPr/>
          <p:nvPr/>
        </p:nvSpPr>
        <p:spPr>
          <a:xfrm rot="16200000">
            <a:off x="2855871" y="4882867"/>
            <a:ext cx="77944" cy="164717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33F87F33-971B-4236-8712-0E4721D104E1}"/>
                  </a:ext>
                </a:extLst>
              </p:cNvPr>
              <p:cNvSpPr/>
              <p:nvPr/>
            </p:nvSpPr>
            <p:spPr>
              <a:xfrm>
                <a:off x="2642235" y="5803398"/>
                <a:ext cx="588943"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smtClean="0">
                              <a:latin typeface="Cambria Math" panose="02040503050406030204" pitchFamily="18" charset="0"/>
                            </a:rPr>
                            <m:t>𝑜</m:t>
                          </m:r>
                          <m:r>
                            <a:rPr lang="en-US" b="0" i="1" smtClean="0">
                              <a:latin typeface="Cambria Math" panose="02040503050406030204" pitchFamily="18" charset="0"/>
                            </a:rPr>
                            <m:t>𝑣</m:t>
                          </m:r>
                          <m:r>
                            <a:rPr lang="en-US" b="0" i="1" smtClean="0">
                              <a:latin typeface="Cambria Math" panose="02040503050406030204" pitchFamily="18" charset="0"/>
                            </a:rPr>
                            <m:t>1</m:t>
                          </m:r>
                        </m:sub>
                      </m:sSub>
                    </m:oMath>
                  </m:oMathPara>
                </a14:m>
                <a:endParaRPr lang="en-US" dirty="0"/>
              </a:p>
            </p:txBody>
          </p:sp>
        </mc:Choice>
        <mc:Fallback xmlns="">
          <p:sp>
            <p:nvSpPr>
              <p:cNvPr id="12" name="Dreptunghi 4">
                <a:extLst>
                  <a:ext uri="{FF2B5EF4-FFF2-40B4-BE49-F238E27FC236}">
                    <a16:creationId xmlns:a16="http://schemas.microsoft.com/office/drawing/2014/main" id="{33F87F33-971B-4236-8712-0E4721D104E1}"/>
                  </a:ext>
                </a:extLst>
              </p:cNvPr>
              <p:cNvSpPr>
                <a:spLocks noRot="1" noChangeAspect="1" noMove="1" noResize="1" noEditPoints="1" noAdjustHandles="1" noChangeArrowheads="1" noChangeShapeType="1" noTextEdit="1"/>
              </p:cNvSpPr>
              <p:nvPr/>
            </p:nvSpPr>
            <p:spPr>
              <a:xfrm>
                <a:off x="2642235" y="5803398"/>
                <a:ext cx="588943"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590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662256" cy="461665"/>
          </a:xfrm>
          <a:prstGeom prst="rect">
            <a:avLst/>
          </a:prstGeom>
          <a:noFill/>
        </p:spPr>
        <p:txBody>
          <a:bodyPr wrap="none" rtlCol="0">
            <a:spAutoFit/>
          </a:bodyPr>
          <a:lstStyle/>
          <a:p>
            <a:r>
              <a:rPr lang="en-US" sz="2400" dirty="0"/>
              <a:t>Common Drain Stage – Large Signal Analysis</a:t>
            </a:r>
            <a:endParaRPr lang="ro-RO" sz="2400" dirty="0"/>
          </a:p>
        </p:txBody>
      </p:sp>
      <p:pic>
        <p:nvPicPr>
          <p:cNvPr id="2" name="Picture 1">
            <a:extLst>
              <a:ext uri="{FF2B5EF4-FFF2-40B4-BE49-F238E27FC236}">
                <a16:creationId xmlns:a16="http://schemas.microsoft.com/office/drawing/2014/main" id="{A7F93B57-C66F-4AE9-BA70-1146F104A379}"/>
              </a:ext>
            </a:extLst>
          </p:cNvPr>
          <p:cNvPicPr>
            <a:picLocks noChangeAspect="1"/>
          </p:cNvPicPr>
          <p:nvPr/>
        </p:nvPicPr>
        <p:blipFill>
          <a:blip r:embed="rId2"/>
          <a:stretch>
            <a:fillRect/>
          </a:stretch>
        </p:blipFill>
        <p:spPr>
          <a:xfrm>
            <a:off x="8259152" y="2038560"/>
            <a:ext cx="3621784" cy="3735938"/>
          </a:xfrm>
          <a:prstGeom prst="rect">
            <a:avLst/>
          </a:prstGeom>
        </p:spPr>
      </p:pic>
      <p:sp>
        <p:nvSpPr>
          <p:cNvPr id="10" name="CasetăText 23">
            <a:extLst>
              <a:ext uri="{FF2B5EF4-FFF2-40B4-BE49-F238E27FC236}">
                <a16:creationId xmlns:a16="http://schemas.microsoft.com/office/drawing/2014/main" id="{1CD1F3E3-0C3F-4313-AF76-7E0F11D17ADA}"/>
              </a:ext>
            </a:extLst>
          </p:cNvPr>
          <p:cNvSpPr txBox="1"/>
          <p:nvPr/>
        </p:nvSpPr>
        <p:spPr>
          <a:xfrm>
            <a:off x="400050" y="978559"/>
            <a:ext cx="7503873"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We recall that</a:t>
            </a:r>
          </a:p>
        </p:txBody>
      </p:sp>
      <p:sp>
        <p:nvSpPr>
          <p:cNvPr id="16" name="CasetăText 23">
            <a:extLst>
              <a:ext uri="{FF2B5EF4-FFF2-40B4-BE49-F238E27FC236}">
                <a16:creationId xmlns:a16="http://schemas.microsoft.com/office/drawing/2014/main" id="{1372D493-BED9-473D-81CE-8D9B4455564B}"/>
              </a:ext>
            </a:extLst>
          </p:cNvPr>
          <p:cNvSpPr txBox="1"/>
          <p:nvPr/>
        </p:nvSpPr>
        <p:spPr>
          <a:xfrm>
            <a:off x="400049" y="1986149"/>
            <a:ext cx="7503873"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We have just proven that, during Region I, V</a:t>
            </a:r>
            <a:r>
              <a:rPr lang="en-US" baseline="-25000" dirty="0">
                <a:sym typeface="Wingdings" panose="05000000000000000000" pitchFamily="2" charset="2"/>
              </a:rPr>
              <a:t>gs1</a:t>
            </a:r>
            <a:r>
              <a:rPr lang="en-US" dirty="0">
                <a:sym typeface="Wingdings" panose="05000000000000000000" pitchFamily="2" charset="2"/>
              </a:rPr>
              <a:t> is constant, given by:</a:t>
            </a:r>
          </a:p>
        </p:txBody>
      </p:sp>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8B1DE415-F7A3-469F-AFF2-865E1BDCC6C7}"/>
                  </a:ext>
                </a:extLst>
              </p:cNvPr>
              <p:cNvSpPr/>
              <p:nvPr/>
            </p:nvSpPr>
            <p:spPr>
              <a:xfrm>
                <a:off x="683184" y="2355481"/>
                <a:ext cx="4285532"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𝑐𝑡</m:t>
                      </m:r>
                      <m:r>
                        <a:rPr lang="en-US" b="0" i="1" smtClean="0">
                          <a:latin typeface="Cambria Math" panose="02040503050406030204" pitchFamily="18" charset="0"/>
                        </a:rPr>
                        <m:t>.</m:t>
                      </m:r>
                    </m:oMath>
                  </m:oMathPara>
                </a14:m>
                <a:endParaRPr lang="en-US" dirty="0"/>
              </a:p>
            </p:txBody>
          </p:sp>
        </mc:Choice>
        <mc:Fallback xmlns="">
          <p:sp>
            <p:nvSpPr>
              <p:cNvPr id="7" name="Dreptunghi 4">
                <a:extLst>
                  <a:ext uri="{FF2B5EF4-FFF2-40B4-BE49-F238E27FC236}">
                    <a16:creationId xmlns:a16="http://schemas.microsoft.com/office/drawing/2014/main" id="{8B1DE415-F7A3-469F-AFF2-865E1BDCC6C7}"/>
                  </a:ext>
                </a:extLst>
              </p:cNvPr>
              <p:cNvSpPr>
                <a:spLocks noRot="1" noChangeAspect="1" noMove="1" noResize="1" noEditPoints="1" noAdjustHandles="1" noChangeArrowheads="1" noChangeShapeType="1" noTextEdit="1"/>
              </p:cNvSpPr>
              <p:nvPr/>
            </p:nvSpPr>
            <p:spPr>
              <a:xfrm>
                <a:off x="683184" y="2355481"/>
                <a:ext cx="4285532" cy="391902"/>
              </a:xfrm>
              <a:prstGeom prst="rect">
                <a:avLst/>
              </a:prstGeom>
              <a:blipFill>
                <a:blip r:embed="rId7"/>
                <a:stretch>
                  <a:fillRect b="-7692"/>
                </a:stretch>
              </a:blipFill>
            </p:spPr>
            <p:txBody>
              <a:bodyPr/>
              <a:lstStyle/>
              <a:p>
                <a:r>
                  <a:rPr lang="en-US">
                    <a:noFill/>
                  </a:rPr>
                  <a:t> </a:t>
                </a:r>
              </a:p>
            </p:txBody>
          </p:sp>
        </mc:Fallback>
      </mc:AlternateContent>
      <p:sp>
        <p:nvSpPr>
          <p:cNvPr id="8" name="Rectangle: Rounded Corners 5">
            <a:extLst>
              <a:ext uri="{FF2B5EF4-FFF2-40B4-BE49-F238E27FC236}">
                <a16:creationId xmlns:a16="http://schemas.microsoft.com/office/drawing/2014/main" id="{94084CC8-A5C6-44EE-B18E-9D0FE91603DB}"/>
              </a:ext>
            </a:extLst>
          </p:cNvPr>
          <p:cNvSpPr/>
          <p:nvPr/>
        </p:nvSpPr>
        <p:spPr>
          <a:xfrm>
            <a:off x="661155" y="2403260"/>
            <a:ext cx="2401460" cy="344124"/>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40613D50-7180-46F2-A524-ED5D86AABEAC}"/>
                  </a:ext>
                </a:extLst>
              </p:cNvPr>
              <p:cNvSpPr/>
              <p:nvPr/>
            </p:nvSpPr>
            <p:spPr>
              <a:xfrm>
                <a:off x="752077" y="1438148"/>
                <a:ext cx="1668097"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r>
                            <a:rPr lang="en-US" b="0" i="1"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2" name="Dreptunghi 4">
                <a:extLst>
                  <a:ext uri="{FF2B5EF4-FFF2-40B4-BE49-F238E27FC236}">
                    <a16:creationId xmlns:a16="http://schemas.microsoft.com/office/drawing/2014/main" id="{40613D50-7180-46F2-A524-ED5D86AABEAC}"/>
                  </a:ext>
                </a:extLst>
              </p:cNvPr>
              <p:cNvSpPr>
                <a:spLocks noRot="1" noChangeAspect="1" noMove="1" noResize="1" noEditPoints="1" noAdjustHandles="1" noChangeArrowheads="1" noChangeShapeType="1" noTextEdit="1"/>
              </p:cNvSpPr>
              <p:nvPr/>
            </p:nvSpPr>
            <p:spPr>
              <a:xfrm>
                <a:off x="752077" y="1438148"/>
                <a:ext cx="1668097" cy="391902"/>
              </a:xfrm>
              <a:prstGeom prst="rect">
                <a:avLst/>
              </a:prstGeom>
              <a:blipFill>
                <a:blip r:embed="rId4"/>
                <a:stretch>
                  <a:fillRect b="-9375"/>
                </a:stretch>
              </a:blipFill>
            </p:spPr>
            <p:txBody>
              <a:bodyPr/>
              <a:lstStyle/>
              <a:p>
                <a:r>
                  <a:rPr lang="en-US">
                    <a:noFill/>
                  </a:rPr>
                  <a:t> </a:t>
                </a:r>
              </a:p>
            </p:txBody>
          </p:sp>
        </mc:Fallback>
      </mc:AlternateContent>
      <p:sp>
        <p:nvSpPr>
          <p:cNvPr id="18" name="Rectangle: Rounded Corners 21">
            <a:extLst>
              <a:ext uri="{FF2B5EF4-FFF2-40B4-BE49-F238E27FC236}">
                <a16:creationId xmlns:a16="http://schemas.microsoft.com/office/drawing/2014/main" id="{38D0F469-2804-4820-902A-ACE69ADBA65C}"/>
              </a:ext>
            </a:extLst>
          </p:cNvPr>
          <p:cNvSpPr/>
          <p:nvPr/>
        </p:nvSpPr>
        <p:spPr>
          <a:xfrm>
            <a:off x="752077" y="1389727"/>
            <a:ext cx="1501321" cy="45706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asetăText 23">
            <a:extLst>
              <a:ext uri="{FF2B5EF4-FFF2-40B4-BE49-F238E27FC236}">
                <a16:creationId xmlns:a16="http://schemas.microsoft.com/office/drawing/2014/main" id="{6B2A8749-2984-438E-877B-BE6C7D731302}"/>
              </a:ext>
            </a:extLst>
          </p:cNvPr>
          <p:cNvSpPr txBox="1"/>
          <p:nvPr/>
        </p:nvSpPr>
        <p:spPr>
          <a:xfrm>
            <a:off x="400049" y="2795162"/>
            <a:ext cx="7503873"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We can conclude that, in Region I, the output voltage follows the input voltage with a constant shift down of V</a:t>
            </a:r>
            <a:r>
              <a:rPr lang="en-US" baseline="-25000" dirty="0">
                <a:sym typeface="Wingdings" panose="05000000000000000000" pitchFamily="2" charset="2"/>
              </a:rPr>
              <a:t>gs1</a:t>
            </a:r>
            <a:r>
              <a:rPr lang="en-US" dirty="0">
                <a:sym typeface="Wingdings" panose="05000000000000000000" pitchFamily="2" charset="2"/>
              </a:rPr>
              <a:t>.</a:t>
            </a:r>
          </a:p>
          <a:p>
            <a:pPr marL="342900" indent="-342900">
              <a:buFont typeface="Arial" panose="020B0604020202020204" pitchFamily="34" charset="0"/>
              <a:buChar char="•"/>
            </a:pPr>
            <a:r>
              <a:rPr lang="en-US" dirty="0">
                <a:sym typeface="Wingdings" panose="05000000000000000000" pitchFamily="2" charset="2"/>
              </a:rPr>
              <a:t>This is why the common drain stage is also known as “source follower”.</a:t>
            </a:r>
          </a:p>
        </p:txBody>
      </p:sp>
      <p:sp>
        <p:nvSpPr>
          <p:cNvPr id="22" name="CasetăText 23">
            <a:extLst>
              <a:ext uri="{FF2B5EF4-FFF2-40B4-BE49-F238E27FC236}">
                <a16:creationId xmlns:a16="http://schemas.microsoft.com/office/drawing/2014/main" id="{40396666-3B39-4D05-BDF6-31029D9D1134}"/>
              </a:ext>
            </a:extLst>
          </p:cNvPr>
          <p:cNvSpPr txBox="1"/>
          <p:nvPr/>
        </p:nvSpPr>
        <p:spPr>
          <a:xfrm>
            <a:off x="400049" y="3793069"/>
            <a:ext cx="7503873" cy="646331"/>
          </a:xfrm>
          <a:prstGeom prst="rect">
            <a:avLst/>
          </a:prstGeom>
          <a:noFill/>
        </p:spPr>
        <p:txBody>
          <a:bodyPr wrap="square" rtlCol="0">
            <a:spAutoFit/>
          </a:bodyPr>
          <a:lstStyle/>
          <a:p>
            <a:r>
              <a:rPr lang="en-US" b="1" dirty="0">
                <a:sym typeface="Wingdings" panose="05000000000000000000" pitchFamily="2" charset="2"/>
              </a:rPr>
              <a:t>Region I lower limit</a:t>
            </a:r>
          </a:p>
          <a:p>
            <a:pPr marL="342900" indent="-342900">
              <a:buFont typeface="Arial" panose="020B0604020202020204" pitchFamily="34" charset="0"/>
              <a:buChar char="•"/>
            </a:pPr>
            <a:r>
              <a:rPr lang="en-US" dirty="0">
                <a:sym typeface="Wingdings" panose="05000000000000000000" pitchFamily="2" charset="2"/>
              </a:rPr>
              <a:t>We are in Region I as long as MN2 is in saturation:</a:t>
            </a:r>
          </a:p>
        </p:txBody>
      </p:sp>
      <mc:AlternateContent xmlns:mc="http://schemas.openxmlformats.org/markup-compatibility/2006" xmlns:a14="http://schemas.microsoft.com/office/drawing/2010/main">
        <mc:Choice Requires="a14">
          <p:sp>
            <p:nvSpPr>
              <p:cNvPr id="24" name="Dreptunghi 4">
                <a:extLst>
                  <a:ext uri="{FF2B5EF4-FFF2-40B4-BE49-F238E27FC236}">
                    <a16:creationId xmlns:a16="http://schemas.microsoft.com/office/drawing/2014/main" id="{398B8DDA-BB44-4995-8379-131B2D2C521A}"/>
                  </a:ext>
                </a:extLst>
              </p:cNvPr>
              <p:cNvSpPr/>
              <p:nvPr/>
            </p:nvSpPr>
            <p:spPr>
              <a:xfrm>
                <a:off x="752077" y="4416103"/>
                <a:ext cx="2536006"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𝑑𝑠</m:t>
                          </m:r>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m:t>
                          </m:r>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24" name="Dreptunghi 4">
                <a:extLst>
                  <a:ext uri="{FF2B5EF4-FFF2-40B4-BE49-F238E27FC236}">
                    <a16:creationId xmlns:a16="http://schemas.microsoft.com/office/drawing/2014/main" id="{398B8DDA-BB44-4995-8379-131B2D2C521A}"/>
                  </a:ext>
                </a:extLst>
              </p:cNvPr>
              <p:cNvSpPr>
                <a:spLocks noRot="1" noChangeAspect="1" noMove="1" noResize="1" noEditPoints="1" noAdjustHandles="1" noChangeArrowheads="1" noChangeShapeType="1" noTextEdit="1"/>
              </p:cNvSpPr>
              <p:nvPr/>
            </p:nvSpPr>
            <p:spPr>
              <a:xfrm>
                <a:off x="752077" y="4416103"/>
                <a:ext cx="2536006" cy="369332"/>
              </a:xfrm>
              <a:prstGeom prst="rect">
                <a:avLst/>
              </a:prstGeom>
              <a:blipFill>
                <a:blip r:embed="rId8"/>
                <a:stretch>
                  <a:fillRect/>
                </a:stretch>
              </a:blipFill>
            </p:spPr>
            <p:txBody>
              <a:bodyPr/>
              <a:lstStyle/>
              <a:p>
                <a:r>
                  <a:rPr lang="en-US">
                    <a:noFill/>
                  </a:rPr>
                  <a:t> </a:t>
                </a:r>
              </a:p>
            </p:txBody>
          </p:sp>
        </mc:Fallback>
      </mc:AlternateContent>
      <p:sp>
        <p:nvSpPr>
          <p:cNvPr id="26" name="CasetăText 23">
            <a:extLst>
              <a:ext uri="{FF2B5EF4-FFF2-40B4-BE49-F238E27FC236}">
                <a16:creationId xmlns:a16="http://schemas.microsoft.com/office/drawing/2014/main" id="{CAF8D641-FA89-46F2-828D-08189EBB7A0F}"/>
              </a:ext>
            </a:extLst>
          </p:cNvPr>
          <p:cNvSpPr txBox="1"/>
          <p:nvPr/>
        </p:nvSpPr>
        <p:spPr>
          <a:xfrm>
            <a:off x="400049" y="4833856"/>
            <a:ext cx="7503873"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Knowing that V</a:t>
            </a:r>
            <a:r>
              <a:rPr lang="en-US" baseline="-25000" dirty="0">
                <a:sym typeface="Wingdings" panose="05000000000000000000" pitchFamily="2" charset="2"/>
              </a:rPr>
              <a:t>i</a:t>
            </a:r>
            <a:r>
              <a:rPr lang="en-US" dirty="0">
                <a:sym typeface="Wingdings" panose="05000000000000000000" pitchFamily="2" charset="2"/>
              </a:rPr>
              <a:t>=V</a:t>
            </a:r>
            <a:r>
              <a:rPr lang="en-US" baseline="-25000" dirty="0">
                <a:sym typeface="Wingdings" panose="05000000000000000000" pitchFamily="2" charset="2"/>
              </a:rPr>
              <a:t>O</a:t>
            </a:r>
            <a:r>
              <a:rPr lang="en-US" dirty="0">
                <a:sym typeface="Wingdings" panose="05000000000000000000" pitchFamily="2" charset="2"/>
              </a:rPr>
              <a:t>+V</a:t>
            </a:r>
            <a:r>
              <a:rPr lang="en-US" baseline="-25000" dirty="0">
                <a:sym typeface="Wingdings" panose="05000000000000000000" pitchFamily="2" charset="2"/>
              </a:rPr>
              <a:t>gs1</a:t>
            </a:r>
            <a:r>
              <a:rPr lang="en-US" dirty="0">
                <a:sym typeface="Wingdings" panose="05000000000000000000" pitchFamily="2" charset="2"/>
              </a:rPr>
              <a:t>, the condition becomes:</a:t>
            </a:r>
          </a:p>
        </p:txBody>
      </p:sp>
      <mc:AlternateContent xmlns:mc="http://schemas.openxmlformats.org/markup-compatibility/2006" xmlns:a14="http://schemas.microsoft.com/office/drawing/2010/main">
        <mc:Choice Requires="a14">
          <p:sp>
            <p:nvSpPr>
              <p:cNvPr id="28" name="Dreptunghi 4">
                <a:extLst>
                  <a:ext uri="{FF2B5EF4-FFF2-40B4-BE49-F238E27FC236}">
                    <a16:creationId xmlns:a16="http://schemas.microsoft.com/office/drawing/2014/main" id="{BA9C0843-0DE1-4FE0-8DF4-136C38AAEDBE}"/>
                  </a:ext>
                </a:extLst>
              </p:cNvPr>
              <p:cNvSpPr/>
              <p:nvPr/>
            </p:nvSpPr>
            <p:spPr>
              <a:xfrm>
                <a:off x="752077" y="5332591"/>
                <a:ext cx="2536006"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𝑜𝑣</m:t>
                          </m:r>
                          <m:r>
                            <a:rPr lang="en-US" b="0" i="1"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28" name="Dreptunghi 4">
                <a:extLst>
                  <a:ext uri="{FF2B5EF4-FFF2-40B4-BE49-F238E27FC236}">
                    <a16:creationId xmlns:a16="http://schemas.microsoft.com/office/drawing/2014/main" id="{BA9C0843-0DE1-4FE0-8DF4-136C38AAEDBE}"/>
                  </a:ext>
                </a:extLst>
              </p:cNvPr>
              <p:cNvSpPr>
                <a:spLocks noRot="1" noChangeAspect="1" noMove="1" noResize="1" noEditPoints="1" noAdjustHandles="1" noChangeArrowheads="1" noChangeShapeType="1" noTextEdit="1"/>
              </p:cNvSpPr>
              <p:nvPr/>
            </p:nvSpPr>
            <p:spPr>
              <a:xfrm>
                <a:off x="752077" y="5332591"/>
                <a:ext cx="2536006" cy="391902"/>
              </a:xfrm>
              <a:prstGeom prst="rect">
                <a:avLst/>
              </a:prstGeom>
              <a:blipFill>
                <a:blip r:embed="rId9"/>
                <a:stretch>
                  <a:fillRect b="-9375"/>
                </a:stretch>
              </a:blipFill>
            </p:spPr>
            <p:txBody>
              <a:bodyPr/>
              <a:lstStyle/>
              <a:p>
                <a:r>
                  <a:rPr lang="en-US">
                    <a:noFill/>
                  </a:rPr>
                  <a:t> </a:t>
                </a:r>
              </a:p>
            </p:txBody>
          </p:sp>
        </mc:Fallback>
      </mc:AlternateContent>
      <p:sp>
        <p:nvSpPr>
          <p:cNvPr id="30" name="Rectangle: Rounded Corners 5">
            <a:extLst>
              <a:ext uri="{FF2B5EF4-FFF2-40B4-BE49-F238E27FC236}">
                <a16:creationId xmlns:a16="http://schemas.microsoft.com/office/drawing/2014/main" id="{81950BAE-95C1-44EA-8261-E6D4A2547AB0}"/>
              </a:ext>
            </a:extLst>
          </p:cNvPr>
          <p:cNvSpPr/>
          <p:nvPr/>
        </p:nvSpPr>
        <p:spPr>
          <a:xfrm>
            <a:off x="752077" y="5251609"/>
            <a:ext cx="1790707" cy="521037"/>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94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662256" cy="461665"/>
          </a:xfrm>
          <a:prstGeom prst="rect">
            <a:avLst/>
          </a:prstGeom>
          <a:noFill/>
        </p:spPr>
        <p:txBody>
          <a:bodyPr wrap="none" rtlCol="0">
            <a:spAutoFit/>
          </a:bodyPr>
          <a:lstStyle/>
          <a:p>
            <a:r>
              <a:rPr lang="en-US" sz="2400" dirty="0"/>
              <a:t>Common Drain Stage – Large Signal Analysis</a:t>
            </a:r>
            <a:endParaRPr lang="ro-RO" sz="2400" dirty="0"/>
          </a:p>
        </p:txBody>
      </p:sp>
      <p:sp>
        <p:nvSpPr>
          <p:cNvPr id="5" name="CasetăText 23">
            <a:extLst>
              <a:ext uri="{FF2B5EF4-FFF2-40B4-BE49-F238E27FC236}">
                <a16:creationId xmlns:a16="http://schemas.microsoft.com/office/drawing/2014/main" id="{83536507-C9E3-4677-88A3-EF153597D46C}"/>
              </a:ext>
            </a:extLst>
          </p:cNvPr>
          <p:cNvSpPr txBox="1"/>
          <p:nvPr/>
        </p:nvSpPr>
        <p:spPr>
          <a:xfrm>
            <a:off x="400050" y="930295"/>
            <a:ext cx="8756476" cy="369332"/>
          </a:xfrm>
          <a:prstGeom prst="rect">
            <a:avLst/>
          </a:prstGeom>
          <a:noFill/>
        </p:spPr>
        <p:txBody>
          <a:bodyPr wrap="square" rtlCol="0">
            <a:spAutoFit/>
          </a:bodyPr>
          <a:lstStyle/>
          <a:p>
            <a:r>
              <a:rPr lang="en-US" b="1" dirty="0">
                <a:sym typeface="Wingdings" panose="05000000000000000000" pitchFamily="2" charset="2"/>
              </a:rPr>
              <a:t>Region I</a:t>
            </a:r>
          </a:p>
        </p:txBody>
      </p:sp>
      <p:pic>
        <p:nvPicPr>
          <p:cNvPr id="9" name="Picture 8">
            <a:extLst>
              <a:ext uri="{FF2B5EF4-FFF2-40B4-BE49-F238E27FC236}">
                <a16:creationId xmlns:a16="http://schemas.microsoft.com/office/drawing/2014/main" id="{13C07207-1B5B-47C1-88A6-4D889B8CCBA1}"/>
              </a:ext>
            </a:extLst>
          </p:cNvPr>
          <p:cNvPicPr>
            <a:picLocks noChangeAspect="1"/>
          </p:cNvPicPr>
          <p:nvPr/>
        </p:nvPicPr>
        <p:blipFill>
          <a:blip r:embed="rId2"/>
          <a:stretch>
            <a:fillRect/>
          </a:stretch>
        </p:blipFill>
        <p:spPr>
          <a:xfrm>
            <a:off x="274320" y="1828800"/>
            <a:ext cx="11701417" cy="4148115"/>
          </a:xfrm>
          <a:prstGeom prst="rect">
            <a:avLst/>
          </a:prstGeom>
        </p:spPr>
      </p:pic>
    </p:spTree>
    <p:extLst>
      <p:ext uri="{BB962C8B-B14F-4D97-AF65-F5344CB8AC3E}">
        <p14:creationId xmlns:p14="http://schemas.microsoft.com/office/powerpoint/2010/main" val="403557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662256" cy="461665"/>
          </a:xfrm>
          <a:prstGeom prst="rect">
            <a:avLst/>
          </a:prstGeom>
          <a:noFill/>
        </p:spPr>
        <p:txBody>
          <a:bodyPr wrap="none" rtlCol="0">
            <a:spAutoFit/>
          </a:bodyPr>
          <a:lstStyle/>
          <a:p>
            <a:r>
              <a:rPr lang="en-US" sz="2400" dirty="0"/>
              <a:t>Common Drain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7859102" cy="1477328"/>
          </a:xfrm>
          <a:prstGeom prst="rect">
            <a:avLst/>
          </a:prstGeom>
          <a:noFill/>
        </p:spPr>
        <p:txBody>
          <a:bodyPr wrap="square" rtlCol="0">
            <a:spAutoFit/>
          </a:bodyPr>
          <a:lstStyle/>
          <a:p>
            <a:r>
              <a:rPr lang="en-US" b="1" dirty="0">
                <a:sym typeface="Wingdings" panose="05000000000000000000" pitchFamily="2" charset="2"/>
              </a:rPr>
              <a:t>Region II</a:t>
            </a:r>
          </a:p>
          <a:p>
            <a:pPr marL="342900" indent="-342900">
              <a:buFont typeface="Arial" panose="020B0604020202020204" pitchFamily="34" charset="0"/>
              <a:buChar char="•"/>
            </a:pPr>
            <a:r>
              <a:rPr lang="en-US" dirty="0">
                <a:sym typeface="Wingdings" panose="05000000000000000000" pitchFamily="2" charset="2"/>
              </a:rPr>
              <a:t>In Region II, MN1 is still in saturation but MN2 is in linear region.</a:t>
            </a:r>
          </a:p>
          <a:p>
            <a:pPr marL="342900" indent="-342900">
              <a:buFont typeface="Arial" panose="020B0604020202020204" pitchFamily="34" charset="0"/>
              <a:buChar char="•"/>
            </a:pPr>
            <a:r>
              <a:rPr lang="en-US" dirty="0">
                <a:sym typeface="Wingdings" panose="05000000000000000000" pitchFamily="2" charset="2"/>
              </a:rPr>
              <a:t>This means that the MN2, MN3 current mirror is no longer functioning properly and the output current is no longer constant and equal to I</a:t>
            </a:r>
            <a:r>
              <a:rPr lang="en-US" baseline="-25000" dirty="0">
                <a:sym typeface="Wingdings" panose="05000000000000000000" pitchFamily="2" charset="2"/>
              </a:rPr>
              <a:t>b</a:t>
            </a:r>
            <a:r>
              <a:rPr lang="en-US" dirty="0">
                <a:sym typeface="Wingdings" panose="05000000000000000000" pitchFamily="2" charset="2"/>
              </a:rPr>
              <a:t> but starts to decrease.</a:t>
            </a:r>
          </a:p>
        </p:txBody>
      </p:sp>
      <p:sp>
        <p:nvSpPr>
          <p:cNvPr id="10" name="CasetăText 23">
            <a:extLst>
              <a:ext uri="{FF2B5EF4-FFF2-40B4-BE49-F238E27FC236}">
                <a16:creationId xmlns:a16="http://schemas.microsoft.com/office/drawing/2014/main" id="{1CD1F3E3-0C3F-4313-AF76-7E0F11D17ADA}"/>
              </a:ext>
            </a:extLst>
          </p:cNvPr>
          <p:cNvSpPr txBox="1"/>
          <p:nvPr/>
        </p:nvSpPr>
        <p:spPr>
          <a:xfrm>
            <a:off x="400050" y="3059668"/>
            <a:ext cx="7503873" cy="646331"/>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MN1 is still described by the saturation equation, the only difference is that now it’s drain current is smaller than I</a:t>
            </a:r>
            <a:r>
              <a:rPr lang="en-US" baseline="-25000" dirty="0">
                <a:sym typeface="Wingdings" panose="05000000000000000000" pitchFamily="2" charset="2"/>
              </a:rPr>
              <a:t>b</a:t>
            </a:r>
            <a:r>
              <a:rPr lang="en-US" dirty="0">
                <a:sym typeface="Wingdings" panose="05000000000000000000" pitchFamily="2" charset="2"/>
              </a:rPr>
              <a:t> and dependent on V</a:t>
            </a:r>
            <a:r>
              <a:rPr lang="en-US" baseline="-25000" dirty="0">
                <a:sym typeface="Wingdings" panose="05000000000000000000" pitchFamily="2" charset="2"/>
              </a:rPr>
              <a:t>O</a:t>
            </a:r>
            <a:r>
              <a:rPr lang="en-US" dirty="0">
                <a:sym typeface="Wingdings" panose="05000000000000000000" pitchFamily="2" charset="2"/>
              </a:rPr>
              <a:t>.</a:t>
            </a:r>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A429E73F-0383-4F23-AA00-318C4EEF9B8F}"/>
                  </a:ext>
                </a:extLst>
              </p:cNvPr>
              <p:cNvSpPr/>
              <p:nvPr/>
            </p:nvSpPr>
            <p:spPr>
              <a:xfrm>
                <a:off x="702790" y="2327694"/>
                <a:ext cx="4001865" cy="722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2</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2</m:t>
                          </m:r>
                        </m:sub>
                      </m:sSub>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𝑂</m:t>
                              </m:r>
                            </m:sub>
                          </m:sSub>
                          <m:r>
                            <a:rPr lang="en-US" i="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b="0" i="1" smtClean="0">
                                      <a:latin typeface="Cambria Math" panose="02040503050406030204" pitchFamily="18" charset="0"/>
                                    </a:rPr>
                                    <m:t>𝑂</m:t>
                                  </m:r>
                                </m:sub>
                                <m:sup>
                                  <m:r>
                                    <a:rPr lang="en-US" i="0">
                                      <a:latin typeface="Cambria Math" panose="02040503050406030204" pitchFamily="18" charset="0"/>
                                    </a:rPr>
                                    <m:t>2</m:t>
                                  </m:r>
                                </m:sup>
                              </m:sSubSup>
                            </m:num>
                            <m:den>
                              <m:r>
                                <a:rPr lang="en-US" i="0">
                                  <a:latin typeface="Cambria Math" panose="02040503050406030204" pitchFamily="18" charset="0"/>
                                </a:rPr>
                                <m:t>2</m:t>
                              </m:r>
                            </m:den>
                          </m:f>
                        </m:e>
                      </m:d>
                    </m:oMath>
                  </m:oMathPara>
                </a14:m>
                <a:endParaRPr lang="en-US" dirty="0"/>
              </a:p>
            </p:txBody>
          </p:sp>
        </mc:Choice>
        <mc:Fallback xmlns="">
          <p:sp>
            <p:nvSpPr>
              <p:cNvPr id="5" name="Dreptunghi 4">
                <a:extLst>
                  <a:ext uri="{FF2B5EF4-FFF2-40B4-BE49-F238E27FC236}">
                    <a16:creationId xmlns:a16="http://schemas.microsoft.com/office/drawing/2014/main" id="{A429E73F-0383-4F23-AA00-318C4EEF9B8F}"/>
                  </a:ext>
                </a:extLst>
              </p:cNvPr>
              <p:cNvSpPr>
                <a:spLocks noRot="1" noChangeAspect="1" noMove="1" noResize="1" noEditPoints="1" noAdjustHandles="1" noChangeArrowheads="1" noChangeShapeType="1" noTextEdit="1"/>
              </p:cNvSpPr>
              <p:nvPr/>
            </p:nvSpPr>
            <p:spPr>
              <a:xfrm>
                <a:off x="702790" y="2327694"/>
                <a:ext cx="4001865" cy="72250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D3D21A4C-41CD-4DA7-B7F0-3312C12F22CE}"/>
                  </a:ext>
                </a:extLst>
              </p:cNvPr>
              <p:cNvSpPr/>
              <p:nvPr/>
            </p:nvSpPr>
            <p:spPr>
              <a:xfrm>
                <a:off x="815524" y="4476122"/>
                <a:ext cx="4285532" cy="91069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r>
                        <a:rPr lang="en-US" b="0" i="0"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𝐿</m:t>
                                      </m:r>
                                    </m:e>
                                  </m:d>
                                </m:e>
                                <m:sub>
                                  <m:r>
                                    <a:rPr lang="en-US" b="0" i="1" smtClean="0">
                                      <a:latin typeface="Cambria Math" panose="02040503050406030204" pitchFamily="18" charset="0"/>
                                    </a:rPr>
                                    <m:t>1</m:t>
                                  </m:r>
                                </m:sub>
                              </m:sSub>
                            </m:den>
                          </m:f>
                        </m:e>
                      </m:rad>
                    </m:oMath>
                  </m:oMathPara>
                </a14:m>
                <a:endParaRPr lang="en-US" dirty="0"/>
              </a:p>
            </p:txBody>
          </p:sp>
        </mc:Choice>
        <mc:Fallback xmlns="">
          <p:sp>
            <p:nvSpPr>
              <p:cNvPr id="6" name="Dreptunghi 4">
                <a:extLst>
                  <a:ext uri="{FF2B5EF4-FFF2-40B4-BE49-F238E27FC236}">
                    <a16:creationId xmlns:a16="http://schemas.microsoft.com/office/drawing/2014/main" id="{D3D21A4C-41CD-4DA7-B7F0-3312C12F22CE}"/>
                  </a:ext>
                </a:extLst>
              </p:cNvPr>
              <p:cNvSpPr>
                <a:spLocks noRot="1" noChangeAspect="1" noMove="1" noResize="1" noEditPoints="1" noAdjustHandles="1" noChangeArrowheads="1" noChangeShapeType="1" noTextEdit="1"/>
              </p:cNvSpPr>
              <p:nvPr/>
            </p:nvSpPr>
            <p:spPr>
              <a:xfrm>
                <a:off x="815524" y="4476122"/>
                <a:ext cx="4285532" cy="9106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E7BACDD2-168C-44F1-ACC3-E3D4BAB47E7D}"/>
                  </a:ext>
                </a:extLst>
              </p:cNvPr>
              <p:cNvSpPr/>
              <p:nvPr/>
            </p:nvSpPr>
            <p:spPr>
              <a:xfrm>
                <a:off x="815524" y="3763695"/>
                <a:ext cx="4108023" cy="6547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r>
                            <a:rPr lang="en-US" b="0" i="1" smtClean="0">
                              <a:latin typeface="Cambria Math" panose="02040503050406030204" pitchFamily="18" charset="0"/>
                            </a:rPr>
                            <m:t>1</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e>
                        <m:sub>
                          <m:r>
                            <a:rPr lang="en-US" b="0" i="1" smtClean="0">
                              <a:latin typeface="Cambria Math" panose="02040503050406030204" pitchFamily="18" charset="0"/>
                            </a:rPr>
                            <m:t>1</m:t>
                          </m:r>
                        </m:sub>
                      </m:sSub>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r>
                                    <a:rPr lang="en-US" b="0" i="1" smtClean="0">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𝑂</m:t>
                          </m:r>
                        </m:sub>
                      </m:sSub>
                    </m:oMath>
                  </m:oMathPara>
                </a14:m>
                <a:endParaRPr lang="en-US" dirty="0"/>
              </a:p>
            </p:txBody>
          </p:sp>
        </mc:Choice>
        <mc:Fallback xmlns="">
          <p:sp>
            <p:nvSpPr>
              <p:cNvPr id="14" name="Dreptunghi 4">
                <a:extLst>
                  <a:ext uri="{FF2B5EF4-FFF2-40B4-BE49-F238E27FC236}">
                    <a16:creationId xmlns:a16="http://schemas.microsoft.com/office/drawing/2014/main" id="{E7BACDD2-168C-44F1-ACC3-E3D4BAB47E7D}"/>
                  </a:ext>
                </a:extLst>
              </p:cNvPr>
              <p:cNvSpPr>
                <a:spLocks noRot="1" noChangeAspect="1" noMove="1" noResize="1" noEditPoints="1" noAdjustHandles="1" noChangeArrowheads="1" noChangeShapeType="1" noTextEdit="1"/>
              </p:cNvSpPr>
              <p:nvPr/>
            </p:nvSpPr>
            <p:spPr>
              <a:xfrm>
                <a:off x="815524" y="3763695"/>
                <a:ext cx="4108023" cy="654731"/>
              </a:xfrm>
              <a:prstGeom prst="rect">
                <a:avLst/>
              </a:prstGeom>
              <a:blipFill>
                <a:blip r:embed="rId7"/>
                <a:stretch>
                  <a:fillRect/>
                </a:stretch>
              </a:blipFill>
            </p:spPr>
            <p:txBody>
              <a:bodyPr/>
              <a:lstStyle/>
              <a:p>
                <a:r>
                  <a:rPr lang="en-US">
                    <a:noFill/>
                  </a:rPr>
                  <a:t> </a:t>
                </a:r>
              </a:p>
            </p:txBody>
          </p:sp>
        </mc:Fallback>
      </mc:AlternateContent>
      <p:sp>
        <p:nvSpPr>
          <p:cNvPr id="8" name="Left Brace 7">
            <a:extLst>
              <a:ext uri="{FF2B5EF4-FFF2-40B4-BE49-F238E27FC236}">
                <a16:creationId xmlns:a16="http://schemas.microsoft.com/office/drawing/2014/main" id="{CC4481F4-29D4-4804-957B-4B2DFBDFA3B9}"/>
              </a:ext>
            </a:extLst>
          </p:cNvPr>
          <p:cNvSpPr/>
          <p:nvPr/>
        </p:nvSpPr>
        <p:spPr>
          <a:xfrm rot="16200000">
            <a:off x="2871502" y="4659901"/>
            <a:ext cx="77944" cy="164717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BC1B941B-A99B-4EB6-B6E2-2859EE126121}"/>
                  </a:ext>
                </a:extLst>
              </p:cNvPr>
              <p:cNvSpPr/>
              <p:nvPr/>
            </p:nvSpPr>
            <p:spPr>
              <a:xfrm>
                <a:off x="2657866" y="5580432"/>
                <a:ext cx="588943"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smtClean="0">
                              <a:latin typeface="Cambria Math" panose="02040503050406030204" pitchFamily="18" charset="0"/>
                            </a:rPr>
                            <m:t>𝑜</m:t>
                          </m:r>
                          <m:r>
                            <a:rPr lang="en-US" b="0" i="1" smtClean="0">
                              <a:latin typeface="Cambria Math" panose="02040503050406030204" pitchFamily="18" charset="0"/>
                            </a:rPr>
                            <m:t>𝑣</m:t>
                          </m:r>
                          <m:r>
                            <a:rPr lang="en-US" b="0" i="1" smtClean="0">
                              <a:latin typeface="Cambria Math" panose="02040503050406030204" pitchFamily="18" charset="0"/>
                            </a:rPr>
                            <m:t>1</m:t>
                          </m:r>
                        </m:sub>
                      </m:sSub>
                    </m:oMath>
                  </m:oMathPara>
                </a14:m>
                <a:endParaRPr lang="en-US" dirty="0"/>
              </a:p>
            </p:txBody>
          </p:sp>
        </mc:Choice>
        <mc:Fallback xmlns="">
          <p:sp>
            <p:nvSpPr>
              <p:cNvPr id="9" name="Dreptunghi 4">
                <a:extLst>
                  <a:ext uri="{FF2B5EF4-FFF2-40B4-BE49-F238E27FC236}">
                    <a16:creationId xmlns:a16="http://schemas.microsoft.com/office/drawing/2014/main" id="{BC1B941B-A99B-4EB6-B6E2-2859EE126121}"/>
                  </a:ext>
                </a:extLst>
              </p:cNvPr>
              <p:cNvSpPr>
                <a:spLocks noRot="1" noChangeAspect="1" noMove="1" noResize="1" noEditPoints="1" noAdjustHandles="1" noChangeArrowheads="1" noChangeShapeType="1" noTextEdit="1"/>
              </p:cNvSpPr>
              <p:nvPr/>
            </p:nvSpPr>
            <p:spPr>
              <a:xfrm>
                <a:off x="2657866" y="5580432"/>
                <a:ext cx="588943" cy="369332"/>
              </a:xfrm>
              <a:prstGeom prst="rect">
                <a:avLst/>
              </a:prstGeom>
              <a:blipFill>
                <a:blip r:embed="rId8"/>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2BC321D4-B152-4DE3-9536-358C200FBF96}"/>
              </a:ext>
            </a:extLst>
          </p:cNvPr>
          <p:cNvPicPr>
            <a:picLocks noChangeAspect="1"/>
          </p:cNvPicPr>
          <p:nvPr/>
        </p:nvPicPr>
        <p:blipFill>
          <a:blip r:embed="rId9"/>
          <a:stretch>
            <a:fillRect/>
          </a:stretch>
        </p:blipFill>
        <p:spPr>
          <a:xfrm>
            <a:off x="8654355" y="3638317"/>
            <a:ext cx="2931945" cy="3024357"/>
          </a:xfrm>
          <a:prstGeom prst="rect">
            <a:avLst/>
          </a:prstGeom>
        </p:spPr>
      </p:pic>
      <p:pic>
        <p:nvPicPr>
          <p:cNvPr id="13" name="Picture 12">
            <a:extLst>
              <a:ext uri="{FF2B5EF4-FFF2-40B4-BE49-F238E27FC236}">
                <a16:creationId xmlns:a16="http://schemas.microsoft.com/office/drawing/2014/main" id="{D76B16D2-E03F-4E58-BBC7-2C72202DBB53}"/>
              </a:ext>
            </a:extLst>
          </p:cNvPr>
          <p:cNvPicPr>
            <a:picLocks noChangeAspect="1"/>
          </p:cNvPicPr>
          <p:nvPr/>
        </p:nvPicPr>
        <p:blipFill>
          <a:blip r:embed="rId10"/>
          <a:stretch>
            <a:fillRect/>
          </a:stretch>
        </p:blipFill>
        <p:spPr>
          <a:xfrm>
            <a:off x="8295457" y="922318"/>
            <a:ext cx="3422898" cy="2631644"/>
          </a:xfrm>
          <a:prstGeom prst="rect">
            <a:avLst/>
          </a:prstGeom>
        </p:spPr>
      </p:pic>
    </p:spTree>
    <p:extLst>
      <p:ext uri="{BB962C8B-B14F-4D97-AF65-F5344CB8AC3E}">
        <p14:creationId xmlns:p14="http://schemas.microsoft.com/office/powerpoint/2010/main" val="404457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662256" cy="461665"/>
          </a:xfrm>
          <a:prstGeom prst="rect">
            <a:avLst/>
          </a:prstGeom>
          <a:noFill/>
        </p:spPr>
        <p:txBody>
          <a:bodyPr wrap="none" rtlCol="0">
            <a:spAutoFit/>
          </a:bodyPr>
          <a:lstStyle/>
          <a:p>
            <a:r>
              <a:rPr lang="en-US" sz="2400" dirty="0"/>
              <a:t>Common Drain Stage – Large Signal Analysis</a:t>
            </a:r>
            <a:endParaRPr lang="ro-RO" sz="2400" dirty="0"/>
          </a:p>
        </p:txBody>
      </p:sp>
      <p:sp>
        <p:nvSpPr>
          <p:cNvPr id="7" name="CasetăText 23">
            <a:extLst>
              <a:ext uri="{FF2B5EF4-FFF2-40B4-BE49-F238E27FC236}">
                <a16:creationId xmlns:a16="http://schemas.microsoft.com/office/drawing/2014/main" id="{211892C5-FF0F-4961-A5FC-74834D1DF6C0}"/>
              </a:ext>
            </a:extLst>
          </p:cNvPr>
          <p:cNvSpPr txBox="1"/>
          <p:nvPr/>
        </p:nvSpPr>
        <p:spPr>
          <a:xfrm>
            <a:off x="400050" y="930295"/>
            <a:ext cx="7859102" cy="646331"/>
          </a:xfrm>
          <a:prstGeom prst="rect">
            <a:avLst/>
          </a:prstGeom>
          <a:noFill/>
        </p:spPr>
        <p:txBody>
          <a:bodyPr wrap="square" rtlCol="0">
            <a:spAutoFit/>
          </a:bodyPr>
          <a:lstStyle/>
          <a:p>
            <a:r>
              <a:rPr lang="en-US" b="1" dirty="0">
                <a:sym typeface="Wingdings" panose="05000000000000000000" pitchFamily="2" charset="2"/>
              </a:rPr>
              <a:t>Region II</a:t>
            </a:r>
          </a:p>
          <a:p>
            <a:pPr marL="342900" indent="-342900">
              <a:buFont typeface="Arial" panose="020B0604020202020204" pitchFamily="34" charset="0"/>
              <a:buChar char="•"/>
            </a:pPr>
            <a:r>
              <a:rPr lang="en-US" dirty="0">
                <a:sym typeface="Wingdings" panose="05000000000000000000" pitchFamily="2" charset="2"/>
              </a:rPr>
              <a:t>The output voltage is still equal to</a:t>
            </a:r>
          </a:p>
        </p:txBody>
      </p:sp>
      <p:pic>
        <p:nvPicPr>
          <p:cNvPr id="2" name="Picture 1">
            <a:extLst>
              <a:ext uri="{FF2B5EF4-FFF2-40B4-BE49-F238E27FC236}">
                <a16:creationId xmlns:a16="http://schemas.microsoft.com/office/drawing/2014/main" id="{A7F93B57-C66F-4AE9-BA70-1146F104A379}"/>
              </a:ext>
            </a:extLst>
          </p:cNvPr>
          <p:cNvPicPr>
            <a:picLocks noChangeAspect="1"/>
          </p:cNvPicPr>
          <p:nvPr/>
        </p:nvPicPr>
        <p:blipFill>
          <a:blip r:embed="rId2"/>
          <a:stretch>
            <a:fillRect/>
          </a:stretch>
        </p:blipFill>
        <p:spPr>
          <a:xfrm>
            <a:off x="8259152" y="2038560"/>
            <a:ext cx="3621784" cy="3735938"/>
          </a:xfrm>
          <a:prstGeom prst="rect">
            <a:avLst/>
          </a:prstGeom>
        </p:spPr>
      </p:pic>
      <p:sp>
        <p:nvSpPr>
          <p:cNvPr id="10" name="CasetăText 23">
            <a:extLst>
              <a:ext uri="{FF2B5EF4-FFF2-40B4-BE49-F238E27FC236}">
                <a16:creationId xmlns:a16="http://schemas.microsoft.com/office/drawing/2014/main" id="{1CD1F3E3-0C3F-4313-AF76-7E0F11D17ADA}"/>
              </a:ext>
            </a:extLst>
          </p:cNvPr>
          <p:cNvSpPr txBox="1"/>
          <p:nvPr/>
        </p:nvSpPr>
        <p:spPr>
          <a:xfrm>
            <a:off x="400050" y="2031446"/>
            <a:ext cx="7503873" cy="369332"/>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Where</a:t>
            </a:r>
          </a:p>
        </p:txBody>
      </p:sp>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D3D21A4C-41CD-4DA7-B7F0-3312C12F22CE}"/>
                  </a:ext>
                </a:extLst>
              </p:cNvPr>
              <p:cNvSpPr/>
              <p:nvPr/>
            </p:nvSpPr>
            <p:spPr>
              <a:xfrm>
                <a:off x="736534" y="2432237"/>
                <a:ext cx="1826076"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r>
                            <a:rPr lang="en-US" b="0" i="1" smtClean="0">
                              <a:latin typeface="Cambria Math" panose="02040503050406030204" pitchFamily="18" charset="0"/>
                            </a:rPr>
                            <m:t>1</m:t>
                          </m:r>
                        </m:sub>
                      </m:sSub>
                    </m:oMath>
                  </m:oMathPara>
                </a14:m>
                <a:endParaRPr lang="en-US" dirty="0"/>
              </a:p>
            </p:txBody>
          </p:sp>
        </mc:Choice>
        <mc:Fallback xmlns="">
          <p:sp>
            <p:nvSpPr>
              <p:cNvPr id="6" name="Dreptunghi 4">
                <a:extLst>
                  <a:ext uri="{FF2B5EF4-FFF2-40B4-BE49-F238E27FC236}">
                    <a16:creationId xmlns:a16="http://schemas.microsoft.com/office/drawing/2014/main" id="{D3D21A4C-41CD-4DA7-B7F0-3312C12F22CE}"/>
                  </a:ext>
                </a:extLst>
              </p:cNvPr>
              <p:cNvSpPr>
                <a:spLocks noRot="1" noChangeAspect="1" noMove="1" noResize="1" noEditPoints="1" noAdjustHandles="1" noChangeArrowheads="1" noChangeShapeType="1" noTextEdit="1"/>
              </p:cNvSpPr>
              <p:nvPr/>
            </p:nvSpPr>
            <p:spPr>
              <a:xfrm>
                <a:off x="736534" y="2432237"/>
                <a:ext cx="1826076" cy="391902"/>
              </a:xfrm>
              <a:prstGeom prst="rect">
                <a:avLst/>
              </a:prstGeom>
              <a:blipFill>
                <a:blip r:embed="rId3"/>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4F524CFE-9BE6-4A9A-A436-6A9613C45D68}"/>
                  </a:ext>
                </a:extLst>
              </p:cNvPr>
              <p:cNvSpPr/>
              <p:nvPr/>
            </p:nvSpPr>
            <p:spPr>
              <a:xfrm>
                <a:off x="815524" y="1608085"/>
                <a:ext cx="1668097" cy="3919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r>
                            <a:rPr lang="en-US" b="0" i="1"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8" name="Dreptunghi 4">
                <a:extLst>
                  <a:ext uri="{FF2B5EF4-FFF2-40B4-BE49-F238E27FC236}">
                    <a16:creationId xmlns:a16="http://schemas.microsoft.com/office/drawing/2014/main" id="{4F524CFE-9BE6-4A9A-A436-6A9613C45D68}"/>
                  </a:ext>
                </a:extLst>
              </p:cNvPr>
              <p:cNvSpPr>
                <a:spLocks noRot="1" noChangeAspect="1" noMove="1" noResize="1" noEditPoints="1" noAdjustHandles="1" noChangeArrowheads="1" noChangeShapeType="1" noTextEdit="1"/>
              </p:cNvSpPr>
              <p:nvPr/>
            </p:nvSpPr>
            <p:spPr>
              <a:xfrm>
                <a:off x="815524" y="1608085"/>
                <a:ext cx="1668097" cy="391902"/>
              </a:xfrm>
              <a:prstGeom prst="rect">
                <a:avLst/>
              </a:prstGeom>
              <a:blipFill>
                <a:blip r:embed="rId4"/>
                <a:stretch>
                  <a:fillRect b="-9375"/>
                </a:stretch>
              </a:blipFill>
            </p:spPr>
            <p:txBody>
              <a:bodyPr/>
              <a:lstStyle/>
              <a:p>
                <a:r>
                  <a:rPr lang="en-US">
                    <a:noFill/>
                  </a:rPr>
                  <a:t> </a:t>
                </a:r>
              </a:p>
            </p:txBody>
          </p:sp>
        </mc:Fallback>
      </mc:AlternateContent>
      <p:sp>
        <p:nvSpPr>
          <p:cNvPr id="5" name="CasetăText 23">
            <a:extLst>
              <a:ext uri="{FF2B5EF4-FFF2-40B4-BE49-F238E27FC236}">
                <a16:creationId xmlns:a16="http://schemas.microsoft.com/office/drawing/2014/main" id="{0BEE81BE-560F-4C9F-A103-E7FFB101536B}"/>
              </a:ext>
            </a:extLst>
          </p:cNvPr>
          <p:cNvSpPr txBox="1"/>
          <p:nvPr/>
        </p:nvSpPr>
        <p:spPr>
          <a:xfrm>
            <a:off x="400050" y="2875587"/>
            <a:ext cx="7503873" cy="923330"/>
          </a:xfrm>
          <a:prstGeom prst="rect">
            <a:avLst/>
          </a:prstGeom>
          <a:noFill/>
        </p:spPr>
        <p:txBody>
          <a:bodyPr wrap="square" rtlCol="0">
            <a:spAutoFit/>
          </a:bodyPr>
          <a:lstStyle/>
          <a:p>
            <a:pPr marL="342900" indent="-342900">
              <a:buFont typeface="Arial" panose="020B0604020202020204" pitchFamily="34" charset="0"/>
              <a:buChar char="•"/>
            </a:pPr>
            <a:r>
              <a:rPr lang="en-US" dirty="0">
                <a:sym typeface="Wingdings" panose="05000000000000000000" pitchFamily="2" charset="2"/>
              </a:rPr>
              <a:t>The only difference to Region I is that now V</a:t>
            </a:r>
            <a:r>
              <a:rPr lang="en-US" baseline="-25000" dirty="0">
                <a:sym typeface="Wingdings" panose="05000000000000000000" pitchFamily="2" charset="2"/>
              </a:rPr>
              <a:t>ov1</a:t>
            </a:r>
            <a:r>
              <a:rPr lang="en-US" dirty="0">
                <a:sym typeface="Wingdings" panose="05000000000000000000" pitchFamily="2" charset="2"/>
              </a:rPr>
              <a:t> is no longer constant (as I</a:t>
            </a:r>
            <a:r>
              <a:rPr lang="en-US" baseline="-25000" dirty="0">
                <a:sym typeface="Wingdings" panose="05000000000000000000" pitchFamily="2" charset="2"/>
              </a:rPr>
              <a:t>O</a:t>
            </a:r>
            <a:r>
              <a:rPr lang="en-US" dirty="0">
                <a:sym typeface="Wingdings" panose="05000000000000000000" pitchFamily="2" charset="2"/>
              </a:rPr>
              <a:t> varies). This means that the V</a:t>
            </a:r>
            <a:r>
              <a:rPr lang="en-US" baseline="-25000" dirty="0">
                <a:sym typeface="Wingdings" panose="05000000000000000000" pitchFamily="2" charset="2"/>
              </a:rPr>
              <a:t>O</a:t>
            </a:r>
            <a:r>
              <a:rPr lang="en-US" dirty="0">
                <a:sym typeface="Wingdings" panose="05000000000000000000" pitchFamily="2" charset="2"/>
              </a:rPr>
              <a:t> and V</a:t>
            </a:r>
            <a:r>
              <a:rPr lang="en-US" baseline="-25000" dirty="0">
                <a:sym typeface="Wingdings" panose="05000000000000000000" pitchFamily="2" charset="2"/>
              </a:rPr>
              <a:t>i</a:t>
            </a:r>
            <a:r>
              <a:rPr lang="en-US" dirty="0">
                <a:sym typeface="Wingdings" panose="05000000000000000000" pitchFamily="2" charset="2"/>
              </a:rPr>
              <a:t> lines are no longer parallel but V</a:t>
            </a:r>
            <a:r>
              <a:rPr lang="en-US" baseline="-25000" dirty="0">
                <a:sym typeface="Wingdings" panose="05000000000000000000" pitchFamily="2" charset="2"/>
              </a:rPr>
              <a:t>O</a:t>
            </a:r>
            <a:r>
              <a:rPr lang="en-US" dirty="0">
                <a:sym typeface="Wingdings" panose="05000000000000000000" pitchFamily="2" charset="2"/>
              </a:rPr>
              <a:t> gets slightly closer to V</a:t>
            </a:r>
            <a:r>
              <a:rPr lang="en-US" baseline="-25000" dirty="0">
                <a:sym typeface="Wingdings" panose="05000000000000000000" pitchFamily="2" charset="2"/>
              </a:rPr>
              <a:t>i</a:t>
            </a:r>
            <a:r>
              <a:rPr lang="en-US" dirty="0">
                <a:sym typeface="Wingdings" panose="05000000000000000000" pitchFamily="2" charset="2"/>
              </a:rPr>
              <a:t> as V</a:t>
            </a:r>
            <a:r>
              <a:rPr lang="en-US" baseline="-25000" dirty="0">
                <a:sym typeface="Wingdings" panose="05000000000000000000" pitchFamily="2" charset="2"/>
              </a:rPr>
              <a:t>i</a:t>
            </a:r>
            <a:r>
              <a:rPr lang="en-US" dirty="0">
                <a:sym typeface="Wingdings" panose="05000000000000000000" pitchFamily="2" charset="2"/>
              </a:rPr>
              <a:t> decreases.</a:t>
            </a:r>
          </a:p>
        </p:txBody>
      </p:sp>
    </p:spTree>
    <p:extLst>
      <p:ext uri="{BB962C8B-B14F-4D97-AF65-F5344CB8AC3E}">
        <p14:creationId xmlns:p14="http://schemas.microsoft.com/office/powerpoint/2010/main" val="2994361599"/>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69534C7506104E85644C48DE41CDB0" ma:contentTypeVersion="5" ma:contentTypeDescription="Create a new document." ma:contentTypeScope="" ma:versionID="88afe80edbd941d8be7bfd0a281f7d50">
  <xsd:schema xmlns:xsd="http://www.w3.org/2001/XMLSchema" xmlns:xs="http://www.w3.org/2001/XMLSchema" xmlns:p="http://schemas.microsoft.com/office/2006/metadata/properties" xmlns:ns2="cc73e858-f3e6-494a-8d82-a008f11df119" targetNamespace="http://schemas.microsoft.com/office/2006/metadata/properties" ma:root="true" ma:fieldsID="8ad0845317dc6a598cc4d165831bfbdb" ns2:_="">
    <xsd:import namespace="cc73e858-f3e6-494a-8d82-a008f11df1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3e858-f3e6-494a-8d82-a008f11df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4B3B7-D4C3-45CC-B425-7F24BBD6F8D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427F662-FCE0-48BE-AF92-27FB4F14CBB0}">
  <ds:schemaRefs>
    <ds:schemaRef ds:uri="http://schemas.microsoft.com/sharepoint/v3/contenttype/forms"/>
  </ds:schemaRefs>
</ds:datastoreItem>
</file>

<file path=customXml/itemProps3.xml><?xml version="1.0" encoding="utf-8"?>
<ds:datastoreItem xmlns:ds="http://schemas.openxmlformats.org/officeDocument/2006/customXml" ds:itemID="{98F6EF67-B960-4B36-B288-4615914957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3e858-f3e6-494a-8d82-a008f11df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5339</TotalTime>
  <Words>2142</Words>
  <Application>Microsoft Office PowerPoint</Application>
  <PresentationFormat>Widescreen</PresentationFormat>
  <Paragraphs>203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Temă Office</vt:lpstr>
      <vt:lpstr>Common Drain Stage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Oscilatoare de Relaxare</dc:title>
  <dc:creator>Games</dc:creator>
  <cp:lastModifiedBy>Andrei Danchiv</cp:lastModifiedBy>
  <cp:revision>434</cp:revision>
  <dcterms:created xsi:type="dcterms:W3CDTF">2020-03-21T10:43:24Z</dcterms:created>
  <dcterms:modified xsi:type="dcterms:W3CDTF">2023-01-25T09:21:24Z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0x010100E769534C7506104E85644C48DE41CDB0</vt:lpwstr>
  </property>
</Properties>
</file>