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8"/>
  </p:notesMasterIdLst>
  <p:sldIdLst>
    <p:sldId id="256" r:id="rId5"/>
    <p:sldId id="376" r:id="rId6"/>
    <p:sldId id="377" r:id="rId7"/>
    <p:sldId id="378" r:id="rId8"/>
    <p:sldId id="368" r:id="rId9"/>
    <p:sldId id="369" r:id="rId10"/>
    <p:sldId id="370" r:id="rId11"/>
    <p:sldId id="371" r:id="rId12"/>
    <p:sldId id="372" r:id="rId13"/>
    <p:sldId id="373" r:id="rId14"/>
    <p:sldId id="374" r:id="rId15"/>
    <p:sldId id="375" r:id="rId16"/>
    <p:sldId id="379"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 mediu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3" autoAdjust="0"/>
    <p:restoredTop sz="93939" autoAdjust="0"/>
  </p:normalViewPr>
  <p:slideViewPr>
    <p:cSldViewPr snapToGrid="0">
      <p:cViewPr varScale="1">
        <p:scale>
          <a:sx n="153" d="100"/>
          <a:sy n="153" d="100"/>
        </p:scale>
        <p:origin x="576" y="13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4" d="100"/>
          <a:sy n="84" d="100"/>
        </p:scale>
        <p:origin x="319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ubstituent ante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Substituent dată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A6D6E0-5EE1-4AC3-8171-D77E3A954E13}" type="datetimeFigureOut">
              <a:rPr lang="en-US" smtClean="0"/>
              <a:t>1/25/2023</a:t>
            </a:fld>
            <a:endParaRPr lang="en-US" dirty="0"/>
          </a:p>
        </p:txBody>
      </p:sp>
      <p:sp>
        <p:nvSpPr>
          <p:cNvPr id="4" name="Substituent imagine diapozitiv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Substituent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6" name="Substituent subsol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ubstituent număr diapozitiv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4FA394A-C513-4071-97ED-8B3BA9BFD7BA}" type="slidenum">
              <a:rPr lang="en-US" smtClean="0"/>
              <a:t>‹#›</a:t>
            </a:fld>
            <a:endParaRPr lang="en-US" dirty="0"/>
          </a:p>
        </p:txBody>
      </p:sp>
    </p:spTree>
    <p:extLst>
      <p:ext uri="{BB962C8B-B14F-4D97-AF65-F5344CB8AC3E}">
        <p14:creationId xmlns:p14="http://schemas.microsoft.com/office/powerpoint/2010/main" val="21581261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zitiv titlu">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A143DB69-0195-4831-A582-9AD13782C359}"/>
              </a:ext>
            </a:extLst>
          </p:cNvPr>
          <p:cNvSpPr>
            <a:spLocks noGrp="1"/>
          </p:cNvSpPr>
          <p:nvPr>
            <p:ph type="ctrTitle"/>
          </p:nvPr>
        </p:nvSpPr>
        <p:spPr>
          <a:xfrm>
            <a:off x="1524000" y="1122363"/>
            <a:ext cx="9144000" cy="2387600"/>
          </a:xfrm>
        </p:spPr>
        <p:txBody>
          <a:bodyPr anchor="b"/>
          <a:lstStyle>
            <a:lvl1pPr algn="ctr">
              <a:defRPr sz="6000"/>
            </a:lvl1pPr>
          </a:lstStyle>
          <a:p>
            <a:r>
              <a:rPr lang="ro-RO"/>
              <a:t>Faceți clic pentru a edita stilul de titlu coordonator</a:t>
            </a:r>
            <a:endParaRPr lang="en-US"/>
          </a:p>
        </p:txBody>
      </p:sp>
      <p:sp>
        <p:nvSpPr>
          <p:cNvPr id="3" name="Subtitlu 2">
            <a:extLst>
              <a:ext uri="{FF2B5EF4-FFF2-40B4-BE49-F238E27FC236}">
                <a16:creationId xmlns:a16="http://schemas.microsoft.com/office/drawing/2014/main" id="{0A6B548C-2BE0-4964-8950-55C605B36A3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o-RO"/>
              <a:t>Faceți clic pentru a edita stilul de subtitlu coordonator</a:t>
            </a:r>
            <a:endParaRPr lang="en-US"/>
          </a:p>
        </p:txBody>
      </p:sp>
      <p:sp>
        <p:nvSpPr>
          <p:cNvPr id="4" name="Substituent dată 3">
            <a:extLst>
              <a:ext uri="{FF2B5EF4-FFF2-40B4-BE49-F238E27FC236}">
                <a16:creationId xmlns:a16="http://schemas.microsoft.com/office/drawing/2014/main" id="{5BC39020-7A4F-4F19-A275-A73ACB2298BA}"/>
              </a:ext>
            </a:extLst>
          </p:cNvPr>
          <p:cNvSpPr>
            <a:spLocks noGrp="1"/>
          </p:cNvSpPr>
          <p:nvPr>
            <p:ph type="dt" sz="half" idx="10"/>
          </p:nvPr>
        </p:nvSpPr>
        <p:spPr/>
        <p:txBody>
          <a:bodyPr/>
          <a:lstStyle/>
          <a:p>
            <a:fld id="{0AAB9A0C-F89E-4449-AEFE-A44A67730AD3}" type="datetimeFigureOut">
              <a:rPr lang="en-US" smtClean="0"/>
              <a:t>1/25/2023</a:t>
            </a:fld>
            <a:endParaRPr lang="en-US" dirty="0"/>
          </a:p>
        </p:txBody>
      </p:sp>
      <p:sp>
        <p:nvSpPr>
          <p:cNvPr id="5" name="Substituent subsol 4">
            <a:extLst>
              <a:ext uri="{FF2B5EF4-FFF2-40B4-BE49-F238E27FC236}">
                <a16:creationId xmlns:a16="http://schemas.microsoft.com/office/drawing/2014/main" id="{0CF1D3BC-2171-47E4-8439-6037B92FE24C}"/>
              </a:ext>
            </a:extLst>
          </p:cNvPr>
          <p:cNvSpPr>
            <a:spLocks noGrp="1"/>
          </p:cNvSpPr>
          <p:nvPr>
            <p:ph type="ftr" sz="quarter" idx="11"/>
          </p:nvPr>
        </p:nvSpPr>
        <p:spPr/>
        <p:txBody>
          <a:bodyPr/>
          <a:lstStyle/>
          <a:p>
            <a:endParaRPr lang="en-US" dirty="0"/>
          </a:p>
        </p:txBody>
      </p:sp>
      <p:sp>
        <p:nvSpPr>
          <p:cNvPr id="6" name="Substituent număr diapozitiv 5">
            <a:extLst>
              <a:ext uri="{FF2B5EF4-FFF2-40B4-BE49-F238E27FC236}">
                <a16:creationId xmlns:a16="http://schemas.microsoft.com/office/drawing/2014/main" id="{4A349EE6-60DC-43E1-B0D6-4BAE49DD7409}"/>
              </a:ext>
            </a:extLst>
          </p:cNvPr>
          <p:cNvSpPr>
            <a:spLocks noGrp="1"/>
          </p:cNvSpPr>
          <p:nvPr>
            <p:ph type="sldNum" sz="quarter" idx="12"/>
          </p:nvPr>
        </p:nvSpPr>
        <p:spPr/>
        <p:txBody>
          <a:bodyPr/>
          <a:lstStyle/>
          <a:p>
            <a:fld id="{E7928317-3275-45B1-A8CF-2231CB39B59B}" type="slidenum">
              <a:rPr lang="en-US" smtClean="0"/>
              <a:t>‹#›</a:t>
            </a:fld>
            <a:endParaRPr lang="en-US" dirty="0"/>
          </a:p>
        </p:txBody>
      </p:sp>
    </p:spTree>
    <p:extLst>
      <p:ext uri="{BB962C8B-B14F-4D97-AF65-F5344CB8AC3E}">
        <p14:creationId xmlns:p14="http://schemas.microsoft.com/office/powerpoint/2010/main" val="28894196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ext vertical și titlu">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4022A818-2D62-4B42-AD90-99FBB5246D85}"/>
              </a:ext>
            </a:extLst>
          </p:cNvPr>
          <p:cNvSpPr>
            <a:spLocks noGrp="1"/>
          </p:cNvSpPr>
          <p:nvPr>
            <p:ph type="title"/>
          </p:nvPr>
        </p:nvSpPr>
        <p:spPr/>
        <p:txBody>
          <a:bodyPr/>
          <a:lstStyle/>
          <a:p>
            <a:r>
              <a:rPr lang="ro-RO"/>
              <a:t>Faceți clic pentru a edita stilul de titlu coordonator</a:t>
            </a:r>
            <a:endParaRPr lang="en-US"/>
          </a:p>
        </p:txBody>
      </p:sp>
      <p:sp>
        <p:nvSpPr>
          <p:cNvPr id="3" name="Substituent text vertical 2">
            <a:extLst>
              <a:ext uri="{FF2B5EF4-FFF2-40B4-BE49-F238E27FC236}">
                <a16:creationId xmlns:a16="http://schemas.microsoft.com/office/drawing/2014/main" id="{769697B0-74FF-436F-BF0D-128CD9EB5BDD}"/>
              </a:ext>
            </a:extLst>
          </p:cNvPr>
          <p:cNvSpPr>
            <a:spLocks noGrp="1"/>
          </p:cNvSpPr>
          <p:nvPr>
            <p:ph type="body" orient="vert" idx="1"/>
          </p:nvPr>
        </p:nvSpPr>
        <p:spPr/>
        <p:txBody>
          <a:bodyPr vert="eaVert"/>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4" name="Substituent dată 3">
            <a:extLst>
              <a:ext uri="{FF2B5EF4-FFF2-40B4-BE49-F238E27FC236}">
                <a16:creationId xmlns:a16="http://schemas.microsoft.com/office/drawing/2014/main" id="{BBAEFD4F-4368-456F-A3B0-AD38B1E61E6B}"/>
              </a:ext>
            </a:extLst>
          </p:cNvPr>
          <p:cNvSpPr>
            <a:spLocks noGrp="1"/>
          </p:cNvSpPr>
          <p:nvPr>
            <p:ph type="dt" sz="half" idx="10"/>
          </p:nvPr>
        </p:nvSpPr>
        <p:spPr/>
        <p:txBody>
          <a:bodyPr/>
          <a:lstStyle/>
          <a:p>
            <a:fld id="{0AAB9A0C-F89E-4449-AEFE-A44A67730AD3}" type="datetimeFigureOut">
              <a:rPr lang="en-US" smtClean="0"/>
              <a:t>1/25/2023</a:t>
            </a:fld>
            <a:endParaRPr lang="en-US" dirty="0"/>
          </a:p>
        </p:txBody>
      </p:sp>
      <p:sp>
        <p:nvSpPr>
          <p:cNvPr id="5" name="Substituent subsol 4">
            <a:extLst>
              <a:ext uri="{FF2B5EF4-FFF2-40B4-BE49-F238E27FC236}">
                <a16:creationId xmlns:a16="http://schemas.microsoft.com/office/drawing/2014/main" id="{BC24CFF1-BB8B-4549-8BCE-04B86779DAEF}"/>
              </a:ext>
            </a:extLst>
          </p:cNvPr>
          <p:cNvSpPr>
            <a:spLocks noGrp="1"/>
          </p:cNvSpPr>
          <p:nvPr>
            <p:ph type="ftr" sz="quarter" idx="11"/>
          </p:nvPr>
        </p:nvSpPr>
        <p:spPr/>
        <p:txBody>
          <a:bodyPr/>
          <a:lstStyle/>
          <a:p>
            <a:endParaRPr lang="en-US" dirty="0"/>
          </a:p>
        </p:txBody>
      </p:sp>
      <p:sp>
        <p:nvSpPr>
          <p:cNvPr id="6" name="Substituent număr diapozitiv 5">
            <a:extLst>
              <a:ext uri="{FF2B5EF4-FFF2-40B4-BE49-F238E27FC236}">
                <a16:creationId xmlns:a16="http://schemas.microsoft.com/office/drawing/2014/main" id="{2EAEC0F0-E171-47D0-95D3-C7A31037E7F7}"/>
              </a:ext>
            </a:extLst>
          </p:cNvPr>
          <p:cNvSpPr>
            <a:spLocks noGrp="1"/>
          </p:cNvSpPr>
          <p:nvPr>
            <p:ph type="sldNum" sz="quarter" idx="12"/>
          </p:nvPr>
        </p:nvSpPr>
        <p:spPr/>
        <p:txBody>
          <a:bodyPr/>
          <a:lstStyle/>
          <a:p>
            <a:fld id="{E7928317-3275-45B1-A8CF-2231CB39B59B}" type="slidenum">
              <a:rPr lang="en-US" smtClean="0"/>
              <a:t>‹#›</a:t>
            </a:fld>
            <a:endParaRPr lang="en-US" dirty="0"/>
          </a:p>
        </p:txBody>
      </p:sp>
    </p:spTree>
    <p:extLst>
      <p:ext uri="{BB962C8B-B14F-4D97-AF65-F5344CB8AC3E}">
        <p14:creationId xmlns:p14="http://schemas.microsoft.com/office/powerpoint/2010/main" val="19716855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lu vertical și text">
    <p:spTree>
      <p:nvGrpSpPr>
        <p:cNvPr id="1" name=""/>
        <p:cNvGrpSpPr/>
        <p:nvPr/>
      </p:nvGrpSpPr>
      <p:grpSpPr>
        <a:xfrm>
          <a:off x="0" y="0"/>
          <a:ext cx="0" cy="0"/>
          <a:chOff x="0" y="0"/>
          <a:chExt cx="0" cy="0"/>
        </a:xfrm>
      </p:grpSpPr>
      <p:sp>
        <p:nvSpPr>
          <p:cNvPr id="2" name="Titlu vertical 1">
            <a:extLst>
              <a:ext uri="{FF2B5EF4-FFF2-40B4-BE49-F238E27FC236}">
                <a16:creationId xmlns:a16="http://schemas.microsoft.com/office/drawing/2014/main" id="{F00631C3-5209-4F81-8F5E-65910B1A9782}"/>
              </a:ext>
            </a:extLst>
          </p:cNvPr>
          <p:cNvSpPr>
            <a:spLocks noGrp="1"/>
          </p:cNvSpPr>
          <p:nvPr>
            <p:ph type="title" orient="vert"/>
          </p:nvPr>
        </p:nvSpPr>
        <p:spPr>
          <a:xfrm>
            <a:off x="8724900" y="365125"/>
            <a:ext cx="2628900" cy="5811838"/>
          </a:xfrm>
        </p:spPr>
        <p:txBody>
          <a:bodyPr vert="eaVert"/>
          <a:lstStyle/>
          <a:p>
            <a:r>
              <a:rPr lang="ro-RO"/>
              <a:t>Faceți clic pentru a edita stilul de titlu coordonator</a:t>
            </a:r>
            <a:endParaRPr lang="en-US"/>
          </a:p>
        </p:txBody>
      </p:sp>
      <p:sp>
        <p:nvSpPr>
          <p:cNvPr id="3" name="Substituent text vertical 2">
            <a:extLst>
              <a:ext uri="{FF2B5EF4-FFF2-40B4-BE49-F238E27FC236}">
                <a16:creationId xmlns:a16="http://schemas.microsoft.com/office/drawing/2014/main" id="{5FDC74BB-D3C1-491B-BAE3-38214F3C1F5E}"/>
              </a:ext>
            </a:extLst>
          </p:cNvPr>
          <p:cNvSpPr>
            <a:spLocks noGrp="1"/>
          </p:cNvSpPr>
          <p:nvPr>
            <p:ph type="body" orient="vert" idx="1"/>
          </p:nvPr>
        </p:nvSpPr>
        <p:spPr>
          <a:xfrm>
            <a:off x="838200" y="365125"/>
            <a:ext cx="7734300" cy="5811838"/>
          </a:xfrm>
        </p:spPr>
        <p:txBody>
          <a:bodyPr vert="eaVert"/>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4" name="Substituent dată 3">
            <a:extLst>
              <a:ext uri="{FF2B5EF4-FFF2-40B4-BE49-F238E27FC236}">
                <a16:creationId xmlns:a16="http://schemas.microsoft.com/office/drawing/2014/main" id="{C7DC3B9E-6759-4795-A5CF-6961284E55E4}"/>
              </a:ext>
            </a:extLst>
          </p:cNvPr>
          <p:cNvSpPr>
            <a:spLocks noGrp="1"/>
          </p:cNvSpPr>
          <p:nvPr>
            <p:ph type="dt" sz="half" idx="10"/>
          </p:nvPr>
        </p:nvSpPr>
        <p:spPr/>
        <p:txBody>
          <a:bodyPr/>
          <a:lstStyle/>
          <a:p>
            <a:fld id="{0AAB9A0C-F89E-4449-AEFE-A44A67730AD3}" type="datetimeFigureOut">
              <a:rPr lang="en-US" smtClean="0"/>
              <a:t>1/25/2023</a:t>
            </a:fld>
            <a:endParaRPr lang="en-US" dirty="0"/>
          </a:p>
        </p:txBody>
      </p:sp>
      <p:sp>
        <p:nvSpPr>
          <p:cNvPr id="5" name="Substituent subsol 4">
            <a:extLst>
              <a:ext uri="{FF2B5EF4-FFF2-40B4-BE49-F238E27FC236}">
                <a16:creationId xmlns:a16="http://schemas.microsoft.com/office/drawing/2014/main" id="{21F54FA8-0918-4097-B72C-4DE226F4432A}"/>
              </a:ext>
            </a:extLst>
          </p:cNvPr>
          <p:cNvSpPr>
            <a:spLocks noGrp="1"/>
          </p:cNvSpPr>
          <p:nvPr>
            <p:ph type="ftr" sz="quarter" idx="11"/>
          </p:nvPr>
        </p:nvSpPr>
        <p:spPr/>
        <p:txBody>
          <a:bodyPr/>
          <a:lstStyle/>
          <a:p>
            <a:endParaRPr lang="en-US" dirty="0"/>
          </a:p>
        </p:txBody>
      </p:sp>
      <p:sp>
        <p:nvSpPr>
          <p:cNvPr id="6" name="Substituent număr diapozitiv 5">
            <a:extLst>
              <a:ext uri="{FF2B5EF4-FFF2-40B4-BE49-F238E27FC236}">
                <a16:creationId xmlns:a16="http://schemas.microsoft.com/office/drawing/2014/main" id="{3A71C8B1-A103-497F-9635-EDF59DDD8157}"/>
              </a:ext>
            </a:extLst>
          </p:cNvPr>
          <p:cNvSpPr>
            <a:spLocks noGrp="1"/>
          </p:cNvSpPr>
          <p:nvPr>
            <p:ph type="sldNum" sz="quarter" idx="12"/>
          </p:nvPr>
        </p:nvSpPr>
        <p:spPr/>
        <p:txBody>
          <a:bodyPr/>
          <a:lstStyle/>
          <a:p>
            <a:fld id="{E7928317-3275-45B1-A8CF-2231CB39B59B}" type="slidenum">
              <a:rPr lang="en-US" smtClean="0"/>
              <a:t>‹#›</a:t>
            </a:fld>
            <a:endParaRPr lang="en-US" dirty="0"/>
          </a:p>
        </p:txBody>
      </p:sp>
    </p:spTree>
    <p:extLst>
      <p:ext uri="{BB962C8B-B14F-4D97-AF65-F5344CB8AC3E}">
        <p14:creationId xmlns:p14="http://schemas.microsoft.com/office/powerpoint/2010/main" val="39262132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u și conținut">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883FB4CC-2DCA-4097-B2FD-A99F6CB9071E}"/>
              </a:ext>
            </a:extLst>
          </p:cNvPr>
          <p:cNvSpPr>
            <a:spLocks noGrp="1"/>
          </p:cNvSpPr>
          <p:nvPr>
            <p:ph type="title"/>
          </p:nvPr>
        </p:nvSpPr>
        <p:spPr/>
        <p:txBody>
          <a:bodyPr/>
          <a:lstStyle/>
          <a:p>
            <a:r>
              <a:rPr lang="ro-RO"/>
              <a:t>Faceți clic pentru a edita stilul de titlu coordonator</a:t>
            </a:r>
            <a:endParaRPr lang="en-US"/>
          </a:p>
        </p:txBody>
      </p:sp>
      <p:sp>
        <p:nvSpPr>
          <p:cNvPr id="3" name="Substituent conținut 2">
            <a:extLst>
              <a:ext uri="{FF2B5EF4-FFF2-40B4-BE49-F238E27FC236}">
                <a16:creationId xmlns:a16="http://schemas.microsoft.com/office/drawing/2014/main" id="{28C56B81-FC98-4D4F-A9C5-A7F45C355869}"/>
              </a:ext>
            </a:extLst>
          </p:cNvPr>
          <p:cNvSpPr>
            <a:spLocks noGrp="1"/>
          </p:cNvSpPr>
          <p:nvPr>
            <p:ph idx="1"/>
          </p:nvPr>
        </p:nvSpPr>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4" name="Substituent dată 3">
            <a:extLst>
              <a:ext uri="{FF2B5EF4-FFF2-40B4-BE49-F238E27FC236}">
                <a16:creationId xmlns:a16="http://schemas.microsoft.com/office/drawing/2014/main" id="{39D7E3FA-9C60-4EAF-9384-C5E186835113}"/>
              </a:ext>
            </a:extLst>
          </p:cNvPr>
          <p:cNvSpPr>
            <a:spLocks noGrp="1"/>
          </p:cNvSpPr>
          <p:nvPr>
            <p:ph type="dt" sz="half" idx="10"/>
          </p:nvPr>
        </p:nvSpPr>
        <p:spPr/>
        <p:txBody>
          <a:bodyPr/>
          <a:lstStyle/>
          <a:p>
            <a:fld id="{0AAB9A0C-F89E-4449-AEFE-A44A67730AD3}" type="datetimeFigureOut">
              <a:rPr lang="en-US" smtClean="0"/>
              <a:t>1/25/2023</a:t>
            </a:fld>
            <a:endParaRPr lang="en-US" dirty="0"/>
          </a:p>
        </p:txBody>
      </p:sp>
      <p:sp>
        <p:nvSpPr>
          <p:cNvPr id="5" name="Substituent subsol 4">
            <a:extLst>
              <a:ext uri="{FF2B5EF4-FFF2-40B4-BE49-F238E27FC236}">
                <a16:creationId xmlns:a16="http://schemas.microsoft.com/office/drawing/2014/main" id="{14697EC7-9BE6-4F0D-9484-EE564BCEBC8E}"/>
              </a:ext>
            </a:extLst>
          </p:cNvPr>
          <p:cNvSpPr>
            <a:spLocks noGrp="1"/>
          </p:cNvSpPr>
          <p:nvPr>
            <p:ph type="ftr" sz="quarter" idx="11"/>
          </p:nvPr>
        </p:nvSpPr>
        <p:spPr/>
        <p:txBody>
          <a:bodyPr/>
          <a:lstStyle/>
          <a:p>
            <a:endParaRPr lang="en-US" dirty="0"/>
          </a:p>
        </p:txBody>
      </p:sp>
      <p:sp>
        <p:nvSpPr>
          <p:cNvPr id="6" name="Substituent număr diapozitiv 5">
            <a:extLst>
              <a:ext uri="{FF2B5EF4-FFF2-40B4-BE49-F238E27FC236}">
                <a16:creationId xmlns:a16="http://schemas.microsoft.com/office/drawing/2014/main" id="{799F25C3-F47C-41BC-BBF9-4DE317883C2C}"/>
              </a:ext>
            </a:extLst>
          </p:cNvPr>
          <p:cNvSpPr>
            <a:spLocks noGrp="1"/>
          </p:cNvSpPr>
          <p:nvPr>
            <p:ph type="sldNum" sz="quarter" idx="12"/>
          </p:nvPr>
        </p:nvSpPr>
        <p:spPr/>
        <p:txBody>
          <a:bodyPr/>
          <a:lstStyle/>
          <a:p>
            <a:fld id="{E7928317-3275-45B1-A8CF-2231CB39B59B}" type="slidenum">
              <a:rPr lang="en-US" smtClean="0"/>
              <a:t>‹#›</a:t>
            </a:fld>
            <a:endParaRPr lang="en-US" dirty="0"/>
          </a:p>
        </p:txBody>
      </p:sp>
    </p:spTree>
    <p:extLst>
      <p:ext uri="{BB962C8B-B14F-4D97-AF65-F5344CB8AC3E}">
        <p14:creationId xmlns:p14="http://schemas.microsoft.com/office/powerpoint/2010/main" val="25344719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ntet secțiune">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95937025-62AE-4E00-BEC9-AC388CE18270}"/>
              </a:ext>
            </a:extLst>
          </p:cNvPr>
          <p:cNvSpPr>
            <a:spLocks noGrp="1"/>
          </p:cNvSpPr>
          <p:nvPr>
            <p:ph type="title"/>
          </p:nvPr>
        </p:nvSpPr>
        <p:spPr>
          <a:xfrm>
            <a:off x="831850" y="1709738"/>
            <a:ext cx="10515600" cy="2852737"/>
          </a:xfrm>
        </p:spPr>
        <p:txBody>
          <a:bodyPr anchor="b"/>
          <a:lstStyle>
            <a:lvl1pPr>
              <a:defRPr sz="6000"/>
            </a:lvl1pPr>
          </a:lstStyle>
          <a:p>
            <a:r>
              <a:rPr lang="ro-RO"/>
              <a:t>Faceți clic pentru a edita stilul de titlu coordonator</a:t>
            </a:r>
            <a:endParaRPr lang="en-US"/>
          </a:p>
        </p:txBody>
      </p:sp>
      <p:sp>
        <p:nvSpPr>
          <p:cNvPr id="3" name="Substituent text 2">
            <a:extLst>
              <a:ext uri="{FF2B5EF4-FFF2-40B4-BE49-F238E27FC236}">
                <a16:creationId xmlns:a16="http://schemas.microsoft.com/office/drawing/2014/main" id="{36ED24DB-11DE-409F-93A5-C826BE0A120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o-RO"/>
              <a:t>Faceţi clic pentru a edita Master stiluri text</a:t>
            </a:r>
          </a:p>
        </p:txBody>
      </p:sp>
      <p:sp>
        <p:nvSpPr>
          <p:cNvPr id="4" name="Substituent dată 3">
            <a:extLst>
              <a:ext uri="{FF2B5EF4-FFF2-40B4-BE49-F238E27FC236}">
                <a16:creationId xmlns:a16="http://schemas.microsoft.com/office/drawing/2014/main" id="{0A53FDEF-B1E3-4E01-8E94-2CFB748D2F95}"/>
              </a:ext>
            </a:extLst>
          </p:cNvPr>
          <p:cNvSpPr>
            <a:spLocks noGrp="1"/>
          </p:cNvSpPr>
          <p:nvPr>
            <p:ph type="dt" sz="half" idx="10"/>
          </p:nvPr>
        </p:nvSpPr>
        <p:spPr/>
        <p:txBody>
          <a:bodyPr/>
          <a:lstStyle/>
          <a:p>
            <a:fld id="{0AAB9A0C-F89E-4449-AEFE-A44A67730AD3}" type="datetimeFigureOut">
              <a:rPr lang="en-US" smtClean="0"/>
              <a:t>1/25/2023</a:t>
            </a:fld>
            <a:endParaRPr lang="en-US" dirty="0"/>
          </a:p>
        </p:txBody>
      </p:sp>
      <p:sp>
        <p:nvSpPr>
          <p:cNvPr id="5" name="Substituent subsol 4">
            <a:extLst>
              <a:ext uri="{FF2B5EF4-FFF2-40B4-BE49-F238E27FC236}">
                <a16:creationId xmlns:a16="http://schemas.microsoft.com/office/drawing/2014/main" id="{41EE3618-C552-4D2B-A756-1FC2B6B2973C}"/>
              </a:ext>
            </a:extLst>
          </p:cNvPr>
          <p:cNvSpPr>
            <a:spLocks noGrp="1"/>
          </p:cNvSpPr>
          <p:nvPr>
            <p:ph type="ftr" sz="quarter" idx="11"/>
          </p:nvPr>
        </p:nvSpPr>
        <p:spPr/>
        <p:txBody>
          <a:bodyPr/>
          <a:lstStyle/>
          <a:p>
            <a:endParaRPr lang="en-US" dirty="0"/>
          </a:p>
        </p:txBody>
      </p:sp>
      <p:sp>
        <p:nvSpPr>
          <p:cNvPr id="6" name="Substituent număr diapozitiv 5">
            <a:extLst>
              <a:ext uri="{FF2B5EF4-FFF2-40B4-BE49-F238E27FC236}">
                <a16:creationId xmlns:a16="http://schemas.microsoft.com/office/drawing/2014/main" id="{EF86B1D6-A3FF-4AE6-81FE-6D2CF881F237}"/>
              </a:ext>
            </a:extLst>
          </p:cNvPr>
          <p:cNvSpPr>
            <a:spLocks noGrp="1"/>
          </p:cNvSpPr>
          <p:nvPr>
            <p:ph type="sldNum" sz="quarter" idx="12"/>
          </p:nvPr>
        </p:nvSpPr>
        <p:spPr/>
        <p:txBody>
          <a:bodyPr/>
          <a:lstStyle/>
          <a:p>
            <a:fld id="{E7928317-3275-45B1-A8CF-2231CB39B59B}" type="slidenum">
              <a:rPr lang="en-US" smtClean="0"/>
              <a:t>‹#›</a:t>
            </a:fld>
            <a:endParaRPr lang="en-US" dirty="0"/>
          </a:p>
        </p:txBody>
      </p:sp>
    </p:spTree>
    <p:extLst>
      <p:ext uri="{BB962C8B-B14F-4D97-AF65-F5344CB8AC3E}">
        <p14:creationId xmlns:p14="http://schemas.microsoft.com/office/powerpoint/2010/main" val="31491730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uă tipuri de conținut">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625F3A6B-A78F-440C-8035-6ABF025C4D97}"/>
              </a:ext>
            </a:extLst>
          </p:cNvPr>
          <p:cNvSpPr>
            <a:spLocks noGrp="1"/>
          </p:cNvSpPr>
          <p:nvPr>
            <p:ph type="title"/>
          </p:nvPr>
        </p:nvSpPr>
        <p:spPr/>
        <p:txBody>
          <a:bodyPr/>
          <a:lstStyle/>
          <a:p>
            <a:r>
              <a:rPr lang="ro-RO"/>
              <a:t>Faceți clic pentru a edita stilul de titlu coordonator</a:t>
            </a:r>
            <a:endParaRPr lang="en-US"/>
          </a:p>
        </p:txBody>
      </p:sp>
      <p:sp>
        <p:nvSpPr>
          <p:cNvPr id="3" name="Substituent conținut 2">
            <a:extLst>
              <a:ext uri="{FF2B5EF4-FFF2-40B4-BE49-F238E27FC236}">
                <a16:creationId xmlns:a16="http://schemas.microsoft.com/office/drawing/2014/main" id="{47580DC3-0244-44B4-86EC-765DECFBF763}"/>
              </a:ext>
            </a:extLst>
          </p:cNvPr>
          <p:cNvSpPr>
            <a:spLocks noGrp="1"/>
          </p:cNvSpPr>
          <p:nvPr>
            <p:ph sz="half" idx="1"/>
          </p:nvPr>
        </p:nvSpPr>
        <p:spPr>
          <a:xfrm>
            <a:off x="838200" y="1825625"/>
            <a:ext cx="5181600" cy="4351338"/>
          </a:xfrm>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4" name="Substituent conținut 3">
            <a:extLst>
              <a:ext uri="{FF2B5EF4-FFF2-40B4-BE49-F238E27FC236}">
                <a16:creationId xmlns:a16="http://schemas.microsoft.com/office/drawing/2014/main" id="{3690D545-2208-47DC-8D4D-6852FB4E2E18}"/>
              </a:ext>
            </a:extLst>
          </p:cNvPr>
          <p:cNvSpPr>
            <a:spLocks noGrp="1"/>
          </p:cNvSpPr>
          <p:nvPr>
            <p:ph sz="half" idx="2"/>
          </p:nvPr>
        </p:nvSpPr>
        <p:spPr>
          <a:xfrm>
            <a:off x="6172200" y="1825625"/>
            <a:ext cx="5181600" cy="4351338"/>
          </a:xfrm>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5" name="Substituent dată 4">
            <a:extLst>
              <a:ext uri="{FF2B5EF4-FFF2-40B4-BE49-F238E27FC236}">
                <a16:creationId xmlns:a16="http://schemas.microsoft.com/office/drawing/2014/main" id="{81E8A37C-E137-401C-838D-15BC687D5821}"/>
              </a:ext>
            </a:extLst>
          </p:cNvPr>
          <p:cNvSpPr>
            <a:spLocks noGrp="1"/>
          </p:cNvSpPr>
          <p:nvPr>
            <p:ph type="dt" sz="half" idx="10"/>
          </p:nvPr>
        </p:nvSpPr>
        <p:spPr/>
        <p:txBody>
          <a:bodyPr/>
          <a:lstStyle/>
          <a:p>
            <a:fld id="{0AAB9A0C-F89E-4449-AEFE-A44A67730AD3}" type="datetimeFigureOut">
              <a:rPr lang="en-US" smtClean="0"/>
              <a:t>1/25/2023</a:t>
            </a:fld>
            <a:endParaRPr lang="en-US" dirty="0"/>
          </a:p>
        </p:txBody>
      </p:sp>
      <p:sp>
        <p:nvSpPr>
          <p:cNvPr id="6" name="Substituent subsol 5">
            <a:extLst>
              <a:ext uri="{FF2B5EF4-FFF2-40B4-BE49-F238E27FC236}">
                <a16:creationId xmlns:a16="http://schemas.microsoft.com/office/drawing/2014/main" id="{DE4206A5-2EC1-44A5-81B1-9F9C89FD1F1A}"/>
              </a:ext>
            </a:extLst>
          </p:cNvPr>
          <p:cNvSpPr>
            <a:spLocks noGrp="1"/>
          </p:cNvSpPr>
          <p:nvPr>
            <p:ph type="ftr" sz="quarter" idx="11"/>
          </p:nvPr>
        </p:nvSpPr>
        <p:spPr/>
        <p:txBody>
          <a:bodyPr/>
          <a:lstStyle/>
          <a:p>
            <a:endParaRPr lang="en-US" dirty="0"/>
          </a:p>
        </p:txBody>
      </p:sp>
      <p:sp>
        <p:nvSpPr>
          <p:cNvPr id="7" name="Substituent număr diapozitiv 6">
            <a:extLst>
              <a:ext uri="{FF2B5EF4-FFF2-40B4-BE49-F238E27FC236}">
                <a16:creationId xmlns:a16="http://schemas.microsoft.com/office/drawing/2014/main" id="{4FC35172-1E64-4943-9149-F71A4C41716F}"/>
              </a:ext>
            </a:extLst>
          </p:cNvPr>
          <p:cNvSpPr>
            <a:spLocks noGrp="1"/>
          </p:cNvSpPr>
          <p:nvPr>
            <p:ph type="sldNum" sz="quarter" idx="12"/>
          </p:nvPr>
        </p:nvSpPr>
        <p:spPr/>
        <p:txBody>
          <a:bodyPr/>
          <a:lstStyle/>
          <a:p>
            <a:fld id="{E7928317-3275-45B1-A8CF-2231CB39B59B}" type="slidenum">
              <a:rPr lang="en-US" smtClean="0"/>
              <a:t>‹#›</a:t>
            </a:fld>
            <a:endParaRPr lang="en-US" dirty="0"/>
          </a:p>
        </p:txBody>
      </p:sp>
    </p:spTree>
    <p:extLst>
      <p:ext uri="{BB962C8B-B14F-4D97-AF65-F5344CB8AC3E}">
        <p14:creationId xmlns:p14="http://schemas.microsoft.com/office/powerpoint/2010/main" val="312962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ție">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A1CC2801-C0CF-4630-A315-D06BC5E9EC51}"/>
              </a:ext>
            </a:extLst>
          </p:cNvPr>
          <p:cNvSpPr>
            <a:spLocks noGrp="1"/>
          </p:cNvSpPr>
          <p:nvPr>
            <p:ph type="title"/>
          </p:nvPr>
        </p:nvSpPr>
        <p:spPr>
          <a:xfrm>
            <a:off x="839788" y="365125"/>
            <a:ext cx="10515600" cy="1325563"/>
          </a:xfrm>
        </p:spPr>
        <p:txBody>
          <a:bodyPr/>
          <a:lstStyle/>
          <a:p>
            <a:r>
              <a:rPr lang="ro-RO"/>
              <a:t>Faceți clic pentru a edita stilul de titlu coordonator</a:t>
            </a:r>
            <a:endParaRPr lang="en-US"/>
          </a:p>
        </p:txBody>
      </p:sp>
      <p:sp>
        <p:nvSpPr>
          <p:cNvPr id="3" name="Substituent text 2">
            <a:extLst>
              <a:ext uri="{FF2B5EF4-FFF2-40B4-BE49-F238E27FC236}">
                <a16:creationId xmlns:a16="http://schemas.microsoft.com/office/drawing/2014/main" id="{9E1F4350-074B-4DA7-9605-878958AD0F2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o-RO"/>
              <a:t>Faceţi clic pentru a edita Master stiluri text</a:t>
            </a:r>
          </a:p>
        </p:txBody>
      </p:sp>
      <p:sp>
        <p:nvSpPr>
          <p:cNvPr id="4" name="Substituent conținut 3">
            <a:extLst>
              <a:ext uri="{FF2B5EF4-FFF2-40B4-BE49-F238E27FC236}">
                <a16:creationId xmlns:a16="http://schemas.microsoft.com/office/drawing/2014/main" id="{6A9A1EA3-0C05-4882-A16D-CF70DD23AD36}"/>
              </a:ext>
            </a:extLst>
          </p:cNvPr>
          <p:cNvSpPr>
            <a:spLocks noGrp="1"/>
          </p:cNvSpPr>
          <p:nvPr>
            <p:ph sz="half" idx="2"/>
          </p:nvPr>
        </p:nvSpPr>
        <p:spPr>
          <a:xfrm>
            <a:off x="839788" y="2505075"/>
            <a:ext cx="5157787" cy="3684588"/>
          </a:xfrm>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5" name="Substituent text 4">
            <a:extLst>
              <a:ext uri="{FF2B5EF4-FFF2-40B4-BE49-F238E27FC236}">
                <a16:creationId xmlns:a16="http://schemas.microsoft.com/office/drawing/2014/main" id="{92ACCA1E-1700-488C-8CA8-65AE2BDEA89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o-RO"/>
              <a:t>Faceţi clic pentru a edita Master stiluri text</a:t>
            </a:r>
          </a:p>
        </p:txBody>
      </p:sp>
      <p:sp>
        <p:nvSpPr>
          <p:cNvPr id="6" name="Substituent conținut 5">
            <a:extLst>
              <a:ext uri="{FF2B5EF4-FFF2-40B4-BE49-F238E27FC236}">
                <a16:creationId xmlns:a16="http://schemas.microsoft.com/office/drawing/2014/main" id="{41A3847C-40D2-458B-B8CF-A8C82045E225}"/>
              </a:ext>
            </a:extLst>
          </p:cNvPr>
          <p:cNvSpPr>
            <a:spLocks noGrp="1"/>
          </p:cNvSpPr>
          <p:nvPr>
            <p:ph sz="quarter" idx="4"/>
          </p:nvPr>
        </p:nvSpPr>
        <p:spPr>
          <a:xfrm>
            <a:off x="6172200" y="2505075"/>
            <a:ext cx="5183188" cy="3684588"/>
          </a:xfrm>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7" name="Substituent dată 6">
            <a:extLst>
              <a:ext uri="{FF2B5EF4-FFF2-40B4-BE49-F238E27FC236}">
                <a16:creationId xmlns:a16="http://schemas.microsoft.com/office/drawing/2014/main" id="{22BA0380-F23D-4799-86A0-D020024A7C47}"/>
              </a:ext>
            </a:extLst>
          </p:cNvPr>
          <p:cNvSpPr>
            <a:spLocks noGrp="1"/>
          </p:cNvSpPr>
          <p:nvPr>
            <p:ph type="dt" sz="half" idx="10"/>
          </p:nvPr>
        </p:nvSpPr>
        <p:spPr/>
        <p:txBody>
          <a:bodyPr/>
          <a:lstStyle/>
          <a:p>
            <a:fld id="{0AAB9A0C-F89E-4449-AEFE-A44A67730AD3}" type="datetimeFigureOut">
              <a:rPr lang="en-US" smtClean="0"/>
              <a:t>1/25/2023</a:t>
            </a:fld>
            <a:endParaRPr lang="en-US" dirty="0"/>
          </a:p>
        </p:txBody>
      </p:sp>
      <p:sp>
        <p:nvSpPr>
          <p:cNvPr id="8" name="Substituent subsol 7">
            <a:extLst>
              <a:ext uri="{FF2B5EF4-FFF2-40B4-BE49-F238E27FC236}">
                <a16:creationId xmlns:a16="http://schemas.microsoft.com/office/drawing/2014/main" id="{76339661-6BA5-49E4-A28D-E828B1544C69}"/>
              </a:ext>
            </a:extLst>
          </p:cNvPr>
          <p:cNvSpPr>
            <a:spLocks noGrp="1"/>
          </p:cNvSpPr>
          <p:nvPr>
            <p:ph type="ftr" sz="quarter" idx="11"/>
          </p:nvPr>
        </p:nvSpPr>
        <p:spPr/>
        <p:txBody>
          <a:bodyPr/>
          <a:lstStyle/>
          <a:p>
            <a:endParaRPr lang="en-US" dirty="0"/>
          </a:p>
        </p:txBody>
      </p:sp>
      <p:sp>
        <p:nvSpPr>
          <p:cNvPr id="9" name="Substituent număr diapozitiv 8">
            <a:extLst>
              <a:ext uri="{FF2B5EF4-FFF2-40B4-BE49-F238E27FC236}">
                <a16:creationId xmlns:a16="http://schemas.microsoft.com/office/drawing/2014/main" id="{3656B748-1305-4258-BF8B-027934BB2A5B}"/>
              </a:ext>
            </a:extLst>
          </p:cNvPr>
          <p:cNvSpPr>
            <a:spLocks noGrp="1"/>
          </p:cNvSpPr>
          <p:nvPr>
            <p:ph type="sldNum" sz="quarter" idx="12"/>
          </p:nvPr>
        </p:nvSpPr>
        <p:spPr/>
        <p:txBody>
          <a:bodyPr/>
          <a:lstStyle/>
          <a:p>
            <a:fld id="{E7928317-3275-45B1-A8CF-2231CB39B59B}" type="slidenum">
              <a:rPr lang="en-US" smtClean="0"/>
              <a:t>‹#›</a:t>
            </a:fld>
            <a:endParaRPr lang="en-US" dirty="0"/>
          </a:p>
        </p:txBody>
      </p:sp>
    </p:spTree>
    <p:extLst>
      <p:ext uri="{BB962C8B-B14F-4D97-AF65-F5344CB8AC3E}">
        <p14:creationId xmlns:p14="http://schemas.microsoft.com/office/powerpoint/2010/main" val="3966593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Doar titlu">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8D7B60F5-1C3C-4446-9912-2A8726DF5631}"/>
              </a:ext>
            </a:extLst>
          </p:cNvPr>
          <p:cNvSpPr>
            <a:spLocks noGrp="1"/>
          </p:cNvSpPr>
          <p:nvPr>
            <p:ph type="title"/>
          </p:nvPr>
        </p:nvSpPr>
        <p:spPr>
          <a:xfrm>
            <a:off x="838200" y="365126"/>
            <a:ext cx="10515600" cy="486522"/>
          </a:xfrm>
        </p:spPr>
        <p:txBody>
          <a:bodyPr>
            <a:normAutofit/>
          </a:bodyPr>
          <a:lstStyle>
            <a:lvl1pPr>
              <a:defRPr sz="2400"/>
            </a:lvl1pPr>
          </a:lstStyle>
          <a:p>
            <a:endParaRPr lang="en-US" dirty="0"/>
          </a:p>
        </p:txBody>
      </p:sp>
      <p:sp>
        <p:nvSpPr>
          <p:cNvPr id="3" name="Substituent dată 2">
            <a:extLst>
              <a:ext uri="{FF2B5EF4-FFF2-40B4-BE49-F238E27FC236}">
                <a16:creationId xmlns:a16="http://schemas.microsoft.com/office/drawing/2014/main" id="{E06F795F-8BED-4A39-BFE4-D0AE390AB777}"/>
              </a:ext>
            </a:extLst>
          </p:cNvPr>
          <p:cNvSpPr>
            <a:spLocks noGrp="1"/>
          </p:cNvSpPr>
          <p:nvPr>
            <p:ph type="dt" sz="half" idx="10"/>
          </p:nvPr>
        </p:nvSpPr>
        <p:spPr/>
        <p:txBody>
          <a:bodyPr/>
          <a:lstStyle/>
          <a:p>
            <a:fld id="{0AAB9A0C-F89E-4449-AEFE-A44A67730AD3}" type="datetimeFigureOut">
              <a:rPr lang="en-US" smtClean="0"/>
              <a:t>1/25/2023</a:t>
            </a:fld>
            <a:endParaRPr lang="en-US" dirty="0"/>
          </a:p>
        </p:txBody>
      </p:sp>
      <p:sp>
        <p:nvSpPr>
          <p:cNvPr id="4" name="Substituent subsol 3">
            <a:extLst>
              <a:ext uri="{FF2B5EF4-FFF2-40B4-BE49-F238E27FC236}">
                <a16:creationId xmlns:a16="http://schemas.microsoft.com/office/drawing/2014/main" id="{1988FFFF-E256-48FF-B680-D64874BC80FE}"/>
              </a:ext>
            </a:extLst>
          </p:cNvPr>
          <p:cNvSpPr>
            <a:spLocks noGrp="1"/>
          </p:cNvSpPr>
          <p:nvPr>
            <p:ph type="ftr" sz="quarter" idx="11"/>
          </p:nvPr>
        </p:nvSpPr>
        <p:spPr/>
        <p:txBody>
          <a:bodyPr/>
          <a:lstStyle/>
          <a:p>
            <a:endParaRPr lang="en-US" dirty="0"/>
          </a:p>
        </p:txBody>
      </p:sp>
      <p:sp>
        <p:nvSpPr>
          <p:cNvPr id="5" name="Substituent număr diapozitiv 4">
            <a:extLst>
              <a:ext uri="{FF2B5EF4-FFF2-40B4-BE49-F238E27FC236}">
                <a16:creationId xmlns:a16="http://schemas.microsoft.com/office/drawing/2014/main" id="{3CBF156E-BBE9-4E50-B4DE-FE0A494EA324}"/>
              </a:ext>
            </a:extLst>
          </p:cNvPr>
          <p:cNvSpPr>
            <a:spLocks noGrp="1"/>
          </p:cNvSpPr>
          <p:nvPr>
            <p:ph type="sldNum" sz="quarter" idx="12"/>
          </p:nvPr>
        </p:nvSpPr>
        <p:spPr/>
        <p:txBody>
          <a:bodyPr/>
          <a:lstStyle/>
          <a:p>
            <a:fld id="{E7928317-3275-45B1-A8CF-2231CB39B59B}" type="slidenum">
              <a:rPr lang="en-US" smtClean="0"/>
              <a:t>‹#›</a:t>
            </a:fld>
            <a:endParaRPr lang="en-US" dirty="0"/>
          </a:p>
        </p:txBody>
      </p:sp>
    </p:spTree>
    <p:extLst>
      <p:ext uri="{BB962C8B-B14F-4D97-AF65-F5344CB8AC3E}">
        <p14:creationId xmlns:p14="http://schemas.microsoft.com/office/powerpoint/2010/main" val="1256283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Necompletat">
    <p:spTree>
      <p:nvGrpSpPr>
        <p:cNvPr id="1" name=""/>
        <p:cNvGrpSpPr/>
        <p:nvPr/>
      </p:nvGrpSpPr>
      <p:grpSpPr>
        <a:xfrm>
          <a:off x="0" y="0"/>
          <a:ext cx="0" cy="0"/>
          <a:chOff x="0" y="0"/>
          <a:chExt cx="0" cy="0"/>
        </a:xfrm>
      </p:grpSpPr>
      <p:sp>
        <p:nvSpPr>
          <p:cNvPr id="2" name="Substituent dată 1">
            <a:extLst>
              <a:ext uri="{FF2B5EF4-FFF2-40B4-BE49-F238E27FC236}">
                <a16:creationId xmlns:a16="http://schemas.microsoft.com/office/drawing/2014/main" id="{E0904599-4DC1-4E20-A915-5B71A5316DBD}"/>
              </a:ext>
            </a:extLst>
          </p:cNvPr>
          <p:cNvSpPr>
            <a:spLocks noGrp="1"/>
          </p:cNvSpPr>
          <p:nvPr>
            <p:ph type="dt" sz="half" idx="10"/>
          </p:nvPr>
        </p:nvSpPr>
        <p:spPr/>
        <p:txBody>
          <a:bodyPr/>
          <a:lstStyle/>
          <a:p>
            <a:fld id="{0AAB9A0C-F89E-4449-AEFE-A44A67730AD3}" type="datetimeFigureOut">
              <a:rPr lang="en-US" smtClean="0"/>
              <a:t>1/25/2023</a:t>
            </a:fld>
            <a:endParaRPr lang="en-US" dirty="0"/>
          </a:p>
        </p:txBody>
      </p:sp>
      <p:sp>
        <p:nvSpPr>
          <p:cNvPr id="3" name="Substituent subsol 2">
            <a:extLst>
              <a:ext uri="{FF2B5EF4-FFF2-40B4-BE49-F238E27FC236}">
                <a16:creationId xmlns:a16="http://schemas.microsoft.com/office/drawing/2014/main" id="{DD74B14D-3274-4C1D-A4ED-28E5DF046440}"/>
              </a:ext>
            </a:extLst>
          </p:cNvPr>
          <p:cNvSpPr>
            <a:spLocks noGrp="1"/>
          </p:cNvSpPr>
          <p:nvPr>
            <p:ph type="ftr" sz="quarter" idx="11"/>
          </p:nvPr>
        </p:nvSpPr>
        <p:spPr/>
        <p:txBody>
          <a:bodyPr/>
          <a:lstStyle/>
          <a:p>
            <a:endParaRPr lang="en-US" dirty="0"/>
          </a:p>
        </p:txBody>
      </p:sp>
      <p:sp>
        <p:nvSpPr>
          <p:cNvPr id="4" name="Substituent număr diapozitiv 3">
            <a:extLst>
              <a:ext uri="{FF2B5EF4-FFF2-40B4-BE49-F238E27FC236}">
                <a16:creationId xmlns:a16="http://schemas.microsoft.com/office/drawing/2014/main" id="{CE8AC9C1-569E-4538-9F64-6D5194FB6FD2}"/>
              </a:ext>
            </a:extLst>
          </p:cNvPr>
          <p:cNvSpPr>
            <a:spLocks noGrp="1"/>
          </p:cNvSpPr>
          <p:nvPr>
            <p:ph type="sldNum" sz="quarter" idx="12"/>
          </p:nvPr>
        </p:nvSpPr>
        <p:spPr/>
        <p:txBody>
          <a:bodyPr/>
          <a:lstStyle/>
          <a:p>
            <a:fld id="{E7928317-3275-45B1-A8CF-2231CB39B59B}" type="slidenum">
              <a:rPr lang="en-US" smtClean="0"/>
              <a:t>‹#›</a:t>
            </a:fld>
            <a:endParaRPr lang="en-US" dirty="0"/>
          </a:p>
        </p:txBody>
      </p:sp>
    </p:spTree>
    <p:extLst>
      <p:ext uri="{BB962C8B-B14F-4D97-AF65-F5344CB8AC3E}">
        <p14:creationId xmlns:p14="http://schemas.microsoft.com/office/powerpoint/2010/main" val="2744652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ținut cu legendă">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B77DA779-827A-4ED1-BF13-7857F0F6F416}"/>
              </a:ext>
            </a:extLst>
          </p:cNvPr>
          <p:cNvSpPr>
            <a:spLocks noGrp="1"/>
          </p:cNvSpPr>
          <p:nvPr>
            <p:ph type="title"/>
          </p:nvPr>
        </p:nvSpPr>
        <p:spPr>
          <a:xfrm>
            <a:off x="839788" y="457200"/>
            <a:ext cx="3932237" cy="1600200"/>
          </a:xfrm>
        </p:spPr>
        <p:txBody>
          <a:bodyPr anchor="b"/>
          <a:lstStyle>
            <a:lvl1pPr>
              <a:defRPr sz="3200"/>
            </a:lvl1pPr>
          </a:lstStyle>
          <a:p>
            <a:r>
              <a:rPr lang="ro-RO"/>
              <a:t>Faceți clic pentru a edita stilul de titlu coordonator</a:t>
            </a:r>
            <a:endParaRPr lang="en-US"/>
          </a:p>
        </p:txBody>
      </p:sp>
      <p:sp>
        <p:nvSpPr>
          <p:cNvPr id="3" name="Substituent conținut 2">
            <a:extLst>
              <a:ext uri="{FF2B5EF4-FFF2-40B4-BE49-F238E27FC236}">
                <a16:creationId xmlns:a16="http://schemas.microsoft.com/office/drawing/2014/main" id="{3EF5E6FB-4440-4237-BA30-5B71EE8FA12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4" name="Substituent text 3">
            <a:extLst>
              <a:ext uri="{FF2B5EF4-FFF2-40B4-BE49-F238E27FC236}">
                <a16:creationId xmlns:a16="http://schemas.microsoft.com/office/drawing/2014/main" id="{ABA87B6D-5FC5-4A9C-B158-43FB8D4667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o-RO"/>
              <a:t>Faceţi clic pentru a edita Master stiluri text</a:t>
            </a:r>
          </a:p>
        </p:txBody>
      </p:sp>
      <p:sp>
        <p:nvSpPr>
          <p:cNvPr id="5" name="Substituent dată 4">
            <a:extLst>
              <a:ext uri="{FF2B5EF4-FFF2-40B4-BE49-F238E27FC236}">
                <a16:creationId xmlns:a16="http://schemas.microsoft.com/office/drawing/2014/main" id="{8C354B77-10F6-43B0-8875-15576B5F58E1}"/>
              </a:ext>
            </a:extLst>
          </p:cNvPr>
          <p:cNvSpPr>
            <a:spLocks noGrp="1"/>
          </p:cNvSpPr>
          <p:nvPr>
            <p:ph type="dt" sz="half" idx="10"/>
          </p:nvPr>
        </p:nvSpPr>
        <p:spPr/>
        <p:txBody>
          <a:bodyPr/>
          <a:lstStyle/>
          <a:p>
            <a:fld id="{0AAB9A0C-F89E-4449-AEFE-A44A67730AD3}" type="datetimeFigureOut">
              <a:rPr lang="en-US" smtClean="0"/>
              <a:t>1/25/2023</a:t>
            </a:fld>
            <a:endParaRPr lang="en-US" dirty="0"/>
          </a:p>
        </p:txBody>
      </p:sp>
      <p:sp>
        <p:nvSpPr>
          <p:cNvPr id="6" name="Substituent subsol 5">
            <a:extLst>
              <a:ext uri="{FF2B5EF4-FFF2-40B4-BE49-F238E27FC236}">
                <a16:creationId xmlns:a16="http://schemas.microsoft.com/office/drawing/2014/main" id="{9BDC24CB-79E5-4DCE-9B1D-46D2A3B32449}"/>
              </a:ext>
            </a:extLst>
          </p:cNvPr>
          <p:cNvSpPr>
            <a:spLocks noGrp="1"/>
          </p:cNvSpPr>
          <p:nvPr>
            <p:ph type="ftr" sz="quarter" idx="11"/>
          </p:nvPr>
        </p:nvSpPr>
        <p:spPr/>
        <p:txBody>
          <a:bodyPr/>
          <a:lstStyle/>
          <a:p>
            <a:endParaRPr lang="en-US" dirty="0"/>
          </a:p>
        </p:txBody>
      </p:sp>
      <p:sp>
        <p:nvSpPr>
          <p:cNvPr id="7" name="Substituent număr diapozitiv 6">
            <a:extLst>
              <a:ext uri="{FF2B5EF4-FFF2-40B4-BE49-F238E27FC236}">
                <a16:creationId xmlns:a16="http://schemas.microsoft.com/office/drawing/2014/main" id="{BF2A311E-84C7-443B-A1CC-1F30DCFBAE2F}"/>
              </a:ext>
            </a:extLst>
          </p:cNvPr>
          <p:cNvSpPr>
            <a:spLocks noGrp="1"/>
          </p:cNvSpPr>
          <p:nvPr>
            <p:ph type="sldNum" sz="quarter" idx="12"/>
          </p:nvPr>
        </p:nvSpPr>
        <p:spPr/>
        <p:txBody>
          <a:bodyPr/>
          <a:lstStyle/>
          <a:p>
            <a:fld id="{E7928317-3275-45B1-A8CF-2231CB39B59B}" type="slidenum">
              <a:rPr lang="en-US" smtClean="0"/>
              <a:t>‹#›</a:t>
            </a:fld>
            <a:endParaRPr lang="en-US" dirty="0"/>
          </a:p>
        </p:txBody>
      </p:sp>
    </p:spTree>
    <p:extLst>
      <p:ext uri="{BB962C8B-B14F-4D97-AF65-F5344CB8AC3E}">
        <p14:creationId xmlns:p14="http://schemas.microsoft.com/office/powerpoint/2010/main" val="27548856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ine cu legendă">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2836E169-BCEC-4B85-8ACB-4DF49ECFA80D}"/>
              </a:ext>
            </a:extLst>
          </p:cNvPr>
          <p:cNvSpPr>
            <a:spLocks noGrp="1"/>
          </p:cNvSpPr>
          <p:nvPr>
            <p:ph type="title"/>
          </p:nvPr>
        </p:nvSpPr>
        <p:spPr>
          <a:xfrm>
            <a:off x="839788" y="457200"/>
            <a:ext cx="3932237" cy="1600200"/>
          </a:xfrm>
        </p:spPr>
        <p:txBody>
          <a:bodyPr anchor="b"/>
          <a:lstStyle>
            <a:lvl1pPr>
              <a:defRPr sz="3200"/>
            </a:lvl1pPr>
          </a:lstStyle>
          <a:p>
            <a:r>
              <a:rPr lang="ro-RO"/>
              <a:t>Faceți clic pentru a edita stilul de titlu coordonator</a:t>
            </a:r>
            <a:endParaRPr lang="en-US"/>
          </a:p>
        </p:txBody>
      </p:sp>
      <p:sp>
        <p:nvSpPr>
          <p:cNvPr id="3" name="Substituent imagine 2">
            <a:extLst>
              <a:ext uri="{FF2B5EF4-FFF2-40B4-BE49-F238E27FC236}">
                <a16:creationId xmlns:a16="http://schemas.microsoft.com/office/drawing/2014/main" id="{7FD4554A-BF63-4FE4-BA25-C508E22B113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Substituent text 3">
            <a:extLst>
              <a:ext uri="{FF2B5EF4-FFF2-40B4-BE49-F238E27FC236}">
                <a16:creationId xmlns:a16="http://schemas.microsoft.com/office/drawing/2014/main" id="{5FCA3B45-A134-4EAA-95C4-1A9568F2A0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o-RO"/>
              <a:t>Faceţi clic pentru a edita Master stiluri text</a:t>
            </a:r>
          </a:p>
        </p:txBody>
      </p:sp>
      <p:sp>
        <p:nvSpPr>
          <p:cNvPr id="5" name="Substituent dată 4">
            <a:extLst>
              <a:ext uri="{FF2B5EF4-FFF2-40B4-BE49-F238E27FC236}">
                <a16:creationId xmlns:a16="http://schemas.microsoft.com/office/drawing/2014/main" id="{4E13E766-9C96-4BFE-BD4A-C2F386A8B8D7}"/>
              </a:ext>
            </a:extLst>
          </p:cNvPr>
          <p:cNvSpPr>
            <a:spLocks noGrp="1"/>
          </p:cNvSpPr>
          <p:nvPr>
            <p:ph type="dt" sz="half" idx="10"/>
          </p:nvPr>
        </p:nvSpPr>
        <p:spPr/>
        <p:txBody>
          <a:bodyPr/>
          <a:lstStyle/>
          <a:p>
            <a:fld id="{0AAB9A0C-F89E-4449-AEFE-A44A67730AD3}" type="datetimeFigureOut">
              <a:rPr lang="en-US" smtClean="0"/>
              <a:t>1/25/2023</a:t>
            </a:fld>
            <a:endParaRPr lang="en-US" dirty="0"/>
          </a:p>
        </p:txBody>
      </p:sp>
      <p:sp>
        <p:nvSpPr>
          <p:cNvPr id="6" name="Substituent subsol 5">
            <a:extLst>
              <a:ext uri="{FF2B5EF4-FFF2-40B4-BE49-F238E27FC236}">
                <a16:creationId xmlns:a16="http://schemas.microsoft.com/office/drawing/2014/main" id="{F0CE9668-E569-4E0E-ABAF-A89B0BBE6E7C}"/>
              </a:ext>
            </a:extLst>
          </p:cNvPr>
          <p:cNvSpPr>
            <a:spLocks noGrp="1"/>
          </p:cNvSpPr>
          <p:nvPr>
            <p:ph type="ftr" sz="quarter" idx="11"/>
          </p:nvPr>
        </p:nvSpPr>
        <p:spPr/>
        <p:txBody>
          <a:bodyPr/>
          <a:lstStyle/>
          <a:p>
            <a:endParaRPr lang="en-US" dirty="0"/>
          </a:p>
        </p:txBody>
      </p:sp>
      <p:sp>
        <p:nvSpPr>
          <p:cNvPr id="7" name="Substituent număr diapozitiv 6">
            <a:extLst>
              <a:ext uri="{FF2B5EF4-FFF2-40B4-BE49-F238E27FC236}">
                <a16:creationId xmlns:a16="http://schemas.microsoft.com/office/drawing/2014/main" id="{A4F73716-0894-4928-8914-5123C9674023}"/>
              </a:ext>
            </a:extLst>
          </p:cNvPr>
          <p:cNvSpPr>
            <a:spLocks noGrp="1"/>
          </p:cNvSpPr>
          <p:nvPr>
            <p:ph type="sldNum" sz="quarter" idx="12"/>
          </p:nvPr>
        </p:nvSpPr>
        <p:spPr/>
        <p:txBody>
          <a:bodyPr/>
          <a:lstStyle/>
          <a:p>
            <a:fld id="{E7928317-3275-45B1-A8CF-2231CB39B59B}" type="slidenum">
              <a:rPr lang="en-US" smtClean="0"/>
              <a:t>‹#›</a:t>
            </a:fld>
            <a:endParaRPr lang="en-US" dirty="0"/>
          </a:p>
        </p:txBody>
      </p:sp>
    </p:spTree>
    <p:extLst>
      <p:ext uri="{BB962C8B-B14F-4D97-AF65-F5344CB8AC3E}">
        <p14:creationId xmlns:p14="http://schemas.microsoft.com/office/powerpoint/2010/main" val="11908771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ubstituent titlu 1">
            <a:extLst>
              <a:ext uri="{FF2B5EF4-FFF2-40B4-BE49-F238E27FC236}">
                <a16:creationId xmlns:a16="http://schemas.microsoft.com/office/drawing/2014/main" id="{885F5603-B11B-4F41-97F1-BAFB417F207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o-RO"/>
              <a:t>Faceți clic pentru a edita stilul de titlu coordonator</a:t>
            </a:r>
            <a:endParaRPr lang="en-US"/>
          </a:p>
        </p:txBody>
      </p:sp>
      <p:sp>
        <p:nvSpPr>
          <p:cNvPr id="3" name="Substituent text 2">
            <a:extLst>
              <a:ext uri="{FF2B5EF4-FFF2-40B4-BE49-F238E27FC236}">
                <a16:creationId xmlns:a16="http://schemas.microsoft.com/office/drawing/2014/main" id="{A36596C4-C825-4C2E-98F0-E3711695632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4" name="Substituent dată 3">
            <a:extLst>
              <a:ext uri="{FF2B5EF4-FFF2-40B4-BE49-F238E27FC236}">
                <a16:creationId xmlns:a16="http://schemas.microsoft.com/office/drawing/2014/main" id="{DDA9DBB5-E60A-4857-B0F8-78E92C54549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AB9A0C-F89E-4449-AEFE-A44A67730AD3}" type="datetimeFigureOut">
              <a:rPr lang="en-US" smtClean="0"/>
              <a:t>1/25/2023</a:t>
            </a:fld>
            <a:endParaRPr lang="en-US" dirty="0"/>
          </a:p>
        </p:txBody>
      </p:sp>
      <p:sp>
        <p:nvSpPr>
          <p:cNvPr id="5" name="Substituent subsol 4">
            <a:extLst>
              <a:ext uri="{FF2B5EF4-FFF2-40B4-BE49-F238E27FC236}">
                <a16:creationId xmlns:a16="http://schemas.microsoft.com/office/drawing/2014/main" id="{38DC197A-6848-4639-BF3D-F29FB3587E3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ubstituent număr diapozitiv 5">
            <a:extLst>
              <a:ext uri="{FF2B5EF4-FFF2-40B4-BE49-F238E27FC236}">
                <a16:creationId xmlns:a16="http://schemas.microsoft.com/office/drawing/2014/main" id="{46DA4D73-616F-47AF-ABCF-867B442205B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928317-3275-45B1-A8CF-2231CB39B59B}" type="slidenum">
              <a:rPr lang="en-US" smtClean="0"/>
              <a:t>‹#›</a:t>
            </a:fld>
            <a:endParaRPr lang="en-US" dirty="0"/>
          </a:p>
        </p:txBody>
      </p:sp>
    </p:spTree>
    <p:extLst>
      <p:ext uri="{BB962C8B-B14F-4D97-AF65-F5344CB8AC3E}">
        <p14:creationId xmlns:p14="http://schemas.microsoft.com/office/powerpoint/2010/main" val="24712992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69.png"/><Relationship Id="rId7" Type="http://schemas.openxmlformats.org/officeDocument/2006/relationships/image" Target="../media/image74.png"/><Relationship Id="rId2" Type="http://schemas.openxmlformats.org/officeDocument/2006/relationships/image" Target="../media/image12.png"/><Relationship Id="rId1" Type="http://schemas.openxmlformats.org/officeDocument/2006/relationships/slideLayout" Target="../slideLayouts/slideLayout7.xml"/><Relationship Id="rId6" Type="http://schemas.openxmlformats.org/officeDocument/2006/relationships/image" Target="../media/image13.png"/><Relationship Id="rId5" Type="http://schemas.openxmlformats.org/officeDocument/2006/relationships/image" Target="../media/image72.png"/><Relationship Id="rId4" Type="http://schemas.openxmlformats.org/officeDocument/2006/relationships/image" Target="../media/image71.png"/></Relationships>
</file>

<file path=ppt/slides/_rels/slide12.xml.rels><?xml version="1.0" encoding="UTF-8" standalone="yes"?>
<Relationships xmlns="http://schemas.openxmlformats.org/package/2006/relationships"><Relationship Id="rId3" Type="http://schemas.openxmlformats.org/officeDocument/2006/relationships/image" Target="../media/image76.png"/><Relationship Id="rId2" Type="http://schemas.openxmlformats.org/officeDocument/2006/relationships/image" Target="../media/image75.png"/><Relationship Id="rId1" Type="http://schemas.openxmlformats.org/officeDocument/2006/relationships/slideLayout" Target="../slideLayouts/slideLayout7.xml"/><Relationship Id="rId4" Type="http://schemas.openxmlformats.org/officeDocument/2006/relationships/image" Target="../media/image77.png"/></Relationships>
</file>

<file path=ppt/slides/_rels/slide1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4" Type="http://schemas.openxmlformats.org/officeDocument/2006/relationships/image" Target="../media/image16.png"/></Relationships>
</file>

<file path=ppt/slides/_rels/slide2.xml.rels><?xml version="1.0" encoding="UTF-8" standalone="yes"?>
<Relationships xmlns="http://schemas.openxmlformats.org/package/2006/relationships"><Relationship Id="rId3" Type="http://schemas.openxmlformats.org/officeDocument/2006/relationships/image" Target="../media/image47.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5.wmf"/></Relationships>
</file>

<file path=ppt/slides/_rels/slide6.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480.png"/><Relationship Id="rId7" Type="http://schemas.openxmlformats.org/officeDocument/2006/relationships/image" Target="../media/image52.png"/><Relationship Id="rId2" Type="http://schemas.openxmlformats.org/officeDocument/2006/relationships/image" Target="../media/image4.png"/><Relationship Id="rId1" Type="http://schemas.openxmlformats.org/officeDocument/2006/relationships/slideLayout" Target="../slideLayouts/slideLayout7.xml"/><Relationship Id="rId6" Type="http://schemas.openxmlformats.org/officeDocument/2006/relationships/image" Target="../media/image51.png"/><Relationship Id="rId5" Type="http://schemas.openxmlformats.org/officeDocument/2006/relationships/image" Target="../media/image50.png"/><Relationship Id="rId4" Type="http://schemas.openxmlformats.org/officeDocument/2006/relationships/image" Target="../media/image490.png"/></Relationships>
</file>

<file path=ppt/slides/_rels/slide7.xml.rels><?xml version="1.0" encoding="UTF-8" standalone="yes"?>
<Relationships xmlns="http://schemas.openxmlformats.org/package/2006/relationships"><Relationship Id="rId8" Type="http://schemas.openxmlformats.org/officeDocument/2006/relationships/image" Target="../media/image70.png"/><Relationship Id="rId3" Type="http://schemas.openxmlformats.org/officeDocument/2006/relationships/image" Target="../media/image55.png"/><Relationship Id="rId7" Type="http://schemas.openxmlformats.org/officeDocument/2006/relationships/image" Target="../media/image59.png"/><Relationship Id="rId2" Type="http://schemas.openxmlformats.org/officeDocument/2006/relationships/image" Target="../media/image7.png"/><Relationship Id="rId1" Type="http://schemas.openxmlformats.org/officeDocument/2006/relationships/slideLayout" Target="../slideLayouts/slideLayout7.xml"/><Relationship Id="rId6" Type="http://schemas.openxmlformats.org/officeDocument/2006/relationships/image" Target="../media/image58.png"/><Relationship Id="rId5" Type="http://schemas.openxmlformats.org/officeDocument/2006/relationships/image" Target="../media/image57.png"/><Relationship Id="rId4" Type="http://schemas.openxmlformats.org/officeDocument/2006/relationships/image" Target="../media/image56.png"/><Relationship Id="rId9"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image" Target="../media/image64.png"/><Relationship Id="rId2" Type="http://schemas.openxmlformats.org/officeDocument/2006/relationships/image" Target="../media/image63.png"/><Relationship Id="rId1" Type="http://schemas.openxmlformats.org/officeDocument/2006/relationships/slideLayout" Target="../slideLayouts/slideLayout7.xml"/><Relationship Id="rId5" Type="http://schemas.openxmlformats.org/officeDocument/2006/relationships/image" Target="../media/image10.png"/><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5D4CA370-25E1-4CF6-A679-9D0EA0F10587}"/>
              </a:ext>
            </a:extLst>
          </p:cNvPr>
          <p:cNvSpPr>
            <a:spLocks noGrp="1"/>
          </p:cNvSpPr>
          <p:nvPr>
            <p:ph type="ctrTitle"/>
          </p:nvPr>
        </p:nvSpPr>
        <p:spPr>
          <a:xfrm>
            <a:off x="1524000" y="1122363"/>
            <a:ext cx="9144000" cy="1020473"/>
          </a:xfrm>
        </p:spPr>
        <p:txBody>
          <a:bodyPr>
            <a:normAutofit/>
          </a:bodyPr>
          <a:lstStyle/>
          <a:p>
            <a:r>
              <a:rPr lang="en-US" sz="4000" dirty="0"/>
              <a:t>Common Source Stage</a:t>
            </a:r>
          </a:p>
        </p:txBody>
      </p:sp>
      <p:sp>
        <p:nvSpPr>
          <p:cNvPr id="3" name="Subtitlu 2">
            <a:extLst>
              <a:ext uri="{FF2B5EF4-FFF2-40B4-BE49-F238E27FC236}">
                <a16:creationId xmlns:a16="http://schemas.microsoft.com/office/drawing/2014/main" id="{76728051-7EAE-4865-B651-A3C9F2A3D82A}"/>
              </a:ext>
            </a:extLst>
          </p:cNvPr>
          <p:cNvSpPr>
            <a:spLocks noGrp="1"/>
          </p:cNvSpPr>
          <p:nvPr>
            <p:ph type="subTitle" idx="1"/>
          </p:nvPr>
        </p:nvSpPr>
        <p:spPr>
          <a:xfrm>
            <a:off x="1524000" y="2336800"/>
            <a:ext cx="9144000" cy="2921000"/>
          </a:xfrm>
        </p:spPr>
        <p:txBody>
          <a:bodyPr/>
          <a:lstStyle/>
          <a:p>
            <a:r>
              <a:rPr lang="en-US" dirty="0"/>
              <a:t>FILS – Integrated Circuits</a:t>
            </a:r>
          </a:p>
        </p:txBody>
      </p:sp>
    </p:spTree>
    <p:extLst>
      <p:ext uri="{BB962C8B-B14F-4D97-AF65-F5344CB8AC3E}">
        <p14:creationId xmlns:p14="http://schemas.microsoft.com/office/powerpoint/2010/main" val="11239201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2283CCC2-6990-4AF9-83DA-F6C9D5E972A1}"/>
              </a:ext>
            </a:extLst>
          </p:cNvPr>
          <p:cNvPicPr>
            <a:picLocks noChangeAspect="1"/>
          </p:cNvPicPr>
          <p:nvPr/>
        </p:nvPicPr>
        <p:blipFill>
          <a:blip r:embed="rId2"/>
          <a:stretch>
            <a:fillRect/>
          </a:stretch>
        </p:blipFill>
        <p:spPr>
          <a:xfrm>
            <a:off x="5532449" y="3718754"/>
            <a:ext cx="6114578" cy="1586430"/>
          </a:xfrm>
          <a:prstGeom prst="rect">
            <a:avLst/>
          </a:prstGeom>
        </p:spPr>
      </p:pic>
      <p:cxnSp>
        <p:nvCxnSpPr>
          <p:cNvPr id="3" name="Conector drept 2">
            <a:extLst>
              <a:ext uri="{FF2B5EF4-FFF2-40B4-BE49-F238E27FC236}">
                <a16:creationId xmlns:a16="http://schemas.microsoft.com/office/drawing/2014/main" id="{4E3223A4-2A65-456C-927A-C6B16C3955D6}"/>
              </a:ext>
            </a:extLst>
          </p:cNvPr>
          <p:cNvCxnSpPr>
            <a:cxnSpLocks/>
          </p:cNvCxnSpPr>
          <p:nvPr/>
        </p:nvCxnSpPr>
        <p:spPr>
          <a:xfrm>
            <a:off x="400050" y="837962"/>
            <a:ext cx="11348604"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4" name="CasetăText 3">
            <a:extLst>
              <a:ext uri="{FF2B5EF4-FFF2-40B4-BE49-F238E27FC236}">
                <a16:creationId xmlns:a16="http://schemas.microsoft.com/office/drawing/2014/main" id="{6E4733E5-891B-4CF7-A347-94EDAE0FAB17}"/>
              </a:ext>
            </a:extLst>
          </p:cNvPr>
          <p:cNvSpPr txBox="1"/>
          <p:nvPr/>
        </p:nvSpPr>
        <p:spPr>
          <a:xfrm>
            <a:off x="400050" y="376297"/>
            <a:ext cx="5456622" cy="461665"/>
          </a:xfrm>
          <a:prstGeom prst="rect">
            <a:avLst/>
          </a:prstGeom>
          <a:noFill/>
        </p:spPr>
        <p:txBody>
          <a:bodyPr wrap="none" rtlCol="0">
            <a:spAutoFit/>
          </a:bodyPr>
          <a:lstStyle/>
          <a:p>
            <a:r>
              <a:rPr lang="en-US" sz="2400" dirty="0"/>
              <a:t>Common Source Stage – Transfer Function</a:t>
            </a:r>
            <a:endParaRPr lang="ro-RO" sz="2400" dirty="0"/>
          </a:p>
        </p:txBody>
      </p:sp>
      <p:sp>
        <p:nvSpPr>
          <p:cNvPr id="2" name="CasetăText 23">
            <a:extLst>
              <a:ext uri="{FF2B5EF4-FFF2-40B4-BE49-F238E27FC236}">
                <a16:creationId xmlns:a16="http://schemas.microsoft.com/office/drawing/2014/main" id="{572D04B4-DAAF-4CF2-831C-2418F3DA74C1}"/>
              </a:ext>
            </a:extLst>
          </p:cNvPr>
          <p:cNvSpPr txBox="1"/>
          <p:nvPr/>
        </p:nvSpPr>
        <p:spPr>
          <a:xfrm>
            <a:off x="400050" y="1009001"/>
            <a:ext cx="10888514" cy="1200329"/>
          </a:xfrm>
          <a:prstGeom prst="rect">
            <a:avLst/>
          </a:prstGeom>
          <a:noFill/>
        </p:spPr>
        <p:txBody>
          <a:bodyPr wrap="square" rtlCol="0">
            <a:spAutoFit/>
          </a:bodyPr>
          <a:lstStyle/>
          <a:p>
            <a:pPr marL="342900" indent="-342900">
              <a:buFont typeface="Arial" panose="020B0604020202020204" pitchFamily="34" charset="0"/>
              <a:buChar char="•"/>
            </a:pPr>
            <a:r>
              <a:rPr lang="en-US" dirty="0"/>
              <a:t>Small signal equivalent circuit – we added a capacitor on the output node, so the small signal equivalent circuit will be exactly the same plus the new capacitor on the output node.</a:t>
            </a:r>
          </a:p>
          <a:p>
            <a:pPr marL="342900" indent="-342900">
              <a:buFont typeface="Arial" panose="020B0604020202020204" pitchFamily="34" charset="0"/>
              <a:buChar char="•"/>
            </a:pPr>
            <a:r>
              <a:rPr lang="en-US" dirty="0"/>
              <a:t>We can use the simplified small signal equivalent circuit (with the bias current mirror solved out) as all the steps done during the simplification are not affected by the output capacitor and are still valid.</a:t>
            </a:r>
          </a:p>
        </p:txBody>
      </p:sp>
      <p:pic>
        <p:nvPicPr>
          <p:cNvPr id="14" name="Picture 13">
            <a:extLst>
              <a:ext uri="{FF2B5EF4-FFF2-40B4-BE49-F238E27FC236}">
                <a16:creationId xmlns:a16="http://schemas.microsoft.com/office/drawing/2014/main" id="{0019C948-41F4-40EA-A427-9D2CA3A09F2C}"/>
              </a:ext>
            </a:extLst>
          </p:cNvPr>
          <p:cNvPicPr>
            <a:picLocks noChangeAspect="1"/>
          </p:cNvPicPr>
          <p:nvPr/>
        </p:nvPicPr>
        <p:blipFill>
          <a:blip r:embed="rId3"/>
          <a:stretch>
            <a:fillRect/>
          </a:stretch>
        </p:blipFill>
        <p:spPr>
          <a:xfrm>
            <a:off x="641685" y="3033434"/>
            <a:ext cx="3683984" cy="2986604"/>
          </a:xfrm>
          <a:prstGeom prst="rect">
            <a:avLst/>
          </a:prstGeom>
        </p:spPr>
      </p:pic>
      <p:sp>
        <p:nvSpPr>
          <p:cNvPr id="5" name="Arrow: Right 32">
            <a:extLst>
              <a:ext uri="{FF2B5EF4-FFF2-40B4-BE49-F238E27FC236}">
                <a16:creationId xmlns:a16="http://schemas.microsoft.com/office/drawing/2014/main" id="{4F3B3E11-F455-4636-8D89-2C9C4603A3D0}"/>
              </a:ext>
            </a:extLst>
          </p:cNvPr>
          <p:cNvSpPr/>
          <p:nvPr/>
        </p:nvSpPr>
        <p:spPr>
          <a:xfrm>
            <a:off x="4610005" y="4511969"/>
            <a:ext cx="138147" cy="198997"/>
          </a:xfrm>
          <a:prstGeom prst="rightArrow">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3676562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2283CCC2-6990-4AF9-83DA-F6C9D5E972A1}"/>
              </a:ext>
            </a:extLst>
          </p:cNvPr>
          <p:cNvPicPr>
            <a:picLocks noChangeAspect="1"/>
          </p:cNvPicPr>
          <p:nvPr/>
        </p:nvPicPr>
        <p:blipFill>
          <a:blip r:embed="rId2"/>
          <a:stretch>
            <a:fillRect/>
          </a:stretch>
        </p:blipFill>
        <p:spPr>
          <a:xfrm>
            <a:off x="340844" y="4491590"/>
            <a:ext cx="6816475" cy="1768537"/>
          </a:xfrm>
          <a:prstGeom prst="rect">
            <a:avLst/>
          </a:prstGeom>
        </p:spPr>
      </p:pic>
      <p:cxnSp>
        <p:nvCxnSpPr>
          <p:cNvPr id="3" name="Conector drept 2">
            <a:extLst>
              <a:ext uri="{FF2B5EF4-FFF2-40B4-BE49-F238E27FC236}">
                <a16:creationId xmlns:a16="http://schemas.microsoft.com/office/drawing/2014/main" id="{4E3223A4-2A65-456C-927A-C6B16C3955D6}"/>
              </a:ext>
            </a:extLst>
          </p:cNvPr>
          <p:cNvCxnSpPr>
            <a:cxnSpLocks/>
          </p:cNvCxnSpPr>
          <p:nvPr/>
        </p:nvCxnSpPr>
        <p:spPr>
          <a:xfrm>
            <a:off x="400050" y="837962"/>
            <a:ext cx="11348604"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4" name="CasetăText 3">
            <a:extLst>
              <a:ext uri="{FF2B5EF4-FFF2-40B4-BE49-F238E27FC236}">
                <a16:creationId xmlns:a16="http://schemas.microsoft.com/office/drawing/2014/main" id="{6E4733E5-891B-4CF7-A347-94EDAE0FAB17}"/>
              </a:ext>
            </a:extLst>
          </p:cNvPr>
          <p:cNvSpPr txBox="1"/>
          <p:nvPr/>
        </p:nvSpPr>
        <p:spPr>
          <a:xfrm>
            <a:off x="400050" y="376297"/>
            <a:ext cx="5456622" cy="461665"/>
          </a:xfrm>
          <a:prstGeom prst="rect">
            <a:avLst/>
          </a:prstGeom>
          <a:noFill/>
        </p:spPr>
        <p:txBody>
          <a:bodyPr wrap="none" rtlCol="0">
            <a:spAutoFit/>
          </a:bodyPr>
          <a:lstStyle/>
          <a:p>
            <a:r>
              <a:rPr lang="en-US" sz="2400" dirty="0"/>
              <a:t>Common Source Stage – Transfer Function</a:t>
            </a:r>
            <a:endParaRPr lang="ro-RO" sz="2400" dirty="0"/>
          </a:p>
        </p:txBody>
      </p:sp>
      <p:sp>
        <p:nvSpPr>
          <p:cNvPr id="2" name="CasetăText 23">
            <a:extLst>
              <a:ext uri="{FF2B5EF4-FFF2-40B4-BE49-F238E27FC236}">
                <a16:creationId xmlns:a16="http://schemas.microsoft.com/office/drawing/2014/main" id="{572D04B4-DAAF-4CF2-831C-2418F3DA74C1}"/>
              </a:ext>
            </a:extLst>
          </p:cNvPr>
          <p:cNvSpPr txBox="1"/>
          <p:nvPr/>
        </p:nvSpPr>
        <p:spPr>
          <a:xfrm>
            <a:off x="400050" y="1009001"/>
            <a:ext cx="10888514" cy="923330"/>
          </a:xfrm>
          <a:prstGeom prst="rect">
            <a:avLst/>
          </a:prstGeom>
          <a:noFill/>
        </p:spPr>
        <p:txBody>
          <a:bodyPr wrap="square" rtlCol="0">
            <a:spAutoFit/>
          </a:bodyPr>
          <a:lstStyle/>
          <a:p>
            <a:pPr marL="342900" indent="-342900">
              <a:buFont typeface="Arial" panose="020B0604020202020204" pitchFamily="34" charset="0"/>
              <a:buChar char="•"/>
            </a:pPr>
            <a:r>
              <a:rPr lang="en-US" dirty="0"/>
              <a:t>To make solving this easier, we note that r</a:t>
            </a:r>
            <a:r>
              <a:rPr lang="en-US" baseline="-25000" dirty="0"/>
              <a:t>o1</a:t>
            </a:r>
            <a:r>
              <a:rPr lang="en-US" dirty="0"/>
              <a:t>, r</a:t>
            </a:r>
            <a:r>
              <a:rPr lang="en-US" baseline="-25000" dirty="0"/>
              <a:t>o2</a:t>
            </a:r>
            <a:r>
              <a:rPr lang="en-US" dirty="0"/>
              <a:t> and C</a:t>
            </a:r>
            <a:r>
              <a:rPr lang="en-US" baseline="-25000" dirty="0"/>
              <a:t>O</a:t>
            </a:r>
            <a:r>
              <a:rPr lang="en-US" dirty="0"/>
              <a:t> are connected in parallel. We already have the R</a:t>
            </a:r>
            <a:r>
              <a:rPr lang="en-US" baseline="-25000" dirty="0"/>
              <a:t>O</a:t>
            </a:r>
            <a:r>
              <a:rPr lang="en-US" dirty="0"/>
              <a:t> notation for r</a:t>
            </a:r>
            <a:r>
              <a:rPr lang="en-US" baseline="-25000" dirty="0"/>
              <a:t>o1</a:t>
            </a:r>
            <a:r>
              <a:rPr lang="en-US" dirty="0"/>
              <a:t>||r</a:t>
            </a:r>
            <a:r>
              <a:rPr lang="en-US" baseline="-25000" dirty="0"/>
              <a:t>o2</a:t>
            </a:r>
            <a:r>
              <a:rPr lang="en-US" dirty="0"/>
              <a:t> (see output resistance slide). We introduce the Z</a:t>
            </a:r>
            <a:r>
              <a:rPr lang="en-US" baseline="-25000" dirty="0"/>
              <a:t>O</a:t>
            </a:r>
            <a:r>
              <a:rPr lang="en-US" dirty="0"/>
              <a:t> notation for R</a:t>
            </a:r>
            <a:r>
              <a:rPr lang="en-US" baseline="-25000" dirty="0"/>
              <a:t>O</a:t>
            </a:r>
            <a:r>
              <a:rPr lang="en-US" dirty="0"/>
              <a:t> parallel to C</a:t>
            </a:r>
            <a:r>
              <a:rPr lang="en-US" baseline="-25000" dirty="0"/>
              <a:t>O</a:t>
            </a:r>
            <a:r>
              <a:rPr lang="en-US" dirty="0"/>
              <a:t>.</a:t>
            </a:r>
          </a:p>
          <a:p>
            <a:pPr marL="342900" indent="-342900">
              <a:buFont typeface="Arial" panose="020B0604020202020204" pitchFamily="34" charset="0"/>
              <a:buChar char="•"/>
            </a:pPr>
            <a:r>
              <a:rPr lang="en-US" dirty="0"/>
              <a:t>With this notation, the equation for the output node becomes:</a:t>
            </a:r>
          </a:p>
        </p:txBody>
      </p:sp>
      <p:sp>
        <p:nvSpPr>
          <p:cNvPr id="6" name="Rectangle: Rounded Corners 5">
            <a:extLst>
              <a:ext uri="{FF2B5EF4-FFF2-40B4-BE49-F238E27FC236}">
                <a16:creationId xmlns:a16="http://schemas.microsoft.com/office/drawing/2014/main" id="{854A98D6-2735-438C-8D5D-0847BED0C3CA}"/>
              </a:ext>
            </a:extLst>
          </p:cNvPr>
          <p:cNvSpPr/>
          <p:nvPr/>
        </p:nvSpPr>
        <p:spPr>
          <a:xfrm>
            <a:off x="3315522" y="4485411"/>
            <a:ext cx="1657761" cy="1798939"/>
          </a:xfrm>
          <a:prstGeom prst="roundRect">
            <a:avLst/>
          </a:prstGeom>
          <a:noFill/>
          <a:ln w="1905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7" name="Dreptunghi 4">
                <a:extLst>
                  <a:ext uri="{FF2B5EF4-FFF2-40B4-BE49-F238E27FC236}">
                    <a16:creationId xmlns:a16="http://schemas.microsoft.com/office/drawing/2014/main" id="{27737715-B875-409B-B7BF-B630F3A53E58}"/>
                  </a:ext>
                </a:extLst>
              </p:cNvPr>
              <p:cNvSpPr/>
              <p:nvPr/>
            </p:nvSpPr>
            <p:spPr>
              <a:xfrm>
                <a:off x="3459037" y="4095570"/>
                <a:ext cx="1581239" cy="369332"/>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𝑅</m:t>
                          </m:r>
                        </m:e>
                        <m:sub>
                          <m:r>
                            <a:rPr lang="en-US" b="0" i="1" smtClean="0">
                              <a:latin typeface="Cambria Math" panose="02040503050406030204" pitchFamily="18" charset="0"/>
                            </a:rPr>
                            <m:t>𝑂</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𝑜</m:t>
                          </m:r>
                          <m:r>
                            <a:rPr lang="en-US" b="0" i="1" smtClean="0">
                              <a:latin typeface="Cambria Math" panose="02040503050406030204" pitchFamily="18" charset="0"/>
                            </a:rPr>
                            <m:t>1</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𝑜</m:t>
                          </m:r>
                          <m:r>
                            <a:rPr lang="en-US" b="0" i="1" smtClean="0">
                              <a:latin typeface="Cambria Math" panose="02040503050406030204" pitchFamily="18" charset="0"/>
                            </a:rPr>
                            <m:t>2</m:t>
                          </m:r>
                        </m:sub>
                      </m:sSub>
                    </m:oMath>
                  </m:oMathPara>
                </a14:m>
                <a:endParaRPr lang="en-US" dirty="0"/>
              </a:p>
            </p:txBody>
          </p:sp>
        </mc:Choice>
        <mc:Fallback xmlns="">
          <p:sp>
            <p:nvSpPr>
              <p:cNvPr id="7" name="Dreptunghi 4">
                <a:extLst>
                  <a:ext uri="{FF2B5EF4-FFF2-40B4-BE49-F238E27FC236}">
                    <a16:creationId xmlns:a16="http://schemas.microsoft.com/office/drawing/2014/main" id="{27737715-B875-409B-B7BF-B630F3A53E58}"/>
                  </a:ext>
                </a:extLst>
              </p:cNvPr>
              <p:cNvSpPr>
                <a:spLocks noRot="1" noChangeAspect="1" noMove="1" noResize="1" noEditPoints="1" noAdjustHandles="1" noChangeArrowheads="1" noChangeShapeType="1" noTextEdit="1"/>
              </p:cNvSpPr>
              <p:nvPr/>
            </p:nvSpPr>
            <p:spPr>
              <a:xfrm>
                <a:off x="3459037" y="4095570"/>
                <a:ext cx="1581239" cy="369332"/>
              </a:xfrm>
              <a:prstGeom prst="rect">
                <a:avLst/>
              </a:prstGeom>
              <a:blipFill>
                <a:blip r:embed="rId3"/>
                <a:stretch>
                  <a:fillRect b="-13333"/>
                </a:stretch>
              </a:blipFill>
            </p:spPr>
            <p:txBody>
              <a:bodyPr/>
              <a:lstStyle/>
              <a:p>
                <a:r>
                  <a:rPr lang="en-US">
                    <a:noFill/>
                  </a:rPr>
                  <a:t> </a:t>
                </a:r>
              </a:p>
            </p:txBody>
          </p:sp>
        </mc:Fallback>
      </mc:AlternateContent>
      <p:sp>
        <p:nvSpPr>
          <p:cNvPr id="10" name="Rectangle: Rounded Corners 9">
            <a:extLst>
              <a:ext uri="{FF2B5EF4-FFF2-40B4-BE49-F238E27FC236}">
                <a16:creationId xmlns:a16="http://schemas.microsoft.com/office/drawing/2014/main" id="{FBA6F14F-EC98-4CF8-A805-E1FCA10447BC}"/>
              </a:ext>
            </a:extLst>
          </p:cNvPr>
          <p:cNvSpPr/>
          <p:nvPr/>
        </p:nvSpPr>
        <p:spPr>
          <a:xfrm>
            <a:off x="3144484" y="4095569"/>
            <a:ext cx="2951516" cy="2324966"/>
          </a:xfrm>
          <a:prstGeom prst="roundRect">
            <a:avLst/>
          </a:prstGeom>
          <a:noFill/>
          <a:ln w="1905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11" name="Dreptunghi 4">
                <a:extLst>
                  <a:ext uri="{FF2B5EF4-FFF2-40B4-BE49-F238E27FC236}">
                    <a16:creationId xmlns:a16="http://schemas.microsoft.com/office/drawing/2014/main" id="{36ED7C0F-4E14-4477-A10C-1E15C9D93302}"/>
                  </a:ext>
                </a:extLst>
              </p:cNvPr>
              <p:cNvSpPr/>
              <p:nvPr/>
            </p:nvSpPr>
            <p:spPr>
              <a:xfrm>
                <a:off x="4416254" y="3705729"/>
                <a:ext cx="407976" cy="369332"/>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𝑍</m:t>
                          </m:r>
                        </m:e>
                        <m:sub>
                          <m:r>
                            <a:rPr lang="en-US" b="0" i="1" smtClean="0">
                              <a:latin typeface="Cambria Math" panose="02040503050406030204" pitchFamily="18" charset="0"/>
                            </a:rPr>
                            <m:t>𝑂</m:t>
                          </m:r>
                        </m:sub>
                      </m:sSub>
                    </m:oMath>
                  </m:oMathPara>
                </a14:m>
                <a:endParaRPr lang="en-US" dirty="0"/>
              </a:p>
            </p:txBody>
          </p:sp>
        </mc:Choice>
        <mc:Fallback xmlns="">
          <p:sp>
            <p:nvSpPr>
              <p:cNvPr id="11" name="Dreptunghi 4">
                <a:extLst>
                  <a:ext uri="{FF2B5EF4-FFF2-40B4-BE49-F238E27FC236}">
                    <a16:creationId xmlns:a16="http://schemas.microsoft.com/office/drawing/2014/main" id="{36ED7C0F-4E14-4477-A10C-1E15C9D93302}"/>
                  </a:ext>
                </a:extLst>
              </p:cNvPr>
              <p:cNvSpPr>
                <a:spLocks noRot="1" noChangeAspect="1" noMove="1" noResize="1" noEditPoints="1" noAdjustHandles="1" noChangeArrowheads="1" noChangeShapeType="1" noTextEdit="1"/>
              </p:cNvSpPr>
              <p:nvPr/>
            </p:nvSpPr>
            <p:spPr>
              <a:xfrm>
                <a:off x="4416254" y="3705729"/>
                <a:ext cx="407976" cy="369332"/>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3" name="Dreptunghi 4">
                <a:extLst>
                  <a:ext uri="{FF2B5EF4-FFF2-40B4-BE49-F238E27FC236}">
                    <a16:creationId xmlns:a16="http://schemas.microsoft.com/office/drawing/2014/main" id="{71137DEE-36E8-4D7C-A291-80F2E50917C8}"/>
                  </a:ext>
                </a:extLst>
              </p:cNvPr>
              <p:cNvSpPr/>
              <p:nvPr/>
            </p:nvSpPr>
            <p:spPr>
              <a:xfrm>
                <a:off x="803387" y="2027428"/>
                <a:ext cx="2091117" cy="657681"/>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𝑔</m:t>
                          </m:r>
                        </m:e>
                        <m:sub>
                          <m:r>
                            <a:rPr lang="en-US" b="0" i="1" smtClean="0">
                              <a:latin typeface="Cambria Math" panose="02040503050406030204" pitchFamily="18" charset="0"/>
                            </a:rPr>
                            <m:t>𝑚</m:t>
                          </m:r>
                          <m:r>
                            <a:rPr lang="en-US" b="0" i="1" smtClean="0">
                              <a:latin typeface="Cambria Math" panose="02040503050406030204" pitchFamily="18" charset="0"/>
                            </a:rPr>
                            <m:t>1</m:t>
                          </m:r>
                        </m:sub>
                      </m:sSub>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𝑖</m:t>
                          </m:r>
                        </m:sub>
                      </m:sSub>
                      <m:r>
                        <a:rPr lang="en-US" b="0" i="1" smtClean="0">
                          <a:latin typeface="Cambria Math" panose="02040503050406030204" pitchFamily="18" charset="0"/>
                        </a:rPr>
                        <m:t>+</m:t>
                      </m:r>
                      <m:f>
                        <m:fPr>
                          <m:ctrlPr>
                            <a:rPr lang="en-US" b="0" i="1" smtClean="0">
                              <a:latin typeface="Cambria Math" panose="02040503050406030204" pitchFamily="18" charset="0"/>
                            </a:rPr>
                          </m:ctrlPr>
                        </m:fPr>
                        <m:num>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𝑂</m:t>
                              </m:r>
                            </m:sub>
                          </m:sSub>
                        </m:num>
                        <m:den>
                          <m:sSub>
                            <m:sSubPr>
                              <m:ctrlPr>
                                <a:rPr lang="en-US" b="0" i="1" smtClean="0">
                                  <a:latin typeface="Cambria Math" panose="02040503050406030204" pitchFamily="18" charset="0"/>
                                </a:rPr>
                              </m:ctrlPr>
                            </m:sSubPr>
                            <m:e>
                              <m:r>
                                <a:rPr lang="en-US" b="0" i="1" smtClean="0">
                                  <a:latin typeface="Cambria Math" panose="02040503050406030204" pitchFamily="18" charset="0"/>
                                </a:rPr>
                                <m:t>𝑍</m:t>
                              </m:r>
                            </m:e>
                            <m:sub>
                              <m:r>
                                <a:rPr lang="en-US" b="0" i="1" smtClean="0">
                                  <a:latin typeface="Cambria Math" panose="02040503050406030204" pitchFamily="18" charset="0"/>
                                </a:rPr>
                                <m:t>𝑂</m:t>
                              </m:r>
                            </m:sub>
                          </m:sSub>
                        </m:den>
                      </m:f>
                      <m:r>
                        <a:rPr lang="en-US" b="0" i="1" smtClean="0">
                          <a:latin typeface="Cambria Math" panose="02040503050406030204" pitchFamily="18" charset="0"/>
                        </a:rPr>
                        <m:t>=0</m:t>
                      </m:r>
                    </m:oMath>
                  </m:oMathPara>
                </a14:m>
                <a:endParaRPr lang="en-US" dirty="0"/>
              </a:p>
            </p:txBody>
          </p:sp>
        </mc:Choice>
        <mc:Fallback xmlns="">
          <p:sp>
            <p:nvSpPr>
              <p:cNvPr id="13" name="Dreptunghi 4">
                <a:extLst>
                  <a:ext uri="{FF2B5EF4-FFF2-40B4-BE49-F238E27FC236}">
                    <a16:creationId xmlns:a16="http://schemas.microsoft.com/office/drawing/2014/main" id="{71137DEE-36E8-4D7C-A291-80F2E50917C8}"/>
                  </a:ext>
                </a:extLst>
              </p:cNvPr>
              <p:cNvSpPr>
                <a:spLocks noRot="1" noChangeAspect="1" noMove="1" noResize="1" noEditPoints="1" noAdjustHandles="1" noChangeArrowheads="1" noChangeShapeType="1" noTextEdit="1"/>
              </p:cNvSpPr>
              <p:nvPr/>
            </p:nvSpPr>
            <p:spPr>
              <a:xfrm>
                <a:off x="803387" y="2027428"/>
                <a:ext cx="2091117" cy="657681"/>
              </a:xfrm>
              <a:prstGeom prst="rect">
                <a:avLst/>
              </a:prstGeom>
              <a:blipFill>
                <a:blip r:embed="rId5"/>
                <a:stretch>
                  <a:fillRect/>
                </a:stretch>
              </a:blipFill>
            </p:spPr>
            <p:txBody>
              <a:bodyPr/>
              <a:lstStyle/>
              <a:p>
                <a:r>
                  <a:rPr lang="en-US">
                    <a:noFill/>
                  </a:rPr>
                  <a:t> </a:t>
                </a:r>
              </a:p>
            </p:txBody>
          </p:sp>
        </mc:Fallback>
      </mc:AlternateContent>
      <p:pic>
        <p:nvPicPr>
          <p:cNvPr id="17" name="Picture 16">
            <a:extLst>
              <a:ext uri="{FF2B5EF4-FFF2-40B4-BE49-F238E27FC236}">
                <a16:creationId xmlns:a16="http://schemas.microsoft.com/office/drawing/2014/main" id="{EF0E970B-7EF0-4B5B-9688-29445B410628}"/>
              </a:ext>
            </a:extLst>
          </p:cNvPr>
          <p:cNvPicPr>
            <a:picLocks noChangeAspect="1"/>
          </p:cNvPicPr>
          <p:nvPr/>
        </p:nvPicPr>
        <p:blipFill>
          <a:blip r:embed="rId6"/>
          <a:stretch>
            <a:fillRect/>
          </a:stretch>
        </p:blipFill>
        <p:spPr>
          <a:xfrm>
            <a:off x="7953306" y="4530389"/>
            <a:ext cx="4121134" cy="1509983"/>
          </a:xfrm>
          <a:prstGeom prst="rect">
            <a:avLst/>
          </a:prstGeom>
        </p:spPr>
      </p:pic>
      <p:sp>
        <p:nvSpPr>
          <p:cNvPr id="19" name="Arrow: Right 32">
            <a:extLst>
              <a:ext uri="{FF2B5EF4-FFF2-40B4-BE49-F238E27FC236}">
                <a16:creationId xmlns:a16="http://schemas.microsoft.com/office/drawing/2014/main" id="{F4BCBEAF-AF8C-4C84-B82C-95E55CC16686}"/>
              </a:ext>
            </a:extLst>
          </p:cNvPr>
          <p:cNvSpPr/>
          <p:nvPr/>
        </p:nvSpPr>
        <p:spPr>
          <a:xfrm>
            <a:off x="7544351" y="5185883"/>
            <a:ext cx="138147" cy="198997"/>
          </a:xfrm>
          <a:prstGeom prst="rightArrow">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mc:AlternateContent xmlns:mc="http://schemas.openxmlformats.org/markup-compatibility/2006" xmlns:a14="http://schemas.microsoft.com/office/drawing/2010/main">
        <mc:Choice Requires="a14">
          <p:sp>
            <p:nvSpPr>
              <p:cNvPr id="21" name="Dreptunghi 4">
                <a:extLst>
                  <a:ext uri="{FF2B5EF4-FFF2-40B4-BE49-F238E27FC236}">
                    <a16:creationId xmlns:a16="http://schemas.microsoft.com/office/drawing/2014/main" id="{7D9C2E61-F153-4335-855B-4D262795C448}"/>
                  </a:ext>
                </a:extLst>
              </p:cNvPr>
              <p:cNvSpPr/>
              <p:nvPr/>
            </p:nvSpPr>
            <p:spPr>
              <a:xfrm>
                <a:off x="3595308" y="2181744"/>
                <a:ext cx="1970033" cy="369332"/>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i="1" smtClean="0">
                              <a:latin typeface="Cambria Math" panose="02040503050406030204" pitchFamily="18" charset="0"/>
                            </a:rPr>
                          </m:ctrlPr>
                        </m:sSubPr>
                        <m:e>
                          <m:r>
                            <a:rPr lang="en-US" i="1">
                              <a:latin typeface="Cambria Math" panose="02040503050406030204" pitchFamily="18" charset="0"/>
                            </a:rPr>
                            <m:t>𝑉</m:t>
                          </m:r>
                        </m:e>
                        <m:sub>
                          <m:r>
                            <a:rPr lang="en-US" i="1">
                              <a:latin typeface="Cambria Math" panose="02040503050406030204" pitchFamily="18" charset="0"/>
                            </a:rPr>
                            <m:t>𝑂</m:t>
                          </m:r>
                        </m:sub>
                      </m:sSub>
                      <m:r>
                        <a:rPr lang="en-US" b="0" i="1" smtClean="0">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𝑔</m:t>
                          </m:r>
                        </m:e>
                        <m:sub>
                          <m:r>
                            <a:rPr lang="en-US" i="1">
                              <a:latin typeface="Cambria Math" panose="02040503050406030204" pitchFamily="18" charset="0"/>
                            </a:rPr>
                            <m:t>𝑚</m:t>
                          </m:r>
                          <m:r>
                            <a:rPr lang="en-US" i="1">
                              <a:latin typeface="Cambria Math" panose="02040503050406030204" pitchFamily="18" charset="0"/>
                            </a:rPr>
                            <m:t>1</m:t>
                          </m:r>
                        </m:sub>
                      </m:sSub>
                      <m:sSub>
                        <m:sSubPr>
                          <m:ctrlPr>
                            <a:rPr lang="en-US" i="1">
                              <a:latin typeface="Cambria Math" panose="02040503050406030204" pitchFamily="18" charset="0"/>
                            </a:rPr>
                          </m:ctrlPr>
                        </m:sSubPr>
                        <m:e>
                          <m:r>
                            <a:rPr lang="en-US" i="1">
                              <a:latin typeface="Cambria Math" panose="02040503050406030204" pitchFamily="18" charset="0"/>
                            </a:rPr>
                            <m:t>𝑍</m:t>
                          </m:r>
                        </m:e>
                        <m:sub>
                          <m:r>
                            <a:rPr lang="en-US" i="1">
                              <a:latin typeface="Cambria Math" panose="02040503050406030204" pitchFamily="18" charset="0"/>
                            </a:rPr>
                            <m:t>𝑂</m:t>
                          </m:r>
                        </m:sub>
                      </m:sSub>
                      <m:sSub>
                        <m:sSubPr>
                          <m:ctrlPr>
                            <a:rPr lang="en-US" i="1">
                              <a:latin typeface="Cambria Math" panose="02040503050406030204" pitchFamily="18" charset="0"/>
                            </a:rPr>
                          </m:ctrlPr>
                        </m:sSubPr>
                        <m:e>
                          <m:r>
                            <a:rPr lang="en-US" i="1">
                              <a:latin typeface="Cambria Math" panose="02040503050406030204" pitchFamily="18" charset="0"/>
                            </a:rPr>
                            <m:t>𝑉</m:t>
                          </m:r>
                        </m:e>
                        <m:sub>
                          <m:r>
                            <a:rPr lang="en-US" i="1">
                              <a:latin typeface="Cambria Math" panose="02040503050406030204" pitchFamily="18" charset="0"/>
                            </a:rPr>
                            <m:t>𝑖</m:t>
                          </m:r>
                        </m:sub>
                      </m:sSub>
                    </m:oMath>
                  </m:oMathPara>
                </a14:m>
                <a:endParaRPr lang="en-US" dirty="0"/>
              </a:p>
            </p:txBody>
          </p:sp>
        </mc:Choice>
        <mc:Fallback xmlns="">
          <p:sp>
            <p:nvSpPr>
              <p:cNvPr id="21" name="Dreptunghi 4">
                <a:extLst>
                  <a:ext uri="{FF2B5EF4-FFF2-40B4-BE49-F238E27FC236}">
                    <a16:creationId xmlns:a16="http://schemas.microsoft.com/office/drawing/2014/main" id="{7D9C2E61-F153-4335-855B-4D262795C448}"/>
                  </a:ext>
                </a:extLst>
              </p:cNvPr>
              <p:cNvSpPr>
                <a:spLocks noRot="1" noChangeAspect="1" noMove="1" noResize="1" noEditPoints="1" noAdjustHandles="1" noChangeArrowheads="1" noChangeShapeType="1" noTextEdit="1"/>
              </p:cNvSpPr>
              <p:nvPr/>
            </p:nvSpPr>
            <p:spPr>
              <a:xfrm>
                <a:off x="3595308" y="2181744"/>
                <a:ext cx="1970033" cy="369332"/>
              </a:xfrm>
              <a:prstGeom prst="rect">
                <a:avLst/>
              </a:prstGeom>
              <a:blipFill>
                <a:blip r:embed="rId7"/>
                <a:stretch>
                  <a:fillRect b="-6667"/>
                </a:stretch>
              </a:blipFill>
            </p:spPr>
            <p:txBody>
              <a:bodyPr/>
              <a:lstStyle/>
              <a:p>
                <a:r>
                  <a:rPr lang="en-US">
                    <a:noFill/>
                  </a:rPr>
                  <a:t> </a:t>
                </a:r>
              </a:p>
            </p:txBody>
          </p:sp>
        </mc:Fallback>
      </mc:AlternateContent>
      <p:sp>
        <p:nvSpPr>
          <p:cNvPr id="23" name="Rectangle: Rounded Corners 5">
            <a:extLst>
              <a:ext uri="{FF2B5EF4-FFF2-40B4-BE49-F238E27FC236}">
                <a16:creationId xmlns:a16="http://schemas.microsoft.com/office/drawing/2014/main" id="{91C0BEA1-C272-4CDB-A42F-29BF617A2388}"/>
              </a:ext>
            </a:extLst>
          </p:cNvPr>
          <p:cNvSpPr/>
          <p:nvPr/>
        </p:nvSpPr>
        <p:spPr>
          <a:xfrm>
            <a:off x="3595308" y="2178669"/>
            <a:ext cx="1818729" cy="407571"/>
          </a:xfrm>
          <a:prstGeom prst="roundRect">
            <a:avLst/>
          </a:prstGeom>
          <a:noFill/>
          <a:ln w="127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CasetăText 23">
            <a:extLst>
              <a:ext uri="{FF2B5EF4-FFF2-40B4-BE49-F238E27FC236}">
                <a16:creationId xmlns:a16="http://schemas.microsoft.com/office/drawing/2014/main" id="{F99A4067-51BD-4705-B355-70D8FDEE3C01}"/>
              </a:ext>
            </a:extLst>
          </p:cNvPr>
          <p:cNvSpPr txBox="1"/>
          <p:nvPr/>
        </p:nvSpPr>
        <p:spPr>
          <a:xfrm>
            <a:off x="400050" y="2766031"/>
            <a:ext cx="10888514" cy="646331"/>
          </a:xfrm>
          <a:prstGeom prst="rect">
            <a:avLst/>
          </a:prstGeom>
          <a:noFill/>
        </p:spPr>
        <p:txBody>
          <a:bodyPr wrap="square" rtlCol="0">
            <a:spAutoFit/>
          </a:bodyPr>
          <a:lstStyle/>
          <a:p>
            <a:pPr marL="342900" indent="-342900">
              <a:buFont typeface="Arial" panose="020B0604020202020204" pitchFamily="34" charset="0"/>
              <a:buChar char="•"/>
            </a:pPr>
            <a:r>
              <a:rPr lang="en-US" dirty="0"/>
              <a:t>This result is very similar to the small signal low frequency case (were there was no C</a:t>
            </a:r>
            <a:r>
              <a:rPr lang="en-US" baseline="-25000" dirty="0"/>
              <a:t>O</a:t>
            </a:r>
            <a:r>
              <a:rPr lang="en-US" dirty="0"/>
              <a:t>). The only difference is that the output resistance was replaced by the output impedance.</a:t>
            </a:r>
          </a:p>
        </p:txBody>
      </p:sp>
    </p:spTree>
    <p:extLst>
      <p:ext uri="{BB962C8B-B14F-4D97-AF65-F5344CB8AC3E}">
        <p14:creationId xmlns:p14="http://schemas.microsoft.com/office/powerpoint/2010/main" val="16350914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Conector drept 2">
            <a:extLst>
              <a:ext uri="{FF2B5EF4-FFF2-40B4-BE49-F238E27FC236}">
                <a16:creationId xmlns:a16="http://schemas.microsoft.com/office/drawing/2014/main" id="{4E3223A4-2A65-456C-927A-C6B16C3955D6}"/>
              </a:ext>
            </a:extLst>
          </p:cNvPr>
          <p:cNvCxnSpPr>
            <a:cxnSpLocks/>
          </p:cNvCxnSpPr>
          <p:nvPr/>
        </p:nvCxnSpPr>
        <p:spPr>
          <a:xfrm>
            <a:off x="400050" y="837962"/>
            <a:ext cx="11348604"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4" name="CasetăText 3">
            <a:extLst>
              <a:ext uri="{FF2B5EF4-FFF2-40B4-BE49-F238E27FC236}">
                <a16:creationId xmlns:a16="http://schemas.microsoft.com/office/drawing/2014/main" id="{6E4733E5-891B-4CF7-A347-94EDAE0FAB17}"/>
              </a:ext>
            </a:extLst>
          </p:cNvPr>
          <p:cNvSpPr txBox="1"/>
          <p:nvPr/>
        </p:nvSpPr>
        <p:spPr>
          <a:xfrm>
            <a:off x="400050" y="376297"/>
            <a:ext cx="5456622" cy="461665"/>
          </a:xfrm>
          <a:prstGeom prst="rect">
            <a:avLst/>
          </a:prstGeom>
          <a:noFill/>
        </p:spPr>
        <p:txBody>
          <a:bodyPr wrap="none" rtlCol="0">
            <a:spAutoFit/>
          </a:bodyPr>
          <a:lstStyle/>
          <a:p>
            <a:r>
              <a:rPr lang="en-US" sz="2400" dirty="0"/>
              <a:t>Common Source Stage – Transfer Function</a:t>
            </a:r>
            <a:endParaRPr lang="ro-RO" sz="2400" dirty="0"/>
          </a:p>
        </p:txBody>
      </p:sp>
      <p:sp>
        <p:nvSpPr>
          <p:cNvPr id="2" name="CasetăText 23">
            <a:extLst>
              <a:ext uri="{FF2B5EF4-FFF2-40B4-BE49-F238E27FC236}">
                <a16:creationId xmlns:a16="http://schemas.microsoft.com/office/drawing/2014/main" id="{572D04B4-DAAF-4CF2-831C-2418F3DA74C1}"/>
              </a:ext>
            </a:extLst>
          </p:cNvPr>
          <p:cNvSpPr txBox="1"/>
          <p:nvPr/>
        </p:nvSpPr>
        <p:spPr>
          <a:xfrm>
            <a:off x="400050" y="1009001"/>
            <a:ext cx="10888514" cy="369332"/>
          </a:xfrm>
          <a:prstGeom prst="rect">
            <a:avLst/>
          </a:prstGeom>
          <a:noFill/>
        </p:spPr>
        <p:txBody>
          <a:bodyPr wrap="square" rtlCol="0">
            <a:spAutoFit/>
          </a:bodyPr>
          <a:lstStyle/>
          <a:p>
            <a:pPr marL="342900" indent="-342900">
              <a:buFont typeface="Arial" panose="020B0604020202020204" pitchFamily="34" charset="0"/>
              <a:buChar char="•"/>
            </a:pPr>
            <a:r>
              <a:rPr lang="en-US" dirty="0"/>
              <a:t>Now to evaluate Z</a:t>
            </a:r>
            <a:r>
              <a:rPr lang="en-US" baseline="-25000" dirty="0"/>
              <a:t>O</a:t>
            </a:r>
            <a:r>
              <a:rPr lang="en-US" dirty="0"/>
              <a:t>.</a:t>
            </a:r>
          </a:p>
        </p:txBody>
      </p:sp>
      <mc:AlternateContent xmlns:mc="http://schemas.openxmlformats.org/markup-compatibility/2006" xmlns:a14="http://schemas.microsoft.com/office/drawing/2010/main">
        <mc:Choice Requires="a14">
          <p:sp>
            <p:nvSpPr>
              <p:cNvPr id="13" name="Dreptunghi 4">
                <a:extLst>
                  <a:ext uri="{FF2B5EF4-FFF2-40B4-BE49-F238E27FC236}">
                    <a16:creationId xmlns:a16="http://schemas.microsoft.com/office/drawing/2014/main" id="{71137DEE-36E8-4D7C-A291-80F2E50917C8}"/>
                  </a:ext>
                </a:extLst>
              </p:cNvPr>
              <p:cNvSpPr/>
              <p:nvPr/>
            </p:nvSpPr>
            <p:spPr>
              <a:xfrm>
                <a:off x="790229" y="1378333"/>
                <a:ext cx="6816475" cy="1111651"/>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𝑍</m:t>
                          </m:r>
                        </m:e>
                        <m:sub>
                          <m:r>
                            <a:rPr lang="en-US" b="0" i="1" smtClean="0">
                              <a:latin typeface="Cambria Math" panose="02040503050406030204" pitchFamily="18" charset="0"/>
                            </a:rPr>
                            <m:t>𝑂</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𝑅</m:t>
                          </m:r>
                        </m:e>
                        <m:sub>
                          <m:r>
                            <a:rPr lang="en-US" b="0" i="1" smtClean="0">
                              <a:latin typeface="Cambria Math" panose="02040503050406030204" pitchFamily="18" charset="0"/>
                            </a:rPr>
                            <m:t>𝑂</m:t>
                          </m:r>
                        </m:sub>
                      </m:sSub>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𝑠</m:t>
                          </m:r>
                          <m:r>
                            <a:rPr lang="en-US" b="0" i="1" smtClean="0">
                              <a:latin typeface="Cambria Math" panose="02040503050406030204" pitchFamily="18" charset="0"/>
                            </a:rPr>
                            <m:t> </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𝐶</m:t>
                              </m:r>
                            </m:e>
                            <m:sub>
                              <m:r>
                                <a:rPr lang="en-US" b="0" i="1" smtClean="0">
                                  <a:latin typeface="Cambria Math" panose="02040503050406030204" pitchFamily="18" charset="0"/>
                                </a:rPr>
                                <m:t>𝑂</m:t>
                              </m:r>
                            </m:sub>
                          </m:sSub>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sSub>
                            <m:sSubPr>
                              <m:ctrlPr>
                                <a:rPr lang="en-US" i="1">
                                  <a:latin typeface="Cambria Math" panose="02040503050406030204" pitchFamily="18" charset="0"/>
                                </a:rPr>
                              </m:ctrlPr>
                            </m:sSubPr>
                            <m:e>
                              <m:r>
                                <a:rPr lang="en-US" i="1">
                                  <a:latin typeface="Cambria Math" panose="02040503050406030204" pitchFamily="18" charset="0"/>
                                </a:rPr>
                                <m:t>𝑅</m:t>
                              </m:r>
                            </m:e>
                            <m:sub>
                              <m:r>
                                <a:rPr lang="en-US" i="1">
                                  <a:latin typeface="Cambria Math" panose="02040503050406030204" pitchFamily="18" charset="0"/>
                                </a:rPr>
                                <m:t>𝑂</m:t>
                              </m:r>
                            </m:sub>
                          </m:sSub>
                          <m:r>
                            <a:rPr lang="en-US" i="1" smtClean="0">
                              <a:latin typeface="Cambria Math" panose="02040503050406030204" pitchFamily="18" charset="0"/>
                              <a:ea typeface="Cambria Math" panose="02040503050406030204" pitchFamily="18" charset="0"/>
                            </a:rPr>
                            <m:t>∙</m:t>
                          </m:r>
                          <m:f>
                            <m:fPr>
                              <m:ctrlPr>
                                <a:rPr lang="en-US" i="1">
                                  <a:latin typeface="Cambria Math" panose="02040503050406030204" pitchFamily="18" charset="0"/>
                                  <a:ea typeface="Cambria Math" panose="02040503050406030204" pitchFamily="18" charset="0"/>
                                </a:rPr>
                              </m:ctrlPr>
                            </m:fPr>
                            <m:num>
                              <m:r>
                                <a:rPr lang="en-US" i="1">
                                  <a:latin typeface="Cambria Math" panose="02040503050406030204" pitchFamily="18" charset="0"/>
                                  <a:ea typeface="Cambria Math" panose="02040503050406030204" pitchFamily="18" charset="0"/>
                                </a:rPr>
                                <m:t>1</m:t>
                              </m:r>
                            </m:num>
                            <m:den>
                              <m:r>
                                <a:rPr lang="en-US" i="1">
                                  <a:latin typeface="Cambria Math" panose="02040503050406030204" pitchFamily="18" charset="0"/>
                                  <a:ea typeface="Cambria Math" panose="02040503050406030204" pitchFamily="18" charset="0"/>
                                </a:rPr>
                                <m:t>𝑠</m:t>
                              </m:r>
                              <m:sSub>
                                <m:sSubPr>
                                  <m:ctrlPr>
                                    <a:rPr lang="en-US" i="1">
                                      <a:latin typeface="Cambria Math" panose="02040503050406030204" pitchFamily="18" charset="0"/>
                                      <a:ea typeface="Cambria Math" panose="02040503050406030204" pitchFamily="18" charset="0"/>
                                    </a:rPr>
                                  </m:ctrlPr>
                                </m:sSubPr>
                                <m:e>
                                  <m:r>
                                    <a:rPr lang="en-US" i="1">
                                      <a:latin typeface="Cambria Math" panose="02040503050406030204" pitchFamily="18" charset="0"/>
                                      <a:ea typeface="Cambria Math" panose="02040503050406030204" pitchFamily="18" charset="0"/>
                                    </a:rPr>
                                    <m:t>𝐶</m:t>
                                  </m:r>
                                </m:e>
                                <m:sub>
                                  <m:r>
                                    <a:rPr lang="en-US" i="1">
                                      <a:latin typeface="Cambria Math" panose="02040503050406030204" pitchFamily="18" charset="0"/>
                                      <a:ea typeface="Cambria Math" panose="02040503050406030204" pitchFamily="18" charset="0"/>
                                    </a:rPr>
                                    <m:t>𝑂</m:t>
                                  </m:r>
                                </m:sub>
                              </m:sSub>
                            </m:den>
                          </m:f>
                        </m:num>
                        <m:den>
                          <m:sSub>
                            <m:sSubPr>
                              <m:ctrlPr>
                                <a:rPr lang="en-US" i="1">
                                  <a:latin typeface="Cambria Math" panose="02040503050406030204" pitchFamily="18" charset="0"/>
                                </a:rPr>
                              </m:ctrlPr>
                            </m:sSubPr>
                            <m:e>
                              <m:r>
                                <a:rPr lang="en-US" i="1">
                                  <a:latin typeface="Cambria Math" panose="02040503050406030204" pitchFamily="18" charset="0"/>
                                </a:rPr>
                                <m:t>𝑅</m:t>
                              </m:r>
                            </m:e>
                            <m:sub>
                              <m:r>
                                <a:rPr lang="en-US" i="1">
                                  <a:latin typeface="Cambria Math" panose="02040503050406030204" pitchFamily="18" charset="0"/>
                                </a:rPr>
                                <m:t>𝑂</m:t>
                              </m:r>
                            </m:sub>
                          </m:sSub>
                          <m:r>
                            <a:rPr lang="en-US" b="0" i="1" smtClean="0">
                              <a:latin typeface="Cambria Math" panose="02040503050406030204" pitchFamily="18" charset="0"/>
                              <a:ea typeface="Cambria Math" panose="02040503050406030204" pitchFamily="18" charset="0"/>
                            </a:rPr>
                            <m:t>+</m:t>
                          </m:r>
                          <m:f>
                            <m:fPr>
                              <m:ctrlPr>
                                <a:rPr lang="en-US" i="1">
                                  <a:latin typeface="Cambria Math" panose="02040503050406030204" pitchFamily="18" charset="0"/>
                                  <a:ea typeface="Cambria Math" panose="02040503050406030204" pitchFamily="18" charset="0"/>
                                </a:rPr>
                              </m:ctrlPr>
                            </m:fPr>
                            <m:num>
                              <m:r>
                                <a:rPr lang="en-US" i="1">
                                  <a:latin typeface="Cambria Math" panose="02040503050406030204" pitchFamily="18" charset="0"/>
                                  <a:ea typeface="Cambria Math" panose="02040503050406030204" pitchFamily="18" charset="0"/>
                                </a:rPr>
                                <m:t>1</m:t>
                              </m:r>
                            </m:num>
                            <m:den>
                              <m:r>
                                <a:rPr lang="en-US" i="1">
                                  <a:latin typeface="Cambria Math" panose="02040503050406030204" pitchFamily="18" charset="0"/>
                                  <a:ea typeface="Cambria Math" panose="02040503050406030204" pitchFamily="18" charset="0"/>
                                </a:rPr>
                                <m:t>𝑠</m:t>
                              </m:r>
                              <m:sSub>
                                <m:sSubPr>
                                  <m:ctrlPr>
                                    <a:rPr lang="en-US" i="1">
                                      <a:latin typeface="Cambria Math" panose="02040503050406030204" pitchFamily="18" charset="0"/>
                                      <a:ea typeface="Cambria Math" panose="02040503050406030204" pitchFamily="18" charset="0"/>
                                    </a:rPr>
                                  </m:ctrlPr>
                                </m:sSubPr>
                                <m:e>
                                  <m:r>
                                    <a:rPr lang="en-US" i="1">
                                      <a:latin typeface="Cambria Math" panose="02040503050406030204" pitchFamily="18" charset="0"/>
                                      <a:ea typeface="Cambria Math" panose="02040503050406030204" pitchFamily="18" charset="0"/>
                                    </a:rPr>
                                    <m:t>𝐶</m:t>
                                  </m:r>
                                </m:e>
                                <m:sub>
                                  <m:r>
                                    <a:rPr lang="en-US" i="1">
                                      <a:latin typeface="Cambria Math" panose="02040503050406030204" pitchFamily="18" charset="0"/>
                                      <a:ea typeface="Cambria Math" panose="02040503050406030204" pitchFamily="18" charset="0"/>
                                    </a:rPr>
                                    <m:t>𝑂</m:t>
                                  </m:r>
                                </m:sub>
                              </m:sSub>
                            </m:den>
                          </m:f>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sSub>
                            <m:sSubPr>
                              <m:ctrlPr>
                                <a:rPr lang="en-US" b="0" i="1" smtClean="0">
                                  <a:latin typeface="Cambria Math" panose="02040503050406030204" pitchFamily="18" charset="0"/>
                                </a:rPr>
                              </m:ctrlPr>
                            </m:sSubPr>
                            <m:e>
                              <m:r>
                                <a:rPr lang="en-US" b="0" i="1" smtClean="0">
                                  <a:latin typeface="Cambria Math" panose="02040503050406030204" pitchFamily="18" charset="0"/>
                                </a:rPr>
                                <m:t>𝑅</m:t>
                              </m:r>
                            </m:e>
                            <m:sub>
                              <m:r>
                                <a:rPr lang="en-US" b="0" i="1" smtClean="0">
                                  <a:latin typeface="Cambria Math" panose="02040503050406030204" pitchFamily="18" charset="0"/>
                                </a:rPr>
                                <m:t>𝑂</m:t>
                              </m:r>
                            </m:sub>
                          </m:sSub>
                        </m:num>
                        <m:den>
                          <m:r>
                            <a:rPr lang="en-US" b="0" i="1" smtClean="0">
                              <a:latin typeface="Cambria Math" panose="02040503050406030204" pitchFamily="18" charset="0"/>
                            </a:rPr>
                            <m:t>𝑠</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𝐶</m:t>
                              </m:r>
                            </m:e>
                            <m:sub>
                              <m:r>
                                <a:rPr lang="en-US" b="0" i="1" smtClean="0">
                                  <a:latin typeface="Cambria Math" panose="02040503050406030204" pitchFamily="18" charset="0"/>
                                </a:rPr>
                                <m:t>𝑂</m:t>
                              </m:r>
                            </m:sub>
                          </m:sSub>
                        </m:den>
                      </m:f>
                      <m:f>
                        <m:fPr>
                          <m:ctrlPr>
                            <a:rPr lang="en-US" b="0" i="1" smtClean="0">
                              <a:latin typeface="Cambria Math" panose="02040503050406030204" pitchFamily="18" charset="0"/>
                            </a:rPr>
                          </m:ctrlPr>
                        </m:fPr>
                        <m:num>
                          <m:r>
                            <a:rPr lang="en-US" b="0" i="1" smtClean="0">
                              <a:latin typeface="Cambria Math" panose="02040503050406030204" pitchFamily="18" charset="0"/>
                            </a:rPr>
                            <m:t>𝑠</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𝐶</m:t>
                              </m:r>
                            </m:e>
                            <m:sub>
                              <m:r>
                                <a:rPr lang="en-US" b="0" i="1" smtClean="0">
                                  <a:latin typeface="Cambria Math" panose="02040503050406030204" pitchFamily="18" charset="0"/>
                                </a:rPr>
                                <m:t>𝑂</m:t>
                              </m:r>
                            </m:sub>
                          </m:sSub>
                        </m:num>
                        <m:den>
                          <m:r>
                            <a:rPr lang="en-US" b="0" i="1" smtClean="0">
                              <a:latin typeface="Cambria Math" panose="02040503050406030204" pitchFamily="18" charset="0"/>
                            </a:rPr>
                            <m:t>𝑠</m:t>
                          </m:r>
                          <m:sSub>
                            <m:sSubPr>
                              <m:ctrlPr>
                                <a:rPr lang="en-US" b="0" i="1" smtClean="0">
                                  <a:latin typeface="Cambria Math" panose="02040503050406030204" pitchFamily="18" charset="0"/>
                                </a:rPr>
                              </m:ctrlPr>
                            </m:sSubPr>
                            <m:e>
                              <m:r>
                                <a:rPr lang="en-US" b="0" i="1" smtClean="0">
                                  <a:latin typeface="Cambria Math" panose="02040503050406030204" pitchFamily="18" charset="0"/>
                                </a:rPr>
                                <m:t> </m:t>
                              </m:r>
                              <m:r>
                                <a:rPr lang="en-US" b="0" i="1" smtClean="0">
                                  <a:latin typeface="Cambria Math" panose="02040503050406030204" pitchFamily="18" charset="0"/>
                                </a:rPr>
                                <m:t>𝑅</m:t>
                              </m:r>
                            </m:e>
                            <m:sub>
                              <m:r>
                                <a:rPr lang="en-US" b="0" i="1" smtClean="0">
                                  <a:latin typeface="Cambria Math" panose="02040503050406030204" pitchFamily="18" charset="0"/>
                                </a:rPr>
                                <m:t>𝑂</m:t>
                              </m:r>
                            </m:sub>
                          </m:sSub>
                          <m:sSub>
                            <m:sSubPr>
                              <m:ctrlPr>
                                <a:rPr lang="en-US" b="0" i="1" smtClean="0">
                                  <a:latin typeface="Cambria Math" panose="02040503050406030204" pitchFamily="18" charset="0"/>
                                </a:rPr>
                              </m:ctrlPr>
                            </m:sSubPr>
                            <m:e>
                              <m:r>
                                <a:rPr lang="en-US" b="0" i="1" smtClean="0">
                                  <a:latin typeface="Cambria Math" panose="02040503050406030204" pitchFamily="18" charset="0"/>
                                </a:rPr>
                                <m:t>𝐶</m:t>
                              </m:r>
                            </m:e>
                            <m:sub>
                              <m:r>
                                <a:rPr lang="en-US" b="0" i="1" smtClean="0">
                                  <a:latin typeface="Cambria Math" panose="02040503050406030204" pitchFamily="18" charset="0"/>
                                </a:rPr>
                                <m:t>𝑂</m:t>
                              </m:r>
                            </m:sub>
                          </m:sSub>
                          <m:r>
                            <a:rPr lang="en-US" b="0" i="1" smtClean="0">
                              <a:latin typeface="Cambria Math" panose="02040503050406030204" pitchFamily="18" charset="0"/>
                            </a:rPr>
                            <m:t>+1</m:t>
                          </m:r>
                        </m:den>
                      </m:f>
                      <m:r>
                        <a:rPr lang="en-US" b="0" i="1" smtClean="0">
                          <a:latin typeface="Cambria Math" panose="02040503050406030204" pitchFamily="18" charset="0"/>
                        </a:rPr>
                        <m:t>=</m:t>
                      </m:r>
                      <m:f>
                        <m:fPr>
                          <m:ctrlPr>
                            <a:rPr lang="en-US" i="1">
                              <a:latin typeface="Cambria Math" panose="02040503050406030204" pitchFamily="18" charset="0"/>
                            </a:rPr>
                          </m:ctrlPr>
                        </m:fPr>
                        <m:num>
                          <m:sSub>
                            <m:sSubPr>
                              <m:ctrlPr>
                                <a:rPr lang="en-US" i="1">
                                  <a:latin typeface="Cambria Math" panose="02040503050406030204" pitchFamily="18" charset="0"/>
                                </a:rPr>
                              </m:ctrlPr>
                            </m:sSubPr>
                            <m:e>
                              <m:r>
                                <a:rPr lang="en-US" b="0" i="1" smtClean="0">
                                  <a:latin typeface="Cambria Math" panose="02040503050406030204" pitchFamily="18" charset="0"/>
                                </a:rPr>
                                <m:t>𝑅</m:t>
                              </m:r>
                            </m:e>
                            <m:sub>
                              <m:r>
                                <a:rPr lang="en-US" i="1">
                                  <a:latin typeface="Cambria Math" panose="02040503050406030204" pitchFamily="18" charset="0"/>
                                </a:rPr>
                                <m:t>𝑂</m:t>
                              </m:r>
                            </m:sub>
                          </m:sSub>
                        </m:num>
                        <m:den>
                          <m:r>
                            <a:rPr lang="en-US" b="0" i="1" smtClean="0">
                              <a:latin typeface="Cambria Math" panose="02040503050406030204" pitchFamily="18" charset="0"/>
                            </a:rPr>
                            <m:t>1+</m:t>
                          </m:r>
                          <m:r>
                            <a:rPr lang="en-US" i="1">
                              <a:latin typeface="Cambria Math" panose="02040503050406030204" pitchFamily="18" charset="0"/>
                            </a:rPr>
                            <m:t>𝑠</m:t>
                          </m:r>
                          <m:sSub>
                            <m:sSubPr>
                              <m:ctrlPr>
                                <a:rPr lang="en-US" i="1">
                                  <a:latin typeface="Cambria Math" panose="02040503050406030204" pitchFamily="18" charset="0"/>
                                </a:rPr>
                              </m:ctrlPr>
                            </m:sSubPr>
                            <m:e>
                              <m:r>
                                <a:rPr lang="en-US" b="0" i="1" smtClean="0">
                                  <a:latin typeface="Cambria Math" panose="02040503050406030204" pitchFamily="18" charset="0"/>
                                </a:rPr>
                                <m:t> </m:t>
                              </m:r>
                              <m:r>
                                <a:rPr lang="en-US" i="1">
                                  <a:latin typeface="Cambria Math" panose="02040503050406030204" pitchFamily="18" charset="0"/>
                                </a:rPr>
                                <m:t>𝑅</m:t>
                              </m:r>
                            </m:e>
                            <m:sub>
                              <m:r>
                                <a:rPr lang="en-US" i="1">
                                  <a:latin typeface="Cambria Math" panose="02040503050406030204" pitchFamily="18" charset="0"/>
                                </a:rPr>
                                <m:t>𝑂</m:t>
                              </m:r>
                            </m:sub>
                          </m:sSub>
                          <m:sSub>
                            <m:sSubPr>
                              <m:ctrlPr>
                                <a:rPr lang="en-US" i="1">
                                  <a:latin typeface="Cambria Math" panose="02040503050406030204" pitchFamily="18" charset="0"/>
                                </a:rPr>
                              </m:ctrlPr>
                            </m:sSubPr>
                            <m:e>
                              <m:r>
                                <a:rPr lang="en-US" i="1">
                                  <a:latin typeface="Cambria Math" panose="02040503050406030204" pitchFamily="18" charset="0"/>
                                </a:rPr>
                                <m:t>𝐶</m:t>
                              </m:r>
                            </m:e>
                            <m:sub>
                              <m:r>
                                <a:rPr lang="en-US" i="1">
                                  <a:latin typeface="Cambria Math" panose="02040503050406030204" pitchFamily="18" charset="0"/>
                                </a:rPr>
                                <m:t>𝑂</m:t>
                              </m:r>
                            </m:sub>
                          </m:sSub>
                        </m:den>
                      </m:f>
                    </m:oMath>
                  </m:oMathPara>
                </a14:m>
                <a:endParaRPr lang="en-US" dirty="0"/>
              </a:p>
            </p:txBody>
          </p:sp>
        </mc:Choice>
        <mc:Fallback xmlns="">
          <p:sp>
            <p:nvSpPr>
              <p:cNvPr id="13" name="Dreptunghi 4">
                <a:extLst>
                  <a:ext uri="{FF2B5EF4-FFF2-40B4-BE49-F238E27FC236}">
                    <a16:creationId xmlns:a16="http://schemas.microsoft.com/office/drawing/2014/main" id="{71137DEE-36E8-4D7C-A291-80F2E50917C8}"/>
                  </a:ext>
                </a:extLst>
              </p:cNvPr>
              <p:cNvSpPr>
                <a:spLocks noRot="1" noChangeAspect="1" noMove="1" noResize="1" noEditPoints="1" noAdjustHandles="1" noChangeArrowheads="1" noChangeShapeType="1" noTextEdit="1"/>
              </p:cNvSpPr>
              <p:nvPr/>
            </p:nvSpPr>
            <p:spPr>
              <a:xfrm>
                <a:off x="790229" y="1378333"/>
                <a:ext cx="6816475" cy="1111651"/>
              </a:xfrm>
              <a:prstGeom prst="rect">
                <a:avLst/>
              </a:prstGeom>
              <a:blipFill>
                <a:blip r:embed="rId2"/>
                <a:stretch>
                  <a:fillRect/>
                </a:stretch>
              </a:blipFill>
            </p:spPr>
            <p:txBody>
              <a:bodyPr/>
              <a:lstStyle/>
              <a:p>
                <a:r>
                  <a:rPr lang="en-US">
                    <a:noFill/>
                  </a:rPr>
                  <a:t> </a:t>
                </a:r>
              </a:p>
            </p:txBody>
          </p:sp>
        </mc:Fallback>
      </mc:AlternateContent>
      <p:sp>
        <p:nvSpPr>
          <p:cNvPr id="5" name="CasetăText 23">
            <a:extLst>
              <a:ext uri="{FF2B5EF4-FFF2-40B4-BE49-F238E27FC236}">
                <a16:creationId xmlns:a16="http://schemas.microsoft.com/office/drawing/2014/main" id="{D51F76E7-50C4-47B6-B215-C9FD068E0727}"/>
              </a:ext>
            </a:extLst>
          </p:cNvPr>
          <p:cNvSpPr txBox="1"/>
          <p:nvPr/>
        </p:nvSpPr>
        <p:spPr>
          <a:xfrm>
            <a:off x="400050" y="2489984"/>
            <a:ext cx="10888514" cy="369332"/>
          </a:xfrm>
          <a:prstGeom prst="rect">
            <a:avLst/>
          </a:prstGeom>
          <a:noFill/>
        </p:spPr>
        <p:txBody>
          <a:bodyPr wrap="square" rtlCol="0">
            <a:spAutoFit/>
          </a:bodyPr>
          <a:lstStyle/>
          <a:p>
            <a:pPr marL="342900" indent="-342900">
              <a:buFont typeface="Arial" panose="020B0604020202020204" pitchFamily="34" charset="0"/>
              <a:buChar char="•"/>
            </a:pPr>
            <a:r>
              <a:rPr lang="en-US" dirty="0"/>
              <a:t>With this, we have.</a:t>
            </a:r>
          </a:p>
        </p:txBody>
      </p:sp>
      <mc:AlternateContent xmlns:mc="http://schemas.openxmlformats.org/markup-compatibility/2006" xmlns:a14="http://schemas.microsoft.com/office/drawing/2010/main">
        <mc:Choice Requires="a14">
          <p:sp>
            <p:nvSpPr>
              <p:cNvPr id="9" name="Dreptunghi 4">
                <a:extLst>
                  <a:ext uri="{FF2B5EF4-FFF2-40B4-BE49-F238E27FC236}">
                    <a16:creationId xmlns:a16="http://schemas.microsoft.com/office/drawing/2014/main" id="{6F2C18BB-C5E8-43F8-BF9B-EF01DC9A88BA}"/>
                  </a:ext>
                </a:extLst>
              </p:cNvPr>
              <p:cNvSpPr/>
              <p:nvPr/>
            </p:nvSpPr>
            <p:spPr>
              <a:xfrm>
                <a:off x="790229" y="2859316"/>
                <a:ext cx="5189552" cy="658001"/>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i="1" smtClean="0">
                              <a:latin typeface="Cambria Math" panose="02040503050406030204" pitchFamily="18" charset="0"/>
                            </a:rPr>
                          </m:ctrlPr>
                        </m:sSubPr>
                        <m:e>
                          <m:r>
                            <a:rPr lang="en-US" i="1">
                              <a:latin typeface="Cambria Math" panose="02040503050406030204" pitchFamily="18" charset="0"/>
                            </a:rPr>
                            <m:t>𝑉</m:t>
                          </m:r>
                        </m:e>
                        <m:sub>
                          <m:r>
                            <a:rPr lang="en-US" i="1">
                              <a:latin typeface="Cambria Math" panose="02040503050406030204" pitchFamily="18" charset="0"/>
                            </a:rPr>
                            <m:t>𝑂</m:t>
                          </m:r>
                        </m:sub>
                      </m:sSub>
                      <m:r>
                        <a:rPr lang="en-US" b="0" i="1" smtClean="0">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𝑔</m:t>
                          </m:r>
                        </m:e>
                        <m:sub>
                          <m:r>
                            <a:rPr lang="en-US" i="1">
                              <a:latin typeface="Cambria Math" panose="02040503050406030204" pitchFamily="18" charset="0"/>
                            </a:rPr>
                            <m:t>𝑚</m:t>
                          </m:r>
                          <m:r>
                            <a:rPr lang="en-US" i="1">
                              <a:latin typeface="Cambria Math" panose="02040503050406030204" pitchFamily="18" charset="0"/>
                            </a:rPr>
                            <m:t>1</m:t>
                          </m:r>
                        </m:sub>
                      </m:sSub>
                      <m:sSub>
                        <m:sSubPr>
                          <m:ctrlPr>
                            <a:rPr lang="en-US" i="1">
                              <a:latin typeface="Cambria Math" panose="02040503050406030204" pitchFamily="18" charset="0"/>
                            </a:rPr>
                          </m:ctrlPr>
                        </m:sSubPr>
                        <m:e>
                          <m:r>
                            <a:rPr lang="en-US" i="1">
                              <a:latin typeface="Cambria Math" panose="02040503050406030204" pitchFamily="18" charset="0"/>
                            </a:rPr>
                            <m:t>𝑍</m:t>
                          </m:r>
                        </m:e>
                        <m:sub>
                          <m:r>
                            <a:rPr lang="en-US" i="1">
                              <a:latin typeface="Cambria Math" panose="02040503050406030204" pitchFamily="18" charset="0"/>
                            </a:rPr>
                            <m:t>𝑂</m:t>
                          </m:r>
                        </m:sub>
                      </m:sSub>
                      <m:sSub>
                        <m:sSubPr>
                          <m:ctrlPr>
                            <a:rPr lang="en-US" i="1">
                              <a:latin typeface="Cambria Math" panose="02040503050406030204" pitchFamily="18" charset="0"/>
                            </a:rPr>
                          </m:ctrlPr>
                        </m:sSubPr>
                        <m:e>
                          <m:r>
                            <a:rPr lang="en-US" i="1">
                              <a:latin typeface="Cambria Math" panose="02040503050406030204" pitchFamily="18" charset="0"/>
                            </a:rPr>
                            <m:t>𝑉</m:t>
                          </m:r>
                        </m:e>
                        <m:sub>
                          <m:r>
                            <a:rPr lang="en-US" i="1">
                              <a:latin typeface="Cambria Math" panose="02040503050406030204" pitchFamily="18" charset="0"/>
                            </a:rPr>
                            <m:t>𝑖</m:t>
                          </m:r>
                        </m:sub>
                      </m:sSub>
                      <m:r>
                        <a:rPr lang="en-US" b="0" i="1" smtClean="0">
                          <a:latin typeface="Cambria Math" panose="02040503050406030204" pitchFamily="18" charset="0"/>
                        </a:rPr>
                        <m:t>=</m:t>
                      </m:r>
                      <m:f>
                        <m:fPr>
                          <m:ctrlPr>
                            <a:rPr lang="en-US" i="1">
                              <a:latin typeface="Cambria Math" panose="02040503050406030204" pitchFamily="18" charset="0"/>
                            </a:rPr>
                          </m:ctrlPr>
                        </m:fPr>
                        <m:num>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𝑔</m:t>
                              </m:r>
                            </m:e>
                            <m:sub>
                              <m:r>
                                <a:rPr lang="en-US" i="1">
                                  <a:latin typeface="Cambria Math" panose="02040503050406030204" pitchFamily="18" charset="0"/>
                                </a:rPr>
                                <m:t>𝑚</m:t>
                              </m:r>
                              <m:r>
                                <a:rPr lang="en-US" i="1">
                                  <a:latin typeface="Cambria Math" panose="02040503050406030204" pitchFamily="18" charset="0"/>
                                </a:rPr>
                                <m:t>1</m:t>
                              </m:r>
                            </m:sub>
                          </m:sSub>
                          <m:r>
                            <a:rPr lang="en-US" b="0" i="1" smtClean="0">
                              <a:latin typeface="Cambria Math" panose="02040503050406030204" pitchFamily="18" charset="0"/>
                            </a:rPr>
                            <m:t> </m:t>
                          </m:r>
                          <m:sSub>
                            <m:sSubPr>
                              <m:ctrlPr>
                                <a:rPr lang="en-US" i="1">
                                  <a:latin typeface="Cambria Math" panose="02040503050406030204" pitchFamily="18" charset="0"/>
                                </a:rPr>
                              </m:ctrlPr>
                            </m:sSubPr>
                            <m:e>
                              <m:r>
                                <a:rPr lang="en-US" i="1">
                                  <a:latin typeface="Cambria Math" panose="02040503050406030204" pitchFamily="18" charset="0"/>
                                </a:rPr>
                                <m:t>𝑅</m:t>
                              </m:r>
                            </m:e>
                            <m:sub>
                              <m:r>
                                <a:rPr lang="en-US" i="1">
                                  <a:latin typeface="Cambria Math" panose="02040503050406030204" pitchFamily="18" charset="0"/>
                                </a:rPr>
                                <m:t>𝑂</m:t>
                              </m:r>
                            </m:sub>
                          </m:sSub>
                        </m:num>
                        <m:den>
                          <m:r>
                            <a:rPr lang="en-US" i="1">
                              <a:latin typeface="Cambria Math" panose="02040503050406030204" pitchFamily="18" charset="0"/>
                            </a:rPr>
                            <m:t>1+</m:t>
                          </m:r>
                          <m:r>
                            <a:rPr lang="en-US" i="1">
                              <a:latin typeface="Cambria Math" panose="02040503050406030204" pitchFamily="18" charset="0"/>
                            </a:rPr>
                            <m:t>𝑠</m:t>
                          </m:r>
                          <m:sSub>
                            <m:sSubPr>
                              <m:ctrlPr>
                                <a:rPr lang="en-US" i="1">
                                  <a:latin typeface="Cambria Math" panose="02040503050406030204" pitchFamily="18" charset="0"/>
                                </a:rPr>
                              </m:ctrlPr>
                            </m:sSubPr>
                            <m:e>
                              <m:r>
                                <a:rPr lang="en-US" i="1">
                                  <a:latin typeface="Cambria Math" panose="02040503050406030204" pitchFamily="18" charset="0"/>
                                </a:rPr>
                                <m:t> </m:t>
                              </m:r>
                              <m:r>
                                <a:rPr lang="en-US" i="1">
                                  <a:latin typeface="Cambria Math" panose="02040503050406030204" pitchFamily="18" charset="0"/>
                                </a:rPr>
                                <m:t>𝑅</m:t>
                              </m:r>
                            </m:e>
                            <m:sub>
                              <m:r>
                                <a:rPr lang="en-US" i="1">
                                  <a:latin typeface="Cambria Math" panose="02040503050406030204" pitchFamily="18" charset="0"/>
                                </a:rPr>
                                <m:t>𝑂</m:t>
                              </m:r>
                            </m:sub>
                          </m:sSub>
                          <m:sSub>
                            <m:sSubPr>
                              <m:ctrlPr>
                                <a:rPr lang="en-US" i="1">
                                  <a:latin typeface="Cambria Math" panose="02040503050406030204" pitchFamily="18" charset="0"/>
                                </a:rPr>
                              </m:ctrlPr>
                            </m:sSubPr>
                            <m:e>
                              <m:r>
                                <a:rPr lang="en-US" i="1">
                                  <a:latin typeface="Cambria Math" panose="02040503050406030204" pitchFamily="18" charset="0"/>
                                </a:rPr>
                                <m:t>𝐶</m:t>
                              </m:r>
                            </m:e>
                            <m:sub>
                              <m:r>
                                <a:rPr lang="en-US" i="1">
                                  <a:latin typeface="Cambria Math" panose="02040503050406030204" pitchFamily="18" charset="0"/>
                                </a:rPr>
                                <m:t>𝑂</m:t>
                              </m:r>
                            </m:sub>
                          </m:sSub>
                        </m:den>
                      </m:f>
                      <m:sSub>
                        <m:sSubPr>
                          <m:ctrlPr>
                            <a:rPr lang="en-US" i="1">
                              <a:latin typeface="Cambria Math" panose="02040503050406030204" pitchFamily="18" charset="0"/>
                            </a:rPr>
                          </m:ctrlPr>
                        </m:sSubPr>
                        <m:e>
                          <m:r>
                            <a:rPr lang="en-US" i="1">
                              <a:latin typeface="Cambria Math" panose="02040503050406030204" pitchFamily="18" charset="0"/>
                            </a:rPr>
                            <m:t>𝑉</m:t>
                          </m:r>
                        </m:e>
                        <m:sub>
                          <m:r>
                            <a:rPr lang="en-US" i="1">
                              <a:latin typeface="Cambria Math" panose="02040503050406030204" pitchFamily="18" charset="0"/>
                            </a:rPr>
                            <m:t>𝑖</m:t>
                          </m:r>
                        </m:sub>
                      </m:sSub>
                    </m:oMath>
                  </m:oMathPara>
                </a14:m>
                <a:endParaRPr lang="en-US" dirty="0"/>
              </a:p>
            </p:txBody>
          </p:sp>
        </mc:Choice>
        <mc:Fallback xmlns="">
          <p:sp>
            <p:nvSpPr>
              <p:cNvPr id="9" name="Dreptunghi 4">
                <a:extLst>
                  <a:ext uri="{FF2B5EF4-FFF2-40B4-BE49-F238E27FC236}">
                    <a16:creationId xmlns:a16="http://schemas.microsoft.com/office/drawing/2014/main" id="{6F2C18BB-C5E8-43F8-BF9B-EF01DC9A88BA}"/>
                  </a:ext>
                </a:extLst>
              </p:cNvPr>
              <p:cNvSpPr>
                <a:spLocks noRot="1" noChangeAspect="1" noMove="1" noResize="1" noEditPoints="1" noAdjustHandles="1" noChangeArrowheads="1" noChangeShapeType="1" noTextEdit="1"/>
              </p:cNvSpPr>
              <p:nvPr/>
            </p:nvSpPr>
            <p:spPr>
              <a:xfrm>
                <a:off x="790229" y="2859316"/>
                <a:ext cx="5189552" cy="658001"/>
              </a:xfrm>
              <a:prstGeom prst="rect">
                <a:avLst/>
              </a:prstGeom>
              <a:blipFill>
                <a:blip r:embed="rId3"/>
                <a:stretch>
                  <a:fillRect/>
                </a:stretch>
              </a:blipFill>
            </p:spPr>
            <p:txBody>
              <a:bodyPr/>
              <a:lstStyle/>
              <a:p>
                <a:r>
                  <a:rPr lang="en-US">
                    <a:noFill/>
                  </a:rPr>
                  <a:t> </a:t>
                </a:r>
              </a:p>
            </p:txBody>
          </p:sp>
        </mc:Fallback>
      </mc:AlternateContent>
      <p:sp>
        <p:nvSpPr>
          <p:cNvPr id="12" name="CasetăText 23">
            <a:extLst>
              <a:ext uri="{FF2B5EF4-FFF2-40B4-BE49-F238E27FC236}">
                <a16:creationId xmlns:a16="http://schemas.microsoft.com/office/drawing/2014/main" id="{E3FCA3B3-1401-4CCE-A12C-5261835C4093}"/>
              </a:ext>
            </a:extLst>
          </p:cNvPr>
          <p:cNvSpPr txBox="1"/>
          <p:nvPr/>
        </p:nvSpPr>
        <p:spPr>
          <a:xfrm>
            <a:off x="400050" y="3520558"/>
            <a:ext cx="7206654" cy="369332"/>
          </a:xfrm>
          <a:prstGeom prst="rect">
            <a:avLst/>
          </a:prstGeom>
          <a:noFill/>
        </p:spPr>
        <p:txBody>
          <a:bodyPr wrap="square" rtlCol="0">
            <a:spAutoFit/>
          </a:bodyPr>
          <a:lstStyle/>
          <a:p>
            <a:pPr marL="342900" indent="-342900">
              <a:buFont typeface="Arial" panose="020B0604020202020204" pitchFamily="34" charset="0"/>
              <a:buChar char="•"/>
            </a:pPr>
            <a:r>
              <a:rPr lang="en-US" dirty="0"/>
              <a:t>The transfer function is, by definition, V</a:t>
            </a:r>
            <a:r>
              <a:rPr lang="en-US" baseline="-25000" dirty="0"/>
              <a:t>O</a:t>
            </a:r>
            <a:r>
              <a:rPr lang="en-US" dirty="0"/>
              <a:t>/V</a:t>
            </a:r>
            <a:r>
              <a:rPr lang="en-US" baseline="-25000" dirty="0"/>
              <a:t>i</a:t>
            </a:r>
            <a:r>
              <a:rPr lang="en-US" dirty="0"/>
              <a:t>. With this, we get:</a:t>
            </a:r>
          </a:p>
        </p:txBody>
      </p:sp>
      <mc:AlternateContent xmlns:mc="http://schemas.openxmlformats.org/markup-compatibility/2006" xmlns:a14="http://schemas.microsoft.com/office/drawing/2010/main">
        <mc:Choice Requires="a14">
          <p:sp>
            <p:nvSpPr>
              <p:cNvPr id="27" name="Dreptunghi 4">
                <a:extLst>
                  <a:ext uri="{FF2B5EF4-FFF2-40B4-BE49-F238E27FC236}">
                    <a16:creationId xmlns:a16="http://schemas.microsoft.com/office/drawing/2014/main" id="{0EB1A5CD-7D56-48EA-B300-AF8050AEB055}"/>
                  </a:ext>
                </a:extLst>
              </p:cNvPr>
              <p:cNvSpPr/>
              <p:nvPr/>
            </p:nvSpPr>
            <p:spPr>
              <a:xfrm>
                <a:off x="844998" y="3970967"/>
                <a:ext cx="2764259" cy="658001"/>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r>
                        <a:rPr lang="en-US" b="0" i="1" smtClean="0">
                          <a:latin typeface="Cambria Math" panose="02040503050406030204" pitchFamily="18" charset="0"/>
                        </a:rPr>
                        <m:t>𝐻</m:t>
                      </m:r>
                      <m:r>
                        <a:rPr lang="en-US" b="0" i="1" smtClean="0">
                          <a:latin typeface="Cambria Math" panose="02040503050406030204" pitchFamily="18" charset="0"/>
                        </a:rPr>
                        <m:t>(</m:t>
                      </m:r>
                      <m:r>
                        <a:rPr lang="en-US" b="0" i="1" smtClean="0">
                          <a:latin typeface="Cambria Math" panose="02040503050406030204" pitchFamily="18" charset="0"/>
                        </a:rPr>
                        <m:t>𝑠</m:t>
                      </m:r>
                      <m:r>
                        <a:rPr lang="en-US" b="0" i="1" smtClean="0">
                          <a:latin typeface="Cambria Math" panose="02040503050406030204" pitchFamily="18" charset="0"/>
                        </a:rPr>
                        <m:t>)=</m:t>
                      </m:r>
                      <m:f>
                        <m:fPr>
                          <m:ctrlPr>
                            <a:rPr lang="en-US" i="1">
                              <a:latin typeface="Cambria Math" panose="02040503050406030204" pitchFamily="18" charset="0"/>
                            </a:rPr>
                          </m:ctrlPr>
                        </m:fPr>
                        <m:num>
                          <m:sSub>
                            <m:sSubPr>
                              <m:ctrlPr>
                                <a:rPr lang="en-US" i="1">
                                  <a:latin typeface="Cambria Math" panose="02040503050406030204" pitchFamily="18" charset="0"/>
                                </a:rPr>
                              </m:ctrlPr>
                            </m:sSubPr>
                            <m:e>
                              <m:r>
                                <a:rPr lang="en-US" i="1">
                                  <a:latin typeface="Cambria Math" panose="02040503050406030204" pitchFamily="18" charset="0"/>
                                </a:rPr>
                                <m:t>𝑉</m:t>
                              </m:r>
                            </m:e>
                            <m:sub>
                              <m:r>
                                <a:rPr lang="en-US" i="1">
                                  <a:latin typeface="Cambria Math" panose="02040503050406030204" pitchFamily="18" charset="0"/>
                                </a:rPr>
                                <m:t>𝑂</m:t>
                              </m:r>
                            </m:sub>
                          </m:sSub>
                        </m:num>
                        <m:den>
                          <m:sSub>
                            <m:sSubPr>
                              <m:ctrlPr>
                                <a:rPr lang="en-US" i="1">
                                  <a:latin typeface="Cambria Math" panose="02040503050406030204" pitchFamily="18" charset="0"/>
                                </a:rPr>
                              </m:ctrlPr>
                            </m:sSubPr>
                            <m:e>
                              <m:r>
                                <a:rPr lang="en-US" i="1">
                                  <a:latin typeface="Cambria Math" panose="02040503050406030204" pitchFamily="18" charset="0"/>
                                </a:rPr>
                                <m:t>𝑉</m:t>
                              </m:r>
                            </m:e>
                            <m:sub>
                              <m:r>
                                <a:rPr lang="en-US" i="1">
                                  <a:latin typeface="Cambria Math" panose="02040503050406030204" pitchFamily="18" charset="0"/>
                                </a:rPr>
                                <m:t>𝑖</m:t>
                              </m:r>
                            </m:sub>
                          </m:sSub>
                        </m:den>
                      </m:f>
                      <m:r>
                        <a:rPr lang="en-US" b="0" i="1" smtClean="0">
                          <a:latin typeface="Cambria Math" panose="02040503050406030204" pitchFamily="18" charset="0"/>
                        </a:rPr>
                        <m:t>=</m:t>
                      </m:r>
                      <m:f>
                        <m:fPr>
                          <m:ctrlPr>
                            <a:rPr lang="en-US" i="1">
                              <a:latin typeface="Cambria Math" panose="02040503050406030204" pitchFamily="18" charset="0"/>
                            </a:rPr>
                          </m:ctrlPr>
                        </m:fPr>
                        <m:num>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𝑔</m:t>
                              </m:r>
                            </m:e>
                            <m:sub>
                              <m:r>
                                <a:rPr lang="en-US" i="1">
                                  <a:latin typeface="Cambria Math" panose="02040503050406030204" pitchFamily="18" charset="0"/>
                                </a:rPr>
                                <m:t>𝑚</m:t>
                              </m:r>
                              <m:r>
                                <a:rPr lang="en-US" i="1">
                                  <a:latin typeface="Cambria Math" panose="02040503050406030204" pitchFamily="18" charset="0"/>
                                </a:rPr>
                                <m:t>1</m:t>
                              </m:r>
                            </m:sub>
                          </m:sSub>
                          <m:r>
                            <a:rPr lang="en-US" i="1">
                              <a:latin typeface="Cambria Math" panose="02040503050406030204" pitchFamily="18" charset="0"/>
                            </a:rPr>
                            <m:t> </m:t>
                          </m:r>
                          <m:sSub>
                            <m:sSubPr>
                              <m:ctrlPr>
                                <a:rPr lang="en-US" i="1">
                                  <a:latin typeface="Cambria Math" panose="02040503050406030204" pitchFamily="18" charset="0"/>
                                </a:rPr>
                              </m:ctrlPr>
                            </m:sSubPr>
                            <m:e>
                              <m:r>
                                <a:rPr lang="en-US" i="1">
                                  <a:latin typeface="Cambria Math" panose="02040503050406030204" pitchFamily="18" charset="0"/>
                                </a:rPr>
                                <m:t>𝑅</m:t>
                              </m:r>
                            </m:e>
                            <m:sub>
                              <m:r>
                                <a:rPr lang="en-US" i="1">
                                  <a:latin typeface="Cambria Math" panose="02040503050406030204" pitchFamily="18" charset="0"/>
                                </a:rPr>
                                <m:t>𝑂</m:t>
                              </m:r>
                            </m:sub>
                          </m:sSub>
                        </m:num>
                        <m:den>
                          <m:r>
                            <a:rPr lang="en-US" i="1">
                              <a:latin typeface="Cambria Math" panose="02040503050406030204" pitchFamily="18" charset="0"/>
                            </a:rPr>
                            <m:t>1+</m:t>
                          </m:r>
                          <m:r>
                            <a:rPr lang="en-US" i="1">
                              <a:latin typeface="Cambria Math" panose="02040503050406030204" pitchFamily="18" charset="0"/>
                            </a:rPr>
                            <m:t>𝑠</m:t>
                          </m:r>
                          <m:sSub>
                            <m:sSubPr>
                              <m:ctrlPr>
                                <a:rPr lang="en-US" i="1">
                                  <a:latin typeface="Cambria Math" panose="02040503050406030204" pitchFamily="18" charset="0"/>
                                </a:rPr>
                              </m:ctrlPr>
                            </m:sSubPr>
                            <m:e>
                              <m:r>
                                <a:rPr lang="en-US" i="1">
                                  <a:latin typeface="Cambria Math" panose="02040503050406030204" pitchFamily="18" charset="0"/>
                                </a:rPr>
                                <m:t> </m:t>
                              </m:r>
                              <m:r>
                                <a:rPr lang="en-US" i="1">
                                  <a:latin typeface="Cambria Math" panose="02040503050406030204" pitchFamily="18" charset="0"/>
                                </a:rPr>
                                <m:t>𝑅</m:t>
                              </m:r>
                            </m:e>
                            <m:sub>
                              <m:r>
                                <a:rPr lang="en-US" i="1">
                                  <a:latin typeface="Cambria Math" panose="02040503050406030204" pitchFamily="18" charset="0"/>
                                </a:rPr>
                                <m:t>𝑂</m:t>
                              </m:r>
                            </m:sub>
                          </m:sSub>
                          <m:sSub>
                            <m:sSubPr>
                              <m:ctrlPr>
                                <a:rPr lang="en-US" i="1">
                                  <a:latin typeface="Cambria Math" panose="02040503050406030204" pitchFamily="18" charset="0"/>
                                </a:rPr>
                              </m:ctrlPr>
                            </m:sSubPr>
                            <m:e>
                              <m:r>
                                <a:rPr lang="en-US" i="1">
                                  <a:latin typeface="Cambria Math" panose="02040503050406030204" pitchFamily="18" charset="0"/>
                                </a:rPr>
                                <m:t>𝐶</m:t>
                              </m:r>
                            </m:e>
                            <m:sub>
                              <m:r>
                                <a:rPr lang="en-US" i="1">
                                  <a:latin typeface="Cambria Math" panose="02040503050406030204" pitchFamily="18" charset="0"/>
                                </a:rPr>
                                <m:t>𝑂</m:t>
                              </m:r>
                            </m:sub>
                          </m:sSub>
                        </m:den>
                      </m:f>
                    </m:oMath>
                  </m:oMathPara>
                </a14:m>
                <a:endParaRPr lang="en-US" dirty="0"/>
              </a:p>
            </p:txBody>
          </p:sp>
        </mc:Choice>
        <mc:Fallback xmlns="">
          <p:sp>
            <p:nvSpPr>
              <p:cNvPr id="27" name="Dreptunghi 4">
                <a:extLst>
                  <a:ext uri="{FF2B5EF4-FFF2-40B4-BE49-F238E27FC236}">
                    <a16:creationId xmlns:a16="http://schemas.microsoft.com/office/drawing/2014/main" id="{0EB1A5CD-7D56-48EA-B300-AF8050AEB055}"/>
                  </a:ext>
                </a:extLst>
              </p:cNvPr>
              <p:cNvSpPr>
                <a:spLocks noRot="1" noChangeAspect="1" noMove="1" noResize="1" noEditPoints="1" noAdjustHandles="1" noChangeArrowheads="1" noChangeShapeType="1" noTextEdit="1"/>
              </p:cNvSpPr>
              <p:nvPr/>
            </p:nvSpPr>
            <p:spPr>
              <a:xfrm>
                <a:off x="844998" y="3970967"/>
                <a:ext cx="2764259" cy="658001"/>
              </a:xfrm>
              <a:prstGeom prst="rect">
                <a:avLst/>
              </a:prstGeom>
              <a:blipFill>
                <a:blip r:embed="rId4"/>
                <a:stretch>
                  <a:fillRect/>
                </a:stretch>
              </a:blipFill>
            </p:spPr>
            <p:txBody>
              <a:bodyPr/>
              <a:lstStyle/>
              <a:p>
                <a:r>
                  <a:rPr lang="en-US">
                    <a:noFill/>
                  </a:rPr>
                  <a:t> </a:t>
                </a:r>
              </a:p>
            </p:txBody>
          </p:sp>
        </mc:Fallback>
      </mc:AlternateContent>
      <p:sp>
        <p:nvSpPr>
          <p:cNvPr id="29" name="Rectangle: Rounded Corners 21">
            <a:extLst>
              <a:ext uri="{FF2B5EF4-FFF2-40B4-BE49-F238E27FC236}">
                <a16:creationId xmlns:a16="http://schemas.microsoft.com/office/drawing/2014/main" id="{04ABC51E-6D31-4773-A741-C3BF3869EB69}"/>
              </a:ext>
            </a:extLst>
          </p:cNvPr>
          <p:cNvSpPr/>
          <p:nvPr/>
        </p:nvSpPr>
        <p:spPr>
          <a:xfrm>
            <a:off x="790229" y="3966797"/>
            <a:ext cx="2764258" cy="782456"/>
          </a:xfrm>
          <a:prstGeom prst="round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9084700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Conector drept 2">
            <a:extLst>
              <a:ext uri="{FF2B5EF4-FFF2-40B4-BE49-F238E27FC236}">
                <a16:creationId xmlns:a16="http://schemas.microsoft.com/office/drawing/2014/main" id="{4E3223A4-2A65-456C-927A-C6B16C3955D6}"/>
              </a:ext>
            </a:extLst>
          </p:cNvPr>
          <p:cNvCxnSpPr>
            <a:cxnSpLocks/>
          </p:cNvCxnSpPr>
          <p:nvPr/>
        </p:nvCxnSpPr>
        <p:spPr>
          <a:xfrm>
            <a:off x="400050" y="837962"/>
            <a:ext cx="11348604"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4" name="CasetăText 3">
            <a:extLst>
              <a:ext uri="{FF2B5EF4-FFF2-40B4-BE49-F238E27FC236}">
                <a16:creationId xmlns:a16="http://schemas.microsoft.com/office/drawing/2014/main" id="{6E4733E5-891B-4CF7-A347-94EDAE0FAB17}"/>
              </a:ext>
            </a:extLst>
          </p:cNvPr>
          <p:cNvSpPr txBox="1"/>
          <p:nvPr/>
        </p:nvSpPr>
        <p:spPr>
          <a:xfrm>
            <a:off x="400050" y="376297"/>
            <a:ext cx="5456622" cy="461665"/>
          </a:xfrm>
          <a:prstGeom prst="rect">
            <a:avLst/>
          </a:prstGeom>
          <a:noFill/>
        </p:spPr>
        <p:txBody>
          <a:bodyPr wrap="none" rtlCol="0">
            <a:spAutoFit/>
          </a:bodyPr>
          <a:lstStyle/>
          <a:p>
            <a:r>
              <a:rPr lang="en-US" sz="2400" dirty="0"/>
              <a:t>Common Source Stage – Transfer Function</a:t>
            </a:r>
            <a:endParaRPr lang="ro-RO" sz="2400" dirty="0"/>
          </a:p>
        </p:txBody>
      </p:sp>
      <p:sp>
        <p:nvSpPr>
          <p:cNvPr id="2" name="CasetăText 23">
            <a:extLst>
              <a:ext uri="{FF2B5EF4-FFF2-40B4-BE49-F238E27FC236}">
                <a16:creationId xmlns:a16="http://schemas.microsoft.com/office/drawing/2014/main" id="{572D04B4-DAAF-4CF2-831C-2418F3DA74C1}"/>
              </a:ext>
            </a:extLst>
          </p:cNvPr>
          <p:cNvSpPr txBox="1"/>
          <p:nvPr/>
        </p:nvSpPr>
        <p:spPr>
          <a:xfrm>
            <a:off x="400050" y="1009001"/>
            <a:ext cx="10888514" cy="369332"/>
          </a:xfrm>
          <a:prstGeom prst="rect">
            <a:avLst/>
          </a:prstGeom>
          <a:noFill/>
        </p:spPr>
        <p:txBody>
          <a:bodyPr wrap="square" rtlCol="0">
            <a:spAutoFit/>
          </a:bodyPr>
          <a:lstStyle/>
          <a:p>
            <a:pPr marL="342900" indent="-342900">
              <a:buFont typeface="Arial" panose="020B0604020202020204" pitchFamily="34" charset="0"/>
              <a:buChar char="•"/>
            </a:pPr>
            <a:r>
              <a:rPr lang="en-US" dirty="0"/>
              <a:t>But we have already seen that the small signal low frequency gain is</a:t>
            </a:r>
          </a:p>
        </p:txBody>
      </p:sp>
      <p:sp>
        <p:nvSpPr>
          <p:cNvPr id="5" name="CasetăText 23">
            <a:extLst>
              <a:ext uri="{FF2B5EF4-FFF2-40B4-BE49-F238E27FC236}">
                <a16:creationId xmlns:a16="http://schemas.microsoft.com/office/drawing/2014/main" id="{D51F76E7-50C4-47B6-B215-C9FD068E0727}"/>
              </a:ext>
            </a:extLst>
          </p:cNvPr>
          <p:cNvSpPr txBox="1"/>
          <p:nvPr/>
        </p:nvSpPr>
        <p:spPr>
          <a:xfrm>
            <a:off x="400050" y="1759910"/>
            <a:ext cx="10888514" cy="369332"/>
          </a:xfrm>
          <a:prstGeom prst="rect">
            <a:avLst/>
          </a:prstGeom>
          <a:noFill/>
        </p:spPr>
        <p:txBody>
          <a:bodyPr wrap="square" rtlCol="0">
            <a:spAutoFit/>
          </a:bodyPr>
          <a:lstStyle/>
          <a:p>
            <a:pPr marL="342900" indent="-342900">
              <a:buFont typeface="Arial" panose="020B0604020202020204" pitchFamily="34" charset="0"/>
              <a:buChar char="•"/>
            </a:pPr>
            <a:r>
              <a:rPr lang="en-US" dirty="0"/>
              <a:t>We introduce the following notation for the system pole:</a:t>
            </a:r>
          </a:p>
        </p:txBody>
      </p:sp>
      <p:sp>
        <p:nvSpPr>
          <p:cNvPr id="12" name="CasetăText 23">
            <a:extLst>
              <a:ext uri="{FF2B5EF4-FFF2-40B4-BE49-F238E27FC236}">
                <a16:creationId xmlns:a16="http://schemas.microsoft.com/office/drawing/2014/main" id="{E3FCA3B3-1401-4CCE-A12C-5261835C4093}"/>
              </a:ext>
            </a:extLst>
          </p:cNvPr>
          <p:cNvSpPr txBox="1"/>
          <p:nvPr/>
        </p:nvSpPr>
        <p:spPr>
          <a:xfrm>
            <a:off x="400050" y="2801348"/>
            <a:ext cx="7206654" cy="646331"/>
          </a:xfrm>
          <a:prstGeom prst="rect">
            <a:avLst/>
          </a:prstGeom>
          <a:noFill/>
        </p:spPr>
        <p:txBody>
          <a:bodyPr wrap="square" rtlCol="0">
            <a:spAutoFit/>
          </a:bodyPr>
          <a:lstStyle/>
          <a:p>
            <a:pPr marL="342900" indent="-342900">
              <a:buFont typeface="Arial" panose="020B0604020202020204" pitchFamily="34" charset="0"/>
              <a:buChar char="•"/>
            </a:pPr>
            <a:r>
              <a:rPr lang="en-US" dirty="0"/>
              <a:t>And switch to the Fourier notation (s </a:t>
            </a:r>
            <a:r>
              <a:rPr lang="en-US" dirty="0">
                <a:latin typeface="Times New Roman" panose="02020603050405020304" pitchFamily="18" charset="0"/>
                <a:cs typeface="Times New Roman" panose="02020603050405020304" pitchFamily="18" charset="0"/>
              </a:rPr>
              <a:t>→ </a:t>
            </a:r>
            <a:r>
              <a:rPr lang="en-US" dirty="0"/>
              <a:t>j</a:t>
            </a:r>
            <a:r>
              <a:rPr lang="el-GR" dirty="0">
                <a:latin typeface="Times New Roman" panose="02020603050405020304" pitchFamily="18" charset="0"/>
                <a:cs typeface="Times New Roman" panose="02020603050405020304" pitchFamily="18" charset="0"/>
              </a:rPr>
              <a:t>ω</a:t>
            </a:r>
            <a:r>
              <a:rPr lang="en-US" dirty="0">
                <a:latin typeface="Times New Roman" panose="02020603050405020304" pitchFamily="18" charset="0"/>
                <a:cs typeface="Times New Roman" panose="02020603050405020304" pitchFamily="18" charset="0"/>
              </a:rPr>
              <a:t>)</a:t>
            </a:r>
            <a:endParaRPr lang="en-US" dirty="0"/>
          </a:p>
          <a:p>
            <a:pPr marL="342900" indent="-342900">
              <a:buFont typeface="Arial" panose="020B0604020202020204" pitchFamily="34" charset="0"/>
              <a:buChar char="•"/>
            </a:pPr>
            <a:r>
              <a:rPr lang="en-US" dirty="0"/>
              <a:t>With this, the function becomes:</a:t>
            </a:r>
          </a:p>
        </p:txBody>
      </p:sp>
      <mc:AlternateContent xmlns:mc="http://schemas.openxmlformats.org/markup-compatibility/2006" xmlns:a14="http://schemas.microsoft.com/office/drawing/2010/main">
        <mc:Choice Requires="a14">
          <p:sp>
            <p:nvSpPr>
              <p:cNvPr id="27" name="Dreptunghi 4">
                <a:extLst>
                  <a:ext uri="{FF2B5EF4-FFF2-40B4-BE49-F238E27FC236}">
                    <a16:creationId xmlns:a16="http://schemas.microsoft.com/office/drawing/2014/main" id="{0EB1A5CD-7D56-48EA-B300-AF8050AEB055}"/>
                  </a:ext>
                </a:extLst>
              </p:cNvPr>
              <p:cNvSpPr/>
              <p:nvPr/>
            </p:nvSpPr>
            <p:spPr>
              <a:xfrm>
                <a:off x="844998" y="3525579"/>
                <a:ext cx="1865290" cy="855491"/>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r>
                        <a:rPr lang="en-US" b="0" i="1" smtClean="0">
                          <a:latin typeface="Cambria Math" panose="02040503050406030204" pitchFamily="18" charset="0"/>
                        </a:rPr>
                        <m:t>𝐻</m:t>
                      </m:r>
                      <m:r>
                        <a:rPr lang="en-US" b="0" i="1" smtClean="0">
                          <a:latin typeface="Cambria Math" panose="02040503050406030204" pitchFamily="18" charset="0"/>
                        </a:rPr>
                        <m:t>(</m:t>
                      </m:r>
                      <m:r>
                        <a:rPr lang="en-US" b="0" i="1" smtClean="0">
                          <a:latin typeface="Cambria Math" panose="02040503050406030204" pitchFamily="18" charset="0"/>
                        </a:rPr>
                        <m:t>𝑠</m:t>
                      </m:r>
                      <m:r>
                        <a:rPr lang="en-US" b="0" i="1" smtClean="0">
                          <a:latin typeface="Cambria Math" panose="02040503050406030204" pitchFamily="18" charset="0"/>
                        </a:rPr>
                        <m:t>)=</m:t>
                      </m:r>
                      <m:f>
                        <m:fPr>
                          <m:ctrlPr>
                            <a:rPr lang="en-US" i="1">
                              <a:latin typeface="Cambria Math" panose="02040503050406030204" pitchFamily="18" charset="0"/>
                            </a:rPr>
                          </m:ctrlPr>
                        </m:fPr>
                        <m:num>
                          <m:r>
                            <a:rPr lang="en-US" i="1">
                              <a:latin typeface="Cambria Math" panose="02040503050406030204" pitchFamily="18" charset="0"/>
                            </a:rPr>
                            <m:t> </m:t>
                          </m:r>
                          <m:sSub>
                            <m:sSubPr>
                              <m:ctrlPr>
                                <a:rPr lang="en-US" i="1">
                                  <a:latin typeface="Cambria Math" panose="02040503050406030204" pitchFamily="18" charset="0"/>
                                </a:rPr>
                              </m:ctrlPr>
                            </m:sSubPr>
                            <m:e>
                              <m:r>
                                <a:rPr lang="en-US" b="0" i="1" smtClean="0">
                                  <a:latin typeface="Cambria Math" panose="02040503050406030204" pitchFamily="18" charset="0"/>
                                </a:rPr>
                                <m:t>𝐴</m:t>
                              </m:r>
                            </m:e>
                            <m:sub>
                              <m:r>
                                <a:rPr lang="en-US" i="1">
                                  <a:latin typeface="Cambria Math" panose="02040503050406030204" pitchFamily="18" charset="0"/>
                                </a:rPr>
                                <m:t>𝑂</m:t>
                              </m:r>
                            </m:sub>
                          </m:sSub>
                        </m:num>
                        <m:den>
                          <m:r>
                            <a:rPr lang="en-US" i="1">
                              <a:latin typeface="Cambria Math" panose="02040503050406030204" pitchFamily="18" charset="0"/>
                            </a:rPr>
                            <m:t>1+</m:t>
                          </m:r>
                          <m:r>
                            <a:rPr lang="en-US" b="0" i="1" smtClean="0">
                              <a:latin typeface="Cambria Math" panose="02040503050406030204" pitchFamily="18" charset="0"/>
                            </a:rPr>
                            <m:t>𝑗</m:t>
                          </m:r>
                          <m:f>
                            <m:fPr>
                              <m:ctrlPr>
                                <a:rPr lang="en-US" i="1" smtClean="0">
                                  <a:latin typeface="Cambria Math" panose="02040503050406030204" pitchFamily="18" charset="0"/>
                                </a:rPr>
                              </m:ctrlPr>
                            </m:fPr>
                            <m:num>
                              <m:r>
                                <a:rPr lang="en-US" b="0" i="1" smtClean="0">
                                  <a:latin typeface="Cambria Math" panose="02040503050406030204" pitchFamily="18" charset="0"/>
                                  <a:ea typeface="Cambria Math" panose="02040503050406030204" pitchFamily="18" charset="0"/>
                                </a:rPr>
                                <m:t>𝜔</m:t>
                              </m:r>
                            </m:num>
                            <m:den>
                              <m:sSub>
                                <m:sSubPr>
                                  <m:ctrlPr>
                                    <a:rPr lang="en-US" i="1" smtClean="0">
                                      <a:latin typeface="Cambria Math" panose="02040503050406030204" pitchFamily="18" charset="0"/>
                                    </a:rPr>
                                  </m:ctrlPr>
                                </m:sSubPr>
                                <m:e>
                                  <m:r>
                                    <a:rPr lang="en-US" i="1">
                                      <a:latin typeface="Cambria Math" panose="02040503050406030204" pitchFamily="18" charset="0"/>
                                      <a:ea typeface="Cambria Math" panose="02040503050406030204" pitchFamily="18" charset="0"/>
                                    </a:rPr>
                                    <m:t>𝜔</m:t>
                                  </m:r>
                                </m:e>
                                <m:sub>
                                  <m:r>
                                    <a:rPr lang="en-US" b="0" i="1" smtClean="0">
                                      <a:latin typeface="Cambria Math" panose="02040503050406030204" pitchFamily="18" charset="0"/>
                                    </a:rPr>
                                    <m:t>0</m:t>
                                  </m:r>
                                </m:sub>
                              </m:sSub>
                            </m:den>
                          </m:f>
                        </m:den>
                      </m:f>
                    </m:oMath>
                  </m:oMathPara>
                </a14:m>
                <a:endParaRPr lang="en-US" dirty="0"/>
              </a:p>
            </p:txBody>
          </p:sp>
        </mc:Choice>
        <mc:Fallback xmlns="">
          <p:sp>
            <p:nvSpPr>
              <p:cNvPr id="27" name="Dreptunghi 4">
                <a:extLst>
                  <a:ext uri="{FF2B5EF4-FFF2-40B4-BE49-F238E27FC236}">
                    <a16:creationId xmlns:a16="http://schemas.microsoft.com/office/drawing/2014/main" id="{0EB1A5CD-7D56-48EA-B300-AF8050AEB055}"/>
                  </a:ext>
                </a:extLst>
              </p:cNvPr>
              <p:cNvSpPr>
                <a:spLocks noRot="1" noChangeAspect="1" noMove="1" noResize="1" noEditPoints="1" noAdjustHandles="1" noChangeArrowheads="1" noChangeShapeType="1" noTextEdit="1"/>
              </p:cNvSpPr>
              <p:nvPr/>
            </p:nvSpPr>
            <p:spPr>
              <a:xfrm>
                <a:off x="844998" y="3525579"/>
                <a:ext cx="1865290" cy="855491"/>
              </a:xfrm>
              <a:prstGeom prst="rect">
                <a:avLst/>
              </a:prstGeom>
              <a:blipFill>
                <a:blip r:embed="rId2"/>
                <a:stretch>
                  <a:fillRect/>
                </a:stretch>
              </a:blipFill>
            </p:spPr>
            <p:txBody>
              <a:bodyPr/>
              <a:lstStyle/>
              <a:p>
                <a:r>
                  <a:rPr lang="en-US">
                    <a:noFill/>
                  </a:rPr>
                  <a:t> </a:t>
                </a:r>
              </a:p>
            </p:txBody>
          </p:sp>
        </mc:Fallback>
      </mc:AlternateContent>
      <p:sp>
        <p:nvSpPr>
          <p:cNvPr id="29" name="Rectangle: Rounded Corners 21">
            <a:extLst>
              <a:ext uri="{FF2B5EF4-FFF2-40B4-BE49-F238E27FC236}">
                <a16:creationId xmlns:a16="http://schemas.microsoft.com/office/drawing/2014/main" id="{04ABC51E-6D31-4773-A741-C3BF3869EB69}"/>
              </a:ext>
            </a:extLst>
          </p:cNvPr>
          <p:cNvSpPr/>
          <p:nvPr/>
        </p:nvSpPr>
        <p:spPr>
          <a:xfrm>
            <a:off x="790228" y="3521408"/>
            <a:ext cx="1865290" cy="885973"/>
          </a:xfrm>
          <a:prstGeom prst="round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mc:AlternateContent xmlns:mc="http://schemas.openxmlformats.org/markup-compatibility/2006" xmlns:a14="http://schemas.microsoft.com/office/drawing/2010/main">
        <mc:Choice Requires="a14">
          <p:sp>
            <p:nvSpPr>
              <p:cNvPr id="6" name="Dreptunghi 4">
                <a:extLst>
                  <a:ext uri="{FF2B5EF4-FFF2-40B4-BE49-F238E27FC236}">
                    <a16:creationId xmlns:a16="http://schemas.microsoft.com/office/drawing/2014/main" id="{31CA2BCC-9C9A-47CC-81F9-CD0BBBA43A9F}"/>
                  </a:ext>
                </a:extLst>
              </p:cNvPr>
              <p:cNvSpPr/>
              <p:nvPr/>
            </p:nvSpPr>
            <p:spPr>
              <a:xfrm>
                <a:off x="790228" y="1378333"/>
                <a:ext cx="2274257" cy="369332"/>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𝐴</m:t>
                          </m:r>
                        </m:e>
                        <m:sub>
                          <m:r>
                            <a:rPr lang="en-US" b="0" i="1" smtClean="0">
                              <a:latin typeface="Cambria Math" panose="02040503050406030204" pitchFamily="18" charset="0"/>
                            </a:rPr>
                            <m:t>0</m:t>
                          </m:r>
                        </m:sub>
                      </m:sSub>
                      <m:r>
                        <a:rPr lang="en-US" b="0" i="1" smtClean="0">
                          <a:latin typeface="Cambria Math" panose="02040503050406030204" pitchFamily="18" charset="0"/>
                        </a:rPr>
                        <m:t>=</m:t>
                      </m:r>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𝑔</m:t>
                          </m:r>
                        </m:e>
                        <m:sub>
                          <m:r>
                            <a:rPr lang="en-US" i="1">
                              <a:latin typeface="Cambria Math" panose="02040503050406030204" pitchFamily="18" charset="0"/>
                            </a:rPr>
                            <m:t>𝑚</m:t>
                          </m:r>
                          <m:r>
                            <a:rPr lang="en-US" i="1">
                              <a:latin typeface="Cambria Math" panose="02040503050406030204" pitchFamily="18" charset="0"/>
                            </a:rPr>
                            <m:t>1</m:t>
                          </m:r>
                        </m:sub>
                      </m:sSub>
                      <m:sSub>
                        <m:sSubPr>
                          <m:ctrlPr>
                            <a:rPr lang="en-US" i="1" smtClean="0">
                              <a:latin typeface="Cambria Math" panose="02040503050406030204" pitchFamily="18" charset="0"/>
                            </a:rPr>
                          </m:ctrlPr>
                        </m:sSubPr>
                        <m:e>
                          <m:r>
                            <a:rPr lang="en-US" b="0" i="1" smtClean="0">
                              <a:latin typeface="Cambria Math" panose="02040503050406030204" pitchFamily="18" charset="0"/>
                            </a:rPr>
                            <m:t>𝑅</m:t>
                          </m:r>
                        </m:e>
                        <m:sub>
                          <m:r>
                            <a:rPr lang="en-US" b="0" i="1" smtClean="0">
                              <a:latin typeface="Cambria Math" panose="02040503050406030204" pitchFamily="18" charset="0"/>
                            </a:rPr>
                            <m:t>𝑂</m:t>
                          </m:r>
                        </m:sub>
                      </m:sSub>
                    </m:oMath>
                  </m:oMathPara>
                </a14:m>
                <a:endParaRPr lang="en-US" dirty="0"/>
              </a:p>
            </p:txBody>
          </p:sp>
        </mc:Choice>
        <mc:Fallback xmlns="">
          <p:sp>
            <p:nvSpPr>
              <p:cNvPr id="6" name="Dreptunghi 4">
                <a:extLst>
                  <a:ext uri="{FF2B5EF4-FFF2-40B4-BE49-F238E27FC236}">
                    <a16:creationId xmlns:a16="http://schemas.microsoft.com/office/drawing/2014/main" id="{31CA2BCC-9C9A-47CC-81F9-CD0BBBA43A9F}"/>
                  </a:ext>
                </a:extLst>
              </p:cNvPr>
              <p:cNvSpPr>
                <a:spLocks noRot="1" noChangeAspect="1" noMove="1" noResize="1" noEditPoints="1" noAdjustHandles="1" noChangeArrowheads="1" noChangeShapeType="1" noTextEdit="1"/>
              </p:cNvSpPr>
              <p:nvPr/>
            </p:nvSpPr>
            <p:spPr>
              <a:xfrm>
                <a:off x="790228" y="1378333"/>
                <a:ext cx="2274257" cy="369332"/>
              </a:xfrm>
              <a:prstGeom prst="rect">
                <a:avLst/>
              </a:prstGeom>
              <a:blipFill>
                <a:blip r:embed="rId3"/>
                <a:stretch>
                  <a:fillRect b="-655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Dreptunghi 4">
                <a:extLst>
                  <a:ext uri="{FF2B5EF4-FFF2-40B4-BE49-F238E27FC236}">
                    <a16:creationId xmlns:a16="http://schemas.microsoft.com/office/drawing/2014/main" id="{FEB960F4-EA48-4B9E-BDE2-6B27BF866884}"/>
                  </a:ext>
                </a:extLst>
              </p:cNvPr>
              <p:cNvSpPr/>
              <p:nvPr/>
            </p:nvSpPr>
            <p:spPr>
              <a:xfrm>
                <a:off x="790229" y="2141487"/>
                <a:ext cx="2274257" cy="659861"/>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𝜔</m:t>
                          </m:r>
                        </m:e>
                        <m:sub>
                          <m:r>
                            <a:rPr lang="en-US" b="0" i="1" smtClean="0">
                              <a:latin typeface="Cambria Math" panose="02040503050406030204" pitchFamily="18" charset="0"/>
                            </a:rPr>
                            <m:t>0</m:t>
                          </m:r>
                        </m:sub>
                      </m:sSub>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sSub>
                            <m:sSubPr>
                              <m:ctrlPr>
                                <a:rPr lang="en-US" i="1">
                                  <a:latin typeface="Cambria Math" panose="02040503050406030204" pitchFamily="18" charset="0"/>
                                </a:rPr>
                              </m:ctrlPr>
                            </m:sSubPr>
                            <m:e>
                              <m:r>
                                <a:rPr lang="en-US" i="1">
                                  <a:latin typeface="Cambria Math" panose="02040503050406030204" pitchFamily="18" charset="0"/>
                                </a:rPr>
                                <m:t> </m:t>
                              </m:r>
                              <m:r>
                                <a:rPr lang="en-US" i="1">
                                  <a:latin typeface="Cambria Math" panose="02040503050406030204" pitchFamily="18" charset="0"/>
                                </a:rPr>
                                <m:t>𝑅</m:t>
                              </m:r>
                            </m:e>
                            <m:sub>
                              <m:r>
                                <a:rPr lang="en-US" i="1">
                                  <a:latin typeface="Cambria Math" panose="02040503050406030204" pitchFamily="18" charset="0"/>
                                </a:rPr>
                                <m:t>𝑂</m:t>
                              </m:r>
                            </m:sub>
                          </m:sSub>
                          <m:sSub>
                            <m:sSubPr>
                              <m:ctrlPr>
                                <a:rPr lang="en-US" i="1">
                                  <a:latin typeface="Cambria Math" panose="02040503050406030204" pitchFamily="18" charset="0"/>
                                </a:rPr>
                              </m:ctrlPr>
                            </m:sSubPr>
                            <m:e>
                              <m:r>
                                <a:rPr lang="en-US" i="1">
                                  <a:latin typeface="Cambria Math" panose="02040503050406030204" pitchFamily="18" charset="0"/>
                                </a:rPr>
                                <m:t>𝐶</m:t>
                              </m:r>
                            </m:e>
                            <m:sub>
                              <m:r>
                                <a:rPr lang="en-US" i="1">
                                  <a:latin typeface="Cambria Math" panose="02040503050406030204" pitchFamily="18" charset="0"/>
                                </a:rPr>
                                <m:t>𝑂</m:t>
                              </m:r>
                            </m:sub>
                          </m:sSub>
                        </m:den>
                      </m:f>
                    </m:oMath>
                  </m:oMathPara>
                </a14:m>
                <a:endParaRPr lang="en-US" dirty="0"/>
              </a:p>
            </p:txBody>
          </p:sp>
        </mc:Choice>
        <mc:Fallback xmlns="">
          <p:sp>
            <p:nvSpPr>
              <p:cNvPr id="7" name="Dreptunghi 4">
                <a:extLst>
                  <a:ext uri="{FF2B5EF4-FFF2-40B4-BE49-F238E27FC236}">
                    <a16:creationId xmlns:a16="http://schemas.microsoft.com/office/drawing/2014/main" id="{FEB960F4-EA48-4B9E-BDE2-6B27BF866884}"/>
                  </a:ext>
                </a:extLst>
              </p:cNvPr>
              <p:cNvSpPr>
                <a:spLocks noRot="1" noChangeAspect="1" noMove="1" noResize="1" noEditPoints="1" noAdjustHandles="1" noChangeArrowheads="1" noChangeShapeType="1" noTextEdit="1"/>
              </p:cNvSpPr>
              <p:nvPr/>
            </p:nvSpPr>
            <p:spPr>
              <a:xfrm>
                <a:off x="790229" y="2141487"/>
                <a:ext cx="2274257" cy="659861"/>
              </a:xfrm>
              <a:prstGeom prst="rect">
                <a:avLst/>
              </a:prstGeom>
              <a:blipFill>
                <a:blip r:embed="rId4"/>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4399915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Conector drept 2">
            <a:extLst>
              <a:ext uri="{FF2B5EF4-FFF2-40B4-BE49-F238E27FC236}">
                <a16:creationId xmlns:a16="http://schemas.microsoft.com/office/drawing/2014/main" id="{4E3223A4-2A65-456C-927A-C6B16C3955D6}"/>
              </a:ext>
            </a:extLst>
          </p:cNvPr>
          <p:cNvCxnSpPr>
            <a:cxnSpLocks/>
          </p:cNvCxnSpPr>
          <p:nvPr/>
        </p:nvCxnSpPr>
        <p:spPr>
          <a:xfrm>
            <a:off x="400050" y="837962"/>
            <a:ext cx="11348604"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4" name="CasetăText 3">
            <a:extLst>
              <a:ext uri="{FF2B5EF4-FFF2-40B4-BE49-F238E27FC236}">
                <a16:creationId xmlns:a16="http://schemas.microsoft.com/office/drawing/2014/main" id="{6E4733E5-891B-4CF7-A347-94EDAE0FAB17}"/>
              </a:ext>
            </a:extLst>
          </p:cNvPr>
          <p:cNvSpPr txBox="1"/>
          <p:nvPr/>
        </p:nvSpPr>
        <p:spPr>
          <a:xfrm>
            <a:off x="400050" y="376297"/>
            <a:ext cx="5044714" cy="461665"/>
          </a:xfrm>
          <a:prstGeom prst="rect">
            <a:avLst/>
          </a:prstGeom>
          <a:noFill/>
        </p:spPr>
        <p:txBody>
          <a:bodyPr wrap="none" rtlCol="0">
            <a:spAutoFit/>
          </a:bodyPr>
          <a:lstStyle/>
          <a:p>
            <a:r>
              <a:rPr lang="en-US" sz="2400" dirty="0"/>
              <a:t>Common Source Stage – Resistive Load</a:t>
            </a:r>
            <a:endParaRPr lang="ro-RO" sz="2400" dirty="0"/>
          </a:p>
        </p:txBody>
      </p:sp>
      <p:sp>
        <p:nvSpPr>
          <p:cNvPr id="2" name="CasetăText 23">
            <a:extLst>
              <a:ext uri="{FF2B5EF4-FFF2-40B4-BE49-F238E27FC236}">
                <a16:creationId xmlns:a16="http://schemas.microsoft.com/office/drawing/2014/main" id="{FEA849D0-E7A8-41E0-80A9-24CBF9CF3F3F}"/>
              </a:ext>
            </a:extLst>
          </p:cNvPr>
          <p:cNvSpPr txBox="1"/>
          <p:nvPr/>
        </p:nvSpPr>
        <p:spPr>
          <a:xfrm>
            <a:off x="400050" y="930295"/>
            <a:ext cx="7848339" cy="1200329"/>
          </a:xfrm>
          <a:prstGeom prst="rect">
            <a:avLst/>
          </a:prstGeom>
          <a:noFill/>
        </p:spPr>
        <p:txBody>
          <a:bodyPr wrap="square" rtlCol="0">
            <a:spAutoFit/>
          </a:bodyPr>
          <a:lstStyle/>
          <a:p>
            <a:pPr marL="342900" indent="-342900">
              <a:buFont typeface="Arial" panose="020B0604020202020204" pitchFamily="34" charset="0"/>
              <a:buChar char="•"/>
            </a:pPr>
            <a:r>
              <a:rPr lang="en-US" dirty="0">
                <a:sym typeface="Wingdings" panose="05000000000000000000" pitchFamily="2" charset="2"/>
              </a:rPr>
              <a:t>Let us analyze the resistive load common source configuration.</a:t>
            </a:r>
          </a:p>
          <a:p>
            <a:pPr marL="342900" indent="-342900">
              <a:buFont typeface="Arial" panose="020B0604020202020204" pitchFamily="34" charset="0"/>
              <a:buChar char="•"/>
            </a:pPr>
            <a:r>
              <a:rPr lang="en-US" dirty="0">
                <a:sym typeface="Wingdings" panose="05000000000000000000" pitchFamily="2" charset="2"/>
              </a:rPr>
              <a:t>The purpose of this analysis is to understand the limitations of the resistive load / the benefits of the active load.</a:t>
            </a:r>
          </a:p>
          <a:p>
            <a:pPr marL="342900" indent="-342900">
              <a:buFont typeface="Arial" panose="020B0604020202020204" pitchFamily="34" charset="0"/>
              <a:buChar char="•"/>
            </a:pPr>
            <a:r>
              <a:rPr lang="en-US" dirty="0">
                <a:sym typeface="Wingdings" panose="05000000000000000000" pitchFamily="2" charset="2"/>
              </a:rPr>
              <a:t>In this case we have:</a:t>
            </a:r>
          </a:p>
        </p:txBody>
      </p:sp>
      <p:pic>
        <p:nvPicPr>
          <p:cNvPr id="6" name="Picture 5">
            <a:extLst>
              <a:ext uri="{FF2B5EF4-FFF2-40B4-BE49-F238E27FC236}">
                <a16:creationId xmlns:a16="http://schemas.microsoft.com/office/drawing/2014/main" id="{849EF6F2-370C-41A0-B088-1479900D0BA6}"/>
              </a:ext>
            </a:extLst>
          </p:cNvPr>
          <p:cNvPicPr>
            <a:picLocks noChangeAspect="1"/>
          </p:cNvPicPr>
          <p:nvPr/>
        </p:nvPicPr>
        <p:blipFill>
          <a:blip r:embed="rId2"/>
          <a:stretch>
            <a:fillRect/>
          </a:stretch>
        </p:blipFill>
        <p:spPr>
          <a:xfrm>
            <a:off x="8398701" y="1192263"/>
            <a:ext cx="2768253" cy="5230467"/>
          </a:xfrm>
          <a:prstGeom prst="rect">
            <a:avLst/>
          </a:prstGeom>
        </p:spPr>
      </p:pic>
      <mc:AlternateContent xmlns:mc="http://schemas.openxmlformats.org/markup-compatibility/2006" xmlns:a14="http://schemas.microsoft.com/office/drawing/2010/main">
        <mc:Choice Requires="a14">
          <p:sp>
            <p:nvSpPr>
              <p:cNvPr id="7" name="Dreptunghi 4">
                <a:extLst>
                  <a:ext uri="{FF2B5EF4-FFF2-40B4-BE49-F238E27FC236}">
                    <a16:creationId xmlns:a16="http://schemas.microsoft.com/office/drawing/2014/main" id="{21CEDD16-090C-4A27-B6BA-E2B37E1CE6A3}"/>
                  </a:ext>
                </a:extLst>
              </p:cNvPr>
              <p:cNvSpPr/>
              <p:nvPr/>
            </p:nvSpPr>
            <p:spPr>
              <a:xfrm>
                <a:off x="691295" y="2130624"/>
                <a:ext cx="1860959"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i="1" smtClean="0">
                              <a:latin typeface="Cambria Math" panose="02040503050406030204" pitchFamily="18" charset="0"/>
                            </a:rPr>
                          </m:ctrlPr>
                        </m:sSubPr>
                        <m:e>
                          <m:r>
                            <a:rPr lang="en-US" i="1">
                              <a:latin typeface="Cambria Math" panose="02040503050406030204" pitchFamily="18" charset="0"/>
                            </a:rPr>
                            <m:t>𝑉</m:t>
                          </m:r>
                        </m:e>
                        <m:sub>
                          <m:r>
                            <a:rPr lang="en-US" i="1">
                              <a:latin typeface="Cambria Math" panose="02040503050406030204" pitchFamily="18" charset="0"/>
                            </a:rPr>
                            <m:t>𝑂</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𝑑𝑑</m:t>
                          </m:r>
                        </m:sub>
                      </m:sSub>
                      <m:r>
                        <a:rPr lang="en-US" b="0" i="1" smtClean="0">
                          <a:latin typeface="Cambria Math" panose="02040503050406030204" pitchFamily="18" charset="0"/>
                        </a:rPr>
                        <m:t>−</m:t>
                      </m:r>
                      <m:r>
                        <a:rPr lang="en-US" b="0" i="1" smtClean="0">
                          <a:latin typeface="Cambria Math" panose="02040503050406030204" pitchFamily="18" charset="0"/>
                        </a:rPr>
                        <m:t>𝑅</m:t>
                      </m:r>
                      <m:r>
                        <a:rPr lang="en-US" b="0" i="1" smtClean="0">
                          <a:latin typeface="Cambria Math" panose="02040503050406030204" pitchFamily="18" charset="0"/>
                        </a:rPr>
                        <m:t> </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𝐼</m:t>
                          </m:r>
                        </m:e>
                        <m:sub>
                          <m:r>
                            <a:rPr lang="en-US" b="0" i="1" smtClean="0">
                              <a:latin typeface="Cambria Math" panose="02040503050406030204" pitchFamily="18" charset="0"/>
                            </a:rPr>
                            <m:t>𝑂</m:t>
                          </m:r>
                        </m:sub>
                      </m:sSub>
                    </m:oMath>
                  </m:oMathPara>
                </a14:m>
                <a:endParaRPr lang="en-US" dirty="0"/>
              </a:p>
            </p:txBody>
          </p:sp>
        </mc:Choice>
        <mc:Fallback xmlns="">
          <p:sp>
            <p:nvSpPr>
              <p:cNvPr id="7" name="Dreptunghi 4">
                <a:extLst>
                  <a:ext uri="{FF2B5EF4-FFF2-40B4-BE49-F238E27FC236}">
                    <a16:creationId xmlns:a16="http://schemas.microsoft.com/office/drawing/2014/main" id="{21CEDD16-090C-4A27-B6BA-E2B37E1CE6A3}"/>
                  </a:ext>
                </a:extLst>
              </p:cNvPr>
              <p:cNvSpPr>
                <a:spLocks noRot="1" noChangeAspect="1" noMove="1" noResize="1" noEditPoints="1" noAdjustHandles="1" noChangeArrowheads="1" noChangeShapeType="1" noTextEdit="1"/>
              </p:cNvSpPr>
              <p:nvPr/>
            </p:nvSpPr>
            <p:spPr>
              <a:xfrm>
                <a:off x="691295" y="2130624"/>
                <a:ext cx="1860959" cy="369332"/>
              </a:xfrm>
              <a:prstGeom prst="rect">
                <a:avLst/>
              </a:prstGeom>
              <a:blipFill>
                <a:blip r:embed="rId3"/>
                <a:stretch>
                  <a:fillRect/>
                </a:stretch>
              </a:blipFill>
            </p:spPr>
            <p:txBody>
              <a:bodyPr/>
              <a:lstStyle/>
              <a:p>
                <a:r>
                  <a:rPr lang="en-US">
                    <a:noFill/>
                  </a:rPr>
                  <a:t> </a:t>
                </a:r>
              </a:p>
            </p:txBody>
          </p:sp>
        </mc:Fallback>
      </mc:AlternateContent>
      <p:sp>
        <p:nvSpPr>
          <p:cNvPr id="11" name="CasetăText 23">
            <a:extLst>
              <a:ext uri="{FF2B5EF4-FFF2-40B4-BE49-F238E27FC236}">
                <a16:creationId xmlns:a16="http://schemas.microsoft.com/office/drawing/2014/main" id="{92C6BD27-1FD8-41B1-BB7A-0A4738713A51}"/>
              </a:ext>
            </a:extLst>
          </p:cNvPr>
          <p:cNvSpPr txBox="1"/>
          <p:nvPr/>
        </p:nvSpPr>
        <p:spPr>
          <a:xfrm>
            <a:off x="400050" y="2448032"/>
            <a:ext cx="7848339" cy="3139321"/>
          </a:xfrm>
          <a:prstGeom prst="rect">
            <a:avLst/>
          </a:prstGeom>
          <a:noFill/>
        </p:spPr>
        <p:txBody>
          <a:bodyPr wrap="square" rtlCol="0">
            <a:spAutoFit/>
          </a:bodyPr>
          <a:lstStyle/>
          <a:p>
            <a:pPr marL="342900" indent="-342900">
              <a:buFont typeface="Arial" panose="020B0604020202020204" pitchFamily="34" charset="0"/>
              <a:buChar char="•"/>
            </a:pPr>
            <a:r>
              <a:rPr lang="en-US" dirty="0">
                <a:sym typeface="Wingdings" panose="05000000000000000000" pitchFamily="2" charset="2"/>
              </a:rPr>
              <a:t>In the resistive load case, the small signal load resistance is no longer independent on the large signal operation point.</a:t>
            </a:r>
          </a:p>
          <a:p>
            <a:pPr marL="342900" indent="-342900">
              <a:buFont typeface="Arial" panose="020B0604020202020204" pitchFamily="34" charset="0"/>
              <a:buChar char="•"/>
            </a:pPr>
            <a:r>
              <a:rPr lang="en-US" dirty="0">
                <a:sym typeface="Wingdings" panose="05000000000000000000" pitchFamily="2" charset="2"/>
              </a:rPr>
              <a:t>We could:</a:t>
            </a:r>
          </a:p>
          <a:p>
            <a:pPr marL="800100" lvl="1" indent="-342900">
              <a:buFont typeface="Wingdings" panose="05000000000000000000" pitchFamily="2" charset="2"/>
              <a:buChar char="§"/>
            </a:pPr>
            <a:r>
              <a:rPr lang="en-US" dirty="0">
                <a:sym typeface="Wingdings" panose="05000000000000000000" pitchFamily="2" charset="2"/>
              </a:rPr>
              <a:t>Scenario 1 – Have the same operating point (</a:t>
            </a:r>
            <a:r>
              <a:rPr lang="en-US" dirty="0" err="1">
                <a:sym typeface="Wingdings" panose="05000000000000000000" pitchFamily="2" charset="2"/>
              </a:rPr>
              <a:t>d.c.</a:t>
            </a:r>
            <a:r>
              <a:rPr lang="en-US" dirty="0">
                <a:sym typeface="Wingdings" panose="05000000000000000000" pitchFamily="2" charset="2"/>
              </a:rPr>
              <a:t> output current and output voltage) and the same load resistance, but for this we usually would need a much larger supply voltage.</a:t>
            </a:r>
          </a:p>
          <a:p>
            <a:pPr marL="800100" lvl="1" indent="-342900">
              <a:buFont typeface="Wingdings" panose="05000000000000000000" pitchFamily="2" charset="2"/>
              <a:buChar char="§"/>
            </a:pPr>
            <a:r>
              <a:rPr lang="en-US" dirty="0">
                <a:sym typeface="Wingdings" panose="05000000000000000000" pitchFamily="2" charset="2"/>
              </a:rPr>
              <a:t>Scenario 2 – Have the same output resistance and supply voltage, but this would force us to work at much lower currents.</a:t>
            </a:r>
          </a:p>
          <a:p>
            <a:pPr marL="800100" lvl="1" indent="-342900">
              <a:buFont typeface="Wingdings" panose="05000000000000000000" pitchFamily="2" charset="2"/>
              <a:buChar char="§"/>
            </a:pPr>
            <a:r>
              <a:rPr lang="en-US" dirty="0">
                <a:sym typeface="Wingdings" panose="05000000000000000000" pitchFamily="2" charset="2"/>
              </a:rPr>
              <a:t>Scenario 3 – Have the same operating point (</a:t>
            </a:r>
            <a:r>
              <a:rPr lang="en-US" dirty="0" err="1">
                <a:sym typeface="Wingdings" panose="05000000000000000000" pitchFamily="2" charset="2"/>
              </a:rPr>
              <a:t>d.c.</a:t>
            </a:r>
            <a:r>
              <a:rPr lang="en-US" dirty="0">
                <a:sym typeface="Wingdings" panose="05000000000000000000" pitchFamily="2" charset="2"/>
              </a:rPr>
              <a:t> output current and output voltage) and same supply voltage, but that would force us to work at lower load resistance.</a:t>
            </a:r>
          </a:p>
        </p:txBody>
      </p:sp>
    </p:spTree>
    <p:extLst>
      <p:ext uri="{BB962C8B-B14F-4D97-AF65-F5344CB8AC3E}">
        <p14:creationId xmlns:p14="http://schemas.microsoft.com/office/powerpoint/2010/main" val="26853103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Conector drept 2">
            <a:extLst>
              <a:ext uri="{FF2B5EF4-FFF2-40B4-BE49-F238E27FC236}">
                <a16:creationId xmlns:a16="http://schemas.microsoft.com/office/drawing/2014/main" id="{4E3223A4-2A65-456C-927A-C6B16C3955D6}"/>
              </a:ext>
            </a:extLst>
          </p:cNvPr>
          <p:cNvCxnSpPr>
            <a:cxnSpLocks/>
          </p:cNvCxnSpPr>
          <p:nvPr/>
        </p:nvCxnSpPr>
        <p:spPr>
          <a:xfrm>
            <a:off x="400050" y="837962"/>
            <a:ext cx="11348604"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4" name="CasetăText 3">
            <a:extLst>
              <a:ext uri="{FF2B5EF4-FFF2-40B4-BE49-F238E27FC236}">
                <a16:creationId xmlns:a16="http://schemas.microsoft.com/office/drawing/2014/main" id="{6E4733E5-891B-4CF7-A347-94EDAE0FAB17}"/>
              </a:ext>
            </a:extLst>
          </p:cNvPr>
          <p:cNvSpPr txBox="1"/>
          <p:nvPr/>
        </p:nvSpPr>
        <p:spPr>
          <a:xfrm>
            <a:off x="400050" y="376297"/>
            <a:ext cx="5044714" cy="461665"/>
          </a:xfrm>
          <a:prstGeom prst="rect">
            <a:avLst/>
          </a:prstGeom>
          <a:noFill/>
        </p:spPr>
        <p:txBody>
          <a:bodyPr wrap="none" rtlCol="0">
            <a:spAutoFit/>
          </a:bodyPr>
          <a:lstStyle/>
          <a:p>
            <a:r>
              <a:rPr lang="en-US" sz="2400" dirty="0"/>
              <a:t>Common Source Stage – Resistive Load</a:t>
            </a:r>
            <a:endParaRPr lang="ro-RO" sz="2400" dirty="0"/>
          </a:p>
        </p:txBody>
      </p:sp>
      <p:pic>
        <p:nvPicPr>
          <p:cNvPr id="7" name="Picture 6">
            <a:extLst>
              <a:ext uri="{FF2B5EF4-FFF2-40B4-BE49-F238E27FC236}">
                <a16:creationId xmlns:a16="http://schemas.microsoft.com/office/drawing/2014/main" id="{25794412-ABFD-4060-B699-3E84D42C7846}"/>
              </a:ext>
            </a:extLst>
          </p:cNvPr>
          <p:cNvPicPr>
            <a:picLocks noChangeAspect="1"/>
          </p:cNvPicPr>
          <p:nvPr/>
        </p:nvPicPr>
        <p:blipFill>
          <a:blip r:embed="rId2"/>
          <a:stretch>
            <a:fillRect/>
          </a:stretch>
        </p:blipFill>
        <p:spPr>
          <a:xfrm>
            <a:off x="1684750" y="1009054"/>
            <a:ext cx="9012477" cy="5525898"/>
          </a:xfrm>
          <a:prstGeom prst="rect">
            <a:avLst/>
          </a:prstGeom>
        </p:spPr>
      </p:pic>
    </p:spTree>
    <p:extLst>
      <p:ext uri="{BB962C8B-B14F-4D97-AF65-F5344CB8AC3E}">
        <p14:creationId xmlns:p14="http://schemas.microsoft.com/office/powerpoint/2010/main" val="11081278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Conector drept 2">
            <a:extLst>
              <a:ext uri="{FF2B5EF4-FFF2-40B4-BE49-F238E27FC236}">
                <a16:creationId xmlns:a16="http://schemas.microsoft.com/office/drawing/2014/main" id="{4E3223A4-2A65-456C-927A-C6B16C3955D6}"/>
              </a:ext>
            </a:extLst>
          </p:cNvPr>
          <p:cNvCxnSpPr>
            <a:cxnSpLocks/>
          </p:cNvCxnSpPr>
          <p:nvPr/>
        </p:nvCxnSpPr>
        <p:spPr>
          <a:xfrm>
            <a:off x="400050" y="837962"/>
            <a:ext cx="11348604"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4" name="CasetăText 3">
            <a:extLst>
              <a:ext uri="{FF2B5EF4-FFF2-40B4-BE49-F238E27FC236}">
                <a16:creationId xmlns:a16="http://schemas.microsoft.com/office/drawing/2014/main" id="{6E4733E5-891B-4CF7-A347-94EDAE0FAB17}"/>
              </a:ext>
            </a:extLst>
          </p:cNvPr>
          <p:cNvSpPr txBox="1"/>
          <p:nvPr/>
        </p:nvSpPr>
        <p:spPr>
          <a:xfrm>
            <a:off x="400050" y="376297"/>
            <a:ext cx="5044714" cy="461665"/>
          </a:xfrm>
          <a:prstGeom prst="rect">
            <a:avLst/>
          </a:prstGeom>
          <a:noFill/>
        </p:spPr>
        <p:txBody>
          <a:bodyPr wrap="none" rtlCol="0">
            <a:spAutoFit/>
          </a:bodyPr>
          <a:lstStyle/>
          <a:p>
            <a:r>
              <a:rPr lang="en-US" sz="2400" dirty="0"/>
              <a:t>Common Source Stage – Resistive Load</a:t>
            </a:r>
            <a:endParaRPr lang="ro-RO" sz="2400" dirty="0"/>
          </a:p>
        </p:txBody>
      </p:sp>
      <p:sp>
        <p:nvSpPr>
          <p:cNvPr id="2" name="CasetăText 23">
            <a:extLst>
              <a:ext uri="{FF2B5EF4-FFF2-40B4-BE49-F238E27FC236}">
                <a16:creationId xmlns:a16="http://schemas.microsoft.com/office/drawing/2014/main" id="{2757DE0E-5F2E-4B3B-94B3-496A4F0010F9}"/>
              </a:ext>
            </a:extLst>
          </p:cNvPr>
          <p:cNvSpPr txBox="1"/>
          <p:nvPr/>
        </p:nvSpPr>
        <p:spPr>
          <a:xfrm>
            <a:off x="400050" y="930295"/>
            <a:ext cx="11067528" cy="5078313"/>
          </a:xfrm>
          <a:prstGeom prst="rect">
            <a:avLst/>
          </a:prstGeom>
          <a:noFill/>
        </p:spPr>
        <p:txBody>
          <a:bodyPr wrap="square" rtlCol="0">
            <a:spAutoFit/>
          </a:bodyPr>
          <a:lstStyle/>
          <a:p>
            <a:r>
              <a:rPr lang="en-US" b="1" dirty="0">
                <a:sym typeface="Wingdings" panose="05000000000000000000" pitchFamily="2" charset="2"/>
              </a:rPr>
              <a:t>Numerical Example</a:t>
            </a:r>
          </a:p>
          <a:p>
            <a:pPr marL="342900" indent="-342900">
              <a:buFont typeface="Arial" panose="020B0604020202020204" pitchFamily="34" charset="0"/>
              <a:buChar char="•"/>
            </a:pPr>
            <a:r>
              <a:rPr lang="en-US" dirty="0">
                <a:sym typeface="Wingdings" panose="05000000000000000000" pitchFamily="2" charset="2"/>
              </a:rPr>
              <a:t>Let us assume that, for the active load, we have an operation point of V</a:t>
            </a:r>
            <a:r>
              <a:rPr lang="en-US" baseline="-25000" dirty="0">
                <a:sym typeface="Wingdings" panose="05000000000000000000" pitchFamily="2" charset="2"/>
              </a:rPr>
              <a:t>O</a:t>
            </a:r>
            <a:r>
              <a:rPr lang="en-US" dirty="0">
                <a:sym typeface="Wingdings" panose="05000000000000000000" pitchFamily="2" charset="2"/>
              </a:rPr>
              <a:t>=2.5V (middle off supply range), I</a:t>
            </a:r>
            <a:r>
              <a:rPr lang="en-US" baseline="-25000" dirty="0">
                <a:sym typeface="Wingdings" panose="05000000000000000000" pitchFamily="2" charset="2"/>
              </a:rPr>
              <a:t>O</a:t>
            </a:r>
            <a:r>
              <a:rPr lang="en-US" dirty="0">
                <a:sym typeface="Wingdings" panose="05000000000000000000" pitchFamily="2" charset="2"/>
              </a:rPr>
              <a:t>=10uA and we also have a small signal output resistance of r</a:t>
            </a:r>
            <a:r>
              <a:rPr lang="en-US" baseline="-25000" dirty="0">
                <a:sym typeface="Wingdings" panose="05000000000000000000" pitchFamily="2" charset="2"/>
              </a:rPr>
              <a:t>o2</a:t>
            </a:r>
            <a:r>
              <a:rPr lang="en-US" dirty="0">
                <a:sym typeface="Wingdings" panose="05000000000000000000" pitchFamily="2" charset="2"/>
              </a:rPr>
              <a:t>=2M</a:t>
            </a:r>
            <a:r>
              <a:rPr lang="el-GR" dirty="0">
                <a:sym typeface="Wingdings" panose="05000000000000000000" pitchFamily="2" charset="2"/>
              </a:rPr>
              <a:t>Ω</a:t>
            </a:r>
            <a:r>
              <a:rPr lang="en-US" dirty="0">
                <a:sym typeface="Wingdings" panose="05000000000000000000" pitchFamily="2" charset="2"/>
              </a:rPr>
              <a:t>.</a:t>
            </a:r>
          </a:p>
          <a:p>
            <a:pPr marL="342900" indent="-342900">
              <a:buFont typeface="Arial" panose="020B0604020202020204" pitchFamily="34" charset="0"/>
              <a:buChar char="•"/>
            </a:pPr>
            <a:r>
              <a:rPr lang="en-US" dirty="0">
                <a:sym typeface="Wingdings" panose="05000000000000000000" pitchFamily="2" charset="2"/>
              </a:rPr>
              <a:t>The three scenarios we discussed above are:</a:t>
            </a:r>
          </a:p>
          <a:p>
            <a:pPr marL="800100" lvl="1" indent="-342900">
              <a:buFont typeface="Wingdings" panose="05000000000000000000" pitchFamily="2" charset="2"/>
              <a:buChar char="§"/>
            </a:pPr>
            <a:r>
              <a:rPr lang="en-US" dirty="0">
                <a:sym typeface="Wingdings" panose="05000000000000000000" pitchFamily="2" charset="2"/>
              </a:rPr>
              <a:t>Scenario 1 – We target the same operation point (V</a:t>
            </a:r>
            <a:r>
              <a:rPr lang="en-US" baseline="-25000" dirty="0">
                <a:sym typeface="Wingdings" panose="05000000000000000000" pitchFamily="2" charset="2"/>
              </a:rPr>
              <a:t>O</a:t>
            </a:r>
            <a:r>
              <a:rPr lang="en-US" dirty="0">
                <a:sym typeface="Wingdings" panose="05000000000000000000" pitchFamily="2" charset="2"/>
              </a:rPr>
              <a:t>=2.5V , I</a:t>
            </a:r>
            <a:r>
              <a:rPr lang="en-US" baseline="-25000" dirty="0">
                <a:sym typeface="Wingdings" panose="05000000000000000000" pitchFamily="2" charset="2"/>
              </a:rPr>
              <a:t>O</a:t>
            </a:r>
            <a:r>
              <a:rPr lang="en-US" dirty="0">
                <a:sym typeface="Wingdings" panose="05000000000000000000" pitchFamily="2" charset="2"/>
              </a:rPr>
              <a:t>=10uA) with a load resistance of R=2M</a:t>
            </a:r>
            <a:r>
              <a:rPr lang="el-GR" dirty="0">
                <a:sym typeface="Wingdings" panose="05000000000000000000" pitchFamily="2" charset="2"/>
              </a:rPr>
              <a:t>Ω</a:t>
            </a:r>
            <a:r>
              <a:rPr lang="en-US" dirty="0">
                <a:sym typeface="Wingdings" panose="05000000000000000000" pitchFamily="2" charset="2"/>
              </a:rPr>
              <a:t>. To get the 10uA current, we need a voltage drop of RI</a:t>
            </a:r>
            <a:r>
              <a:rPr lang="en-US" baseline="-25000" dirty="0">
                <a:sym typeface="Wingdings" panose="05000000000000000000" pitchFamily="2" charset="2"/>
              </a:rPr>
              <a:t>O</a:t>
            </a:r>
            <a:r>
              <a:rPr lang="en-US" dirty="0">
                <a:sym typeface="Wingdings" panose="05000000000000000000" pitchFamily="2" charset="2"/>
              </a:rPr>
              <a:t>=2M</a:t>
            </a:r>
            <a:r>
              <a:rPr lang="el-GR" dirty="0">
                <a:sym typeface="Wingdings" panose="05000000000000000000" pitchFamily="2" charset="2"/>
              </a:rPr>
              <a:t>Ω</a:t>
            </a:r>
            <a:r>
              <a:rPr lang="en-US" dirty="0">
                <a:sym typeface="Wingdings" panose="05000000000000000000" pitchFamily="2" charset="2"/>
              </a:rPr>
              <a:t> x 10uA=20V on the resistive load. So the needed supply voltage would be V</a:t>
            </a:r>
            <a:r>
              <a:rPr lang="en-US" baseline="-25000" dirty="0">
                <a:sym typeface="Wingdings" panose="05000000000000000000" pitchFamily="2" charset="2"/>
              </a:rPr>
              <a:t>dd</a:t>
            </a:r>
            <a:r>
              <a:rPr lang="en-US" dirty="0">
                <a:sym typeface="Wingdings" panose="05000000000000000000" pitchFamily="2" charset="2"/>
              </a:rPr>
              <a:t>=22.5V (2.5V output voltage + 20V on load resistor). In this case we would have the same gain as in the active load case.</a:t>
            </a:r>
          </a:p>
          <a:p>
            <a:pPr marL="800100" lvl="1" indent="-342900">
              <a:buFont typeface="Wingdings" panose="05000000000000000000" pitchFamily="2" charset="2"/>
              <a:buChar char="§"/>
            </a:pPr>
            <a:r>
              <a:rPr lang="en-US" dirty="0">
                <a:sym typeface="Wingdings" panose="05000000000000000000" pitchFamily="2" charset="2"/>
              </a:rPr>
              <a:t>Scenario 2 – We use a resistor equal to the active load equivalent resistance, R=2M</a:t>
            </a:r>
            <a:r>
              <a:rPr lang="el-GR" dirty="0">
                <a:sym typeface="Wingdings" panose="05000000000000000000" pitchFamily="2" charset="2"/>
              </a:rPr>
              <a:t>Ω</a:t>
            </a:r>
            <a:r>
              <a:rPr lang="en-US" dirty="0">
                <a:sym typeface="Wingdings" panose="05000000000000000000" pitchFamily="2" charset="2"/>
              </a:rPr>
              <a:t>, but keep the 5V supply voltage and the V</a:t>
            </a:r>
            <a:r>
              <a:rPr lang="en-US" baseline="-25000" dirty="0">
                <a:sym typeface="Wingdings" panose="05000000000000000000" pitchFamily="2" charset="2"/>
              </a:rPr>
              <a:t>O</a:t>
            </a:r>
            <a:r>
              <a:rPr lang="en-US" dirty="0">
                <a:sym typeface="Wingdings" panose="05000000000000000000" pitchFamily="2" charset="2"/>
              </a:rPr>
              <a:t>=2.5V </a:t>
            </a:r>
            <a:r>
              <a:rPr lang="en-US" dirty="0" err="1">
                <a:sym typeface="Wingdings" panose="05000000000000000000" pitchFamily="2" charset="2"/>
              </a:rPr>
              <a:t>d.c.</a:t>
            </a:r>
            <a:r>
              <a:rPr lang="en-US" dirty="0">
                <a:sym typeface="Wingdings" panose="05000000000000000000" pitchFamily="2" charset="2"/>
              </a:rPr>
              <a:t> output voltage. In this case, the bias current is I</a:t>
            </a:r>
            <a:r>
              <a:rPr lang="en-US" baseline="-25000" dirty="0">
                <a:sym typeface="Wingdings" panose="05000000000000000000" pitchFamily="2" charset="2"/>
              </a:rPr>
              <a:t>O</a:t>
            </a:r>
            <a:r>
              <a:rPr lang="en-US" dirty="0">
                <a:sym typeface="Wingdings" panose="05000000000000000000" pitchFamily="2" charset="2"/>
              </a:rPr>
              <a:t>=(V</a:t>
            </a:r>
            <a:r>
              <a:rPr lang="en-US" baseline="-25000" dirty="0">
                <a:sym typeface="Wingdings" panose="05000000000000000000" pitchFamily="2" charset="2"/>
              </a:rPr>
              <a:t>dd</a:t>
            </a:r>
            <a:r>
              <a:rPr lang="en-US" dirty="0">
                <a:sym typeface="Wingdings" panose="05000000000000000000" pitchFamily="2" charset="2"/>
              </a:rPr>
              <a:t>-V</a:t>
            </a:r>
            <a:r>
              <a:rPr lang="en-US" baseline="-25000" dirty="0">
                <a:sym typeface="Wingdings" panose="05000000000000000000" pitchFamily="2" charset="2"/>
              </a:rPr>
              <a:t>O</a:t>
            </a:r>
            <a:r>
              <a:rPr lang="en-US" dirty="0">
                <a:sym typeface="Wingdings" panose="05000000000000000000" pitchFamily="2" charset="2"/>
              </a:rPr>
              <a:t>)/R=2.5V/2M</a:t>
            </a:r>
            <a:r>
              <a:rPr lang="el-GR" dirty="0">
                <a:sym typeface="Wingdings" panose="05000000000000000000" pitchFamily="2" charset="2"/>
              </a:rPr>
              <a:t>Ω</a:t>
            </a:r>
            <a:r>
              <a:rPr lang="en-US" dirty="0">
                <a:sym typeface="Wingdings" panose="05000000000000000000" pitchFamily="2" charset="2"/>
              </a:rPr>
              <a:t>, we get I</a:t>
            </a:r>
            <a:r>
              <a:rPr lang="en-US" baseline="-25000" dirty="0">
                <a:sym typeface="Wingdings" panose="05000000000000000000" pitchFamily="2" charset="2"/>
              </a:rPr>
              <a:t>O</a:t>
            </a:r>
            <a:r>
              <a:rPr lang="en-US" dirty="0">
                <a:sym typeface="Wingdings" panose="05000000000000000000" pitchFamily="2" charset="2"/>
              </a:rPr>
              <a:t>=1.25uA. This significantly lower current results in a lower MN1 transconductance and thus in a lower gain.</a:t>
            </a:r>
          </a:p>
          <a:p>
            <a:pPr marL="800100" lvl="1" indent="-342900">
              <a:buFont typeface="Wingdings" panose="05000000000000000000" pitchFamily="2" charset="2"/>
              <a:buChar char="§"/>
            </a:pPr>
            <a:r>
              <a:rPr lang="en-US" dirty="0">
                <a:sym typeface="Wingdings" panose="05000000000000000000" pitchFamily="2" charset="2"/>
              </a:rPr>
              <a:t>Scenario 3 – we target the same operation point (V</a:t>
            </a:r>
            <a:r>
              <a:rPr lang="en-US" baseline="-25000" dirty="0">
                <a:sym typeface="Wingdings" panose="05000000000000000000" pitchFamily="2" charset="2"/>
              </a:rPr>
              <a:t>O</a:t>
            </a:r>
            <a:r>
              <a:rPr lang="en-US" dirty="0">
                <a:sym typeface="Wingdings" panose="05000000000000000000" pitchFamily="2" charset="2"/>
              </a:rPr>
              <a:t>=2.5V , I</a:t>
            </a:r>
            <a:r>
              <a:rPr lang="en-US" baseline="-25000" dirty="0">
                <a:sym typeface="Wingdings" panose="05000000000000000000" pitchFamily="2" charset="2"/>
              </a:rPr>
              <a:t>O</a:t>
            </a:r>
            <a:r>
              <a:rPr lang="en-US" dirty="0">
                <a:sym typeface="Wingdings" panose="05000000000000000000" pitchFamily="2" charset="2"/>
              </a:rPr>
              <a:t>=10uA) and same supply voltage, V</a:t>
            </a:r>
            <a:r>
              <a:rPr lang="en-US" baseline="-25000" dirty="0">
                <a:sym typeface="Wingdings" panose="05000000000000000000" pitchFamily="2" charset="2"/>
              </a:rPr>
              <a:t>dd</a:t>
            </a:r>
            <a:r>
              <a:rPr lang="en-US" dirty="0">
                <a:sym typeface="Wingdings" panose="05000000000000000000" pitchFamily="2" charset="2"/>
              </a:rPr>
              <a:t>=5V, and adjust the load resistance accordingly. We have V</a:t>
            </a:r>
            <a:r>
              <a:rPr lang="en-US" baseline="-25000" dirty="0">
                <a:sym typeface="Wingdings" panose="05000000000000000000" pitchFamily="2" charset="2"/>
              </a:rPr>
              <a:t>dd</a:t>
            </a:r>
            <a:r>
              <a:rPr lang="en-US" dirty="0">
                <a:sym typeface="Wingdings" panose="05000000000000000000" pitchFamily="2" charset="2"/>
              </a:rPr>
              <a:t>-V</a:t>
            </a:r>
            <a:r>
              <a:rPr lang="en-US" baseline="-25000" dirty="0">
                <a:sym typeface="Wingdings" panose="05000000000000000000" pitchFamily="2" charset="2"/>
              </a:rPr>
              <a:t>O</a:t>
            </a:r>
            <a:r>
              <a:rPr lang="en-US" dirty="0">
                <a:sym typeface="Wingdings" panose="05000000000000000000" pitchFamily="2" charset="2"/>
              </a:rPr>
              <a:t>=RI</a:t>
            </a:r>
            <a:r>
              <a:rPr lang="en-US" baseline="-25000" dirty="0">
                <a:sym typeface="Wingdings" panose="05000000000000000000" pitchFamily="2" charset="2"/>
              </a:rPr>
              <a:t>O</a:t>
            </a:r>
            <a:r>
              <a:rPr lang="en-US" dirty="0">
                <a:sym typeface="Wingdings" panose="05000000000000000000" pitchFamily="2" charset="2"/>
              </a:rPr>
              <a:t>, wo R=(V</a:t>
            </a:r>
            <a:r>
              <a:rPr lang="en-US" baseline="-25000" dirty="0">
                <a:sym typeface="Wingdings" panose="05000000000000000000" pitchFamily="2" charset="2"/>
              </a:rPr>
              <a:t>dd</a:t>
            </a:r>
            <a:r>
              <a:rPr lang="en-US" dirty="0">
                <a:sym typeface="Wingdings" panose="05000000000000000000" pitchFamily="2" charset="2"/>
              </a:rPr>
              <a:t>-V</a:t>
            </a:r>
            <a:r>
              <a:rPr lang="en-US" baseline="-25000" dirty="0">
                <a:sym typeface="Wingdings" panose="05000000000000000000" pitchFamily="2" charset="2"/>
              </a:rPr>
              <a:t>O</a:t>
            </a:r>
            <a:r>
              <a:rPr lang="en-US" dirty="0">
                <a:sym typeface="Wingdings" panose="05000000000000000000" pitchFamily="2" charset="2"/>
              </a:rPr>
              <a:t>)/I</a:t>
            </a:r>
            <a:r>
              <a:rPr lang="en-US" baseline="-25000" dirty="0">
                <a:sym typeface="Wingdings" panose="05000000000000000000" pitchFamily="2" charset="2"/>
              </a:rPr>
              <a:t>O</a:t>
            </a:r>
            <a:r>
              <a:rPr lang="en-US" dirty="0">
                <a:sym typeface="Wingdings" panose="05000000000000000000" pitchFamily="2" charset="2"/>
              </a:rPr>
              <a:t>=2.5V/10uA=250k</a:t>
            </a:r>
            <a:r>
              <a:rPr lang="el-GR" dirty="0">
                <a:sym typeface="Wingdings" panose="05000000000000000000" pitchFamily="2" charset="2"/>
              </a:rPr>
              <a:t>Ω</a:t>
            </a:r>
            <a:r>
              <a:rPr lang="en-US" dirty="0">
                <a:sym typeface="Wingdings" panose="05000000000000000000" pitchFamily="2" charset="2"/>
              </a:rPr>
              <a:t>. This means that we can use a significantly lower load resistance, so the gain will also be lower.</a:t>
            </a:r>
          </a:p>
          <a:p>
            <a:pPr marL="285750" indent="-285750">
              <a:buFont typeface="Arial" panose="020B0604020202020204" pitchFamily="34" charset="0"/>
              <a:buChar char="•"/>
            </a:pPr>
            <a:r>
              <a:rPr lang="en-US" dirty="0">
                <a:sym typeface="Wingdings" panose="05000000000000000000" pitchFamily="2" charset="2"/>
              </a:rPr>
              <a:t>Of course, no one designs a resistive load common source stage starting from an active load common source specifications – but the limitations remain. The most common situation is that the output resistance and gain will be significantly lower for the resistive load common source compared to the active load one.</a:t>
            </a:r>
          </a:p>
        </p:txBody>
      </p:sp>
    </p:spTree>
    <p:extLst>
      <p:ext uri="{BB962C8B-B14F-4D97-AF65-F5344CB8AC3E}">
        <p14:creationId xmlns:p14="http://schemas.microsoft.com/office/powerpoint/2010/main" val="10881241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Conector drept 2">
            <a:extLst>
              <a:ext uri="{FF2B5EF4-FFF2-40B4-BE49-F238E27FC236}">
                <a16:creationId xmlns:a16="http://schemas.microsoft.com/office/drawing/2014/main" id="{4E3223A4-2A65-456C-927A-C6B16C3955D6}"/>
              </a:ext>
            </a:extLst>
          </p:cNvPr>
          <p:cNvCxnSpPr>
            <a:cxnSpLocks/>
          </p:cNvCxnSpPr>
          <p:nvPr/>
        </p:nvCxnSpPr>
        <p:spPr>
          <a:xfrm>
            <a:off x="400050" y="837962"/>
            <a:ext cx="11348604"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4" name="CasetăText 3">
            <a:extLst>
              <a:ext uri="{FF2B5EF4-FFF2-40B4-BE49-F238E27FC236}">
                <a16:creationId xmlns:a16="http://schemas.microsoft.com/office/drawing/2014/main" id="{6E4733E5-891B-4CF7-A347-94EDAE0FAB17}"/>
              </a:ext>
            </a:extLst>
          </p:cNvPr>
          <p:cNvSpPr txBox="1"/>
          <p:nvPr/>
        </p:nvSpPr>
        <p:spPr>
          <a:xfrm>
            <a:off x="400050" y="376297"/>
            <a:ext cx="5911298" cy="461665"/>
          </a:xfrm>
          <a:prstGeom prst="rect">
            <a:avLst/>
          </a:prstGeom>
          <a:noFill/>
        </p:spPr>
        <p:txBody>
          <a:bodyPr wrap="none" rtlCol="0">
            <a:spAutoFit/>
          </a:bodyPr>
          <a:lstStyle/>
          <a:p>
            <a:r>
              <a:rPr lang="en-US" sz="2400" dirty="0"/>
              <a:t>Common Source Stage – Small Signal Analysis </a:t>
            </a:r>
            <a:endParaRPr lang="ro-RO" sz="2400" dirty="0"/>
          </a:p>
        </p:txBody>
      </p:sp>
      <p:sp>
        <p:nvSpPr>
          <p:cNvPr id="6" name="CasetăText 23">
            <a:extLst>
              <a:ext uri="{FF2B5EF4-FFF2-40B4-BE49-F238E27FC236}">
                <a16:creationId xmlns:a16="http://schemas.microsoft.com/office/drawing/2014/main" id="{275AA0F9-00EB-48FD-BA04-3FF099FC50B3}"/>
              </a:ext>
            </a:extLst>
          </p:cNvPr>
          <p:cNvSpPr txBox="1"/>
          <p:nvPr/>
        </p:nvSpPr>
        <p:spPr>
          <a:xfrm>
            <a:off x="331156" y="863905"/>
            <a:ext cx="6865046" cy="369332"/>
          </a:xfrm>
          <a:prstGeom prst="rect">
            <a:avLst/>
          </a:prstGeom>
          <a:noFill/>
        </p:spPr>
        <p:txBody>
          <a:bodyPr wrap="square" rtlCol="0">
            <a:spAutoFit/>
          </a:bodyPr>
          <a:lstStyle/>
          <a:p>
            <a:pPr marL="342900" indent="-342900">
              <a:buFont typeface="Arial" panose="020B0604020202020204" pitchFamily="34" charset="0"/>
              <a:buChar char="•"/>
            </a:pPr>
            <a:r>
              <a:rPr lang="en-US" dirty="0"/>
              <a:t>MOS transistor small signal equivalent circuit:</a:t>
            </a:r>
          </a:p>
        </p:txBody>
      </p:sp>
      <p:pic>
        <p:nvPicPr>
          <p:cNvPr id="8" name="Picture 7">
            <a:extLst>
              <a:ext uri="{FF2B5EF4-FFF2-40B4-BE49-F238E27FC236}">
                <a16:creationId xmlns:a16="http://schemas.microsoft.com/office/drawing/2014/main" id="{DB6689FB-DFA8-43E1-A483-025E3166C243}"/>
              </a:ext>
            </a:extLst>
          </p:cNvPr>
          <p:cNvPicPr>
            <a:picLocks noChangeAspect="1"/>
          </p:cNvPicPr>
          <p:nvPr/>
        </p:nvPicPr>
        <p:blipFill>
          <a:blip r:embed="rId2"/>
          <a:stretch>
            <a:fillRect/>
          </a:stretch>
        </p:blipFill>
        <p:spPr>
          <a:xfrm>
            <a:off x="7743509" y="316674"/>
            <a:ext cx="3321931" cy="3528807"/>
          </a:xfrm>
          <a:prstGeom prst="rect">
            <a:avLst/>
          </a:prstGeom>
        </p:spPr>
      </p:pic>
      <p:pic>
        <p:nvPicPr>
          <p:cNvPr id="5" name="Picture 4">
            <a:extLst>
              <a:ext uri="{FF2B5EF4-FFF2-40B4-BE49-F238E27FC236}">
                <a16:creationId xmlns:a16="http://schemas.microsoft.com/office/drawing/2014/main" id="{61097D31-DE89-40BA-A746-54E1458D9813}"/>
              </a:ext>
            </a:extLst>
          </p:cNvPr>
          <p:cNvPicPr>
            <a:picLocks noChangeAspect="1"/>
          </p:cNvPicPr>
          <p:nvPr/>
        </p:nvPicPr>
        <p:blipFill>
          <a:blip r:embed="rId3"/>
          <a:stretch>
            <a:fillRect/>
          </a:stretch>
        </p:blipFill>
        <p:spPr>
          <a:xfrm>
            <a:off x="1096756" y="4363205"/>
            <a:ext cx="9998488" cy="2259930"/>
          </a:xfrm>
          <a:prstGeom prst="rect">
            <a:avLst/>
          </a:prstGeom>
        </p:spPr>
      </p:pic>
      <p:pic>
        <p:nvPicPr>
          <p:cNvPr id="7" name="Picture 6">
            <a:extLst>
              <a:ext uri="{FF2B5EF4-FFF2-40B4-BE49-F238E27FC236}">
                <a16:creationId xmlns:a16="http://schemas.microsoft.com/office/drawing/2014/main" id="{AC4FA24F-9593-4311-BA15-005A10542189}"/>
              </a:ext>
            </a:extLst>
          </p:cNvPr>
          <p:cNvPicPr>
            <a:picLocks noChangeAspect="1"/>
          </p:cNvPicPr>
          <p:nvPr/>
        </p:nvPicPr>
        <p:blipFill>
          <a:blip r:embed="rId4"/>
          <a:stretch>
            <a:fillRect/>
          </a:stretch>
        </p:blipFill>
        <p:spPr>
          <a:xfrm>
            <a:off x="1126560" y="1259179"/>
            <a:ext cx="2830465" cy="1408447"/>
          </a:xfrm>
          <a:prstGeom prst="rect">
            <a:avLst/>
          </a:prstGeom>
        </p:spPr>
      </p:pic>
      <p:sp>
        <p:nvSpPr>
          <p:cNvPr id="10" name="CasetăText 23">
            <a:extLst>
              <a:ext uri="{FF2B5EF4-FFF2-40B4-BE49-F238E27FC236}">
                <a16:creationId xmlns:a16="http://schemas.microsoft.com/office/drawing/2014/main" id="{4EA2009C-9712-46B4-B905-5F5C5ADFAB40}"/>
              </a:ext>
            </a:extLst>
          </p:cNvPr>
          <p:cNvSpPr txBox="1"/>
          <p:nvPr/>
        </p:nvSpPr>
        <p:spPr>
          <a:xfrm>
            <a:off x="400050" y="3967930"/>
            <a:ext cx="6865046" cy="369332"/>
          </a:xfrm>
          <a:prstGeom prst="rect">
            <a:avLst/>
          </a:prstGeom>
          <a:noFill/>
        </p:spPr>
        <p:txBody>
          <a:bodyPr wrap="square" rtlCol="0">
            <a:spAutoFit/>
          </a:bodyPr>
          <a:lstStyle/>
          <a:p>
            <a:pPr marL="342900" indent="-342900">
              <a:buFont typeface="Arial" panose="020B0604020202020204" pitchFamily="34" charset="0"/>
              <a:buChar char="•"/>
            </a:pPr>
            <a:r>
              <a:rPr lang="en-US" dirty="0"/>
              <a:t>Common source (with active load) small signal equivalent circuit:</a:t>
            </a:r>
          </a:p>
        </p:txBody>
      </p:sp>
    </p:spTree>
    <p:extLst>
      <p:ext uri="{BB962C8B-B14F-4D97-AF65-F5344CB8AC3E}">
        <p14:creationId xmlns:p14="http://schemas.microsoft.com/office/powerpoint/2010/main" val="2779099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Conector drept 2">
            <a:extLst>
              <a:ext uri="{FF2B5EF4-FFF2-40B4-BE49-F238E27FC236}">
                <a16:creationId xmlns:a16="http://schemas.microsoft.com/office/drawing/2014/main" id="{4E3223A4-2A65-456C-927A-C6B16C3955D6}"/>
              </a:ext>
            </a:extLst>
          </p:cNvPr>
          <p:cNvCxnSpPr>
            <a:cxnSpLocks/>
          </p:cNvCxnSpPr>
          <p:nvPr/>
        </p:nvCxnSpPr>
        <p:spPr>
          <a:xfrm>
            <a:off x="400050" y="837962"/>
            <a:ext cx="11348604"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4" name="CasetăText 3">
            <a:extLst>
              <a:ext uri="{FF2B5EF4-FFF2-40B4-BE49-F238E27FC236}">
                <a16:creationId xmlns:a16="http://schemas.microsoft.com/office/drawing/2014/main" id="{6E4733E5-891B-4CF7-A347-94EDAE0FAB17}"/>
              </a:ext>
            </a:extLst>
          </p:cNvPr>
          <p:cNvSpPr txBox="1"/>
          <p:nvPr/>
        </p:nvSpPr>
        <p:spPr>
          <a:xfrm>
            <a:off x="400050" y="376297"/>
            <a:ext cx="5911298" cy="461665"/>
          </a:xfrm>
          <a:prstGeom prst="rect">
            <a:avLst/>
          </a:prstGeom>
          <a:noFill/>
        </p:spPr>
        <p:txBody>
          <a:bodyPr wrap="none" rtlCol="0">
            <a:spAutoFit/>
          </a:bodyPr>
          <a:lstStyle/>
          <a:p>
            <a:r>
              <a:rPr lang="en-US" sz="2400" dirty="0"/>
              <a:t>Common Source Stage – Small Signal Analysis </a:t>
            </a:r>
            <a:endParaRPr lang="ro-RO" sz="2400" dirty="0"/>
          </a:p>
        </p:txBody>
      </p:sp>
      <p:sp>
        <p:nvSpPr>
          <p:cNvPr id="6" name="CasetăText 23">
            <a:extLst>
              <a:ext uri="{FF2B5EF4-FFF2-40B4-BE49-F238E27FC236}">
                <a16:creationId xmlns:a16="http://schemas.microsoft.com/office/drawing/2014/main" id="{275AA0F9-00EB-48FD-BA04-3FF099FC50B3}"/>
              </a:ext>
            </a:extLst>
          </p:cNvPr>
          <p:cNvSpPr txBox="1"/>
          <p:nvPr/>
        </p:nvSpPr>
        <p:spPr>
          <a:xfrm>
            <a:off x="400050" y="837962"/>
            <a:ext cx="11348604" cy="646331"/>
          </a:xfrm>
          <a:prstGeom prst="rect">
            <a:avLst/>
          </a:prstGeom>
          <a:noFill/>
        </p:spPr>
        <p:txBody>
          <a:bodyPr wrap="square" rtlCol="0">
            <a:spAutoFit/>
          </a:bodyPr>
          <a:lstStyle/>
          <a:p>
            <a:pPr marL="342900" indent="-342900">
              <a:buFont typeface="Arial" panose="020B0604020202020204" pitchFamily="34" charset="0"/>
              <a:buChar char="•"/>
            </a:pPr>
            <a:r>
              <a:rPr lang="en-US" dirty="0"/>
              <a:t>To solve this, we apply the node voltage method. </a:t>
            </a:r>
          </a:p>
          <a:p>
            <a:pPr marL="342900" indent="-342900">
              <a:buFont typeface="Arial" panose="020B0604020202020204" pitchFamily="34" charset="0"/>
              <a:buChar char="•"/>
            </a:pPr>
            <a:r>
              <a:rPr lang="en-US" dirty="0"/>
              <a:t>We start by solving node G3:</a:t>
            </a:r>
          </a:p>
        </p:txBody>
      </p:sp>
      <p:pic>
        <p:nvPicPr>
          <p:cNvPr id="5" name="Picture 4">
            <a:extLst>
              <a:ext uri="{FF2B5EF4-FFF2-40B4-BE49-F238E27FC236}">
                <a16:creationId xmlns:a16="http://schemas.microsoft.com/office/drawing/2014/main" id="{61097D31-DE89-40BA-A746-54E1458D9813}"/>
              </a:ext>
            </a:extLst>
          </p:cNvPr>
          <p:cNvPicPr>
            <a:picLocks noChangeAspect="1"/>
          </p:cNvPicPr>
          <p:nvPr/>
        </p:nvPicPr>
        <p:blipFill>
          <a:blip r:embed="rId2"/>
          <a:stretch>
            <a:fillRect/>
          </a:stretch>
        </p:blipFill>
        <p:spPr>
          <a:xfrm>
            <a:off x="1096756" y="4363205"/>
            <a:ext cx="9998488" cy="2259930"/>
          </a:xfrm>
          <a:prstGeom prst="rect">
            <a:avLst/>
          </a:prstGeom>
        </p:spPr>
      </p:pic>
      <mc:AlternateContent xmlns:mc="http://schemas.openxmlformats.org/markup-compatibility/2006" xmlns:a14="http://schemas.microsoft.com/office/drawing/2010/main">
        <mc:Choice Requires="a14">
          <p:sp>
            <p:nvSpPr>
              <p:cNvPr id="2" name="Dreptunghi 4">
                <a:extLst>
                  <a:ext uri="{FF2B5EF4-FFF2-40B4-BE49-F238E27FC236}">
                    <a16:creationId xmlns:a16="http://schemas.microsoft.com/office/drawing/2014/main" id="{CD8680FE-F5DD-4062-B4E8-1809DCC6B7B0}"/>
                  </a:ext>
                </a:extLst>
              </p:cNvPr>
              <p:cNvSpPr/>
              <p:nvPr/>
            </p:nvSpPr>
            <p:spPr>
              <a:xfrm>
                <a:off x="747976" y="1501615"/>
                <a:ext cx="1996169" cy="665888"/>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𝑔</m:t>
                          </m:r>
                        </m:e>
                        <m:sub>
                          <m:r>
                            <a:rPr lang="en-US" b="0" i="1" smtClean="0">
                              <a:latin typeface="Cambria Math" panose="02040503050406030204" pitchFamily="18" charset="0"/>
                            </a:rPr>
                            <m:t>𝑚</m:t>
                          </m:r>
                          <m:r>
                            <a:rPr lang="en-US" b="0" i="1" smtClean="0">
                              <a:latin typeface="Cambria Math" panose="02040503050406030204" pitchFamily="18" charset="0"/>
                            </a:rPr>
                            <m:t>3</m:t>
                          </m:r>
                        </m:sub>
                      </m:sSub>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𝑔</m:t>
                          </m:r>
                          <m:r>
                            <a:rPr lang="en-US" b="0" i="1" smtClean="0">
                              <a:latin typeface="Cambria Math" panose="02040503050406030204" pitchFamily="18" charset="0"/>
                            </a:rPr>
                            <m:t>3</m:t>
                          </m:r>
                        </m:sub>
                      </m:sSub>
                      <m:r>
                        <a:rPr lang="en-US" b="0" i="1" smtClean="0">
                          <a:latin typeface="Cambria Math" panose="02040503050406030204" pitchFamily="18" charset="0"/>
                        </a:rPr>
                        <m:t>+</m:t>
                      </m:r>
                      <m:f>
                        <m:fPr>
                          <m:ctrlPr>
                            <a:rPr lang="en-US" b="0" i="1" smtClean="0">
                              <a:latin typeface="Cambria Math" panose="02040503050406030204" pitchFamily="18" charset="0"/>
                            </a:rPr>
                          </m:ctrlPr>
                        </m:fPr>
                        <m:num>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𝑔𝑠</m:t>
                              </m:r>
                              <m:r>
                                <a:rPr lang="en-US" b="0" i="1" smtClean="0">
                                  <a:latin typeface="Cambria Math" panose="02040503050406030204" pitchFamily="18" charset="0"/>
                                </a:rPr>
                                <m:t>3</m:t>
                              </m:r>
                            </m:sub>
                          </m:sSub>
                        </m:num>
                        <m:den>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𝑜</m:t>
                              </m:r>
                              <m:r>
                                <a:rPr lang="en-US" b="0" i="1" smtClean="0">
                                  <a:latin typeface="Cambria Math" panose="02040503050406030204" pitchFamily="18" charset="0"/>
                                </a:rPr>
                                <m:t>3</m:t>
                              </m:r>
                            </m:sub>
                          </m:sSub>
                        </m:den>
                      </m:f>
                      <m:r>
                        <a:rPr lang="en-US" b="0" i="1" smtClean="0">
                          <a:latin typeface="Cambria Math" panose="02040503050406030204" pitchFamily="18" charset="0"/>
                        </a:rPr>
                        <m:t>=0</m:t>
                      </m:r>
                    </m:oMath>
                  </m:oMathPara>
                </a14:m>
                <a:endParaRPr lang="en-US" dirty="0"/>
              </a:p>
            </p:txBody>
          </p:sp>
        </mc:Choice>
        <mc:Fallback xmlns="">
          <p:sp>
            <p:nvSpPr>
              <p:cNvPr id="2" name="Dreptunghi 4">
                <a:extLst>
                  <a:ext uri="{FF2B5EF4-FFF2-40B4-BE49-F238E27FC236}">
                    <a16:creationId xmlns:a16="http://schemas.microsoft.com/office/drawing/2014/main" id="{CD8680FE-F5DD-4062-B4E8-1809DCC6B7B0}"/>
                  </a:ext>
                </a:extLst>
              </p:cNvPr>
              <p:cNvSpPr>
                <a:spLocks noRot="1" noChangeAspect="1" noMove="1" noResize="1" noEditPoints="1" noAdjustHandles="1" noChangeArrowheads="1" noChangeShapeType="1" noTextEdit="1"/>
              </p:cNvSpPr>
              <p:nvPr/>
            </p:nvSpPr>
            <p:spPr>
              <a:xfrm>
                <a:off x="747976" y="1501615"/>
                <a:ext cx="1996169" cy="665888"/>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Dreptunghi 4">
                <a:extLst>
                  <a:ext uri="{FF2B5EF4-FFF2-40B4-BE49-F238E27FC236}">
                    <a16:creationId xmlns:a16="http://schemas.microsoft.com/office/drawing/2014/main" id="{BCF8E61E-C272-47E7-9B2E-A8B66BDC8644}"/>
                  </a:ext>
                </a:extLst>
              </p:cNvPr>
              <p:cNvSpPr/>
              <p:nvPr/>
            </p:nvSpPr>
            <p:spPr>
              <a:xfrm>
                <a:off x="3364797" y="1468999"/>
                <a:ext cx="2431957" cy="714683"/>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d>
                        <m:dPr>
                          <m:ctrlPr>
                            <a:rPr lang="en-US" b="0" i="1" smtClean="0">
                              <a:latin typeface="Cambria Math" panose="02040503050406030204" pitchFamily="18" charset="0"/>
                            </a:rPr>
                          </m:ctrlPr>
                        </m:dPr>
                        <m:e>
                          <m:sSub>
                            <m:sSubPr>
                              <m:ctrlPr>
                                <a:rPr lang="en-US" i="1">
                                  <a:latin typeface="Cambria Math" panose="02040503050406030204" pitchFamily="18" charset="0"/>
                                </a:rPr>
                              </m:ctrlPr>
                            </m:sSubPr>
                            <m:e>
                              <m:r>
                                <a:rPr lang="en-US" i="1">
                                  <a:latin typeface="Cambria Math" panose="02040503050406030204" pitchFamily="18" charset="0"/>
                                </a:rPr>
                                <m:t>𝑔</m:t>
                              </m:r>
                            </m:e>
                            <m:sub>
                              <m:r>
                                <a:rPr lang="en-US" i="1">
                                  <a:latin typeface="Cambria Math" panose="02040503050406030204" pitchFamily="18" charset="0"/>
                                </a:rPr>
                                <m:t>𝑚</m:t>
                              </m:r>
                              <m:r>
                                <a:rPr lang="en-US" b="0" i="1" smtClean="0">
                                  <a:latin typeface="Cambria Math" panose="02040503050406030204" pitchFamily="18" charset="0"/>
                                </a:rPr>
                                <m:t>3</m:t>
                              </m:r>
                            </m:sub>
                          </m:sSub>
                          <m:r>
                            <a:rPr lang="en-US" i="1">
                              <a:latin typeface="Cambria Math" panose="02040503050406030204" pitchFamily="18" charset="0"/>
                            </a:rPr>
                            <m:t>+</m:t>
                          </m:r>
                          <m:f>
                            <m:fPr>
                              <m:ctrlPr>
                                <a:rPr lang="en-US" i="1">
                                  <a:latin typeface="Cambria Math" panose="02040503050406030204" pitchFamily="18" charset="0"/>
                                </a:rPr>
                              </m:ctrlPr>
                            </m:fPr>
                            <m:num>
                              <m:r>
                                <a:rPr lang="en-US" i="1">
                                  <a:latin typeface="Cambria Math" panose="02040503050406030204" pitchFamily="18" charset="0"/>
                                </a:rPr>
                                <m:t>1</m:t>
                              </m:r>
                            </m:num>
                            <m:den>
                              <m:sSub>
                                <m:sSubPr>
                                  <m:ctrlPr>
                                    <a:rPr lang="en-US" i="1">
                                      <a:latin typeface="Cambria Math" panose="02040503050406030204" pitchFamily="18" charset="0"/>
                                    </a:rPr>
                                  </m:ctrlPr>
                                </m:sSubPr>
                                <m:e>
                                  <m:r>
                                    <a:rPr lang="en-US" i="1">
                                      <a:latin typeface="Cambria Math" panose="02040503050406030204" pitchFamily="18" charset="0"/>
                                    </a:rPr>
                                    <m:t>𝑟</m:t>
                                  </m:r>
                                </m:e>
                                <m:sub>
                                  <m:r>
                                    <a:rPr lang="en-US" i="1">
                                      <a:latin typeface="Cambria Math" panose="02040503050406030204" pitchFamily="18" charset="0"/>
                                    </a:rPr>
                                    <m:t>𝑜</m:t>
                                  </m:r>
                                  <m:r>
                                    <a:rPr lang="en-US" b="0" i="1" smtClean="0">
                                      <a:latin typeface="Cambria Math" panose="02040503050406030204" pitchFamily="18" charset="0"/>
                                    </a:rPr>
                                    <m:t>3</m:t>
                                  </m:r>
                                </m:sub>
                              </m:sSub>
                            </m:den>
                          </m:f>
                        </m:e>
                      </m:d>
                      <m:sSub>
                        <m:sSubPr>
                          <m:ctrlPr>
                            <a:rPr lang="en-US" i="1">
                              <a:latin typeface="Cambria Math" panose="02040503050406030204" pitchFamily="18" charset="0"/>
                            </a:rPr>
                          </m:ctrlPr>
                        </m:sSubPr>
                        <m:e>
                          <m:r>
                            <a:rPr lang="en-US" i="1">
                              <a:latin typeface="Cambria Math" panose="02040503050406030204" pitchFamily="18" charset="0"/>
                            </a:rPr>
                            <m:t>𝑉</m:t>
                          </m:r>
                        </m:e>
                        <m:sub>
                          <m:r>
                            <a:rPr lang="en-US" i="1">
                              <a:latin typeface="Cambria Math" panose="02040503050406030204" pitchFamily="18" charset="0"/>
                            </a:rPr>
                            <m:t>𝑔𝑠</m:t>
                          </m:r>
                          <m:r>
                            <a:rPr lang="en-US" b="0" i="1" smtClean="0">
                              <a:latin typeface="Cambria Math" panose="02040503050406030204" pitchFamily="18" charset="0"/>
                            </a:rPr>
                            <m:t>3</m:t>
                          </m:r>
                        </m:sub>
                      </m:sSub>
                      <m:r>
                        <a:rPr lang="en-US" b="0" i="1" smtClean="0">
                          <a:latin typeface="Cambria Math" panose="02040503050406030204" pitchFamily="18" charset="0"/>
                        </a:rPr>
                        <m:t>=0</m:t>
                      </m:r>
                    </m:oMath>
                  </m:oMathPara>
                </a14:m>
                <a:endParaRPr lang="en-US" dirty="0"/>
              </a:p>
            </p:txBody>
          </p:sp>
        </mc:Choice>
        <mc:Fallback xmlns="">
          <p:sp>
            <p:nvSpPr>
              <p:cNvPr id="9" name="Dreptunghi 4">
                <a:extLst>
                  <a:ext uri="{FF2B5EF4-FFF2-40B4-BE49-F238E27FC236}">
                    <a16:creationId xmlns:a16="http://schemas.microsoft.com/office/drawing/2014/main" id="{BCF8E61E-C272-47E7-9B2E-A8B66BDC8644}"/>
                  </a:ext>
                </a:extLst>
              </p:cNvPr>
              <p:cNvSpPr>
                <a:spLocks noRot="1" noChangeAspect="1" noMove="1" noResize="1" noEditPoints="1" noAdjustHandles="1" noChangeArrowheads="1" noChangeShapeType="1" noTextEdit="1"/>
              </p:cNvSpPr>
              <p:nvPr/>
            </p:nvSpPr>
            <p:spPr>
              <a:xfrm>
                <a:off x="3364797" y="1468999"/>
                <a:ext cx="2431957" cy="714683"/>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1" name="Dreptunghi 4">
                <a:extLst>
                  <a:ext uri="{FF2B5EF4-FFF2-40B4-BE49-F238E27FC236}">
                    <a16:creationId xmlns:a16="http://schemas.microsoft.com/office/drawing/2014/main" id="{CCBCA7DF-4ABC-4733-A7FB-43CA22A03633}"/>
                  </a:ext>
                </a:extLst>
              </p:cNvPr>
              <p:cNvSpPr/>
              <p:nvPr/>
            </p:nvSpPr>
            <p:spPr>
              <a:xfrm>
                <a:off x="6255774" y="1646697"/>
                <a:ext cx="1159634" cy="391902"/>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i="1" smtClean="0">
                              <a:latin typeface="Cambria Math" panose="02040503050406030204" pitchFamily="18" charset="0"/>
                            </a:rPr>
                          </m:ctrlPr>
                        </m:sSubPr>
                        <m:e>
                          <m:r>
                            <a:rPr lang="en-US" i="1">
                              <a:latin typeface="Cambria Math" panose="02040503050406030204" pitchFamily="18" charset="0"/>
                            </a:rPr>
                            <m:t>𝑉</m:t>
                          </m:r>
                        </m:e>
                        <m:sub>
                          <m:r>
                            <a:rPr lang="en-US" i="1">
                              <a:latin typeface="Cambria Math" panose="02040503050406030204" pitchFamily="18" charset="0"/>
                            </a:rPr>
                            <m:t>𝑔𝑠</m:t>
                          </m:r>
                          <m:r>
                            <a:rPr lang="en-US" b="0" i="1" smtClean="0">
                              <a:latin typeface="Cambria Math" panose="02040503050406030204" pitchFamily="18" charset="0"/>
                            </a:rPr>
                            <m:t>3</m:t>
                          </m:r>
                        </m:sub>
                      </m:sSub>
                      <m:r>
                        <a:rPr lang="en-US" b="0" i="1" smtClean="0">
                          <a:latin typeface="Cambria Math" panose="02040503050406030204" pitchFamily="18" charset="0"/>
                        </a:rPr>
                        <m:t>=0</m:t>
                      </m:r>
                    </m:oMath>
                  </m:oMathPara>
                </a14:m>
                <a:endParaRPr lang="en-US" dirty="0"/>
              </a:p>
            </p:txBody>
          </p:sp>
        </mc:Choice>
        <mc:Fallback xmlns="">
          <p:sp>
            <p:nvSpPr>
              <p:cNvPr id="11" name="Dreptunghi 4">
                <a:extLst>
                  <a:ext uri="{FF2B5EF4-FFF2-40B4-BE49-F238E27FC236}">
                    <a16:creationId xmlns:a16="http://schemas.microsoft.com/office/drawing/2014/main" id="{CCBCA7DF-4ABC-4733-A7FB-43CA22A03633}"/>
                  </a:ext>
                </a:extLst>
              </p:cNvPr>
              <p:cNvSpPr>
                <a:spLocks noRot="1" noChangeAspect="1" noMove="1" noResize="1" noEditPoints="1" noAdjustHandles="1" noChangeArrowheads="1" noChangeShapeType="1" noTextEdit="1"/>
              </p:cNvSpPr>
              <p:nvPr/>
            </p:nvSpPr>
            <p:spPr>
              <a:xfrm>
                <a:off x="6255774" y="1646697"/>
                <a:ext cx="1159634" cy="391902"/>
              </a:xfrm>
              <a:prstGeom prst="rect">
                <a:avLst/>
              </a:prstGeom>
              <a:blipFill>
                <a:blip r:embed="rId5"/>
                <a:stretch>
                  <a:fillRect b="-6250"/>
                </a:stretch>
              </a:blipFill>
            </p:spPr>
            <p:txBody>
              <a:bodyPr/>
              <a:lstStyle/>
              <a:p>
                <a:r>
                  <a:rPr lang="en-US">
                    <a:noFill/>
                  </a:rPr>
                  <a:t> </a:t>
                </a:r>
              </a:p>
            </p:txBody>
          </p:sp>
        </mc:Fallback>
      </mc:AlternateContent>
      <p:sp>
        <p:nvSpPr>
          <p:cNvPr id="13" name="Arrow: Right 32">
            <a:extLst>
              <a:ext uri="{FF2B5EF4-FFF2-40B4-BE49-F238E27FC236}">
                <a16:creationId xmlns:a16="http://schemas.microsoft.com/office/drawing/2014/main" id="{30255FA5-4997-4715-8CD1-BF0D7CB673BE}"/>
              </a:ext>
            </a:extLst>
          </p:cNvPr>
          <p:cNvSpPr/>
          <p:nvPr/>
        </p:nvSpPr>
        <p:spPr>
          <a:xfrm>
            <a:off x="2960189" y="1724670"/>
            <a:ext cx="138147" cy="198997"/>
          </a:xfrm>
          <a:prstGeom prst="rightArrow">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Arrow: Right 32">
            <a:extLst>
              <a:ext uri="{FF2B5EF4-FFF2-40B4-BE49-F238E27FC236}">
                <a16:creationId xmlns:a16="http://schemas.microsoft.com/office/drawing/2014/main" id="{ED268C43-701D-4945-8A0C-86A68263DB15}"/>
              </a:ext>
            </a:extLst>
          </p:cNvPr>
          <p:cNvSpPr/>
          <p:nvPr/>
        </p:nvSpPr>
        <p:spPr>
          <a:xfrm>
            <a:off x="5906147" y="1744826"/>
            <a:ext cx="138147" cy="198997"/>
          </a:xfrm>
          <a:prstGeom prst="rightArrow">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CasetăText 23">
            <a:extLst>
              <a:ext uri="{FF2B5EF4-FFF2-40B4-BE49-F238E27FC236}">
                <a16:creationId xmlns:a16="http://schemas.microsoft.com/office/drawing/2014/main" id="{2CB7A7B8-662E-4493-BA72-DD05F76FD17D}"/>
              </a:ext>
            </a:extLst>
          </p:cNvPr>
          <p:cNvSpPr txBox="1"/>
          <p:nvPr/>
        </p:nvSpPr>
        <p:spPr>
          <a:xfrm>
            <a:off x="400050" y="2183682"/>
            <a:ext cx="11348604" cy="369332"/>
          </a:xfrm>
          <a:prstGeom prst="rect">
            <a:avLst/>
          </a:prstGeom>
          <a:noFill/>
        </p:spPr>
        <p:txBody>
          <a:bodyPr wrap="square" rtlCol="0">
            <a:spAutoFit/>
          </a:bodyPr>
          <a:lstStyle/>
          <a:p>
            <a:pPr marL="342900" indent="-342900">
              <a:buFont typeface="Arial" panose="020B0604020202020204" pitchFamily="34" charset="0"/>
              <a:buChar char="•"/>
            </a:pPr>
            <a:r>
              <a:rPr lang="en-US" dirty="0"/>
              <a:t>But G3 and G2 are connected to the same node, so we have </a:t>
            </a:r>
          </a:p>
        </p:txBody>
      </p:sp>
      <mc:AlternateContent xmlns:mc="http://schemas.openxmlformats.org/markup-compatibility/2006" xmlns:a14="http://schemas.microsoft.com/office/drawing/2010/main">
        <mc:Choice Requires="a14">
          <p:sp>
            <p:nvSpPr>
              <p:cNvPr id="19" name="Dreptunghi 4">
                <a:extLst>
                  <a:ext uri="{FF2B5EF4-FFF2-40B4-BE49-F238E27FC236}">
                    <a16:creationId xmlns:a16="http://schemas.microsoft.com/office/drawing/2014/main" id="{7BA11D54-33B6-4808-90AC-53E1D50093E9}"/>
                  </a:ext>
                </a:extLst>
              </p:cNvPr>
              <p:cNvSpPr/>
              <p:nvPr/>
            </p:nvSpPr>
            <p:spPr>
              <a:xfrm>
                <a:off x="747975" y="2569193"/>
                <a:ext cx="1531761" cy="391902"/>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i="1" smtClean="0">
                              <a:latin typeface="Cambria Math" panose="02040503050406030204" pitchFamily="18" charset="0"/>
                            </a:rPr>
                          </m:ctrlPr>
                        </m:sSubPr>
                        <m:e>
                          <m:r>
                            <a:rPr lang="en-US" i="1">
                              <a:latin typeface="Cambria Math" panose="02040503050406030204" pitchFamily="18" charset="0"/>
                            </a:rPr>
                            <m:t>𝑉</m:t>
                          </m:r>
                        </m:e>
                        <m:sub>
                          <m:r>
                            <a:rPr lang="en-US" i="1">
                              <a:latin typeface="Cambria Math" panose="02040503050406030204" pitchFamily="18" charset="0"/>
                            </a:rPr>
                            <m:t>𝑔𝑠</m:t>
                          </m:r>
                          <m:r>
                            <a:rPr lang="en-US" b="0" i="1" smtClean="0">
                              <a:latin typeface="Cambria Math" panose="02040503050406030204" pitchFamily="18" charset="0"/>
                            </a:rPr>
                            <m:t>3</m:t>
                          </m:r>
                        </m:sub>
                      </m:sSub>
                      <m:r>
                        <a:rPr lang="en-US" b="0" i="1" smtClean="0">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𝑉</m:t>
                          </m:r>
                        </m:e>
                        <m:sub>
                          <m:r>
                            <a:rPr lang="en-US" i="1">
                              <a:latin typeface="Cambria Math" panose="02040503050406030204" pitchFamily="18" charset="0"/>
                            </a:rPr>
                            <m:t>𝑔𝑠</m:t>
                          </m:r>
                          <m:r>
                            <a:rPr lang="en-US" b="0" i="1" smtClean="0">
                              <a:latin typeface="Cambria Math" panose="02040503050406030204" pitchFamily="18" charset="0"/>
                            </a:rPr>
                            <m:t>2</m:t>
                          </m:r>
                        </m:sub>
                      </m:sSub>
                    </m:oMath>
                  </m:oMathPara>
                </a14:m>
                <a:endParaRPr lang="en-US" dirty="0"/>
              </a:p>
            </p:txBody>
          </p:sp>
        </mc:Choice>
        <mc:Fallback xmlns="">
          <p:sp>
            <p:nvSpPr>
              <p:cNvPr id="19" name="Dreptunghi 4">
                <a:extLst>
                  <a:ext uri="{FF2B5EF4-FFF2-40B4-BE49-F238E27FC236}">
                    <a16:creationId xmlns:a16="http://schemas.microsoft.com/office/drawing/2014/main" id="{7BA11D54-33B6-4808-90AC-53E1D50093E9}"/>
                  </a:ext>
                </a:extLst>
              </p:cNvPr>
              <p:cNvSpPr>
                <a:spLocks noRot="1" noChangeAspect="1" noMove="1" noResize="1" noEditPoints="1" noAdjustHandles="1" noChangeArrowheads="1" noChangeShapeType="1" noTextEdit="1"/>
              </p:cNvSpPr>
              <p:nvPr/>
            </p:nvSpPr>
            <p:spPr>
              <a:xfrm>
                <a:off x="747975" y="2569193"/>
                <a:ext cx="1531761" cy="391902"/>
              </a:xfrm>
              <a:prstGeom prst="rect">
                <a:avLst/>
              </a:prstGeom>
              <a:blipFill>
                <a:blip r:embed="rId6"/>
                <a:stretch>
                  <a:fillRect b="-4615"/>
                </a:stretch>
              </a:blipFill>
            </p:spPr>
            <p:txBody>
              <a:bodyPr/>
              <a:lstStyle/>
              <a:p>
                <a:r>
                  <a:rPr lang="en-US">
                    <a:noFill/>
                  </a:rPr>
                  <a:t> </a:t>
                </a:r>
              </a:p>
            </p:txBody>
          </p:sp>
        </mc:Fallback>
      </mc:AlternateContent>
      <p:sp>
        <p:nvSpPr>
          <p:cNvPr id="21" name="Arrow: Right 32">
            <a:extLst>
              <a:ext uri="{FF2B5EF4-FFF2-40B4-BE49-F238E27FC236}">
                <a16:creationId xmlns:a16="http://schemas.microsoft.com/office/drawing/2014/main" id="{7988AA8A-3242-434A-BDEF-CBE103487020}"/>
              </a:ext>
            </a:extLst>
          </p:cNvPr>
          <p:cNvSpPr/>
          <p:nvPr/>
        </p:nvSpPr>
        <p:spPr>
          <a:xfrm>
            <a:off x="2469841" y="2671737"/>
            <a:ext cx="138147" cy="198997"/>
          </a:xfrm>
          <a:prstGeom prst="rightArrow">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mc:AlternateContent xmlns:mc="http://schemas.openxmlformats.org/markup-compatibility/2006" xmlns:a14="http://schemas.microsoft.com/office/drawing/2010/main">
        <mc:Choice Requires="a14">
          <p:sp>
            <p:nvSpPr>
              <p:cNvPr id="23" name="Dreptunghi 4">
                <a:extLst>
                  <a:ext uri="{FF2B5EF4-FFF2-40B4-BE49-F238E27FC236}">
                    <a16:creationId xmlns:a16="http://schemas.microsoft.com/office/drawing/2014/main" id="{AB79F5BD-4957-4839-98F6-0325AE739F44}"/>
                  </a:ext>
                </a:extLst>
              </p:cNvPr>
              <p:cNvSpPr/>
              <p:nvPr/>
            </p:nvSpPr>
            <p:spPr>
              <a:xfrm>
                <a:off x="2875834" y="2569193"/>
                <a:ext cx="1159634" cy="391902"/>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i="1" smtClean="0">
                              <a:latin typeface="Cambria Math" panose="02040503050406030204" pitchFamily="18" charset="0"/>
                            </a:rPr>
                          </m:ctrlPr>
                        </m:sSubPr>
                        <m:e>
                          <m:r>
                            <a:rPr lang="en-US" i="1">
                              <a:latin typeface="Cambria Math" panose="02040503050406030204" pitchFamily="18" charset="0"/>
                            </a:rPr>
                            <m:t>𝑉</m:t>
                          </m:r>
                        </m:e>
                        <m:sub>
                          <m:r>
                            <a:rPr lang="en-US" i="1">
                              <a:latin typeface="Cambria Math" panose="02040503050406030204" pitchFamily="18" charset="0"/>
                            </a:rPr>
                            <m:t>𝑔𝑠</m:t>
                          </m:r>
                          <m:r>
                            <a:rPr lang="en-US" b="0" i="1" smtClean="0">
                              <a:latin typeface="Cambria Math" panose="02040503050406030204" pitchFamily="18" charset="0"/>
                            </a:rPr>
                            <m:t>2</m:t>
                          </m:r>
                        </m:sub>
                      </m:sSub>
                      <m:r>
                        <a:rPr lang="en-US" b="0" i="1" smtClean="0">
                          <a:latin typeface="Cambria Math" panose="02040503050406030204" pitchFamily="18" charset="0"/>
                        </a:rPr>
                        <m:t>=0</m:t>
                      </m:r>
                    </m:oMath>
                  </m:oMathPara>
                </a14:m>
                <a:endParaRPr lang="en-US" dirty="0"/>
              </a:p>
            </p:txBody>
          </p:sp>
        </mc:Choice>
        <mc:Fallback xmlns="">
          <p:sp>
            <p:nvSpPr>
              <p:cNvPr id="23" name="Dreptunghi 4">
                <a:extLst>
                  <a:ext uri="{FF2B5EF4-FFF2-40B4-BE49-F238E27FC236}">
                    <a16:creationId xmlns:a16="http://schemas.microsoft.com/office/drawing/2014/main" id="{AB79F5BD-4957-4839-98F6-0325AE739F44}"/>
                  </a:ext>
                </a:extLst>
              </p:cNvPr>
              <p:cNvSpPr>
                <a:spLocks noRot="1" noChangeAspect="1" noMove="1" noResize="1" noEditPoints="1" noAdjustHandles="1" noChangeArrowheads="1" noChangeShapeType="1" noTextEdit="1"/>
              </p:cNvSpPr>
              <p:nvPr/>
            </p:nvSpPr>
            <p:spPr>
              <a:xfrm>
                <a:off x="2875834" y="2569193"/>
                <a:ext cx="1159634" cy="391902"/>
              </a:xfrm>
              <a:prstGeom prst="rect">
                <a:avLst/>
              </a:prstGeom>
              <a:blipFill>
                <a:blip r:embed="rId7"/>
                <a:stretch>
                  <a:fillRect b="-4615"/>
                </a:stretch>
              </a:blipFill>
            </p:spPr>
            <p:txBody>
              <a:bodyPr/>
              <a:lstStyle/>
              <a:p>
                <a:r>
                  <a:rPr lang="en-US">
                    <a:noFill/>
                  </a:rPr>
                  <a:t> </a:t>
                </a:r>
              </a:p>
            </p:txBody>
          </p:sp>
        </mc:Fallback>
      </mc:AlternateContent>
      <p:sp>
        <p:nvSpPr>
          <p:cNvPr id="25" name="Rectangle: Rounded Corners 5">
            <a:extLst>
              <a:ext uri="{FF2B5EF4-FFF2-40B4-BE49-F238E27FC236}">
                <a16:creationId xmlns:a16="http://schemas.microsoft.com/office/drawing/2014/main" id="{8482BE87-1BB0-4673-9106-F8D635467696}"/>
              </a:ext>
            </a:extLst>
          </p:cNvPr>
          <p:cNvSpPr/>
          <p:nvPr/>
        </p:nvSpPr>
        <p:spPr>
          <a:xfrm>
            <a:off x="2798094" y="2569193"/>
            <a:ext cx="1159634" cy="407571"/>
          </a:xfrm>
          <a:prstGeom prst="roundRect">
            <a:avLst/>
          </a:prstGeom>
          <a:noFill/>
          <a:ln w="127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CasetăText 23">
            <a:extLst>
              <a:ext uri="{FF2B5EF4-FFF2-40B4-BE49-F238E27FC236}">
                <a16:creationId xmlns:a16="http://schemas.microsoft.com/office/drawing/2014/main" id="{2111F240-52A3-4E67-9A6D-45CD570FC42D}"/>
              </a:ext>
            </a:extLst>
          </p:cNvPr>
          <p:cNvSpPr txBox="1"/>
          <p:nvPr/>
        </p:nvSpPr>
        <p:spPr>
          <a:xfrm>
            <a:off x="400050" y="2989457"/>
            <a:ext cx="11348604" cy="646331"/>
          </a:xfrm>
          <a:prstGeom prst="rect">
            <a:avLst/>
          </a:prstGeom>
          <a:noFill/>
        </p:spPr>
        <p:txBody>
          <a:bodyPr wrap="square" rtlCol="0">
            <a:spAutoFit/>
          </a:bodyPr>
          <a:lstStyle/>
          <a:p>
            <a:pPr marL="342900" indent="-342900">
              <a:buFont typeface="Arial" panose="020B0604020202020204" pitchFamily="34" charset="0"/>
              <a:buChar char="•"/>
            </a:pPr>
            <a:r>
              <a:rPr lang="en-US" dirty="0"/>
              <a:t>Note – MP2, MP3 form a bias mirror, so this is exactly the same situation we solved in the previous lecture.</a:t>
            </a:r>
          </a:p>
          <a:p>
            <a:pPr marL="342900" indent="-342900">
              <a:buFont typeface="Arial" panose="020B0604020202020204" pitchFamily="34" charset="0"/>
              <a:buChar char="•"/>
            </a:pPr>
            <a:r>
              <a:rPr lang="en-US" dirty="0"/>
              <a:t>This result tells us that:</a:t>
            </a:r>
          </a:p>
        </p:txBody>
      </p:sp>
      <mc:AlternateContent xmlns:mc="http://schemas.openxmlformats.org/markup-compatibility/2006" xmlns:a14="http://schemas.microsoft.com/office/drawing/2010/main">
        <mc:Choice Requires="a14">
          <p:sp>
            <p:nvSpPr>
              <p:cNvPr id="29" name="Dreptunghi 4">
                <a:extLst>
                  <a:ext uri="{FF2B5EF4-FFF2-40B4-BE49-F238E27FC236}">
                    <a16:creationId xmlns:a16="http://schemas.microsoft.com/office/drawing/2014/main" id="{77E2769A-2B89-4848-AE9A-9AD549CF8BAB}"/>
                  </a:ext>
                </a:extLst>
              </p:cNvPr>
              <p:cNvSpPr/>
              <p:nvPr/>
            </p:nvSpPr>
            <p:spPr>
              <a:xfrm>
                <a:off x="756812" y="3635788"/>
                <a:ext cx="1631851" cy="391902"/>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𝑔</m:t>
                          </m:r>
                        </m:e>
                        <m:sub>
                          <m:r>
                            <a:rPr lang="en-US" b="0" i="1" smtClean="0">
                              <a:latin typeface="Cambria Math" panose="02040503050406030204" pitchFamily="18" charset="0"/>
                            </a:rPr>
                            <m:t>𝑚</m:t>
                          </m:r>
                          <m:r>
                            <a:rPr lang="en-US" b="0" i="1" smtClean="0">
                              <a:latin typeface="Cambria Math" panose="02040503050406030204" pitchFamily="18" charset="0"/>
                            </a:rPr>
                            <m:t>2</m:t>
                          </m:r>
                        </m:sub>
                      </m:sSub>
                      <m:sSub>
                        <m:sSubPr>
                          <m:ctrlPr>
                            <a:rPr lang="en-US" i="1" smtClean="0">
                              <a:latin typeface="Cambria Math" panose="02040503050406030204" pitchFamily="18" charset="0"/>
                            </a:rPr>
                          </m:ctrlPr>
                        </m:sSubPr>
                        <m:e>
                          <m:r>
                            <a:rPr lang="en-US" i="1">
                              <a:latin typeface="Cambria Math" panose="02040503050406030204" pitchFamily="18" charset="0"/>
                            </a:rPr>
                            <m:t>𝑉</m:t>
                          </m:r>
                        </m:e>
                        <m:sub>
                          <m:r>
                            <a:rPr lang="en-US" i="1">
                              <a:latin typeface="Cambria Math" panose="02040503050406030204" pitchFamily="18" charset="0"/>
                            </a:rPr>
                            <m:t>𝑔𝑠</m:t>
                          </m:r>
                          <m:r>
                            <a:rPr lang="en-US" b="0" i="1" smtClean="0">
                              <a:latin typeface="Cambria Math" panose="02040503050406030204" pitchFamily="18" charset="0"/>
                            </a:rPr>
                            <m:t>2</m:t>
                          </m:r>
                        </m:sub>
                      </m:sSub>
                      <m:r>
                        <a:rPr lang="en-US" b="0" i="1" smtClean="0">
                          <a:latin typeface="Cambria Math" panose="02040503050406030204" pitchFamily="18" charset="0"/>
                        </a:rPr>
                        <m:t>=0</m:t>
                      </m:r>
                    </m:oMath>
                  </m:oMathPara>
                </a14:m>
                <a:endParaRPr lang="en-US" dirty="0"/>
              </a:p>
            </p:txBody>
          </p:sp>
        </mc:Choice>
        <mc:Fallback xmlns="">
          <p:sp>
            <p:nvSpPr>
              <p:cNvPr id="29" name="Dreptunghi 4">
                <a:extLst>
                  <a:ext uri="{FF2B5EF4-FFF2-40B4-BE49-F238E27FC236}">
                    <a16:creationId xmlns:a16="http://schemas.microsoft.com/office/drawing/2014/main" id="{77E2769A-2B89-4848-AE9A-9AD549CF8BAB}"/>
                  </a:ext>
                </a:extLst>
              </p:cNvPr>
              <p:cNvSpPr>
                <a:spLocks noRot="1" noChangeAspect="1" noMove="1" noResize="1" noEditPoints="1" noAdjustHandles="1" noChangeArrowheads="1" noChangeShapeType="1" noTextEdit="1"/>
              </p:cNvSpPr>
              <p:nvPr/>
            </p:nvSpPr>
            <p:spPr>
              <a:xfrm>
                <a:off x="756812" y="3635788"/>
                <a:ext cx="1631851" cy="391902"/>
              </a:xfrm>
              <a:prstGeom prst="rect">
                <a:avLst/>
              </a:prstGeom>
              <a:blipFill>
                <a:blip r:embed="rId8"/>
                <a:stretch>
                  <a:fillRect b="-4615"/>
                </a:stretch>
              </a:blipFill>
            </p:spPr>
            <p:txBody>
              <a:bodyPr/>
              <a:lstStyle/>
              <a:p>
                <a:r>
                  <a:rPr lang="en-US">
                    <a:noFill/>
                  </a:rPr>
                  <a:t> </a:t>
                </a:r>
              </a:p>
            </p:txBody>
          </p:sp>
        </mc:Fallback>
      </mc:AlternateContent>
    </p:spTree>
    <p:extLst>
      <p:ext uri="{BB962C8B-B14F-4D97-AF65-F5344CB8AC3E}">
        <p14:creationId xmlns:p14="http://schemas.microsoft.com/office/powerpoint/2010/main" val="21547512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Conector drept 2">
            <a:extLst>
              <a:ext uri="{FF2B5EF4-FFF2-40B4-BE49-F238E27FC236}">
                <a16:creationId xmlns:a16="http://schemas.microsoft.com/office/drawing/2014/main" id="{4E3223A4-2A65-456C-927A-C6B16C3955D6}"/>
              </a:ext>
            </a:extLst>
          </p:cNvPr>
          <p:cNvCxnSpPr>
            <a:cxnSpLocks/>
          </p:cNvCxnSpPr>
          <p:nvPr/>
        </p:nvCxnSpPr>
        <p:spPr>
          <a:xfrm>
            <a:off x="400050" y="837962"/>
            <a:ext cx="11348604"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4" name="CasetăText 3">
            <a:extLst>
              <a:ext uri="{FF2B5EF4-FFF2-40B4-BE49-F238E27FC236}">
                <a16:creationId xmlns:a16="http://schemas.microsoft.com/office/drawing/2014/main" id="{6E4733E5-891B-4CF7-A347-94EDAE0FAB17}"/>
              </a:ext>
            </a:extLst>
          </p:cNvPr>
          <p:cNvSpPr txBox="1"/>
          <p:nvPr/>
        </p:nvSpPr>
        <p:spPr>
          <a:xfrm>
            <a:off x="400050" y="376297"/>
            <a:ext cx="5911298" cy="461665"/>
          </a:xfrm>
          <a:prstGeom prst="rect">
            <a:avLst/>
          </a:prstGeom>
          <a:noFill/>
        </p:spPr>
        <p:txBody>
          <a:bodyPr wrap="none" rtlCol="0">
            <a:spAutoFit/>
          </a:bodyPr>
          <a:lstStyle/>
          <a:p>
            <a:r>
              <a:rPr lang="en-US" sz="2400" dirty="0"/>
              <a:t>Common Source Stage – Small Signal Analysis </a:t>
            </a:r>
            <a:endParaRPr lang="ro-RO" sz="2400" dirty="0"/>
          </a:p>
        </p:txBody>
      </p:sp>
      <p:sp>
        <p:nvSpPr>
          <p:cNvPr id="6" name="CasetăText 23">
            <a:extLst>
              <a:ext uri="{FF2B5EF4-FFF2-40B4-BE49-F238E27FC236}">
                <a16:creationId xmlns:a16="http://schemas.microsoft.com/office/drawing/2014/main" id="{275AA0F9-00EB-48FD-BA04-3FF099FC50B3}"/>
              </a:ext>
            </a:extLst>
          </p:cNvPr>
          <p:cNvSpPr txBox="1"/>
          <p:nvPr/>
        </p:nvSpPr>
        <p:spPr>
          <a:xfrm>
            <a:off x="400050" y="837962"/>
            <a:ext cx="6858783" cy="646331"/>
          </a:xfrm>
          <a:prstGeom prst="rect">
            <a:avLst/>
          </a:prstGeom>
          <a:noFill/>
        </p:spPr>
        <p:txBody>
          <a:bodyPr wrap="square" rtlCol="0">
            <a:spAutoFit/>
          </a:bodyPr>
          <a:lstStyle/>
          <a:p>
            <a:pPr marL="342900" indent="-342900">
              <a:buFont typeface="Arial" panose="020B0604020202020204" pitchFamily="34" charset="0"/>
              <a:buChar char="•"/>
            </a:pPr>
            <a:r>
              <a:rPr lang="en-US" dirty="0"/>
              <a:t>With this result, we can simplify the equivalent circuit.</a:t>
            </a:r>
          </a:p>
          <a:p>
            <a:pPr marL="342900" indent="-342900">
              <a:buFont typeface="Arial" panose="020B0604020202020204" pitchFamily="34" charset="0"/>
              <a:buChar char="•"/>
            </a:pPr>
            <a:r>
              <a:rPr lang="en-US" dirty="0"/>
              <a:t>Now, we solve for the output node:</a:t>
            </a:r>
          </a:p>
        </p:txBody>
      </p:sp>
      <p:pic>
        <p:nvPicPr>
          <p:cNvPr id="7" name="Picture 6">
            <a:extLst>
              <a:ext uri="{FF2B5EF4-FFF2-40B4-BE49-F238E27FC236}">
                <a16:creationId xmlns:a16="http://schemas.microsoft.com/office/drawing/2014/main" id="{ACAA3AAA-700D-4326-92FA-EE649CCA752D}"/>
              </a:ext>
            </a:extLst>
          </p:cNvPr>
          <p:cNvPicPr>
            <a:picLocks noChangeAspect="1"/>
          </p:cNvPicPr>
          <p:nvPr/>
        </p:nvPicPr>
        <p:blipFill>
          <a:blip r:embed="rId2"/>
          <a:stretch>
            <a:fillRect/>
          </a:stretch>
        </p:blipFill>
        <p:spPr>
          <a:xfrm>
            <a:off x="5280412" y="3861583"/>
            <a:ext cx="6490623" cy="2132931"/>
          </a:xfrm>
          <a:prstGeom prst="rect">
            <a:avLst/>
          </a:prstGeom>
        </p:spPr>
      </p:pic>
      <mc:AlternateContent xmlns:mc="http://schemas.openxmlformats.org/markup-compatibility/2006" xmlns:a14="http://schemas.microsoft.com/office/drawing/2010/main">
        <mc:Choice Requires="a14">
          <p:sp>
            <p:nvSpPr>
              <p:cNvPr id="2" name="Dreptunghi 4">
                <a:extLst>
                  <a:ext uri="{FF2B5EF4-FFF2-40B4-BE49-F238E27FC236}">
                    <a16:creationId xmlns:a16="http://schemas.microsoft.com/office/drawing/2014/main" id="{BEBCC85A-964B-40A3-876E-BF322887E7D0}"/>
                  </a:ext>
                </a:extLst>
              </p:cNvPr>
              <p:cNvSpPr/>
              <p:nvPr/>
            </p:nvSpPr>
            <p:spPr>
              <a:xfrm>
                <a:off x="747976" y="1501615"/>
                <a:ext cx="2458687" cy="657681"/>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𝑔</m:t>
                          </m:r>
                        </m:e>
                        <m:sub>
                          <m:r>
                            <a:rPr lang="en-US" b="0" i="1" smtClean="0">
                              <a:latin typeface="Cambria Math" panose="02040503050406030204" pitchFamily="18" charset="0"/>
                            </a:rPr>
                            <m:t>𝑚</m:t>
                          </m:r>
                          <m:r>
                            <a:rPr lang="en-US" b="0" i="1" smtClean="0">
                              <a:latin typeface="Cambria Math" panose="02040503050406030204" pitchFamily="18" charset="0"/>
                            </a:rPr>
                            <m:t>1</m:t>
                          </m:r>
                        </m:sub>
                      </m:sSub>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𝑖</m:t>
                          </m:r>
                        </m:sub>
                      </m:sSub>
                      <m:r>
                        <a:rPr lang="en-US" b="0" i="1" smtClean="0">
                          <a:latin typeface="Cambria Math" panose="02040503050406030204" pitchFamily="18" charset="0"/>
                        </a:rPr>
                        <m:t>+</m:t>
                      </m:r>
                      <m:f>
                        <m:fPr>
                          <m:ctrlPr>
                            <a:rPr lang="en-US" b="0" i="1" smtClean="0">
                              <a:latin typeface="Cambria Math" panose="02040503050406030204" pitchFamily="18" charset="0"/>
                            </a:rPr>
                          </m:ctrlPr>
                        </m:fPr>
                        <m:num>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𝑂</m:t>
                              </m:r>
                            </m:sub>
                          </m:sSub>
                        </m:num>
                        <m:den>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𝑜</m:t>
                              </m:r>
                              <m:r>
                                <a:rPr lang="en-US" b="0" i="1" smtClean="0">
                                  <a:latin typeface="Cambria Math" panose="02040503050406030204" pitchFamily="18" charset="0"/>
                                </a:rPr>
                                <m:t>1</m:t>
                              </m:r>
                            </m:sub>
                          </m:sSub>
                        </m:den>
                      </m:f>
                      <m:r>
                        <a:rPr lang="en-US" b="0" i="1" smtClean="0">
                          <a:latin typeface="Cambria Math" panose="02040503050406030204" pitchFamily="18" charset="0"/>
                        </a:rPr>
                        <m:t>+</m:t>
                      </m:r>
                      <m:f>
                        <m:fPr>
                          <m:ctrlPr>
                            <a:rPr lang="en-US" i="1">
                              <a:latin typeface="Cambria Math" panose="02040503050406030204" pitchFamily="18" charset="0"/>
                            </a:rPr>
                          </m:ctrlPr>
                        </m:fPr>
                        <m:num>
                          <m:sSub>
                            <m:sSubPr>
                              <m:ctrlPr>
                                <a:rPr lang="en-US" i="1">
                                  <a:latin typeface="Cambria Math" panose="02040503050406030204" pitchFamily="18" charset="0"/>
                                </a:rPr>
                              </m:ctrlPr>
                            </m:sSubPr>
                            <m:e>
                              <m:r>
                                <a:rPr lang="en-US" i="1">
                                  <a:latin typeface="Cambria Math" panose="02040503050406030204" pitchFamily="18" charset="0"/>
                                </a:rPr>
                                <m:t>𝑉</m:t>
                              </m:r>
                            </m:e>
                            <m:sub>
                              <m:r>
                                <a:rPr lang="en-US" i="1">
                                  <a:latin typeface="Cambria Math" panose="02040503050406030204" pitchFamily="18" charset="0"/>
                                </a:rPr>
                                <m:t>𝑂</m:t>
                              </m:r>
                            </m:sub>
                          </m:sSub>
                        </m:num>
                        <m:den>
                          <m:sSub>
                            <m:sSubPr>
                              <m:ctrlPr>
                                <a:rPr lang="en-US" i="1">
                                  <a:latin typeface="Cambria Math" panose="02040503050406030204" pitchFamily="18" charset="0"/>
                                </a:rPr>
                              </m:ctrlPr>
                            </m:sSubPr>
                            <m:e>
                              <m:r>
                                <a:rPr lang="en-US" i="1">
                                  <a:latin typeface="Cambria Math" panose="02040503050406030204" pitchFamily="18" charset="0"/>
                                </a:rPr>
                                <m:t>𝑟</m:t>
                              </m:r>
                            </m:e>
                            <m:sub>
                              <m:r>
                                <a:rPr lang="en-US" i="1">
                                  <a:latin typeface="Cambria Math" panose="02040503050406030204" pitchFamily="18" charset="0"/>
                                </a:rPr>
                                <m:t>𝑜</m:t>
                              </m:r>
                              <m:r>
                                <a:rPr lang="en-US" b="0" i="1" smtClean="0">
                                  <a:latin typeface="Cambria Math" panose="02040503050406030204" pitchFamily="18" charset="0"/>
                                </a:rPr>
                                <m:t>2</m:t>
                              </m:r>
                            </m:sub>
                          </m:sSub>
                        </m:den>
                      </m:f>
                      <m:r>
                        <a:rPr lang="en-US" b="0" i="1" smtClean="0">
                          <a:latin typeface="Cambria Math" panose="02040503050406030204" pitchFamily="18" charset="0"/>
                        </a:rPr>
                        <m:t>=0</m:t>
                      </m:r>
                    </m:oMath>
                  </m:oMathPara>
                </a14:m>
                <a:endParaRPr lang="en-US" dirty="0"/>
              </a:p>
            </p:txBody>
          </p:sp>
        </mc:Choice>
        <mc:Fallback xmlns="">
          <p:sp>
            <p:nvSpPr>
              <p:cNvPr id="2" name="Dreptunghi 4">
                <a:extLst>
                  <a:ext uri="{FF2B5EF4-FFF2-40B4-BE49-F238E27FC236}">
                    <a16:creationId xmlns:a16="http://schemas.microsoft.com/office/drawing/2014/main" id="{BEBCC85A-964B-40A3-876E-BF322887E7D0}"/>
                  </a:ext>
                </a:extLst>
              </p:cNvPr>
              <p:cNvSpPr>
                <a:spLocks noRot="1" noChangeAspect="1" noMove="1" noResize="1" noEditPoints="1" noAdjustHandles="1" noChangeArrowheads="1" noChangeShapeType="1" noTextEdit="1"/>
              </p:cNvSpPr>
              <p:nvPr/>
            </p:nvSpPr>
            <p:spPr>
              <a:xfrm>
                <a:off x="747976" y="1501615"/>
                <a:ext cx="2458687" cy="657681"/>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Dreptunghi 4">
                <a:extLst>
                  <a:ext uri="{FF2B5EF4-FFF2-40B4-BE49-F238E27FC236}">
                    <a16:creationId xmlns:a16="http://schemas.microsoft.com/office/drawing/2014/main" id="{616B818A-FF47-44B1-80BE-02DA4C9326C2}"/>
                  </a:ext>
                </a:extLst>
              </p:cNvPr>
              <p:cNvSpPr/>
              <p:nvPr/>
            </p:nvSpPr>
            <p:spPr>
              <a:xfrm>
                <a:off x="4134063" y="1473111"/>
                <a:ext cx="2817882" cy="714683"/>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d>
                        <m:dPr>
                          <m:ctrlPr>
                            <a:rPr lang="en-US" b="0" i="1" smtClean="0">
                              <a:latin typeface="Cambria Math" panose="02040503050406030204" pitchFamily="18" charset="0"/>
                            </a:rPr>
                          </m:ctrlPr>
                        </m:dPr>
                        <m:e>
                          <m:f>
                            <m:fPr>
                              <m:ctrlPr>
                                <a:rPr lang="en-US" i="1">
                                  <a:latin typeface="Cambria Math" panose="02040503050406030204" pitchFamily="18" charset="0"/>
                                </a:rPr>
                              </m:ctrlPr>
                            </m:fPr>
                            <m:num>
                              <m:r>
                                <a:rPr lang="en-US" b="0" i="1" smtClean="0">
                                  <a:latin typeface="Cambria Math" panose="02040503050406030204" pitchFamily="18" charset="0"/>
                                </a:rPr>
                                <m:t>1</m:t>
                              </m:r>
                            </m:num>
                            <m:den>
                              <m:sSub>
                                <m:sSubPr>
                                  <m:ctrlPr>
                                    <a:rPr lang="en-US" i="1">
                                      <a:latin typeface="Cambria Math" panose="02040503050406030204" pitchFamily="18" charset="0"/>
                                    </a:rPr>
                                  </m:ctrlPr>
                                </m:sSubPr>
                                <m:e>
                                  <m:r>
                                    <a:rPr lang="en-US" i="1">
                                      <a:latin typeface="Cambria Math" panose="02040503050406030204" pitchFamily="18" charset="0"/>
                                    </a:rPr>
                                    <m:t>𝑟</m:t>
                                  </m:r>
                                </m:e>
                                <m:sub>
                                  <m:r>
                                    <a:rPr lang="en-US" i="1">
                                      <a:latin typeface="Cambria Math" panose="02040503050406030204" pitchFamily="18" charset="0"/>
                                    </a:rPr>
                                    <m:t>𝑜</m:t>
                                  </m:r>
                                  <m:r>
                                    <a:rPr lang="en-US" i="1">
                                      <a:latin typeface="Cambria Math" panose="02040503050406030204" pitchFamily="18" charset="0"/>
                                    </a:rPr>
                                    <m:t>1</m:t>
                                  </m:r>
                                </m:sub>
                              </m:sSub>
                            </m:den>
                          </m:f>
                          <m:r>
                            <a:rPr lang="en-US" i="1">
                              <a:latin typeface="Cambria Math" panose="02040503050406030204" pitchFamily="18" charset="0"/>
                            </a:rPr>
                            <m:t>+</m:t>
                          </m:r>
                          <m:f>
                            <m:fPr>
                              <m:ctrlPr>
                                <a:rPr lang="en-US" i="1">
                                  <a:latin typeface="Cambria Math" panose="02040503050406030204" pitchFamily="18" charset="0"/>
                                </a:rPr>
                              </m:ctrlPr>
                            </m:fPr>
                            <m:num>
                              <m:r>
                                <a:rPr lang="en-US" b="0" i="1" smtClean="0">
                                  <a:latin typeface="Cambria Math" panose="02040503050406030204" pitchFamily="18" charset="0"/>
                                </a:rPr>
                                <m:t>1</m:t>
                              </m:r>
                            </m:num>
                            <m:den>
                              <m:sSub>
                                <m:sSubPr>
                                  <m:ctrlPr>
                                    <a:rPr lang="en-US" i="1">
                                      <a:latin typeface="Cambria Math" panose="02040503050406030204" pitchFamily="18" charset="0"/>
                                    </a:rPr>
                                  </m:ctrlPr>
                                </m:sSubPr>
                                <m:e>
                                  <m:r>
                                    <a:rPr lang="en-US" i="1">
                                      <a:latin typeface="Cambria Math" panose="02040503050406030204" pitchFamily="18" charset="0"/>
                                    </a:rPr>
                                    <m:t>𝑟</m:t>
                                  </m:r>
                                </m:e>
                                <m:sub>
                                  <m:r>
                                    <a:rPr lang="en-US" i="1">
                                      <a:latin typeface="Cambria Math" panose="02040503050406030204" pitchFamily="18" charset="0"/>
                                    </a:rPr>
                                    <m:t>𝑜</m:t>
                                  </m:r>
                                  <m:r>
                                    <a:rPr lang="en-US" i="1">
                                      <a:latin typeface="Cambria Math" panose="02040503050406030204" pitchFamily="18" charset="0"/>
                                    </a:rPr>
                                    <m:t>2</m:t>
                                  </m:r>
                                </m:sub>
                              </m:sSub>
                            </m:den>
                          </m:f>
                        </m:e>
                      </m:d>
                      <m:sSub>
                        <m:sSubPr>
                          <m:ctrlPr>
                            <a:rPr lang="en-US" i="1">
                              <a:latin typeface="Cambria Math" panose="02040503050406030204" pitchFamily="18" charset="0"/>
                            </a:rPr>
                          </m:ctrlPr>
                        </m:sSubPr>
                        <m:e>
                          <m:r>
                            <a:rPr lang="en-US" b="0" i="1" smtClean="0">
                              <a:latin typeface="Cambria Math" panose="02040503050406030204" pitchFamily="18" charset="0"/>
                            </a:rPr>
                            <m:t> </m:t>
                          </m:r>
                          <m:r>
                            <a:rPr lang="en-US" i="1">
                              <a:latin typeface="Cambria Math" panose="02040503050406030204" pitchFamily="18" charset="0"/>
                            </a:rPr>
                            <m:t>𝑉</m:t>
                          </m:r>
                        </m:e>
                        <m:sub>
                          <m:r>
                            <a:rPr lang="en-US" i="1">
                              <a:latin typeface="Cambria Math" panose="02040503050406030204" pitchFamily="18" charset="0"/>
                            </a:rPr>
                            <m:t>𝑂</m:t>
                          </m:r>
                        </m:sub>
                      </m:sSub>
                      <m:r>
                        <a:rPr lang="en-US" b="0" i="1" smtClean="0">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𝑔</m:t>
                          </m:r>
                        </m:e>
                        <m:sub>
                          <m:r>
                            <a:rPr lang="en-US" i="1">
                              <a:latin typeface="Cambria Math" panose="02040503050406030204" pitchFamily="18" charset="0"/>
                            </a:rPr>
                            <m:t>𝑚</m:t>
                          </m:r>
                          <m:r>
                            <a:rPr lang="en-US" i="1">
                              <a:latin typeface="Cambria Math" panose="02040503050406030204" pitchFamily="18" charset="0"/>
                            </a:rPr>
                            <m:t>1</m:t>
                          </m:r>
                        </m:sub>
                      </m:sSub>
                      <m:sSub>
                        <m:sSubPr>
                          <m:ctrlPr>
                            <a:rPr lang="en-US" i="1">
                              <a:latin typeface="Cambria Math" panose="02040503050406030204" pitchFamily="18" charset="0"/>
                            </a:rPr>
                          </m:ctrlPr>
                        </m:sSubPr>
                        <m:e>
                          <m:r>
                            <a:rPr lang="en-US" i="1">
                              <a:latin typeface="Cambria Math" panose="02040503050406030204" pitchFamily="18" charset="0"/>
                            </a:rPr>
                            <m:t>𝑉</m:t>
                          </m:r>
                        </m:e>
                        <m:sub>
                          <m:r>
                            <a:rPr lang="en-US" i="1">
                              <a:latin typeface="Cambria Math" panose="02040503050406030204" pitchFamily="18" charset="0"/>
                            </a:rPr>
                            <m:t>𝑖</m:t>
                          </m:r>
                        </m:sub>
                      </m:sSub>
                    </m:oMath>
                  </m:oMathPara>
                </a14:m>
                <a:endParaRPr lang="en-US" dirty="0"/>
              </a:p>
            </p:txBody>
          </p:sp>
        </mc:Choice>
        <mc:Fallback xmlns="">
          <p:sp>
            <p:nvSpPr>
              <p:cNvPr id="5" name="Dreptunghi 4">
                <a:extLst>
                  <a:ext uri="{FF2B5EF4-FFF2-40B4-BE49-F238E27FC236}">
                    <a16:creationId xmlns:a16="http://schemas.microsoft.com/office/drawing/2014/main" id="{616B818A-FF47-44B1-80BE-02DA4C9326C2}"/>
                  </a:ext>
                </a:extLst>
              </p:cNvPr>
              <p:cNvSpPr>
                <a:spLocks noRot="1" noChangeAspect="1" noMove="1" noResize="1" noEditPoints="1" noAdjustHandles="1" noChangeArrowheads="1" noChangeShapeType="1" noTextEdit="1"/>
              </p:cNvSpPr>
              <p:nvPr/>
            </p:nvSpPr>
            <p:spPr>
              <a:xfrm>
                <a:off x="4134063" y="1473111"/>
                <a:ext cx="2817882" cy="714683"/>
              </a:xfrm>
              <a:prstGeom prst="rect">
                <a:avLst/>
              </a:prstGeom>
              <a:blipFill>
                <a:blip r:embed="rId4"/>
                <a:stretch>
                  <a:fillRect/>
                </a:stretch>
              </a:blipFill>
            </p:spPr>
            <p:txBody>
              <a:bodyPr/>
              <a:lstStyle/>
              <a:p>
                <a:r>
                  <a:rPr lang="en-US">
                    <a:noFill/>
                  </a:rPr>
                  <a:t> </a:t>
                </a:r>
              </a:p>
            </p:txBody>
          </p:sp>
        </mc:Fallback>
      </mc:AlternateContent>
      <p:sp>
        <p:nvSpPr>
          <p:cNvPr id="11" name="Arrow: Right 32">
            <a:extLst>
              <a:ext uri="{FF2B5EF4-FFF2-40B4-BE49-F238E27FC236}">
                <a16:creationId xmlns:a16="http://schemas.microsoft.com/office/drawing/2014/main" id="{2B140C5B-FA66-4B80-BE77-8C256CFEF948}"/>
              </a:ext>
            </a:extLst>
          </p:cNvPr>
          <p:cNvSpPr/>
          <p:nvPr/>
        </p:nvSpPr>
        <p:spPr>
          <a:xfrm>
            <a:off x="3417389" y="1736546"/>
            <a:ext cx="138147" cy="198997"/>
          </a:xfrm>
          <a:prstGeom prst="rightArrow">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Arrow: Right 32">
            <a:extLst>
              <a:ext uri="{FF2B5EF4-FFF2-40B4-BE49-F238E27FC236}">
                <a16:creationId xmlns:a16="http://schemas.microsoft.com/office/drawing/2014/main" id="{58DA10C1-6765-4A45-A9F5-72749470466B}"/>
              </a:ext>
            </a:extLst>
          </p:cNvPr>
          <p:cNvSpPr/>
          <p:nvPr/>
        </p:nvSpPr>
        <p:spPr>
          <a:xfrm>
            <a:off x="7407179" y="1730955"/>
            <a:ext cx="138147" cy="198997"/>
          </a:xfrm>
          <a:prstGeom prst="rightArrow">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mc:AlternateContent xmlns:mc="http://schemas.openxmlformats.org/markup-compatibility/2006" xmlns:a14="http://schemas.microsoft.com/office/drawing/2010/main">
        <mc:Choice Requires="a14">
          <p:sp>
            <p:nvSpPr>
              <p:cNvPr id="15" name="Dreptunghi 4">
                <a:extLst>
                  <a:ext uri="{FF2B5EF4-FFF2-40B4-BE49-F238E27FC236}">
                    <a16:creationId xmlns:a16="http://schemas.microsoft.com/office/drawing/2014/main" id="{1840422D-D253-43EF-800F-82975B35BFCD}"/>
                  </a:ext>
                </a:extLst>
              </p:cNvPr>
              <p:cNvSpPr/>
              <p:nvPr/>
            </p:nvSpPr>
            <p:spPr>
              <a:xfrm>
                <a:off x="7956589" y="1545795"/>
                <a:ext cx="2817882" cy="613501"/>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 </m:t>
                          </m:r>
                          <m:r>
                            <a:rPr lang="en-US" i="1">
                              <a:latin typeface="Cambria Math" panose="02040503050406030204" pitchFamily="18" charset="0"/>
                            </a:rPr>
                            <m:t>𝑉</m:t>
                          </m:r>
                        </m:e>
                        <m:sub>
                          <m:r>
                            <a:rPr lang="en-US" i="1">
                              <a:latin typeface="Cambria Math" panose="02040503050406030204" pitchFamily="18" charset="0"/>
                            </a:rPr>
                            <m:t>𝑂</m:t>
                          </m:r>
                        </m:sub>
                      </m:sSub>
                      <m:r>
                        <a:rPr lang="en-US" b="0" i="1" smtClean="0">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𝑔</m:t>
                          </m:r>
                        </m:e>
                        <m:sub>
                          <m:r>
                            <a:rPr lang="en-US" i="1">
                              <a:latin typeface="Cambria Math" panose="02040503050406030204" pitchFamily="18" charset="0"/>
                            </a:rPr>
                            <m:t>𝑚</m:t>
                          </m:r>
                          <m:r>
                            <a:rPr lang="en-US" i="1">
                              <a:latin typeface="Cambria Math" panose="02040503050406030204" pitchFamily="18" charset="0"/>
                            </a:rPr>
                            <m:t>1</m:t>
                          </m:r>
                        </m:sub>
                      </m:sSub>
                      <m:sSub>
                        <m:sSubPr>
                          <m:ctrlPr>
                            <a:rPr lang="en-US" i="1">
                              <a:latin typeface="Cambria Math" panose="02040503050406030204" pitchFamily="18" charset="0"/>
                            </a:rPr>
                          </m:ctrlPr>
                        </m:sSubPr>
                        <m:e>
                          <m:f>
                            <m:fPr>
                              <m:ctrlPr>
                                <a:rPr lang="en-US" i="1" smtClean="0">
                                  <a:latin typeface="Cambria Math" panose="02040503050406030204" pitchFamily="18" charset="0"/>
                                </a:rPr>
                              </m:ctrlPr>
                            </m:fPr>
                            <m:num>
                              <m:sSub>
                                <m:sSubPr>
                                  <m:ctrlPr>
                                    <a:rPr lang="en-US" i="1">
                                      <a:latin typeface="Cambria Math" panose="02040503050406030204" pitchFamily="18" charset="0"/>
                                    </a:rPr>
                                  </m:ctrlPr>
                                </m:sSubPr>
                                <m:e>
                                  <m:r>
                                    <a:rPr lang="en-US" i="1">
                                      <a:latin typeface="Cambria Math" panose="02040503050406030204" pitchFamily="18" charset="0"/>
                                    </a:rPr>
                                    <m:t>𝑟</m:t>
                                  </m:r>
                                </m:e>
                                <m:sub>
                                  <m:r>
                                    <a:rPr lang="en-US" i="1">
                                      <a:latin typeface="Cambria Math" panose="02040503050406030204" pitchFamily="18" charset="0"/>
                                    </a:rPr>
                                    <m:t>𝑜</m:t>
                                  </m:r>
                                  <m:r>
                                    <a:rPr lang="en-US" i="1">
                                      <a:latin typeface="Cambria Math" panose="02040503050406030204" pitchFamily="18" charset="0"/>
                                    </a:rPr>
                                    <m:t>1</m:t>
                                  </m:r>
                                </m:sub>
                              </m:sSub>
                              <m:r>
                                <a:rPr lang="en-US" i="1" smtClean="0">
                                  <a:latin typeface="Cambria Math" panose="02040503050406030204" pitchFamily="18" charset="0"/>
                                  <a:ea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𝑟</m:t>
                                  </m:r>
                                </m:e>
                                <m:sub>
                                  <m:r>
                                    <a:rPr lang="en-US" i="1">
                                      <a:latin typeface="Cambria Math" panose="02040503050406030204" pitchFamily="18" charset="0"/>
                                    </a:rPr>
                                    <m:t>𝑜</m:t>
                                  </m:r>
                                  <m:r>
                                    <a:rPr lang="en-US" i="1">
                                      <a:latin typeface="Cambria Math" panose="02040503050406030204" pitchFamily="18" charset="0"/>
                                    </a:rPr>
                                    <m:t>2</m:t>
                                  </m:r>
                                </m:sub>
                              </m:sSub>
                            </m:num>
                            <m:den>
                              <m:sSub>
                                <m:sSubPr>
                                  <m:ctrlPr>
                                    <a:rPr lang="en-US" i="1">
                                      <a:latin typeface="Cambria Math" panose="02040503050406030204" pitchFamily="18" charset="0"/>
                                    </a:rPr>
                                  </m:ctrlPr>
                                </m:sSubPr>
                                <m:e>
                                  <m:r>
                                    <a:rPr lang="en-US" i="1">
                                      <a:latin typeface="Cambria Math" panose="02040503050406030204" pitchFamily="18" charset="0"/>
                                    </a:rPr>
                                    <m:t>𝑟</m:t>
                                  </m:r>
                                </m:e>
                                <m:sub>
                                  <m:r>
                                    <a:rPr lang="en-US" i="1">
                                      <a:latin typeface="Cambria Math" panose="02040503050406030204" pitchFamily="18" charset="0"/>
                                    </a:rPr>
                                    <m:t>𝑜</m:t>
                                  </m:r>
                                  <m:r>
                                    <a:rPr lang="en-US" i="1">
                                      <a:latin typeface="Cambria Math" panose="02040503050406030204" pitchFamily="18" charset="0"/>
                                    </a:rPr>
                                    <m:t>1</m:t>
                                  </m:r>
                                </m:sub>
                              </m:sSub>
                              <m:r>
                                <a:rPr lang="en-US" b="0" i="1" smtClean="0">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𝑟</m:t>
                                  </m:r>
                                </m:e>
                                <m:sub>
                                  <m:r>
                                    <a:rPr lang="en-US" i="1">
                                      <a:latin typeface="Cambria Math" panose="02040503050406030204" pitchFamily="18" charset="0"/>
                                    </a:rPr>
                                    <m:t>𝑜</m:t>
                                  </m:r>
                                  <m:r>
                                    <a:rPr lang="en-US" i="1">
                                      <a:latin typeface="Cambria Math" panose="02040503050406030204" pitchFamily="18" charset="0"/>
                                    </a:rPr>
                                    <m:t>2</m:t>
                                  </m:r>
                                </m:sub>
                              </m:sSub>
                            </m:den>
                          </m:f>
                          <m:r>
                            <a:rPr lang="en-US" b="0" i="1" smtClean="0">
                              <a:latin typeface="Cambria Math" panose="02040503050406030204" pitchFamily="18" charset="0"/>
                            </a:rPr>
                            <m:t> </m:t>
                          </m:r>
                          <m:r>
                            <a:rPr lang="en-US" i="1">
                              <a:latin typeface="Cambria Math" panose="02040503050406030204" pitchFamily="18" charset="0"/>
                            </a:rPr>
                            <m:t>𝑉</m:t>
                          </m:r>
                        </m:e>
                        <m:sub>
                          <m:r>
                            <a:rPr lang="en-US" i="1">
                              <a:latin typeface="Cambria Math" panose="02040503050406030204" pitchFamily="18" charset="0"/>
                            </a:rPr>
                            <m:t>𝑖</m:t>
                          </m:r>
                        </m:sub>
                      </m:sSub>
                    </m:oMath>
                  </m:oMathPara>
                </a14:m>
                <a:endParaRPr lang="en-US" dirty="0"/>
              </a:p>
            </p:txBody>
          </p:sp>
        </mc:Choice>
        <mc:Fallback xmlns="">
          <p:sp>
            <p:nvSpPr>
              <p:cNvPr id="15" name="Dreptunghi 4">
                <a:extLst>
                  <a:ext uri="{FF2B5EF4-FFF2-40B4-BE49-F238E27FC236}">
                    <a16:creationId xmlns:a16="http://schemas.microsoft.com/office/drawing/2014/main" id="{1840422D-D253-43EF-800F-82975B35BFCD}"/>
                  </a:ext>
                </a:extLst>
              </p:cNvPr>
              <p:cNvSpPr>
                <a:spLocks noRot="1" noChangeAspect="1" noMove="1" noResize="1" noEditPoints="1" noAdjustHandles="1" noChangeArrowheads="1" noChangeShapeType="1" noTextEdit="1"/>
              </p:cNvSpPr>
              <p:nvPr/>
            </p:nvSpPr>
            <p:spPr>
              <a:xfrm>
                <a:off x="7956589" y="1545795"/>
                <a:ext cx="2817882" cy="613501"/>
              </a:xfrm>
              <a:prstGeom prst="rect">
                <a:avLst/>
              </a:prstGeom>
              <a:blipFill>
                <a:blip r:embed="rId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7" name="Dreptunghi 4">
                <a:extLst>
                  <a:ext uri="{FF2B5EF4-FFF2-40B4-BE49-F238E27FC236}">
                    <a16:creationId xmlns:a16="http://schemas.microsoft.com/office/drawing/2014/main" id="{E31B36DA-6EB8-4305-9130-53152C44A767}"/>
                  </a:ext>
                </a:extLst>
              </p:cNvPr>
              <p:cNvSpPr/>
              <p:nvPr/>
            </p:nvSpPr>
            <p:spPr>
              <a:xfrm>
                <a:off x="9161175" y="976461"/>
                <a:ext cx="1078852" cy="369332"/>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i="1" smtClean="0">
                              <a:latin typeface="Cambria Math" panose="02040503050406030204" pitchFamily="18" charset="0"/>
                            </a:rPr>
                          </m:ctrlPr>
                        </m:sSubPr>
                        <m:e>
                          <m:r>
                            <a:rPr lang="en-US" i="1">
                              <a:latin typeface="Cambria Math" panose="02040503050406030204" pitchFamily="18" charset="0"/>
                            </a:rPr>
                            <m:t>𝑟</m:t>
                          </m:r>
                        </m:e>
                        <m:sub>
                          <m:r>
                            <a:rPr lang="en-US" i="1">
                              <a:latin typeface="Cambria Math" panose="02040503050406030204" pitchFamily="18" charset="0"/>
                            </a:rPr>
                            <m:t>𝑜</m:t>
                          </m:r>
                          <m:r>
                            <a:rPr lang="en-US" i="1">
                              <a:latin typeface="Cambria Math" panose="02040503050406030204" pitchFamily="18" charset="0"/>
                            </a:rPr>
                            <m:t>1</m:t>
                          </m:r>
                        </m:sub>
                      </m:sSub>
                      <m:r>
                        <a:rPr lang="en-US" b="0" i="1" smtClean="0">
                          <a:latin typeface="Cambria Math" panose="02040503050406030204" pitchFamily="18" charset="0"/>
                          <a:ea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𝑟</m:t>
                          </m:r>
                        </m:e>
                        <m:sub>
                          <m:r>
                            <a:rPr lang="en-US" i="1">
                              <a:latin typeface="Cambria Math" panose="02040503050406030204" pitchFamily="18" charset="0"/>
                            </a:rPr>
                            <m:t>𝑜</m:t>
                          </m:r>
                          <m:r>
                            <a:rPr lang="en-US" i="1">
                              <a:latin typeface="Cambria Math" panose="02040503050406030204" pitchFamily="18" charset="0"/>
                            </a:rPr>
                            <m:t>2</m:t>
                          </m:r>
                        </m:sub>
                      </m:sSub>
                    </m:oMath>
                  </m:oMathPara>
                </a14:m>
                <a:endParaRPr lang="en-US" dirty="0"/>
              </a:p>
            </p:txBody>
          </p:sp>
        </mc:Choice>
        <mc:Fallback xmlns="">
          <p:sp>
            <p:nvSpPr>
              <p:cNvPr id="17" name="Dreptunghi 4">
                <a:extLst>
                  <a:ext uri="{FF2B5EF4-FFF2-40B4-BE49-F238E27FC236}">
                    <a16:creationId xmlns:a16="http://schemas.microsoft.com/office/drawing/2014/main" id="{E31B36DA-6EB8-4305-9130-53152C44A767}"/>
                  </a:ext>
                </a:extLst>
              </p:cNvPr>
              <p:cNvSpPr>
                <a:spLocks noRot="1" noChangeAspect="1" noMove="1" noResize="1" noEditPoints="1" noAdjustHandles="1" noChangeArrowheads="1" noChangeShapeType="1" noTextEdit="1"/>
              </p:cNvSpPr>
              <p:nvPr/>
            </p:nvSpPr>
            <p:spPr>
              <a:xfrm>
                <a:off x="9161175" y="976461"/>
                <a:ext cx="1078852" cy="369332"/>
              </a:xfrm>
              <a:prstGeom prst="rect">
                <a:avLst/>
              </a:prstGeom>
              <a:blipFill>
                <a:blip r:embed="rId6"/>
                <a:stretch>
                  <a:fillRect b="-13115"/>
                </a:stretch>
              </a:blipFill>
            </p:spPr>
            <p:txBody>
              <a:bodyPr/>
              <a:lstStyle/>
              <a:p>
                <a:r>
                  <a:rPr lang="en-US">
                    <a:noFill/>
                  </a:rPr>
                  <a:t> </a:t>
                </a:r>
              </a:p>
            </p:txBody>
          </p:sp>
        </mc:Fallback>
      </mc:AlternateContent>
      <p:sp>
        <p:nvSpPr>
          <p:cNvPr id="18" name="Right Brace 17">
            <a:extLst>
              <a:ext uri="{FF2B5EF4-FFF2-40B4-BE49-F238E27FC236}">
                <a16:creationId xmlns:a16="http://schemas.microsoft.com/office/drawing/2014/main" id="{5A81D61C-C2A2-4217-8270-635847EBA64C}"/>
              </a:ext>
            </a:extLst>
          </p:cNvPr>
          <p:cNvSpPr/>
          <p:nvPr/>
        </p:nvSpPr>
        <p:spPr>
          <a:xfrm rot="16200000">
            <a:off x="9541930" y="1029358"/>
            <a:ext cx="100412" cy="861921"/>
          </a:xfrm>
          <a:prstGeom prst="rightBrace">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20" name="Dreptunghi 4">
                <a:extLst>
                  <a:ext uri="{FF2B5EF4-FFF2-40B4-BE49-F238E27FC236}">
                    <a16:creationId xmlns:a16="http://schemas.microsoft.com/office/drawing/2014/main" id="{0D0A7847-6DF6-4465-828F-9A0522B2C4C0}"/>
                  </a:ext>
                </a:extLst>
              </p:cNvPr>
              <p:cNvSpPr/>
              <p:nvPr/>
            </p:nvSpPr>
            <p:spPr>
              <a:xfrm>
                <a:off x="668580" y="2449530"/>
                <a:ext cx="2817882" cy="369332"/>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 </m:t>
                          </m:r>
                          <m:r>
                            <a:rPr lang="en-US" i="1">
                              <a:latin typeface="Cambria Math" panose="02040503050406030204" pitchFamily="18" charset="0"/>
                            </a:rPr>
                            <m:t>𝑉</m:t>
                          </m:r>
                        </m:e>
                        <m:sub>
                          <m:r>
                            <a:rPr lang="en-US" i="1">
                              <a:latin typeface="Cambria Math" panose="02040503050406030204" pitchFamily="18" charset="0"/>
                            </a:rPr>
                            <m:t>𝑂</m:t>
                          </m:r>
                        </m:sub>
                      </m:sSub>
                      <m:r>
                        <a:rPr lang="en-US" b="0" i="1" smtClean="0">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𝑔</m:t>
                          </m:r>
                        </m:e>
                        <m:sub>
                          <m:r>
                            <a:rPr lang="en-US" i="1">
                              <a:latin typeface="Cambria Math" panose="02040503050406030204" pitchFamily="18" charset="0"/>
                            </a:rPr>
                            <m:t>𝑚</m:t>
                          </m:r>
                          <m:r>
                            <a:rPr lang="en-US" i="1">
                              <a:latin typeface="Cambria Math" panose="02040503050406030204" pitchFamily="18" charset="0"/>
                            </a:rPr>
                            <m:t>1</m:t>
                          </m:r>
                        </m:sub>
                      </m:sSub>
                      <m:d>
                        <m:dPr>
                          <m:ctrlPr>
                            <a:rPr lang="en-US" i="1" smtClean="0">
                              <a:latin typeface="Cambria Math" panose="02040503050406030204" pitchFamily="18" charset="0"/>
                            </a:rPr>
                          </m:ctrlPr>
                        </m:dPr>
                        <m:e>
                          <m:sSub>
                            <m:sSubPr>
                              <m:ctrlPr>
                                <a:rPr lang="en-US" i="1">
                                  <a:latin typeface="Cambria Math" panose="02040503050406030204" pitchFamily="18" charset="0"/>
                                </a:rPr>
                              </m:ctrlPr>
                            </m:sSubPr>
                            <m:e>
                              <m:r>
                                <a:rPr lang="en-US" i="1">
                                  <a:latin typeface="Cambria Math" panose="02040503050406030204" pitchFamily="18" charset="0"/>
                                </a:rPr>
                                <m:t>𝑟</m:t>
                              </m:r>
                            </m:e>
                            <m:sub>
                              <m:r>
                                <a:rPr lang="en-US" i="1">
                                  <a:latin typeface="Cambria Math" panose="02040503050406030204" pitchFamily="18" charset="0"/>
                                </a:rPr>
                                <m:t>𝑜</m:t>
                              </m:r>
                              <m:r>
                                <a:rPr lang="en-US" i="1">
                                  <a:latin typeface="Cambria Math" panose="02040503050406030204" pitchFamily="18" charset="0"/>
                                </a:rPr>
                                <m:t>1</m:t>
                              </m:r>
                            </m:sub>
                          </m:sSub>
                          <m:r>
                            <a:rPr lang="en-US" b="0" i="1" smtClean="0">
                              <a:latin typeface="Cambria Math" panose="02040503050406030204" pitchFamily="18" charset="0"/>
                              <a:ea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𝑟</m:t>
                              </m:r>
                            </m:e>
                            <m:sub>
                              <m:r>
                                <a:rPr lang="en-US" i="1">
                                  <a:latin typeface="Cambria Math" panose="02040503050406030204" pitchFamily="18" charset="0"/>
                                </a:rPr>
                                <m:t>𝑜</m:t>
                              </m:r>
                              <m:r>
                                <a:rPr lang="en-US" i="1">
                                  <a:latin typeface="Cambria Math" panose="02040503050406030204" pitchFamily="18" charset="0"/>
                                </a:rPr>
                                <m:t>2</m:t>
                              </m:r>
                            </m:sub>
                          </m:sSub>
                        </m:e>
                      </m:d>
                      <m:sSub>
                        <m:sSubPr>
                          <m:ctrlPr>
                            <a:rPr lang="en-US" i="1">
                              <a:latin typeface="Cambria Math" panose="02040503050406030204" pitchFamily="18" charset="0"/>
                            </a:rPr>
                          </m:ctrlPr>
                        </m:sSubPr>
                        <m:e>
                          <m:r>
                            <a:rPr lang="en-US" b="0" i="1" smtClean="0">
                              <a:latin typeface="Cambria Math" panose="02040503050406030204" pitchFamily="18" charset="0"/>
                            </a:rPr>
                            <m:t> </m:t>
                          </m:r>
                          <m:r>
                            <a:rPr lang="en-US" i="1">
                              <a:latin typeface="Cambria Math" panose="02040503050406030204" pitchFamily="18" charset="0"/>
                            </a:rPr>
                            <m:t>𝑉</m:t>
                          </m:r>
                        </m:e>
                        <m:sub>
                          <m:r>
                            <a:rPr lang="en-US" i="1">
                              <a:latin typeface="Cambria Math" panose="02040503050406030204" pitchFamily="18" charset="0"/>
                            </a:rPr>
                            <m:t>𝑖</m:t>
                          </m:r>
                        </m:sub>
                      </m:sSub>
                    </m:oMath>
                  </m:oMathPara>
                </a14:m>
                <a:endParaRPr lang="en-US" dirty="0"/>
              </a:p>
            </p:txBody>
          </p:sp>
        </mc:Choice>
        <mc:Fallback xmlns="">
          <p:sp>
            <p:nvSpPr>
              <p:cNvPr id="20" name="Dreptunghi 4">
                <a:extLst>
                  <a:ext uri="{FF2B5EF4-FFF2-40B4-BE49-F238E27FC236}">
                    <a16:creationId xmlns:a16="http://schemas.microsoft.com/office/drawing/2014/main" id="{0D0A7847-6DF6-4465-828F-9A0522B2C4C0}"/>
                  </a:ext>
                </a:extLst>
              </p:cNvPr>
              <p:cNvSpPr>
                <a:spLocks noRot="1" noChangeAspect="1" noMove="1" noResize="1" noEditPoints="1" noAdjustHandles="1" noChangeArrowheads="1" noChangeShapeType="1" noTextEdit="1"/>
              </p:cNvSpPr>
              <p:nvPr/>
            </p:nvSpPr>
            <p:spPr>
              <a:xfrm>
                <a:off x="668580" y="2449530"/>
                <a:ext cx="2817882" cy="369332"/>
              </a:xfrm>
              <a:prstGeom prst="rect">
                <a:avLst/>
              </a:prstGeom>
              <a:blipFill>
                <a:blip r:embed="rId7"/>
                <a:stretch>
                  <a:fillRect b="-13333"/>
                </a:stretch>
              </a:blipFill>
            </p:spPr>
            <p:txBody>
              <a:bodyPr/>
              <a:lstStyle/>
              <a:p>
                <a:r>
                  <a:rPr lang="en-US">
                    <a:noFill/>
                  </a:rPr>
                  <a:t> </a:t>
                </a:r>
              </a:p>
            </p:txBody>
          </p:sp>
        </mc:Fallback>
      </mc:AlternateContent>
      <p:sp>
        <p:nvSpPr>
          <p:cNvPr id="22" name="Rectangle: Rounded Corners 5">
            <a:extLst>
              <a:ext uri="{FF2B5EF4-FFF2-40B4-BE49-F238E27FC236}">
                <a16:creationId xmlns:a16="http://schemas.microsoft.com/office/drawing/2014/main" id="{EBED936C-3BB5-406F-84A1-DC1DA16F0233}"/>
              </a:ext>
            </a:extLst>
          </p:cNvPr>
          <p:cNvSpPr/>
          <p:nvPr/>
        </p:nvSpPr>
        <p:spPr>
          <a:xfrm>
            <a:off x="668581" y="2430410"/>
            <a:ext cx="2501130" cy="407571"/>
          </a:xfrm>
          <a:prstGeom prst="roundRect">
            <a:avLst/>
          </a:prstGeom>
          <a:noFill/>
          <a:ln w="127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CasetăText 23">
            <a:extLst>
              <a:ext uri="{FF2B5EF4-FFF2-40B4-BE49-F238E27FC236}">
                <a16:creationId xmlns:a16="http://schemas.microsoft.com/office/drawing/2014/main" id="{2ABCFDE2-7D96-43FA-B70D-5235B42D0999}"/>
              </a:ext>
            </a:extLst>
          </p:cNvPr>
          <p:cNvSpPr txBox="1"/>
          <p:nvPr/>
        </p:nvSpPr>
        <p:spPr>
          <a:xfrm>
            <a:off x="400050" y="2897548"/>
            <a:ext cx="4157697" cy="369332"/>
          </a:xfrm>
          <a:prstGeom prst="rect">
            <a:avLst/>
          </a:prstGeom>
          <a:noFill/>
        </p:spPr>
        <p:txBody>
          <a:bodyPr wrap="square" rtlCol="0">
            <a:spAutoFit/>
          </a:bodyPr>
          <a:lstStyle/>
          <a:p>
            <a:pPr marL="342900" indent="-342900">
              <a:buFont typeface="Arial" panose="020B0604020202020204" pitchFamily="34" charset="0"/>
              <a:buChar char="•"/>
            </a:pPr>
            <a:r>
              <a:rPr lang="en-US" dirty="0"/>
              <a:t>By definition, the gain is given by:</a:t>
            </a:r>
          </a:p>
        </p:txBody>
      </p:sp>
      <mc:AlternateContent xmlns:mc="http://schemas.openxmlformats.org/markup-compatibility/2006" xmlns:a14="http://schemas.microsoft.com/office/drawing/2010/main">
        <mc:Choice Requires="a14">
          <p:sp>
            <p:nvSpPr>
              <p:cNvPr id="26" name="Dreptunghi 4">
                <a:extLst>
                  <a:ext uri="{FF2B5EF4-FFF2-40B4-BE49-F238E27FC236}">
                    <a16:creationId xmlns:a16="http://schemas.microsoft.com/office/drawing/2014/main" id="{1417891E-7026-4B9C-9645-E327E720B5EA}"/>
                  </a:ext>
                </a:extLst>
              </p:cNvPr>
              <p:cNvSpPr/>
              <p:nvPr/>
            </p:nvSpPr>
            <p:spPr>
              <a:xfrm>
                <a:off x="668579" y="3238714"/>
                <a:ext cx="1241639" cy="657744"/>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𝐴</m:t>
                          </m:r>
                        </m:e>
                        <m:sub>
                          <m:r>
                            <a:rPr lang="en-US" b="0" i="1" smtClean="0">
                              <a:latin typeface="Cambria Math" panose="02040503050406030204" pitchFamily="18" charset="0"/>
                            </a:rPr>
                            <m:t>0</m:t>
                          </m:r>
                        </m:sub>
                      </m:sSub>
                      <m:r>
                        <a:rPr lang="en-US" b="0" i="1" smtClean="0">
                          <a:latin typeface="Cambria Math" panose="02040503050406030204" pitchFamily="18" charset="0"/>
                        </a:rPr>
                        <m:t>=</m:t>
                      </m:r>
                      <m:f>
                        <m:fPr>
                          <m:ctrlPr>
                            <a:rPr lang="en-US" b="0" i="1" smtClean="0">
                              <a:latin typeface="Cambria Math" panose="02040503050406030204" pitchFamily="18" charset="0"/>
                            </a:rPr>
                          </m:ctrlPr>
                        </m:fPr>
                        <m:num>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𝑂</m:t>
                              </m:r>
                            </m:sub>
                          </m:sSub>
                        </m:num>
                        <m:den>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𝑖</m:t>
                              </m:r>
                            </m:sub>
                          </m:sSub>
                        </m:den>
                      </m:f>
                    </m:oMath>
                  </m:oMathPara>
                </a14:m>
                <a:endParaRPr lang="en-US" dirty="0"/>
              </a:p>
            </p:txBody>
          </p:sp>
        </mc:Choice>
        <mc:Fallback xmlns="">
          <p:sp>
            <p:nvSpPr>
              <p:cNvPr id="26" name="Dreptunghi 4">
                <a:extLst>
                  <a:ext uri="{FF2B5EF4-FFF2-40B4-BE49-F238E27FC236}">
                    <a16:creationId xmlns:a16="http://schemas.microsoft.com/office/drawing/2014/main" id="{1417891E-7026-4B9C-9645-E327E720B5EA}"/>
                  </a:ext>
                </a:extLst>
              </p:cNvPr>
              <p:cNvSpPr>
                <a:spLocks noRot="1" noChangeAspect="1" noMove="1" noResize="1" noEditPoints="1" noAdjustHandles="1" noChangeArrowheads="1" noChangeShapeType="1" noTextEdit="1"/>
              </p:cNvSpPr>
              <p:nvPr/>
            </p:nvSpPr>
            <p:spPr>
              <a:xfrm>
                <a:off x="668579" y="3238714"/>
                <a:ext cx="1241639" cy="657744"/>
              </a:xfrm>
              <a:prstGeom prst="rect">
                <a:avLst/>
              </a:prstGeom>
              <a:blipFill>
                <a:blip r:embed="rId8"/>
                <a:stretch>
                  <a:fillRect/>
                </a:stretch>
              </a:blipFill>
            </p:spPr>
            <p:txBody>
              <a:bodyPr/>
              <a:lstStyle/>
              <a:p>
                <a:r>
                  <a:rPr lang="en-US">
                    <a:noFill/>
                  </a:rPr>
                  <a:t> </a:t>
                </a:r>
              </a:p>
            </p:txBody>
          </p:sp>
        </mc:Fallback>
      </mc:AlternateContent>
      <p:sp>
        <p:nvSpPr>
          <p:cNvPr id="28" name="Rectangle: Rounded Corners 5">
            <a:extLst>
              <a:ext uri="{FF2B5EF4-FFF2-40B4-BE49-F238E27FC236}">
                <a16:creationId xmlns:a16="http://schemas.microsoft.com/office/drawing/2014/main" id="{1C47A0C1-D839-4A00-9E88-CE1549ADF148}"/>
              </a:ext>
            </a:extLst>
          </p:cNvPr>
          <p:cNvSpPr/>
          <p:nvPr/>
        </p:nvSpPr>
        <p:spPr>
          <a:xfrm>
            <a:off x="668580" y="3267898"/>
            <a:ext cx="997381" cy="627021"/>
          </a:xfrm>
          <a:prstGeom prst="roundRect">
            <a:avLst/>
          </a:prstGeom>
          <a:noFill/>
          <a:ln w="127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CasetăText 23">
            <a:extLst>
              <a:ext uri="{FF2B5EF4-FFF2-40B4-BE49-F238E27FC236}">
                <a16:creationId xmlns:a16="http://schemas.microsoft.com/office/drawing/2014/main" id="{37C2CB61-87F7-43A7-B2D1-972BE8E0FD2C}"/>
              </a:ext>
            </a:extLst>
          </p:cNvPr>
          <p:cNvSpPr txBox="1"/>
          <p:nvPr/>
        </p:nvSpPr>
        <p:spPr>
          <a:xfrm>
            <a:off x="400049" y="4044219"/>
            <a:ext cx="4157697" cy="369332"/>
          </a:xfrm>
          <a:prstGeom prst="rect">
            <a:avLst/>
          </a:prstGeom>
          <a:noFill/>
        </p:spPr>
        <p:txBody>
          <a:bodyPr wrap="square" rtlCol="0">
            <a:spAutoFit/>
          </a:bodyPr>
          <a:lstStyle/>
          <a:p>
            <a:pPr marL="342900" indent="-342900">
              <a:buFont typeface="Arial" panose="020B0604020202020204" pitchFamily="34" charset="0"/>
              <a:buChar char="•"/>
            </a:pPr>
            <a:r>
              <a:rPr lang="en-US" dirty="0"/>
              <a:t>So, for the common source, we get:</a:t>
            </a:r>
          </a:p>
        </p:txBody>
      </p:sp>
      <mc:AlternateContent xmlns:mc="http://schemas.openxmlformats.org/markup-compatibility/2006" xmlns:a14="http://schemas.microsoft.com/office/drawing/2010/main">
        <mc:Choice Requires="a14">
          <p:sp>
            <p:nvSpPr>
              <p:cNvPr id="32" name="Dreptunghi 4">
                <a:extLst>
                  <a:ext uri="{FF2B5EF4-FFF2-40B4-BE49-F238E27FC236}">
                    <a16:creationId xmlns:a16="http://schemas.microsoft.com/office/drawing/2014/main" id="{2679973D-4C9B-4EDF-87AB-A5C6D725FB7A}"/>
                  </a:ext>
                </a:extLst>
              </p:cNvPr>
              <p:cNvSpPr/>
              <p:nvPr/>
            </p:nvSpPr>
            <p:spPr>
              <a:xfrm>
                <a:off x="653734" y="4465292"/>
                <a:ext cx="3480329" cy="656205"/>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𝐴</m:t>
                          </m:r>
                        </m:e>
                        <m:sub>
                          <m:r>
                            <a:rPr lang="en-US" b="0" i="1" smtClean="0">
                              <a:latin typeface="Cambria Math" panose="02040503050406030204" pitchFamily="18" charset="0"/>
                            </a:rPr>
                            <m:t>0</m:t>
                          </m:r>
                        </m:sub>
                      </m:sSub>
                      <m:r>
                        <a:rPr lang="en-US" b="0" i="1" smtClean="0">
                          <a:latin typeface="Cambria Math" panose="02040503050406030204" pitchFamily="18" charset="0"/>
                        </a:rPr>
                        <m:t>=</m:t>
                      </m:r>
                      <m:f>
                        <m:fPr>
                          <m:ctrlPr>
                            <a:rPr lang="en-US" b="0" i="1" smtClean="0">
                              <a:latin typeface="Cambria Math" panose="02040503050406030204" pitchFamily="18" charset="0"/>
                            </a:rPr>
                          </m:ctrlPr>
                        </m:fPr>
                        <m:num>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𝑂</m:t>
                              </m:r>
                            </m:sub>
                          </m:sSub>
                        </m:num>
                        <m:den>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𝑖</m:t>
                              </m:r>
                            </m:sub>
                          </m:sSub>
                        </m:den>
                      </m:f>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𝑔</m:t>
                          </m:r>
                        </m:e>
                        <m:sub>
                          <m:r>
                            <a:rPr lang="en-US" i="1">
                              <a:latin typeface="Cambria Math" panose="02040503050406030204" pitchFamily="18" charset="0"/>
                            </a:rPr>
                            <m:t>𝑚</m:t>
                          </m:r>
                          <m:r>
                            <a:rPr lang="en-US" i="1">
                              <a:latin typeface="Cambria Math" panose="02040503050406030204" pitchFamily="18" charset="0"/>
                            </a:rPr>
                            <m:t>1</m:t>
                          </m:r>
                        </m:sub>
                      </m:sSub>
                      <m:d>
                        <m:dPr>
                          <m:ctrlPr>
                            <a:rPr lang="en-US" i="1">
                              <a:latin typeface="Cambria Math" panose="02040503050406030204" pitchFamily="18" charset="0"/>
                            </a:rPr>
                          </m:ctrlPr>
                        </m:dPr>
                        <m:e>
                          <m:sSub>
                            <m:sSubPr>
                              <m:ctrlPr>
                                <a:rPr lang="en-US" i="1">
                                  <a:latin typeface="Cambria Math" panose="02040503050406030204" pitchFamily="18" charset="0"/>
                                </a:rPr>
                              </m:ctrlPr>
                            </m:sSubPr>
                            <m:e>
                              <m:r>
                                <a:rPr lang="en-US" i="1">
                                  <a:latin typeface="Cambria Math" panose="02040503050406030204" pitchFamily="18" charset="0"/>
                                </a:rPr>
                                <m:t>𝑟</m:t>
                              </m:r>
                            </m:e>
                            <m:sub>
                              <m:r>
                                <a:rPr lang="en-US" i="1">
                                  <a:latin typeface="Cambria Math" panose="02040503050406030204" pitchFamily="18" charset="0"/>
                                </a:rPr>
                                <m:t>𝑜</m:t>
                              </m:r>
                              <m:r>
                                <a:rPr lang="en-US" i="1">
                                  <a:latin typeface="Cambria Math" panose="02040503050406030204" pitchFamily="18" charset="0"/>
                                </a:rPr>
                                <m:t>1</m:t>
                              </m:r>
                            </m:sub>
                          </m:sSub>
                          <m:r>
                            <a:rPr lang="en-US" i="1">
                              <a:latin typeface="Cambria Math" panose="02040503050406030204" pitchFamily="18" charset="0"/>
                              <a:ea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𝑟</m:t>
                              </m:r>
                            </m:e>
                            <m:sub>
                              <m:r>
                                <a:rPr lang="en-US" i="1">
                                  <a:latin typeface="Cambria Math" panose="02040503050406030204" pitchFamily="18" charset="0"/>
                                </a:rPr>
                                <m:t>𝑜</m:t>
                              </m:r>
                              <m:r>
                                <a:rPr lang="en-US" i="1">
                                  <a:latin typeface="Cambria Math" panose="02040503050406030204" pitchFamily="18" charset="0"/>
                                </a:rPr>
                                <m:t>2</m:t>
                              </m:r>
                            </m:sub>
                          </m:sSub>
                        </m:e>
                      </m:d>
                    </m:oMath>
                  </m:oMathPara>
                </a14:m>
                <a:endParaRPr lang="en-US" dirty="0"/>
              </a:p>
            </p:txBody>
          </p:sp>
        </mc:Choice>
        <mc:Fallback xmlns="">
          <p:sp>
            <p:nvSpPr>
              <p:cNvPr id="32" name="Dreptunghi 4">
                <a:extLst>
                  <a:ext uri="{FF2B5EF4-FFF2-40B4-BE49-F238E27FC236}">
                    <a16:creationId xmlns:a16="http://schemas.microsoft.com/office/drawing/2014/main" id="{2679973D-4C9B-4EDF-87AB-A5C6D725FB7A}"/>
                  </a:ext>
                </a:extLst>
              </p:cNvPr>
              <p:cNvSpPr>
                <a:spLocks noRot="1" noChangeAspect="1" noMove="1" noResize="1" noEditPoints="1" noAdjustHandles="1" noChangeArrowheads="1" noChangeShapeType="1" noTextEdit="1"/>
              </p:cNvSpPr>
              <p:nvPr/>
            </p:nvSpPr>
            <p:spPr>
              <a:xfrm>
                <a:off x="653734" y="4465292"/>
                <a:ext cx="3480329" cy="656205"/>
              </a:xfrm>
              <a:prstGeom prst="rect">
                <a:avLst/>
              </a:prstGeom>
              <a:blipFill>
                <a:blip r:embed="rId9"/>
                <a:stretch>
                  <a:fillRect/>
                </a:stretch>
              </a:blipFill>
            </p:spPr>
            <p:txBody>
              <a:bodyPr/>
              <a:lstStyle/>
              <a:p>
                <a:r>
                  <a:rPr lang="en-US">
                    <a:noFill/>
                  </a:rPr>
                  <a:t> </a:t>
                </a:r>
              </a:p>
            </p:txBody>
          </p:sp>
        </mc:Fallback>
      </mc:AlternateContent>
      <p:sp>
        <p:nvSpPr>
          <p:cNvPr id="34" name="Rectangle: Rounded Corners 21">
            <a:extLst>
              <a:ext uri="{FF2B5EF4-FFF2-40B4-BE49-F238E27FC236}">
                <a16:creationId xmlns:a16="http://schemas.microsoft.com/office/drawing/2014/main" id="{C108C8AB-3CAE-4CD9-BF11-F90EB7AC0ABC}"/>
              </a:ext>
            </a:extLst>
          </p:cNvPr>
          <p:cNvSpPr/>
          <p:nvPr/>
        </p:nvSpPr>
        <p:spPr>
          <a:xfrm>
            <a:off x="557258" y="4474845"/>
            <a:ext cx="2929204" cy="698394"/>
          </a:xfrm>
          <a:prstGeom prst="round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3418352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Conector drept 2">
            <a:extLst>
              <a:ext uri="{FF2B5EF4-FFF2-40B4-BE49-F238E27FC236}">
                <a16:creationId xmlns:a16="http://schemas.microsoft.com/office/drawing/2014/main" id="{4E3223A4-2A65-456C-927A-C6B16C3955D6}"/>
              </a:ext>
            </a:extLst>
          </p:cNvPr>
          <p:cNvCxnSpPr>
            <a:cxnSpLocks/>
          </p:cNvCxnSpPr>
          <p:nvPr/>
        </p:nvCxnSpPr>
        <p:spPr>
          <a:xfrm>
            <a:off x="400050" y="837962"/>
            <a:ext cx="11348604"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4" name="CasetăText 3">
            <a:extLst>
              <a:ext uri="{FF2B5EF4-FFF2-40B4-BE49-F238E27FC236}">
                <a16:creationId xmlns:a16="http://schemas.microsoft.com/office/drawing/2014/main" id="{6E4733E5-891B-4CF7-A347-94EDAE0FAB17}"/>
              </a:ext>
            </a:extLst>
          </p:cNvPr>
          <p:cNvSpPr txBox="1"/>
          <p:nvPr/>
        </p:nvSpPr>
        <p:spPr>
          <a:xfrm>
            <a:off x="400050" y="376297"/>
            <a:ext cx="5566524" cy="461665"/>
          </a:xfrm>
          <a:prstGeom prst="rect">
            <a:avLst/>
          </a:prstGeom>
          <a:noFill/>
        </p:spPr>
        <p:txBody>
          <a:bodyPr wrap="none" rtlCol="0">
            <a:spAutoFit/>
          </a:bodyPr>
          <a:lstStyle/>
          <a:p>
            <a:r>
              <a:rPr lang="en-US" sz="2400" dirty="0"/>
              <a:t>Common Source Stage – Output Resistance</a:t>
            </a:r>
            <a:endParaRPr lang="ro-RO" sz="2400" dirty="0"/>
          </a:p>
        </p:txBody>
      </p:sp>
      <p:sp>
        <p:nvSpPr>
          <p:cNvPr id="6" name="CasetăText 23">
            <a:extLst>
              <a:ext uri="{FF2B5EF4-FFF2-40B4-BE49-F238E27FC236}">
                <a16:creationId xmlns:a16="http://schemas.microsoft.com/office/drawing/2014/main" id="{275AA0F9-00EB-48FD-BA04-3FF099FC50B3}"/>
              </a:ext>
            </a:extLst>
          </p:cNvPr>
          <p:cNvSpPr txBox="1"/>
          <p:nvPr/>
        </p:nvSpPr>
        <p:spPr>
          <a:xfrm>
            <a:off x="400049" y="976461"/>
            <a:ext cx="11348604" cy="1200329"/>
          </a:xfrm>
          <a:prstGeom prst="rect">
            <a:avLst/>
          </a:prstGeom>
          <a:noFill/>
        </p:spPr>
        <p:txBody>
          <a:bodyPr wrap="square" rtlCol="0">
            <a:spAutoFit/>
          </a:bodyPr>
          <a:lstStyle/>
          <a:p>
            <a:pPr marL="342900" indent="-342900">
              <a:buFont typeface="Arial" panose="020B0604020202020204" pitchFamily="34" charset="0"/>
              <a:buChar char="•"/>
            </a:pPr>
            <a:r>
              <a:rPr lang="en-US" b="1" dirty="0"/>
              <a:t>Note</a:t>
            </a:r>
            <a:r>
              <a:rPr lang="en-US" dirty="0"/>
              <a:t> – To determine the output resistance for any small signal equivalent circuit, we will use the following method:</a:t>
            </a:r>
          </a:p>
          <a:p>
            <a:pPr marL="800100" lvl="1" indent="-342900">
              <a:buFont typeface="Wingdings" panose="05000000000000000000" pitchFamily="2" charset="2"/>
              <a:buChar char="§"/>
            </a:pPr>
            <a:r>
              <a:rPr lang="en-US" dirty="0"/>
              <a:t>We passivate all voltage sources.</a:t>
            </a:r>
          </a:p>
          <a:p>
            <a:pPr marL="800100" lvl="1" indent="-342900">
              <a:buFont typeface="Wingdings" panose="05000000000000000000" pitchFamily="2" charset="2"/>
              <a:buChar char="§"/>
            </a:pPr>
            <a:r>
              <a:rPr lang="en-US" dirty="0"/>
              <a:t>We apply a test voltage source at the output and we read the output current (through this test source)</a:t>
            </a:r>
          </a:p>
          <a:p>
            <a:pPr marL="800100" lvl="1" indent="-342900">
              <a:buFont typeface="Wingdings" panose="05000000000000000000" pitchFamily="2" charset="2"/>
              <a:buChar char="§"/>
            </a:pPr>
            <a:r>
              <a:rPr lang="en-US" dirty="0"/>
              <a:t>The equivalent output resistance is given by:</a:t>
            </a:r>
          </a:p>
        </p:txBody>
      </p:sp>
      <mc:AlternateContent xmlns:mc="http://schemas.openxmlformats.org/markup-compatibility/2006" xmlns:a14="http://schemas.microsoft.com/office/drawing/2010/main">
        <mc:Choice Requires="a14">
          <p:sp>
            <p:nvSpPr>
              <p:cNvPr id="8" name="Dreptunghi 4">
                <a:extLst>
                  <a:ext uri="{FF2B5EF4-FFF2-40B4-BE49-F238E27FC236}">
                    <a16:creationId xmlns:a16="http://schemas.microsoft.com/office/drawing/2014/main" id="{76D8E46E-6582-4952-A40E-D18593AD1EAC}"/>
                  </a:ext>
                </a:extLst>
              </p:cNvPr>
              <p:cNvSpPr/>
              <p:nvPr/>
            </p:nvSpPr>
            <p:spPr>
              <a:xfrm>
                <a:off x="1188274" y="2100515"/>
                <a:ext cx="1581239" cy="657744"/>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𝑅</m:t>
                          </m:r>
                        </m:e>
                        <m:sub>
                          <m:r>
                            <a:rPr lang="en-US" b="0" i="1" smtClean="0">
                              <a:latin typeface="Cambria Math" panose="02040503050406030204" pitchFamily="18" charset="0"/>
                            </a:rPr>
                            <m:t>𝑂</m:t>
                          </m:r>
                        </m:sub>
                      </m:sSub>
                      <m:r>
                        <a:rPr lang="en-US" b="0" i="1" smtClean="0">
                          <a:latin typeface="Cambria Math" panose="02040503050406030204" pitchFamily="18" charset="0"/>
                        </a:rPr>
                        <m:t>=</m:t>
                      </m:r>
                      <m:f>
                        <m:fPr>
                          <m:ctrlPr>
                            <a:rPr lang="en-US" b="0" i="1" smtClean="0">
                              <a:latin typeface="Cambria Math" panose="02040503050406030204" pitchFamily="18" charset="0"/>
                            </a:rPr>
                          </m:ctrlPr>
                        </m:fPr>
                        <m:num>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𝑂</m:t>
                              </m:r>
                            </m:sub>
                          </m:sSub>
                        </m:num>
                        <m:den>
                          <m:sSub>
                            <m:sSubPr>
                              <m:ctrlPr>
                                <a:rPr lang="en-US" b="0" i="1" smtClean="0">
                                  <a:latin typeface="Cambria Math" panose="02040503050406030204" pitchFamily="18" charset="0"/>
                                </a:rPr>
                              </m:ctrlPr>
                            </m:sSubPr>
                            <m:e>
                              <m:r>
                                <a:rPr lang="en-US" b="0" i="1" smtClean="0">
                                  <a:latin typeface="Cambria Math" panose="02040503050406030204" pitchFamily="18" charset="0"/>
                                </a:rPr>
                                <m:t>𝐼</m:t>
                              </m:r>
                            </m:e>
                            <m:sub>
                              <m:r>
                                <a:rPr lang="en-US" b="0" i="1" smtClean="0">
                                  <a:latin typeface="Cambria Math" panose="02040503050406030204" pitchFamily="18" charset="0"/>
                                </a:rPr>
                                <m:t>𝑂</m:t>
                              </m:r>
                            </m:sub>
                          </m:sSub>
                        </m:den>
                      </m:f>
                    </m:oMath>
                  </m:oMathPara>
                </a14:m>
                <a:endParaRPr lang="en-US" dirty="0"/>
              </a:p>
            </p:txBody>
          </p:sp>
        </mc:Choice>
        <mc:Fallback xmlns="">
          <p:sp>
            <p:nvSpPr>
              <p:cNvPr id="8" name="Dreptunghi 4">
                <a:extLst>
                  <a:ext uri="{FF2B5EF4-FFF2-40B4-BE49-F238E27FC236}">
                    <a16:creationId xmlns:a16="http://schemas.microsoft.com/office/drawing/2014/main" id="{76D8E46E-6582-4952-A40E-D18593AD1EAC}"/>
                  </a:ext>
                </a:extLst>
              </p:cNvPr>
              <p:cNvSpPr>
                <a:spLocks noRot="1" noChangeAspect="1" noMove="1" noResize="1" noEditPoints="1" noAdjustHandles="1" noChangeArrowheads="1" noChangeShapeType="1" noTextEdit="1"/>
              </p:cNvSpPr>
              <p:nvPr/>
            </p:nvSpPr>
            <p:spPr>
              <a:xfrm>
                <a:off x="1188274" y="2100515"/>
                <a:ext cx="1581239" cy="657744"/>
              </a:xfrm>
              <a:prstGeom prst="rect">
                <a:avLst/>
              </a:prstGeom>
              <a:blipFill>
                <a:blip r:embed="rId2"/>
                <a:stretch>
                  <a:fillRect/>
                </a:stretch>
              </a:blipFill>
            </p:spPr>
            <p:txBody>
              <a:bodyPr/>
              <a:lstStyle/>
              <a:p>
                <a:r>
                  <a:rPr lang="en-US">
                    <a:noFill/>
                  </a:rPr>
                  <a:t> </a:t>
                </a:r>
              </a:p>
            </p:txBody>
          </p:sp>
        </mc:Fallback>
      </mc:AlternateContent>
      <p:sp>
        <p:nvSpPr>
          <p:cNvPr id="9" name="CasetăText 23">
            <a:extLst>
              <a:ext uri="{FF2B5EF4-FFF2-40B4-BE49-F238E27FC236}">
                <a16:creationId xmlns:a16="http://schemas.microsoft.com/office/drawing/2014/main" id="{A526F1C0-1E71-42DF-A107-B54E515CED46}"/>
              </a:ext>
            </a:extLst>
          </p:cNvPr>
          <p:cNvSpPr txBox="1"/>
          <p:nvPr/>
        </p:nvSpPr>
        <p:spPr>
          <a:xfrm>
            <a:off x="400049" y="2805696"/>
            <a:ext cx="10079370" cy="369332"/>
          </a:xfrm>
          <a:prstGeom prst="rect">
            <a:avLst/>
          </a:prstGeom>
          <a:noFill/>
        </p:spPr>
        <p:txBody>
          <a:bodyPr wrap="square" rtlCol="0">
            <a:spAutoFit/>
          </a:bodyPr>
          <a:lstStyle/>
          <a:p>
            <a:pPr marL="342900" indent="-342900">
              <a:buFont typeface="Arial" panose="020B0604020202020204" pitchFamily="34" charset="0"/>
              <a:buChar char="•"/>
            </a:pPr>
            <a:r>
              <a:rPr lang="en-US" dirty="0"/>
              <a:t>For our circuit, after passivating Vi, we end up with r</a:t>
            </a:r>
            <a:r>
              <a:rPr lang="en-US" baseline="-25000" dirty="0"/>
              <a:t>o1</a:t>
            </a:r>
            <a:r>
              <a:rPr lang="en-US" dirty="0"/>
              <a:t> and r</a:t>
            </a:r>
            <a:r>
              <a:rPr lang="en-US" baseline="-25000" dirty="0"/>
              <a:t>o2</a:t>
            </a:r>
            <a:r>
              <a:rPr lang="en-US" dirty="0"/>
              <a:t> connected in parallel:</a:t>
            </a:r>
          </a:p>
        </p:txBody>
      </p:sp>
      <mc:AlternateContent xmlns:mc="http://schemas.openxmlformats.org/markup-compatibility/2006" xmlns:a14="http://schemas.microsoft.com/office/drawing/2010/main">
        <mc:Choice Requires="a14">
          <p:sp>
            <p:nvSpPr>
              <p:cNvPr id="10" name="Dreptunghi 4">
                <a:extLst>
                  <a:ext uri="{FF2B5EF4-FFF2-40B4-BE49-F238E27FC236}">
                    <a16:creationId xmlns:a16="http://schemas.microsoft.com/office/drawing/2014/main" id="{7D3C5835-49DA-432C-A9DB-8A742E382624}"/>
                  </a:ext>
                </a:extLst>
              </p:cNvPr>
              <p:cNvSpPr/>
              <p:nvPr/>
            </p:nvSpPr>
            <p:spPr>
              <a:xfrm>
                <a:off x="788087" y="3269903"/>
                <a:ext cx="1581239" cy="369332"/>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𝑅</m:t>
                          </m:r>
                        </m:e>
                        <m:sub>
                          <m:r>
                            <a:rPr lang="en-US" b="0" i="1" smtClean="0">
                              <a:latin typeface="Cambria Math" panose="02040503050406030204" pitchFamily="18" charset="0"/>
                            </a:rPr>
                            <m:t>𝑂</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𝑜</m:t>
                          </m:r>
                          <m:r>
                            <a:rPr lang="en-US" b="0" i="1" smtClean="0">
                              <a:latin typeface="Cambria Math" panose="02040503050406030204" pitchFamily="18" charset="0"/>
                            </a:rPr>
                            <m:t>1</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𝑜</m:t>
                          </m:r>
                          <m:r>
                            <a:rPr lang="en-US" b="0" i="1" smtClean="0">
                              <a:latin typeface="Cambria Math" panose="02040503050406030204" pitchFamily="18" charset="0"/>
                            </a:rPr>
                            <m:t>2</m:t>
                          </m:r>
                        </m:sub>
                      </m:sSub>
                    </m:oMath>
                  </m:oMathPara>
                </a14:m>
                <a:endParaRPr lang="en-US" dirty="0"/>
              </a:p>
            </p:txBody>
          </p:sp>
        </mc:Choice>
        <mc:Fallback xmlns="">
          <p:sp>
            <p:nvSpPr>
              <p:cNvPr id="10" name="Dreptunghi 4">
                <a:extLst>
                  <a:ext uri="{FF2B5EF4-FFF2-40B4-BE49-F238E27FC236}">
                    <a16:creationId xmlns:a16="http://schemas.microsoft.com/office/drawing/2014/main" id="{7D3C5835-49DA-432C-A9DB-8A742E382624}"/>
                  </a:ext>
                </a:extLst>
              </p:cNvPr>
              <p:cNvSpPr>
                <a:spLocks noRot="1" noChangeAspect="1" noMove="1" noResize="1" noEditPoints="1" noAdjustHandles="1" noChangeArrowheads="1" noChangeShapeType="1" noTextEdit="1"/>
              </p:cNvSpPr>
              <p:nvPr/>
            </p:nvSpPr>
            <p:spPr>
              <a:xfrm>
                <a:off x="788087" y="3269903"/>
                <a:ext cx="1581239" cy="369332"/>
              </a:xfrm>
              <a:prstGeom prst="rect">
                <a:avLst/>
              </a:prstGeom>
              <a:blipFill>
                <a:blip r:embed="rId3"/>
                <a:stretch>
                  <a:fillRect b="-13115"/>
                </a:stretch>
              </a:blipFill>
            </p:spPr>
            <p:txBody>
              <a:bodyPr/>
              <a:lstStyle/>
              <a:p>
                <a:r>
                  <a:rPr lang="en-US">
                    <a:noFill/>
                  </a:rPr>
                  <a:t> </a:t>
                </a:r>
              </a:p>
            </p:txBody>
          </p:sp>
        </mc:Fallback>
      </mc:AlternateContent>
      <p:sp>
        <p:nvSpPr>
          <p:cNvPr id="12" name="Rectangle: Rounded Corners 21">
            <a:extLst>
              <a:ext uri="{FF2B5EF4-FFF2-40B4-BE49-F238E27FC236}">
                <a16:creationId xmlns:a16="http://schemas.microsoft.com/office/drawing/2014/main" id="{94585F3B-D86D-4B2D-914C-0C965F4C149A}"/>
              </a:ext>
            </a:extLst>
          </p:cNvPr>
          <p:cNvSpPr/>
          <p:nvPr/>
        </p:nvSpPr>
        <p:spPr>
          <a:xfrm>
            <a:off x="788087" y="3222465"/>
            <a:ext cx="1507781" cy="460508"/>
          </a:xfrm>
          <a:prstGeom prst="round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6" name="Picture 15">
            <a:extLst>
              <a:ext uri="{FF2B5EF4-FFF2-40B4-BE49-F238E27FC236}">
                <a16:creationId xmlns:a16="http://schemas.microsoft.com/office/drawing/2014/main" id="{5CBD45C9-A1D9-4C87-AC0F-298756B6CD3D}"/>
              </a:ext>
            </a:extLst>
          </p:cNvPr>
          <p:cNvPicPr>
            <a:picLocks noChangeAspect="1"/>
          </p:cNvPicPr>
          <p:nvPr/>
        </p:nvPicPr>
        <p:blipFill>
          <a:blip r:embed="rId4"/>
          <a:stretch>
            <a:fillRect/>
          </a:stretch>
        </p:blipFill>
        <p:spPr>
          <a:xfrm>
            <a:off x="788087" y="4037143"/>
            <a:ext cx="4705568" cy="2431837"/>
          </a:xfrm>
          <a:prstGeom prst="rect">
            <a:avLst/>
          </a:prstGeom>
        </p:spPr>
      </p:pic>
      <p:sp>
        <p:nvSpPr>
          <p:cNvPr id="19" name="Arrow: Right 32">
            <a:extLst>
              <a:ext uri="{FF2B5EF4-FFF2-40B4-BE49-F238E27FC236}">
                <a16:creationId xmlns:a16="http://schemas.microsoft.com/office/drawing/2014/main" id="{AD6F2581-DD17-42AE-9AD4-462231DE8BCD}"/>
              </a:ext>
            </a:extLst>
          </p:cNvPr>
          <p:cNvSpPr/>
          <p:nvPr/>
        </p:nvSpPr>
        <p:spPr>
          <a:xfrm>
            <a:off x="6351541" y="5486244"/>
            <a:ext cx="138147" cy="198997"/>
          </a:xfrm>
          <a:prstGeom prst="rightArrow">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3" name="Picture 32">
            <a:extLst>
              <a:ext uri="{FF2B5EF4-FFF2-40B4-BE49-F238E27FC236}">
                <a16:creationId xmlns:a16="http://schemas.microsoft.com/office/drawing/2014/main" id="{AC21DB84-4C94-4ACE-929A-B338C949499F}"/>
              </a:ext>
            </a:extLst>
          </p:cNvPr>
          <p:cNvPicPr>
            <a:picLocks noChangeAspect="1"/>
          </p:cNvPicPr>
          <p:nvPr/>
        </p:nvPicPr>
        <p:blipFill>
          <a:blip r:embed="rId5"/>
          <a:stretch>
            <a:fillRect/>
          </a:stretch>
        </p:blipFill>
        <p:spPr>
          <a:xfrm>
            <a:off x="7347575" y="4037142"/>
            <a:ext cx="1717485" cy="2431837"/>
          </a:xfrm>
          <a:prstGeom prst="rect">
            <a:avLst/>
          </a:prstGeom>
        </p:spPr>
      </p:pic>
    </p:spTree>
    <p:extLst>
      <p:ext uri="{BB962C8B-B14F-4D97-AF65-F5344CB8AC3E}">
        <p14:creationId xmlns:p14="http://schemas.microsoft.com/office/powerpoint/2010/main" val="32554674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Conector drept 2">
            <a:extLst>
              <a:ext uri="{FF2B5EF4-FFF2-40B4-BE49-F238E27FC236}">
                <a16:creationId xmlns:a16="http://schemas.microsoft.com/office/drawing/2014/main" id="{4E3223A4-2A65-456C-927A-C6B16C3955D6}"/>
              </a:ext>
            </a:extLst>
          </p:cNvPr>
          <p:cNvCxnSpPr>
            <a:cxnSpLocks/>
          </p:cNvCxnSpPr>
          <p:nvPr/>
        </p:nvCxnSpPr>
        <p:spPr>
          <a:xfrm>
            <a:off x="400050" y="837962"/>
            <a:ext cx="11348604"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4" name="CasetăText 3">
            <a:extLst>
              <a:ext uri="{FF2B5EF4-FFF2-40B4-BE49-F238E27FC236}">
                <a16:creationId xmlns:a16="http://schemas.microsoft.com/office/drawing/2014/main" id="{6E4733E5-891B-4CF7-A347-94EDAE0FAB17}"/>
              </a:ext>
            </a:extLst>
          </p:cNvPr>
          <p:cNvSpPr txBox="1"/>
          <p:nvPr/>
        </p:nvSpPr>
        <p:spPr>
          <a:xfrm>
            <a:off x="400050" y="376297"/>
            <a:ext cx="5456622" cy="461665"/>
          </a:xfrm>
          <a:prstGeom prst="rect">
            <a:avLst/>
          </a:prstGeom>
          <a:noFill/>
        </p:spPr>
        <p:txBody>
          <a:bodyPr wrap="none" rtlCol="0">
            <a:spAutoFit/>
          </a:bodyPr>
          <a:lstStyle/>
          <a:p>
            <a:r>
              <a:rPr lang="en-US" sz="2400" dirty="0"/>
              <a:t>Common Source Stage – Transfer Function</a:t>
            </a:r>
            <a:endParaRPr lang="ro-RO" sz="2400" dirty="0"/>
          </a:p>
        </p:txBody>
      </p:sp>
      <p:sp>
        <p:nvSpPr>
          <p:cNvPr id="2" name="CasetăText 23">
            <a:extLst>
              <a:ext uri="{FF2B5EF4-FFF2-40B4-BE49-F238E27FC236}">
                <a16:creationId xmlns:a16="http://schemas.microsoft.com/office/drawing/2014/main" id="{572D04B4-DAAF-4CF2-831C-2418F3DA74C1}"/>
              </a:ext>
            </a:extLst>
          </p:cNvPr>
          <p:cNvSpPr txBox="1"/>
          <p:nvPr/>
        </p:nvSpPr>
        <p:spPr>
          <a:xfrm>
            <a:off x="400050" y="1009001"/>
            <a:ext cx="6976186" cy="5355312"/>
          </a:xfrm>
          <a:prstGeom prst="rect">
            <a:avLst/>
          </a:prstGeom>
          <a:noFill/>
        </p:spPr>
        <p:txBody>
          <a:bodyPr wrap="square" rtlCol="0">
            <a:spAutoFit/>
          </a:bodyPr>
          <a:lstStyle/>
          <a:p>
            <a:pPr marL="342900" indent="-342900">
              <a:buFont typeface="Arial" panose="020B0604020202020204" pitchFamily="34" charset="0"/>
              <a:buChar char="•"/>
            </a:pPr>
            <a:r>
              <a:rPr lang="en-US" dirty="0"/>
              <a:t>Now, we shall consider the case in which we have a capacitive load.</a:t>
            </a:r>
          </a:p>
          <a:p>
            <a:pPr marL="342900" indent="-342900">
              <a:buFont typeface="Arial" panose="020B0604020202020204" pitchFamily="34" charset="0"/>
              <a:buChar char="•"/>
            </a:pPr>
            <a:r>
              <a:rPr lang="en-US" dirty="0"/>
              <a:t>First of all, why is this case relevant? Our analysis assumed MN1 and MP2 in saturation (Region III) and in this case the dominant capacitances are C</a:t>
            </a:r>
            <a:r>
              <a:rPr lang="en-US" baseline="-25000" dirty="0"/>
              <a:t>gs</a:t>
            </a:r>
            <a:r>
              <a:rPr lang="en-US" dirty="0"/>
              <a:t> – this does not reflect this situation at all.</a:t>
            </a:r>
          </a:p>
          <a:p>
            <a:pPr marL="342900" indent="-342900">
              <a:buFont typeface="Arial" panose="020B0604020202020204" pitchFamily="34" charset="0"/>
              <a:buChar char="•"/>
            </a:pPr>
            <a:r>
              <a:rPr lang="en-US" dirty="0"/>
              <a:t>C</a:t>
            </a:r>
            <a:r>
              <a:rPr lang="en-US" baseline="-25000" dirty="0"/>
              <a:t>gs1</a:t>
            </a:r>
            <a:r>
              <a:rPr lang="en-US" dirty="0"/>
              <a:t> is connected to the input voltage source. In our analysis, an ideal voltage source gives 0 impedance to the node regardless of the capacitance connected to it. Is this realistic? Obviously not.. But to analyze the input node we need to know the circuit driving it – so we need to perform the analysis on the output stage of the driving circuit.</a:t>
            </a:r>
          </a:p>
          <a:p>
            <a:pPr marL="342900" indent="-342900">
              <a:buFont typeface="Arial" panose="020B0604020202020204" pitchFamily="34" charset="0"/>
              <a:buChar char="•"/>
            </a:pPr>
            <a:r>
              <a:rPr lang="en-US" dirty="0"/>
              <a:t>C</a:t>
            </a:r>
            <a:r>
              <a:rPr lang="en-US" baseline="-25000" dirty="0"/>
              <a:t>gs2</a:t>
            </a:r>
            <a:r>
              <a:rPr lang="en-US" dirty="0"/>
              <a:t> is shorted to ground as G2 is ground in small signal.</a:t>
            </a:r>
          </a:p>
          <a:p>
            <a:pPr marL="342900" indent="-342900">
              <a:buFont typeface="Arial" panose="020B0604020202020204" pitchFamily="34" charset="0"/>
              <a:buChar char="•"/>
            </a:pPr>
            <a:r>
              <a:rPr lang="en-US" dirty="0"/>
              <a:t>C</a:t>
            </a:r>
            <a:r>
              <a:rPr lang="en-US" baseline="-25000" dirty="0"/>
              <a:t>gd1</a:t>
            </a:r>
            <a:r>
              <a:rPr lang="en-US" dirty="0"/>
              <a:t> is an interesting capacitance (a Miller capacitance), but we ill neglect it in this analysis as it is generally small in saturation.</a:t>
            </a:r>
          </a:p>
          <a:p>
            <a:pPr marL="342900" indent="-342900">
              <a:buFont typeface="Arial" panose="020B0604020202020204" pitchFamily="34" charset="0"/>
              <a:buChar char="•"/>
            </a:pPr>
            <a:r>
              <a:rPr lang="en-US" dirty="0"/>
              <a:t>So.. Where does C</a:t>
            </a:r>
            <a:r>
              <a:rPr lang="en-US" baseline="-25000" dirty="0"/>
              <a:t>O</a:t>
            </a:r>
            <a:r>
              <a:rPr lang="en-US" dirty="0"/>
              <a:t> come from? C</a:t>
            </a:r>
            <a:r>
              <a:rPr lang="en-US" baseline="-25000" dirty="0"/>
              <a:t>O</a:t>
            </a:r>
            <a:r>
              <a:rPr lang="en-US" dirty="0"/>
              <a:t> is the input capacitance to the next stage. We assumed so far that the output is “open” and we justified this assumption by saying that the output is usually connected to a MOS transistor gate (input to a next stage). Well, this assumption works fine in </a:t>
            </a:r>
            <a:r>
              <a:rPr lang="en-US" dirty="0" err="1"/>
              <a:t>d.c.</a:t>
            </a:r>
            <a:r>
              <a:rPr lang="en-US" dirty="0"/>
              <a:t> but in the small signal analysis we need to take the load capacitance into account.</a:t>
            </a:r>
          </a:p>
        </p:txBody>
      </p:sp>
      <p:pic>
        <p:nvPicPr>
          <p:cNvPr id="14" name="Picture 13">
            <a:extLst>
              <a:ext uri="{FF2B5EF4-FFF2-40B4-BE49-F238E27FC236}">
                <a16:creationId xmlns:a16="http://schemas.microsoft.com/office/drawing/2014/main" id="{0019C948-41F4-40EA-A427-9D2CA3A09F2C}"/>
              </a:ext>
            </a:extLst>
          </p:cNvPr>
          <p:cNvPicPr>
            <a:picLocks noChangeAspect="1"/>
          </p:cNvPicPr>
          <p:nvPr/>
        </p:nvPicPr>
        <p:blipFill>
          <a:blip r:embed="rId2"/>
          <a:stretch>
            <a:fillRect/>
          </a:stretch>
        </p:blipFill>
        <p:spPr>
          <a:xfrm>
            <a:off x="7662387" y="1855112"/>
            <a:ext cx="4346906" cy="3524035"/>
          </a:xfrm>
          <a:prstGeom prst="rect">
            <a:avLst/>
          </a:prstGeom>
        </p:spPr>
      </p:pic>
    </p:spTree>
    <p:extLst>
      <p:ext uri="{BB962C8B-B14F-4D97-AF65-F5344CB8AC3E}">
        <p14:creationId xmlns:p14="http://schemas.microsoft.com/office/powerpoint/2010/main" val="2423126635"/>
      </p:ext>
    </p:extLst>
  </p:cSld>
  <p:clrMapOvr>
    <a:masterClrMapping/>
  </p:clrMapOvr>
</p:sld>
</file>

<file path=ppt/theme/theme1.xml><?xml version="1.0" encoding="utf-8"?>
<a:theme xmlns:a="http://schemas.openxmlformats.org/drawingml/2006/main" name="Temă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ă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769534C7506104E85644C48DE41CDB0" ma:contentTypeVersion="5" ma:contentTypeDescription="Create a new document." ma:contentTypeScope="" ma:versionID="88afe80edbd941d8be7bfd0a281f7d50">
  <xsd:schema xmlns:xsd="http://www.w3.org/2001/XMLSchema" xmlns:xs="http://www.w3.org/2001/XMLSchema" xmlns:p="http://schemas.microsoft.com/office/2006/metadata/properties" xmlns:ns2="cc73e858-f3e6-494a-8d82-a008f11df119" targetNamespace="http://schemas.microsoft.com/office/2006/metadata/properties" ma:root="true" ma:fieldsID="8ad0845317dc6a598cc4d165831bfbdb" ns2:_="">
    <xsd:import namespace="cc73e858-f3e6-494a-8d82-a008f11df119"/>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73e858-f3e6-494a-8d82-a008f11df11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SearchProperties" ma:index="12"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77E2ED5-61D4-40BF-9DF4-05790CF33BF1}">
  <ds:schemaRefs>
    <ds:schemaRef ds:uri="http://schemas.microsoft.com/sharepoint/v3/contenttype/forms"/>
  </ds:schemaRefs>
</ds:datastoreItem>
</file>

<file path=customXml/itemProps2.xml><?xml version="1.0" encoding="utf-8"?>
<ds:datastoreItem xmlns:ds="http://schemas.openxmlformats.org/officeDocument/2006/customXml" ds:itemID="{7B179B41-96AA-4B1B-9DD8-69F7752BF30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73e858-f3e6-494a-8d82-a008f11df11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3466BC1-5FC8-46AD-855E-78D6C214D498}">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4594</TotalTime>
  <Words>1400</Words>
  <Application>Microsoft Office PowerPoint</Application>
  <PresentationFormat>Widescreen</PresentationFormat>
  <Paragraphs>89</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Temă Office</vt:lpstr>
      <vt:lpstr>Common Source Stage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Oscilatoare de Relaxare</dc:title>
  <dc:creator>Games</dc:creator>
  <cp:lastModifiedBy>Andrei Danchiv</cp:lastModifiedBy>
  <cp:revision>392</cp:revision>
  <dcterms:created xsi:type="dcterms:W3CDTF">2020-03-21T10:43:24Z</dcterms:created>
  <dcterms:modified xsi:type="dcterms:W3CDTF">2023-01-25T09:21:37Z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0x010100E769534C7506104E85644C48DE41CDB0</vt:lpwstr>
  </property>
</Properties>
</file>