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366" r:id="rId6"/>
    <p:sldId id="367" r:id="rId7"/>
    <p:sldId id="340" r:id="rId8"/>
    <p:sldId id="365" r:id="rId9"/>
    <p:sldId id="341" r:id="rId10"/>
    <p:sldId id="344" r:id="rId11"/>
    <p:sldId id="342" r:id="rId12"/>
    <p:sldId id="343" r:id="rId13"/>
    <p:sldId id="345" r:id="rId14"/>
    <p:sldId id="346" r:id="rId15"/>
    <p:sldId id="349" r:id="rId16"/>
    <p:sldId id="350" r:id="rId17"/>
    <p:sldId id="347" r:id="rId18"/>
    <p:sldId id="348" r:id="rId19"/>
    <p:sldId id="351" r:id="rId20"/>
    <p:sldId id="352" r:id="rId21"/>
    <p:sldId id="353" r:id="rId22"/>
    <p:sldId id="354" r:id="rId23"/>
    <p:sldId id="355" r:id="rId24"/>
    <p:sldId id="356" r:id="rId25"/>
    <p:sldId id="357" r:id="rId26"/>
    <p:sldId id="358" r:id="rId27"/>
    <p:sldId id="359" r:id="rId28"/>
    <p:sldId id="360" r:id="rId29"/>
    <p:sldId id="362" r:id="rId30"/>
    <p:sldId id="363" r:id="rId31"/>
    <p:sldId id="3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3939" autoAdjust="0"/>
  </p:normalViewPr>
  <p:slideViewPr>
    <p:cSldViewPr snapToGrid="0">
      <p:cViewPr varScale="1">
        <p:scale>
          <a:sx n="153" d="100"/>
          <a:sy n="153" d="100"/>
        </p:scale>
        <p:origin x="57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7.xml"/><Relationship Id="rId4" Type="http://schemas.openxmlformats.org/officeDocument/2006/relationships/image" Target="../media/image20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0.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dirty="0"/>
              <a:t>Common Source Stage</a:t>
            </a:r>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646331"/>
          </a:xfrm>
          <a:prstGeom prst="rect">
            <a:avLst/>
          </a:prstGeom>
          <a:noFill/>
        </p:spPr>
        <p:txBody>
          <a:bodyPr wrap="square" rtlCol="0">
            <a:spAutoFit/>
          </a:bodyPr>
          <a:lstStyle/>
          <a:p>
            <a:r>
              <a:rPr lang="en-US" b="1" dirty="0">
                <a:sym typeface="Wingdings" panose="05000000000000000000" pitchFamily="2" charset="2"/>
              </a:rPr>
              <a:t>Region I</a:t>
            </a:r>
          </a:p>
          <a:p>
            <a:pPr marL="342900" indent="-342900">
              <a:buFont typeface="Arial" panose="020B0604020202020204" pitchFamily="34" charset="0"/>
              <a:buChar char="•"/>
            </a:pPr>
            <a:r>
              <a:rPr lang="en-US" dirty="0">
                <a:sym typeface="Wingdings" panose="05000000000000000000" pitchFamily="2" charset="2"/>
              </a:rPr>
              <a:t>Condition:</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31EF5644-AA87-4FFA-9B77-7FAC5F201CAD}"/>
                  </a:ext>
                </a:extLst>
              </p:cNvPr>
              <p:cNvSpPr/>
              <p:nvPr/>
            </p:nvSpPr>
            <p:spPr>
              <a:xfrm>
                <a:off x="735136" y="1576626"/>
                <a:ext cx="127529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oMath>
                  </m:oMathPara>
                </a14:m>
                <a:endParaRPr lang="en-US" dirty="0"/>
              </a:p>
            </p:txBody>
          </p:sp>
        </mc:Choice>
        <mc:Fallback xmlns="">
          <p:sp>
            <p:nvSpPr>
              <p:cNvPr id="5" name="Dreptunghi 4">
                <a:extLst>
                  <a:ext uri="{FF2B5EF4-FFF2-40B4-BE49-F238E27FC236}">
                    <a16:creationId xmlns:a16="http://schemas.microsoft.com/office/drawing/2014/main" id="{31EF5644-AA87-4FFA-9B77-7FAC5F201CAD}"/>
                  </a:ext>
                </a:extLst>
              </p:cNvPr>
              <p:cNvSpPr>
                <a:spLocks noRot="1" noChangeAspect="1" noMove="1" noResize="1" noEditPoints="1" noAdjustHandles="1" noChangeArrowheads="1" noChangeShapeType="1" noTextEdit="1"/>
              </p:cNvSpPr>
              <p:nvPr/>
            </p:nvSpPr>
            <p:spPr>
              <a:xfrm>
                <a:off x="735136" y="1576626"/>
                <a:ext cx="1275291" cy="369332"/>
              </a:xfrm>
              <a:prstGeom prst="rect">
                <a:avLst/>
              </a:prstGeom>
              <a:blipFill>
                <a:blip r:embed="rId2"/>
                <a:stretch>
                  <a:fillRect b="-1667"/>
                </a:stretch>
              </a:blipFill>
            </p:spPr>
            <p:txBody>
              <a:bodyPr/>
              <a:lstStyle/>
              <a:p>
                <a:r>
                  <a:rPr lang="en-US">
                    <a:noFill/>
                  </a:rPr>
                  <a:t> </a:t>
                </a:r>
              </a:p>
            </p:txBody>
          </p:sp>
        </mc:Fallback>
      </mc:AlternateContent>
      <p:sp>
        <p:nvSpPr>
          <p:cNvPr id="6" name="CasetăText 23">
            <a:extLst>
              <a:ext uri="{FF2B5EF4-FFF2-40B4-BE49-F238E27FC236}">
                <a16:creationId xmlns:a16="http://schemas.microsoft.com/office/drawing/2014/main" id="{30F5F886-5148-4809-AAC0-FF33D1381BE8}"/>
              </a:ext>
            </a:extLst>
          </p:cNvPr>
          <p:cNvSpPr txBox="1"/>
          <p:nvPr/>
        </p:nvSpPr>
        <p:spPr>
          <a:xfrm>
            <a:off x="400050" y="1943064"/>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MN1 is blocked (V</a:t>
            </a:r>
            <a:r>
              <a:rPr lang="en-US" baseline="-25000" dirty="0">
                <a:sym typeface="Wingdings" panose="05000000000000000000" pitchFamily="2" charset="2"/>
              </a:rPr>
              <a:t>gs1</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&lt;V</a:t>
            </a:r>
            <a:r>
              <a:rPr lang="en-US" baseline="-25000" dirty="0">
                <a:sym typeface="Wingdings" panose="05000000000000000000" pitchFamily="2" charset="2"/>
              </a:rPr>
              <a:t>T</a:t>
            </a:r>
            <a:r>
              <a:rPr lang="en-US"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79159DFC-FAE4-42EF-BC51-A30219809877}"/>
                  </a:ext>
                </a:extLst>
              </p:cNvPr>
              <p:cNvSpPr/>
              <p:nvPr/>
            </p:nvSpPr>
            <p:spPr>
              <a:xfrm>
                <a:off x="781065" y="2312396"/>
                <a:ext cx="240054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12" name="Dreptunghi 4">
                <a:extLst>
                  <a:ext uri="{FF2B5EF4-FFF2-40B4-BE49-F238E27FC236}">
                    <a16:creationId xmlns:a16="http://schemas.microsoft.com/office/drawing/2014/main" id="{79159DFC-FAE4-42EF-BC51-A30219809877}"/>
                  </a:ext>
                </a:extLst>
              </p:cNvPr>
              <p:cNvSpPr>
                <a:spLocks noRot="1" noChangeAspect="1" noMove="1" noResize="1" noEditPoints="1" noAdjustHandles="1" noChangeArrowheads="1" noChangeShapeType="1" noTextEdit="1"/>
              </p:cNvSpPr>
              <p:nvPr/>
            </p:nvSpPr>
            <p:spPr>
              <a:xfrm>
                <a:off x="781065" y="2312396"/>
                <a:ext cx="2400546" cy="369332"/>
              </a:xfrm>
              <a:prstGeom prst="rect">
                <a:avLst/>
              </a:prstGeom>
              <a:blipFill>
                <a:blip r:embed="rId3"/>
                <a:stretch>
                  <a:fillRect/>
                </a:stretch>
              </a:blipFill>
            </p:spPr>
            <p:txBody>
              <a:bodyPr/>
              <a:lstStyle/>
              <a:p>
                <a:r>
                  <a:rPr lang="en-US">
                    <a:noFill/>
                  </a:rPr>
                  <a:t> </a:t>
                </a:r>
              </a:p>
            </p:txBody>
          </p:sp>
        </mc:Fallback>
      </mc:AlternateContent>
      <p:sp>
        <p:nvSpPr>
          <p:cNvPr id="14" name="CasetăText 23">
            <a:extLst>
              <a:ext uri="{FF2B5EF4-FFF2-40B4-BE49-F238E27FC236}">
                <a16:creationId xmlns:a16="http://schemas.microsoft.com/office/drawing/2014/main" id="{02BFBA0E-CEF1-479A-A5C7-968DE04099D5}"/>
              </a:ext>
            </a:extLst>
          </p:cNvPr>
          <p:cNvSpPr txBox="1"/>
          <p:nvPr/>
        </p:nvSpPr>
        <p:spPr>
          <a:xfrm>
            <a:off x="400050" y="2678834"/>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MP2 is biased in the (deep) Linear Region.</a:t>
            </a:r>
          </a:p>
          <a:p>
            <a:pPr marL="342900" indent="-342900">
              <a:buFont typeface="Arial" panose="020B0604020202020204" pitchFamily="34" charset="0"/>
              <a:buChar char="•"/>
            </a:pPr>
            <a:r>
              <a:rPr lang="en-US" dirty="0">
                <a:sym typeface="Wingdings" panose="05000000000000000000" pitchFamily="2" charset="2"/>
              </a:rPr>
              <a:t>Indeed, MP2 is opened (V</a:t>
            </a:r>
            <a:r>
              <a:rPr lang="en-US" baseline="-25000" dirty="0">
                <a:sym typeface="Wingdings" panose="05000000000000000000" pitchFamily="2" charset="2"/>
              </a:rPr>
              <a:t>gs2</a:t>
            </a:r>
            <a:r>
              <a:rPr lang="en-US" dirty="0">
                <a:sym typeface="Wingdings" panose="05000000000000000000" pitchFamily="2" charset="2"/>
              </a:rPr>
              <a:t> is given by V</a:t>
            </a:r>
            <a:r>
              <a:rPr lang="en-US" baseline="-25000" dirty="0">
                <a:sym typeface="Wingdings" panose="05000000000000000000" pitchFamily="2" charset="2"/>
              </a:rPr>
              <a:t>gs3</a:t>
            </a:r>
            <a:r>
              <a:rPr lang="en-US" dirty="0">
                <a:sym typeface="Wingdings" panose="05000000000000000000" pitchFamily="2" charset="2"/>
              </a:rPr>
              <a:t> and is above V</a:t>
            </a:r>
            <a:r>
              <a:rPr lang="en-US" baseline="-25000" dirty="0">
                <a:sym typeface="Wingdings" panose="05000000000000000000" pitchFamily="2" charset="2"/>
              </a:rPr>
              <a:t>T</a:t>
            </a:r>
            <a:r>
              <a:rPr lang="en-US" dirty="0">
                <a:sym typeface="Wingdings" panose="05000000000000000000" pitchFamily="2" charset="2"/>
              </a:rPr>
              <a:t>, see previous slides) but I</a:t>
            </a:r>
            <a:r>
              <a:rPr lang="en-US" baseline="-25000" dirty="0">
                <a:sym typeface="Wingdings" panose="05000000000000000000" pitchFamily="2" charset="2"/>
              </a:rPr>
              <a:t>D2</a:t>
            </a:r>
            <a:r>
              <a:rPr lang="en-US" dirty="0">
                <a:sym typeface="Wingdings" panose="05000000000000000000" pitchFamily="2" charset="2"/>
              </a:rPr>
              <a:t>=I</a:t>
            </a:r>
            <a:r>
              <a:rPr lang="en-US" baseline="-25000" dirty="0">
                <a:sym typeface="Wingdings" panose="05000000000000000000" pitchFamily="2" charset="2"/>
              </a:rPr>
              <a:t>D1</a:t>
            </a:r>
            <a:r>
              <a:rPr lang="en-US" dirty="0">
                <a:sym typeface="Wingdings" panose="05000000000000000000" pitchFamily="2" charset="2"/>
              </a:rPr>
              <a:t>=0. The only way MN2 can have I</a:t>
            </a:r>
            <a:r>
              <a:rPr lang="en-US" baseline="-25000" dirty="0">
                <a:sym typeface="Wingdings" panose="05000000000000000000" pitchFamily="2" charset="2"/>
              </a:rPr>
              <a:t>D2</a:t>
            </a:r>
            <a:r>
              <a:rPr lang="en-US" dirty="0">
                <a:sym typeface="Wingdings" panose="05000000000000000000" pitchFamily="2" charset="2"/>
              </a:rPr>
              <a:t>=0 with V</a:t>
            </a:r>
            <a:r>
              <a:rPr lang="en-US" baseline="-25000" dirty="0">
                <a:sym typeface="Wingdings" panose="05000000000000000000" pitchFamily="2" charset="2"/>
              </a:rPr>
              <a:t>gs2</a:t>
            </a:r>
            <a:r>
              <a:rPr lang="en-US" dirty="0">
                <a:sym typeface="Wingdings" panose="05000000000000000000" pitchFamily="2" charset="2"/>
              </a:rPr>
              <a:t>&gt;V</a:t>
            </a:r>
            <a:r>
              <a:rPr lang="en-US" baseline="-25000" dirty="0">
                <a:sym typeface="Wingdings" panose="05000000000000000000" pitchFamily="2" charset="2"/>
              </a:rPr>
              <a:t>T</a:t>
            </a:r>
            <a:r>
              <a:rPr lang="en-US" dirty="0">
                <a:sym typeface="Wingdings" panose="05000000000000000000" pitchFamily="2" charset="2"/>
              </a:rPr>
              <a:t> is to have V</a:t>
            </a:r>
            <a:r>
              <a:rPr lang="en-US" baseline="-25000" dirty="0">
                <a:sym typeface="Wingdings" panose="05000000000000000000" pitchFamily="2" charset="2"/>
              </a:rPr>
              <a:t>ds2</a:t>
            </a:r>
            <a:r>
              <a:rPr lang="en-US" dirty="0">
                <a:sym typeface="Wingdings" panose="05000000000000000000" pitchFamily="2" charset="2"/>
              </a:rPr>
              <a:t>=0 – this corresponds to the deep Linear Region.</a:t>
            </a:r>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914C60E3-2D7F-4465-8A6F-4BC582A6BE6F}"/>
                  </a:ext>
                </a:extLst>
              </p:cNvPr>
              <p:cNvSpPr/>
              <p:nvPr/>
            </p:nvSpPr>
            <p:spPr>
              <a:xfrm>
                <a:off x="781065" y="3661716"/>
                <a:ext cx="9552872" cy="58554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𝑑𝑠</m:t>
                                </m:r>
                                <m:r>
                                  <a:rPr lang="en-US" b="0" i="1" smtClean="0">
                                    <a:latin typeface="Cambria Math" panose="02040503050406030204" pitchFamily="18" charset="0"/>
                                  </a:rPr>
                                  <m:t>2</m:t>
                                </m:r>
                              </m:sub>
                              <m:sup>
                                <m:r>
                                  <a:rPr lang="en-US" i="0">
                                    <a:latin typeface="Cambria Math" panose="02040503050406030204" pitchFamily="18" charset="0"/>
                                  </a:rPr>
                                  <m:t>2</m:t>
                                </m:r>
                              </m:sup>
                            </m:sSubSup>
                          </m:num>
                          <m:den>
                            <m:r>
                              <a:rPr lang="en-US" i="0">
                                <a:latin typeface="Cambria Math" panose="02040503050406030204" pitchFamily="18" charset="0"/>
                              </a:rPr>
                              <m:t>2</m:t>
                            </m:r>
                          </m:den>
                        </m:f>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i="1">
                            <a:latin typeface="Cambria Math" panose="02040503050406030204" pitchFamily="18" charset="0"/>
                          </a:rPr>
                          <m:t>2</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r>
                              <a:rPr lang="en-US" i="1">
                                <a:latin typeface="Cambria Math" panose="02040503050406030204" pitchFamily="18" charset="0"/>
                              </a:rPr>
                              <m:t>2</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e>
                        </m:d>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e>
                                </m:d>
                              </m:e>
                              <m:sup>
                                <m:r>
                                  <a:rPr lang="en-US" b="0" i="1" smtClean="0">
                                    <a:latin typeface="Cambria Math" panose="02040503050406030204" pitchFamily="18" charset="0"/>
                                  </a:rPr>
                                  <m:t>2</m:t>
                                </m:r>
                              </m:sup>
                            </m:sSup>
                          </m:num>
                          <m:den>
                            <m:r>
                              <a:rPr lang="en-US">
                                <a:latin typeface="Cambria Math" panose="02040503050406030204" pitchFamily="18" charset="0"/>
                              </a:rPr>
                              <m:t>2</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1</m:t>
                        </m:r>
                      </m:sub>
                    </m:sSub>
                    <m:r>
                      <a:rPr lang="en-US" b="0" i="1" smtClean="0">
                        <a:latin typeface="Cambria Math" panose="02040503050406030204" pitchFamily="18" charset="0"/>
                      </a:rPr>
                      <m:t>=0</m:t>
                    </m:r>
                  </m:oMath>
                </a14:m>
                <a:endParaRPr lang="en-US" dirty="0"/>
              </a:p>
            </p:txBody>
          </p:sp>
        </mc:Choice>
        <mc:Fallback xmlns="">
          <p:sp>
            <p:nvSpPr>
              <p:cNvPr id="16" name="Dreptunghi 4">
                <a:extLst>
                  <a:ext uri="{FF2B5EF4-FFF2-40B4-BE49-F238E27FC236}">
                    <a16:creationId xmlns:a16="http://schemas.microsoft.com/office/drawing/2014/main" id="{914C60E3-2D7F-4465-8A6F-4BC582A6BE6F}"/>
                  </a:ext>
                </a:extLst>
              </p:cNvPr>
              <p:cNvSpPr>
                <a:spLocks noRot="1" noChangeAspect="1" noMove="1" noResize="1" noEditPoints="1" noAdjustHandles="1" noChangeArrowheads="1" noChangeShapeType="1" noTextEdit="1"/>
              </p:cNvSpPr>
              <p:nvPr/>
            </p:nvSpPr>
            <p:spPr>
              <a:xfrm>
                <a:off x="781065" y="3661716"/>
                <a:ext cx="9552872" cy="585545"/>
              </a:xfrm>
              <a:prstGeom prst="rect">
                <a:avLst/>
              </a:prstGeom>
              <a:blipFill>
                <a:blip r:embed="rId4"/>
                <a:stretch>
                  <a:fillRect/>
                </a:stretch>
              </a:blipFill>
            </p:spPr>
            <p:txBody>
              <a:bodyPr/>
              <a:lstStyle/>
              <a:p>
                <a:r>
                  <a:rPr lang="en-US">
                    <a:noFill/>
                  </a:rPr>
                  <a:t> </a:t>
                </a:r>
              </a:p>
            </p:txBody>
          </p:sp>
        </mc:Fallback>
      </mc:AlternateContent>
      <p:sp>
        <p:nvSpPr>
          <p:cNvPr id="20" name="CasetăText 23">
            <a:extLst>
              <a:ext uri="{FF2B5EF4-FFF2-40B4-BE49-F238E27FC236}">
                <a16:creationId xmlns:a16="http://schemas.microsoft.com/office/drawing/2014/main" id="{B63992DC-460A-4ED2-B625-D523DE70B5C3}"/>
              </a:ext>
            </a:extLst>
          </p:cNvPr>
          <p:cNvSpPr txBox="1"/>
          <p:nvPr/>
        </p:nvSpPr>
        <p:spPr>
          <a:xfrm>
            <a:off x="400050" y="4294131"/>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This can only be fulfilled is:</a:t>
            </a:r>
          </a:p>
        </p:txBody>
      </p:sp>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0ECDBB21-DDB3-4A73-84B6-8939F03F7B8D}"/>
                  </a:ext>
                </a:extLst>
              </p:cNvPr>
              <p:cNvSpPr/>
              <p:nvPr/>
            </p:nvSpPr>
            <p:spPr>
              <a:xfrm>
                <a:off x="781064" y="4679017"/>
                <a:ext cx="199345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2" name="Dreptunghi 4">
                <a:extLst>
                  <a:ext uri="{FF2B5EF4-FFF2-40B4-BE49-F238E27FC236}">
                    <a16:creationId xmlns:a16="http://schemas.microsoft.com/office/drawing/2014/main" id="{0ECDBB21-DDB3-4A73-84B6-8939F03F7B8D}"/>
                  </a:ext>
                </a:extLst>
              </p:cNvPr>
              <p:cNvSpPr>
                <a:spLocks noRot="1" noChangeAspect="1" noMove="1" noResize="1" noEditPoints="1" noAdjustHandles="1" noChangeArrowheads="1" noChangeShapeType="1" noTextEdit="1"/>
              </p:cNvSpPr>
              <p:nvPr/>
            </p:nvSpPr>
            <p:spPr>
              <a:xfrm>
                <a:off x="781064" y="4679017"/>
                <a:ext cx="1993451" cy="369332"/>
              </a:xfrm>
              <a:prstGeom prst="rect">
                <a:avLst/>
              </a:prstGeom>
              <a:blipFill>
                <a:blip r:embed="rId5"/>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2557B1CB-DF02-470C-B2F2-164189369132}"/>
              </a:ext>
            </a:extLst>
          </p:cNvPr>
          <p:cNvSpPr txBox="1"/>
          <p:nvPr/>
        </p:nvSpPr>
        <p:spPr>
          <a:xfrm>
            <a:off x="400050" y="5063903"/>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 during Region I, the output voltage is equal to V</a:t>
            </a:r>
            <a:r>
              <a:rPr lang="en-US" baseline="-25000" dirty="0">
                <a:sym typeface="Wingdings" panose="05000000000000000000" pitchFamily="2" charset="2"/>
              </a:rPr>
              <a:t>dd</a:t>
            </a:r>
            <a:r>
              <a:rPr lang="en-US"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26" name="Dreptunghi 4">
                <a:extLst>
                  <a:ext uri="{FF2B5EF4-FFF2-40B4-BE49-F238E27FC236}">
                    <a16:creationId xmlns:a16="http://schemas.microsoft.com/office/drawing/2014/main" id="{9B7B7903-7B7D-47C1-BDC9-516F21AF53D0}"/>
                  </a:ext>
                </a:extLst>
              </p:cNvPr>
              <p:cNvSpPr/>
              <p:nvPr/>
            </p:nvSpPr>
            <p:spPr>
              <a:xfrm>
                <a:off x="781064" y="5464343"/>
                <a:ext cx="199345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oMath>
                  </m:oMathPara>
                </a14:m>
                <a:endParaRPr lang="en-US" dirty="0"/>
              </a:p>
            </p:txBody>
          </p:sp>
        </mc:Choice>
        <mc:Fallback xmlns="">
          <p:sp>
            <p:nvSpPr>
              <p:cNvPr id="26" name="Dreptunghi 4">
                <a:extLst>
                  <a:ext uri="{FF2B5EF4-FFF2-40B4-BE49-F238E27FC236}">
                    <a16:creationId xmlns:a16="http://schemas.microsoft.com/office/drawing/2014/main" id="{9B7B7903-7B7D-47C1-BDC9-516F21AF53D0}"/>
                  </a:ext>
                </a:extLst>
              </p:cNvPr>
              <p:cNvSpPr>
                <a:spLocks noRot="1" noChangeAspect="1" noMove="1" noResize="1" noEditPoints="1" noAdjustHandles="1" noChangeArrowheads="1" noChangeShapeType="1" noTextEdit="1"/>
              </p:cNvSpPr>
              <p:nvPr/>
            </p:nvSpPr>
            <p:spPr>
              <a:xfrm>
                <a:off x="781064" y="5464343"/>
                <a:ext cx="1993451" cy="369332"/>
              </a:xfrm>
              <a:prstGeom prst="rect">
                <a:avLst/>
              </a:prstGeom>
              <a:blipFill>
                <a:blip r:embed="rId6"/>
                <a:stretch>
                  <a:fillRect/>
                </a:stretch>
              </a:blipFill>
            </p:spPr>
            <p:txBody>
              <a:bodyPr/>
              <a:lstStyle/>
              <a:p>
                <a:r>
                  <a:rPr lang="en-US">
                    <a:noFill/>
                  </a:rPr>
                  <a:t> </a:t>
                </a:r>
              </a:p>
            </p:txBody>
          </p:sp>
        </mc:Fallback>
      </mc:AlternateContent>
      <p:sp>
        <p:nvSpPr>
          <p:cNvPr id="30" name="Rectangle: Rounded Corners 5">
            <a:extLst>
              <a:ext uri="{FF2B5EF4-FFF2-40B4-BE49-F238E27FC236}">
                <a16:creationId xmlns:a16="http://schemas.microsoft.com/office/drawing/2014/main" id="{FF19916A-7D00-4FF4-9A33-4BF9BB1942AB}"/>
              </a:ext>
            </a:extLst>
          </p:cNvPr>
          <p:cNvSpPr/>
          <p:nvPr/>
        </p:nvSpPr>
        <p:spPr>
          <a:xfrm>
            <a:off x="781064" y="5437194"/>
            <a:ext cx="1079051" cy="490511"/>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5">
            <a:extLst>
              <a:ext uri="{FF2B5EF4-FFF2-40B4-BE49-F238E27FC236}">
                <a16:creationId xmlns:a16="http://schemas.microsoft.com/office/drawing/2014/main" id="{DC8C27B4-44EB-4110-AF81-E783F0800ED0}"/>
              </a:ext>
            </a:extLst>
          </p:cNvPr>
          <p:cNvSpPr/>
          <p:nvPr/>
        </p:nvSpPr>
        <p:spPr>
          <a:xfrm>
            <a:off x="1441813" y="2312395"/>
            <a:ext cx="718928" cy="400441"/>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735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a:t>
            </a:r>
          </a:p>
        </p:txBody>
      </p:sp>
      <p:pic>
        <p:nvPicPr>
          <p:cNvPr id="8" name="Picture 7">
            <a:extLst>
              <a:ext uri="{FF2B5EF4-FFF2-40B4-BE49-F238E27FC236}">
                <a16:creationId xmlns:a16="http://schemas.microsoft.com/office/drawing/2014/main" id="{A461C5FC-D67D-49A4-A630-7868B0CD6D6E}"/>
              </a:ext>
            </a:extLst>
          </p:cNvPr>
          <p:cNvPicPr>
            <a:picLocks noChangeAspect="1"/>
          </p:cNvPicPr>
          <p:nvPr/>
        </p:nvPicPr>
        <p:blipFill>
          <a:blip r:embed="rId2"/>
          <a:stretch>
            <a:fillRect/>
          </a:stretch>
        </p:blipFill>
        <p:spPr>
          <a:xfrm>
            <a:off x="1828800" y="914400"/>
            <a:ext cx="9030658" cy="5701729"/>
          </a:xfrm>
          <a:prstGeom prst="rect">
            <a:avLst/>
          </a:prstGeom>
        </p:spPr>
      </p:pic>
    </p:spTree>
    <p:extLst>
      <p:ext uri="{BB962C8B-B14F-4D97-AF65-F5344CB8AC3E}">
        <p14:creationId xmlns:p14="http://schemas.microsoft.com/office/powerpoint/2010/main" val="303881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1200329"/>
          </a:xfrm>
          <a:prstGeom prst="rect">
            <a:avLst/>
          </a:prstGeom>
          <a:noFill/>
        </p:spPr>
        <p:txBody>
          <a:bodyPr wrap="square" rtlCol="0">
            <a:spAutoFit/>
          </a:bodyPr>
          <a:lstStyle/>
          <a:p>
            <a:r>
              <a:rPr lang="en-US" b="1" dirty="0">
                <a:sym typeface="Wingdings" panose="05000000000000000000" pitchFamily="2" charset="2"/>
              </a:rPr>
              <a:t>Region I</a:t>
            </a:r>
          </a:p>
          <a:p>
            <a:pPr marL="342900" indent="-342900">
              <a:buFont typeface="Arial" panose="020B0604020202020204" pitchFamily="34" charset="0"/>
              <a:buChar char="•"/>
            </a:pPr>
            <a:r>
              <a:rPr lang="en-US" dirty="0">
                <a:sym typeface="Wingdings" panose="05000000000000000000" pitchFamily="2" charset="2"/>
              </a:rPr>
              <a:t>Now to draw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and I</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characteristics for Region I.</a:t>
            </a:r>
          </a:p>
          <a:p>
            <a:pPr marL="342900" indent="-342900">
              <a:buFont typeface="Arial" panose="020B0604020202020204" pitchFamily="34" charset="0"/>
              <a:buChar char="•"/>
            </a:pPr>
            <a:r>
              <a:rPr lang="en-US" dirty="0">
                <a:sym typeface="Wingdings" panose="05000000000000000000" pitchFamily="2" charset="2"/>
              </a:rPr>
              <a:t>Region I lasts from V</a:t>
            </a:r>
            <a:r>
              <a:rPr lang="en-US" baseline="-25000" dirty="0">
                <a:sym typeface="Wingdings" panose="05000000000000000000" pitchFamily="2" charset="2"/>
              </a:rPr>
              <a:t>i</a:t>
            </a:r>
            <a:r>
              <a:rPr lang="en-US" dirty="0">
                <a:sym typeface="Wingdings" panose="05000000000000000000" pitchFamily="2" charset="2"/>
              </a:rPr>
              <a:t>=0 to V</a:t>
            </a:r>
            <a:r>
              <a:rPr lang="en-US" baseline="-25000" dirty="0">
                <a:sym typeface="Wingdings" panose="05000000000000000000" pitchFamily="2" charset="2"/>
              </a:rPr>
              <a:t>i</a:t>
            </a:r>
            <a:r>
              <a:rPr lang="en-US" dirty="0">
                <a:sym typeface="Wingdings" panose="05000000000000000000" pitchFamily="2" charset="2"/>
              </a:rPr>
              <a:t>=V</a:t>
            </a:r>
            <a:r>
              <a:rPr lang="en-US" baseline="-25000" dirty="0">
                <a:sym typeface="Wingdings" panose="05000000000000000000" pitchFamily="2" charset="2"/>
              </a:rPr>
              <a:t>T</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As shown before, the output voltage is constant and equal to Vdd during Region I</a:t>
            </a:r>
          </a:p>
        </p:txBody>
      </p:sp>
      <p:sp>
        <p:nvSpPr>
          <p:cNvPr id="6" name="CasetăText 23">
            <a:extLst>
              <a:ext uri="{FF2B5EF4-FFF2-40B4-BE49-F238E27FC236}">
                <a16:creationId xmlns:a16="http://schemas.microsoft.com/office/drawing/2014/main" id="{30F5F886-5148-4809-AAC0-FF33D1381BE8}"/>
              </a:ext>
            </a:extLst>
          </p:cNvPr>
          <p:cNvSpPr txBox="1"/>
          <p:nvPr/>
        </p:nvSpPr>
        <p:spPr>
          <a:xfrm>
            <a:off x="400050" y="2481899"/>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The output current is zero during Region I (as MN1 is blocked).</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79159DFC-FAE4-42EF-BC51-A30219809877}"/>
                  </a:ext>
                </a:extLst>
              </p:cNvPr>
              <p:cNvSpPr/>
              <p:nvPr/>
            </p:nvSpPr>
            <p:spPr>
              <a:xfrm>
                <a:off x="787327" y="2851231"/>
                <a:ext cx="98510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2" name="Dreptunghi 4">
                <a:extLst>
                  <a:ext uri="{FF2B5EF4-FFF2-40B4-BE49-F238E27FC236}">
                    <a16:creationId xmlns:a16="http://schemas.microsoft.com/office/drawing/2014/main" id="{79159DFC-FAE4-42EF-BC51-A30219809877}"/>
                  </a:ext>
                </a:extLst>
              </p:cNvPr>
              <p:cNvSpPr>
                <a:spLocks noRot="1" noChangeAspect="1" noMove="1" noResize="1" noEditPoints="1" noAdjustHandles="1" noChangeArrowheads="1" noChangeShapeType="1" noTextEdit="1"/>
              </p:cNvSpPr>
              <p:nvPr/>
            </p:nvSpPr>
            <p:spPr>
              <a:xfrm>
                <a:off x="787327" y="2851231"/>
                <a:ext cx="98510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Dreptunghi 4">
                <a:extLst>
                  <a:ext uri="{FF2B5EF4-FFF2-40B4-BE49-F238E27FC236}">
                    <a16:creationId xmlns:a16="http://schemas.microsoft.com/office/drawing/2014/main" id="{9B7B7903-7B7D-47C1-BDC9-516F21AF53D0}"/>
                  </a:ext>
                </a:extLst>
              </p:cNvPr>
              <p:cNvSpPr/>
              <p:nvPr/>
            </p:nvSpPr>
            <p:spPr>
              <a:xfrm>
                <a:off x="787327" y="2112567"/>
                <a:ext cx="1229363"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oMath>
                  </m:oMathPara>
                </a14:m>
                <a:endParaRPr lang="en-US" dirty="0"/>
              </a:p>
            </p:txBody>
          </p:sp>
        </mc:Choice>
        <mc:Fallback xmlns="">
          <p:sp>
            <p:nvSpPr>
              <p:cNvPr id="26" name="Dreptunghi 4">
                <a:extLst>
                  <a:ext uri="{FF2B5EF4-FFF2-40B4-BE49-F238E27FC236}">
                    <a16:creationId xmlns:a16="http://schemas.microsoft.com/office/drawing/2014/main" id="{9B7B7903-7B7D-47C1-BDC9-516F21AF53D0}"/>
                  </a:ext>
                </a:extLst>
              </p:cNvPr>
              <p:cNvSpPr>
                <a:spLocks noRot="1" noChangeAspect="1" noMove="1" noResize="1" noEditPoints="1" noAdjustHandles="1" noChangeArrowheads="1" noChangeShapeType="1" noTextEdit="1"/>
              </p:cNvSpPr>
              <p:nvPr/>
            </p:nvSpPr>
            <p:spPr>
              <a:xfrm>
                <a:off x="787327" y="2112567"/>
                <a:ext cx="1229363"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770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a:t>
            </a:r>
          </a:p>
        </p:txBody>
      </p:sp>
      <p:pic>
        <p:nvPicPr>
          <p:cNvPr id="5" name="Picture 4">
            <a:extLst>
              <a:ext uri="{FF2B5EF4-FFF2-40B4-BE49-F238E27FC236}">
                <a16:creationId xmlns:a16="http://schemas.microsoft.com/office/drawing/2014/main" id="{7B3B72D9-B76F-4D50-86C3-474337445FC8}"/>
              </a:ext>
            </a:extLst>
          </p:cNvPr>
          <p:cNvPicPr>
            <a:picLocks noChangeAspect="1"/>
          </p:cNvPicPr>
          <p:nvPr/>
        </p:nvPicPr>
        <p:blipFill>
          <a:blip r:embed="rId2"/>
          <a:stretch>
            <a:fillRect/>
          </a:stretch>
        </p:blipFill>
        <p:spPr>
          <a:xfrm>
            <a:off x="640080" y="1828800"/>
            <a:ext cx="11192381" cy="4223022"/>
          </a:xfrm>
          <a:prstGeom prst="rect">
            <a:avLst/>
          </a:prstGeom>
        </p:spPr>
      </p:pic>
    </p:spTree>
    <p:extLst>
      <p:ext uri="{BB962C8B-B14F-4D97-AF65-F5344CB8AC3E}">
        <p14:creationId xmlns:p14="http://schemas.microsoft.com/office/powerpoint/2010/main" val="188781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646331"/>
          </a:xfrm>
          <a:prstGeom prst="rect">
            <a:avLst/>
          </a:prstGeom>
          <a:noFill/>
        </p:spPr>
        <p:txBody>
          <a:bodyPr wrap="square" rtlCol="0">
            <a:spAutoFit/>
          </a:bodyPr>
          <a:lstStyle/>
          <a:p>
            <a:r>
              <a:rPr lang="en-US" b="1" dirty="0">
                <a:sym typeface="Wingdings" panose="05000000000000000000" pitchFamily="2" charset="2"/>
              </a:rPr>
              <a:t>Region II</a:t>
            </a:r>
          </a:p>
          <a:p>
            <a:pPr marL="342900" indent="-342900">
              <a:buFont typeface="Arial" panose="020B0604020202020204" pitchFamily="34" charset="0"/>
              <a:buChar char="•"/>
            </a:pPr>
            <a:r>
              <a:rPr lang="en-US" dirty="0">
                <a:sym typeface="Wingdings" panose="05000000000000000000" pitchFamily="2" charset="2"/>
              </a:rPr>
              <a:t>Condition:</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31EF5644-AA87-4FFA-9B77-7FAC5F201CAD}"/>
                  </a:ext>
                </a:extLst>
              </p:cNvPr>
              <p:cNvSpPr/>
              <p:nvPr/>
            </p:nvSpPr>
            <p:spPr>
              <a:xfrm>
                <a:off x="735136" y="1576626"/>
                <a:ext cx="276588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&lt;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𝑜𝑣𝑥</m:t>
                          </m:r>
                        </m:sub>
                      </m:sSub>
                    </m:oMath>
                  </m:oMathPara>
                </a14:m>
                <a:endParaRPr lang="en-US" dirty="0"/>
              </a:p>
            </p:txBody>
          </p:sp>
        </mc:Choice>
        <mc:Fallback xmlns="">
          <p:sp>
            <p:nvSpPr>
              <p:cNvPr id="5" name="Dreptunghi 4">
                <a:extLst>
                  <a:ext uri="{FF2B5EF4-FFF2-40B4-BE49-F238E27FC236}">
                    <a16:creationId xmlns:a16="http://schemas.microsoft.com/office/drawing/2014/main" id="{31EF5644-AA87-4FFA-9B77-7FAC5F201CAD}"/>
                  </a:ext>
                </a:extLst>
              </p:cNvPr>
              <p:cNvSpPr>
                <a:spLocks noRot="1" noChangeAspect="1" noMove="1" noResize="1" noEditPoints="1" noAdjustHandles="1" noChangeArrowheads="1" noChangeShapeType="1" noTextEdit="1"/>
              </p:cNvSpPr>
              <p:nvPr/>
            </p:nvSpPr>
            <p:spPr>
              <a:xfrm>
                <a:off x="735136" y="1576626"/>
                <a:ext cx="2765889" cy="369332"/>
              </a:xfrm>
              <a:prstGeom prst="rect">
                <a:avLst/>
              </a:prstGeom>
              <a:blipFill>
                <a:blip r:embed="rId2"/>
                <a:stretch>
                  <a:fillRect b="-1667"/>
                </a:stretch>
              </a:blipFill>
            </p:spPr>
            <p:txBody>
              <a:bodyPr/>
              <a:lstStyle/>
              <a:p>
                <a:r>
                  <a:rPr lang="en-US">
                    <a:noFill/>
                  </a:rPr>
                  <a:t> </a:t>
                </a:r>
              </a:p>
            </p:txBody>
          </p:sp>
        </mc:Fallback>
      </mc:AlternateContent>
      <p:sp>
        <p:nvSpPr>
          <p:cNvPr id="6" name="CasetăText 23">
            <a:extLst>
              <a:ext uri="{FF2B5EF4-FFF2-40B4-BE49-F238E27FC236}">
                <a16:creationId xmlns:a16="http://schemas.microsoft.com/office/drawing/2014/main" id="{30F5F886-5148-4809-AAC0-FF33D1381BE8}"/>
              </a:ext>
            </a:extLst>
          </p:cNvPr>
          <p:cNvSpPr txBox="1"/>
          <p:nvPr/>
        </p:nvSpPr>
        <p:spPr>
          <a:xfrm>
            <a:off x="421698" y="2619319"/>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MN1 is biased in Saturation</a:t>
            </a:r>
          </a:p>
          <a:p>
            <a:pPr marL="342900" indent="-342900">
              <a:buFont typeface="Arial" panose="020B0604020202020204" pitchFamily="34" charset="0"/>
              <a:buChar char="•"/>
            </a:pPr>
            <a:r>
              <a:rPr lang="en-US" dirty="0">
                <a:sym typeface="Wingdings" panose="05000000000000000000" pitchFamily="2" charset="2"/>
              </a:rPr>
              <a:t>Indeed, MN1 is now opened (V</a:t>
            </a:r>
            <a:r>
              <a:rPr lang="en-US" baseline="-25000" dirty="0">
                <a:sym typeface="Wingdings" panose="05000000000000000000" pitchFamily="2" charset="2"/>
              </a:rPr>
              <a:t>gs1</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&gt;V</a:t>
            </a:r>
            <a:r>
              <a:rPr lang="en-US" baseline="-25000" dirty="0">
                <a:sym typeface="Wingdings" panose="05000000000000000000" pitchFamily="2" charset="2"/>
              </a:rPr>
              <a:t>T</a:t>
            </a:r>
            <a:r>
              <a:rPr lang="en-US" dirty="0">
                <a:sym typeface="Wingdings" panose="05000000000000000000" pitchFamily="2" charset="2"/>
              </a:rPr>
              <a:t>) but with low overdrive, so it is not able to pull the output node too low.</a:t>
            </a:r>
          </a:p>
          <a:p>
            <a:pPr marL="342900" indent="-342900">
              <a:buFont typeface="Arial" panose="020B0604020202020204" pitchFamily="34" charset="0"/>
              <a:buChar char="•"/>
            </a:pPr>
            <a:r>
              <a:rPr lang="en-US" dirty="0">
                <a:sym typeface="Wingdings" panose="05000000000000000000" pitchFamily="2" charset="2"/>
              </a:rPr>
              <a:t>MN1 is described by: (saturation equation, V</a:t>
            </a:r>
            <a:r>
              <a:rPr lang="en-US" baseline="-25000" dirty="0">
                <a:sym typeface="Wingdings" panose="05000000000000000000" pitchFamily="2" charset="2"/>
              </a:rPr>
              <a:t>gs1</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we can neglect the channel length modulation term)</a:t>
            </a:r>
          </a:p>
        </p:txBody>
      </p:sp>
      <p:sp>
        <p:nvSpPr>
          <p:cNvPr id="14" name="CasetăText 23">
            <a:extLst>
              <a:ext uri="{FF2B5EF4-FFF2-40B4-BE49-F238E27FC236}">
                <a16:creationId xmlns:a16="http://schemas.microsoft.com/office/drawing/2014/main" id="{02BFBA0E-CEF1-479A-A5C7-968DE04099D5}"/>
              </a:ext>
            </a:extLst>
          </p:cNvPr>
          <p:cNvSpPr txBox="1"/>
          <p:nvPr/>
        </p:nvSpPr>
        <p:spPr>
          <a:xfrm>
            <a:off x="400050" y="4197380"/>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MP2 is biased in the Linear Region.</a:t>
            </a:r>
          </a:p>
          <a:p>
            <a:pPr marL="342900" indent="-342900">
              <a:buFont typeface="Arial" panose="020B0604020202020204" pitchFamily="34" charset="0"/>
              <a:buChar char="•"/>
            </a:pPr>
            <a:r>
              <a:rPr lang="en-US" dirty="0">
                <a:sym typeface="Wingdings" panose="05000000000000000000" pitchFamily="2" charset="2"/>
              </a:rPr>
              <a:t>MN1 is has lower current, so MN2 needs to work in the linear region so it can adapt to MN1 current. This time the current is no longer 0, we are no longer in the deep linear region.</a:t>
            </a:r>
          </a:p>
        </p:txBody>
      </p:sp>
      <p:sp>
        <p:nvSpPr>
          <p:cNvPr id="2" name="CasetăText 23">
            <a:extLst>
              <a:ext uri="{FF2B5EF4-FFF2-40B4-BE49-F238E27FC236}">
                <a16:creationId xmlns:a16="http://schemas.microsoft.com/office/drawing/2014/main" id="{95EF5F13-F610-482F-9EA7-F77EBFCD25E4}"/>
              </a:ext>
            </a:extLst>
          </p:cNvPr>
          <p:cNvSpPr txBox="1"/>
          <p:nvPr/>
        </p:nvSpPr>
        <p:spPr>
          <a:xfrm>
            <a:off x="400050" y="1943064"/>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switch to Region II when the input voltage gets above the threshold and MN1 turns on.</a:t>
            </a:r>
          </a:p>
          <a:p>
            <a:pPr marL="342900" indent="-342900">
              <a:buFont typeface="Arial" panose="020B0604020202020204" pitchFamily="34" charset="0"/>
              <a:buChar char="•"/>
            </a:pPr>
            <a:r>
              <a:rPr lang="en-US" dirty="0">
                <a:sym typeface="Wingdings" panose="05000000000000000000" pitchFamily="2" charset="2"/>
              </a:rPr>
              <a:t>We will explain the upper limit (and who </a:t>
            </a:r>
            <a:r>
              <a:rPr lang="en-US" dirty="0" err="1">
                <a:sym typeface="Wingdings" panose="05000000000000000000" pitchFamily="2" charset="2"/>
              </a:rPr>
              <a:t>V</a:t>
            </a:r>
            <a:r>
              <a:rPr lang="en-US" baseline="-25000" dirty="0" err="1">
                <a:sym typeface="Wingdings" panose="05000000000000000000" pitchFamily="2" charset="2"/>
              </a:rPr>
              <a:t>ovx</a:t>
            </a:r>
            <a:r>
              <a:rPr lang="en-US" dirty="0">
                <a:sym typeface="Wingdings" panose="05000000000000000000" pitchFamily="2" charset="2"/>
              </a:rPr>
              <a:t> is) when we analyze Region III.</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D7DF095D-BF52-434D-B1BC-7797BD23DE44}"/>
                  </a:ext>
                </a:extLst>
              </p:cNvPr>
              <p:cNvSpPr/>
              <p:nvPr/>
            </p:nvSpPr>
            <p:spPr>
              <a:xfrm>
                <a:off x="802180" y="3542649"/>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8" name="Dreptunghi 4">
                <a:extLst>
                  <a:ext uri="{FF2B5EF4-FFF2-40B4-BE49-F238E27FC236}">
                    <a16:creationId xmlns:a16="http://schemas.microsoft.com/office/drawing/2014/main" id="{D7DF095D-BF52-434D-B1BC-7797BD23DE44}"/>
                  </a:ext>
                </a:extLst>
              </p:cNvPr>
              <p:cNvSpPr>
                <a:spLocks noRot="1" noChangeAspect="1" noMove="1" noResize="1" noEditPoints="1" noAdjustHandles="1" noChangeArrowheads="1" noChangeShapeType="1" noTextEdit="1"/>
              </p:cNvSpPr>
              <p:nvPr/>
            </p:nvSpPr>
            <p:spPr>
              <a:xfrm>
                <a:off x="802180" y="3542649"/>
                <a:ext cx="5108256" cy="6547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E4326383-995C-4A77-9C9A-A002A16396D4}"/>
                  </a:ext>
                </a:extLst>
              </p:cNvPr>
              <p:cNvSpPr/>
              <p:nvPr/>
            </p:nvSpPr>
            <p:spPr>
              <a:xfrm>
                <a:off x="735136" y="5150634"/>
                <a:ext cx="9123267" cy="58554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𝑑𝑠</m:t>
                                </m:r>
                                <m:r>
                                  <a:rPr lang="en-US" b="0" i="1" smtClean="0">
                                    <a:latin typeface="Cambria Math" panose="02040503050406030204" pitchFamily="18" charset="0"/>
                                  </a:rPr>
                                  <m:t>2</m:t>
                                </m:r>
                              </m:sub>
                              <m:sup>
                                <m:r>
                                  <a:rPr lang="en-US" i="0">
                                    <a:latin typeface="Cambria Math" panose="02040503050406030204" pitchFamily="18" charset="0"/>
                                  </a:rPr>
                                  <m:t>2</m:t>
                                </m:r>
                              </m:sup>
                            </m:sSubSup>
                          </m:num>
                          <m:den>
                            <m:r>
                              <a:rPr lang="en-US" i="0">
                                <a:latin typeface="Cambria Math" panose="02040503050406030204" pitchFamily="18" charset="0"/>
                              </a:rPr>
                              <m:t>2</m:t>
                            </m:r>
                          </m:den>
                        </m:f>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i="1">
                            <a:latin typeface="Cambria Math" panose="02040503050406030204" pitchFamily="18" charset="0"/>
                          </a:rPr>
                          <m:t>2</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r>
                              <a:rPr lang="en-US" i="1">
                                <a:latin typeface="Cambria Math" panose="02040503050406030204" pitchFamily="18" charset="0"/>
                              </a:rPr>
                              <m:t>2</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e>
                        </m:d>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e>
                                </m:d>
                              </m:e>
                              <m:sup>
                                <m:r>
                                  <a:rPr lang="en-US" b="0" i="1" smtClean="0">
                                    <a:latin typeface="Cambria Math" panose="02040503050406030204" pitchFamily="18" charset="0"/>
                                  </a:rPr>
                                  <m:t>2</m:t>
                                </m:r>
                              </m:sup>
                            </m:sSup>
                          </m:num>
                          <m:den>
                            <m:r>
                              <a:rPr lang="en-US">
                                <a:latin typeface="Cambria Math" panose="02040503050406030204" pitchFamily="18" charset="0"/>
                              </a:rPr>
                              <m:t>2</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m:t>
                        </m:r>
                      </m:sub>
                    </m:sSub>
                  </m:oMath>
                </a14:m>
                <a:endParaRPr lang="en-US" dirty="0"/>
              </a:p>
            </p:txBody>
          </p:sp>
        </mc:Choice>
        <mc:Fallback xmlns="">
          <p:sp>
            <p:nvSpPr>
              <p:cNvPr id="9" name="Dreptunghi 4">
                <a:extLst>
                  <a:ext uri="{FF2B5EF4-FFF2-40B4-BE49-F238E27FC236}">
                    <a16:creationId xmlns:a16="http://schemas.microsoft.com/office/drawing/2014/main" id="{E4326383-995C-4A77-9C9A-A002A16396D4}"/>
                  </a:ext>
                </a:extLst>
              </p:cNvPr>
              <p:cNvSpPr>
                <a:spLocks noRot="1" noChangeAspect="1" noMove="1" noResize="1" noEditPoints="1" noAdjustHandles="1" noChangeArrowheads="1" noChangeShapeType="1" noTextEdit="1"/>
              </p:cNvSpPr>
              <p:nvPr/>
            </p:nvSpPr>
            <p:spPr>
              <a:xfrm>
                <a:off x="735136" y="5150634"/>
                <a:ext cx="9123267" cy="585545"/>
              </a:xfrm>
              <a:prstGeom prst="rect">
                <a:avLst/>
              </a:prstGeom>
              <a:blipFill>
                <a:blip r:embed="rId4"/>
                <a:stretch>
                  <a:fillRect/>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4A4FCC7A-F456-4B37-A66D-BCA010F8A6FA}"/>
              </a:ext>
            </a:extLst>
          </p:cNvPr>
          <p:cNvSpPr txBox="1"/>
          <p:nvPr/>
        </p:nvSpPr>
        <p:spPr>
          <a:xfrm>
            <a:off x="421698" y="5736179"/>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If we force I</a:t>
            </a:r>
            <a:r>
              <a:rPr lang="en-US" baseline="-25000" dirty="0">
                <a:sym typeface="Wingdings" panose="05000000000000000000" pitchFamily="2" charset="2"/>
              </a:rPr>
              <a:t>D1</a:t>
            </a:r>
            <a:r>
              <a:rPr lang="en-US" dirty="0">
                <a:sym typeface="Wingdings" panose="05000000000000000000" pitchFamily="2" charset="2"/>
              </a:rPr>
              <a:t>=I</a:t>
            </a:r>
            <a:r>
              <a:rPr lang="en-US" baseline="-25000" dirty="0">
                <a:sym typeface="Wingdings" panose="05000000000000000000" pitchFamily="2" charset="2"/>
              </a:rPr>
              <a:t>D2</a:t>
            </a:r>
            <a:r>
              <a:rPr lang="en-US" dirty="0">
                <a:sym typeface="Wingdings" panose="05000000000000000000" pitchFamily="2" charset="2"/>
              </a:rPr>
              <a:t>, we get a second order equation in V</a:t>
            </a:r>
            <a:r>
              <a:rPr lang="en-US" baseline="-25000" dirty="0">
                <a:sym typeface="Wingdings" panose="05000000000000000000" pitchFamily="2" charset="2"/>
              </a:rPr>
              <a:t>O</a:t>
            </a:r>
            <a:r>
              <a:rPr lang="en-US" dirty="0">
                <a:sym typeface="Wingdings" panose="05000000000000000000" pitchFamily="2" charset="2"/>
              </a:rPr>
              <a:t>, with V</a:t>
            </a:r>
            <a:r>
              <a:rPr lang="en-US" baseline="-25000" dirty="0">
                <a:sym typeface="Wingdings" panose="05000000000000000000" pitchFamily="2" charset="2"/>
              </a:rPr>
              <a:t>i</a:t>
            </a:r>
            <a:r>
              <a:rPr lang="en-US" dirty="0">
                <a:sym typeface="Wingdings" panose="05000000000000000000" pitchFamily="2" charset="2"/>
              </a:rPr>
              <a:t> as parameter. This can be solved algebraically and the result will depend on square root of V</a:t>
            </a:r>
            <a:r>
              <a:rPr lang="en-US" baseline="-25000" dirty="0">
                <a:sym typeface="Wingdings" panose="05000000000000000000" pitchFamily="2" charset="2"/>
              </a:rPr>
              <a:t>i</a:t>
            </a:r>
            <a:r>
              <a:rPr lang="en-US" dirty="0">
                <a:sym typeface="Wingdings" panose="05000000000000000000" pitchFamily="2" charset="2"/>
              </a:rPr>
              <a:t>.</a:t>
            </a:r>
          </a:p>
        </p:txBody>
      </p:sp>
    </p:spTree>
    <p:extLst>
      <p:ext uri="{BB962C8B-B14F-4D97-AF65-F5344CB8AC3E}">
        <p14:creationId xmlns:p14="http://schemas.microsoft.com/office/powerpoint/2010/main" val="415919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II</a:t>
            </a:r>
          </a:p>
        </p:txBody>
      </p:sp>
      <p:pic>
        <p:nvPicPr>
          <p:cNvPr id="5" name="Picture 4">
            <a:extLst>
              <a:ext uri="{FF2B5EF4-FFF2-40B4-BE49-F238E27FC236}">
                <a16:creationId xmlns:a16="http://schemas.microsoft.com/office/drawing/2014/main" id="{C57498BA-E7F0-4EB6-A0A1-33E46A87E1F7}"/>
              </a:ext>
            </a:extLst>
          </p:cNvPr>
          <p:cNvPicPr>
            <a:picLocks noChangeAspect="1"/>
          </p:cNvPicPr>
          <p:nvPr/>
        </p:nvPicPr>
        <p:blipFill>
          <a:blip r:embed="rId2"/>
          <a:stretch>
            <a:fillRect/>
          </a:stretch>
        </p:blipFill>
        <p:spPr>
          <a:xfrm>
            <a:off x="1828801" y="914400"/>
            <a:ext cx="9105905" cy="5749238"/>
          </a:xfrm>
          <a:prstGeom prst="rect">
            <a:avLst/>
          </a:prstGeom>
        </p:spPr>
      </p:pic>
    </p:spTree>
    <p:extLst>
      <p:ext uri="{BB962C8B-B14F-4D97-AF65-F5344CB8AC3E}">
        <p14:creationId xmlns:p14="http://schemas.microsoft.com/office/powerpoint/2010/main" val="376205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11348604" cy="1477328"/>
          </a:xfrm>
          <a:prstGeom prst="rect">
            <a:avLst/>
          </a:prstGeom>
          <a:noFill/>
        </p:spPr>
        <p:txBody>
          <a:bodyPr wrap="square" rtlCol="0">
            <a:spAutoFit/>
          </a:bodyPr>
          <a:lstStyle/>
          <a:p>
            <a:r>
              <a:rPr lang="en-US" b="1" dirty="0">
                <a:sym typeface="Wingdings" panose="05000000000000000000" pitchFamily="2" charset="2"/>
              </a:rPr>
              <a:t>Region II</a:t>
            </a:r>
          </a:p>
          <a:p>
            <a:pPr marL="342900" indent="-342900">
              <a:buFont typeface="Arial" panose="020B0604020202020204" pitchFamily="34" charset="0"/>
              <a:buChar char="•"/>
            </a:pPr>
            <a:r>
              <a:rPr lang="en-US" dirty="0">
                <a:sym typeface="Wingdings" panose="05000000000000000000" pitchFamily="2" charset="2"/>
              </a:rPr>
              <a:t>Now to draw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and I</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characteristics for Region II.</a:t>
            </a:r>
          </a:p>
          <a:p>
            <a:pPr marL="342900" indent="-342900">
              <a:buFont typeface="Arial" panose="020B0604020202020204" pitchFamily="34" charset="0"/>
              <a:buChar char="•"/>
            </a:pPr>
            <a:r>
              <a:rPr lang="en-US" dirty="0">
                <a:sym typeface="Wingdings" panose="05000000000000000000" pitchFamily="2" charset="2"/>
              </a:rPr>
              <a:t>Region II lasts from V</a:t>
            </a:r>
            <a:r>
              <a:rPr lang="en-US" baseline="-25000" dirty="0">
                <a:sym typeface="Wingdings" panose="05000000000000000000" pitchFamily="2" charset="2"/>
              </a:rPr>
              <a:t>i</a:t>
            </a:r>
            <a:r>
              <a:rPr lang="en-US" dirty="0">
                <a:sym typeface="Wingdings" panose="05000000000000000000" pitchFamily="2" charset="2"/>
              </a:rPr>
              <a:t>=VT to V</a:t>
            </a:r>
            <a:r>
              <a:rPr lang="en-US" baseline="-25000" dirty="0">
                <a:sym typeface="Wingdings" panose="05000000000000000000" pitchFamily="2" charset="2"/>
              </a:rPr>
              <a:t>i</a:t>
            </a:r>
            <a:r>
              <a:rPr lang="en-US" dirty="0">
                <a:sym typeface="Wingdings" panose="05000000000000000000" pitchFamily="2" charset="2"/>
              </a:rPr>
              <a:t>=</a:t>
            </a:r>
            <a:r>
              <a:rPr lang="en-US" dirty="0" err="1">
                <a:sym typeface="Wingdings" panose="05000000000000000000" pitchFamily="2" charset="2"/>
              </a:rPr>
              <a:t>V</a:t>
            </a:r>
            <a:r>
              <a:rPr lang="en-US" baseline="-25000" dirty="0" err="1">
                <a:sym typeface="Wingdings" panose="05000000000000000000" pitchFamily="2" charset="2"/>
              </a:rPr>
              <a:t>T</a:t>
            </a:r>
            <a:r>
              <a:rPr lang="en-US" dirty="0" err="1">
                <a:sym typeface="Wingdings" panose="05000000000000000000" pitchFamily="2" charset="2"/>
              </a:rPr>
              <a:t>+V</a:t>
            </a:r>
            <a:r>
              <a:rPr lang="en-US" baseline="-25000" dirty="0" err="1">
                <a:sym typeface="Wingdings" panose="05000000000000000000" pitchFamily="2" charset="2"/>
              </a:rPr>
              <a:t>ovx</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The transition from Region II to Region III corresponds to MP2 switching from linear region to saturation. So the output voltage at the end of Region II corresponds to:</a:t>
            </a:r>
          </a:p>
        </p:txBody>
      </p:sp>
      <p:sp>
        <p:nvSpPr>
          <p:cNvPr id="6" name="CasetăText 23">
            <a:extLst>
              <a:ext uri="{FF2B5EF4-FFF2-40B4-BE49-F238E27FC236}">
                <a16:creationId xmlns:a16="http://schemas.microsoft.com/office/drawing/2014/main" id="{30F5F886-5148-4809-AAC0-FF33D1381BE8}"/>
              </a:ext>
            </a:extLst>
          </p:cNvPr>
          <p:cNvSpPr txBox="1"/>
          <p:nvPr/>
        </p:nvSpPr>
        <p:spPr>
          <a:xfrm>
            <a:off x="400050" y="3287075"/>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The output voltage at the end of Region II is:</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79159DFC-FAE4-42EF-BC51-A30219809877}"/>
                  </a:ext>
                </a:extLst>
              </p:cNvPr>
              <p:cNvSpPr/>
              <p:nvPr/>
            </p:nvSpPr>
            <p:spPr>
              <a:xfrm>
                <a:off x="790991" y="3700285"/>
                <a:ext cx="372838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𝑜𝑣𝑥</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2" name="Dreptunghi 4">
                <a:extLst>
                  <a:ext uri="{FF2B5EF4-FFF2-40B4-BE49-F238E27FC236}">
                    <a16:creationId xmlns:a16="http://schemas.microsoft.com/office/drawing/2014/main" id="{79159DFC-FAE4-42EF-BC51-A30219809877}"/>
                  </a:ext>
                </a:extLst>
              </p:cNvPr>
              <p:cNvSpPr>
                <a:spLocks noRot="1" noChangeAspect="1" noMove="1" noResize="1" noEditPoints="1" noAdjustHandles="1" noChangeArrowheads="1" noChangeShapeType="1" noTextEdit="1"/>
              </p:cNvSpPr>
              <p:nvPr/>
            </p:nvSpPr>
            <p:spPr>
              <a:xfrm>
                <a:off x="790991" y="3700285"/>
                <a:ext cx="3728381"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Dreptunghi 4">
                <a:extLst>
                  <a:ext uri="{FF2B5EF4-FFF2-40B4-BE49-F238E27FC236}">
                    <a16:creationId xmlns:a16="http://schemas.microsoft.com/office/drawing/2014/main" id="{9B7B7903-7B7D-47C1-BDC9-516F21AF53D0}"/>
                  </a:ext>
                </a:extLst>
              </p:cNvPr>
              <p:cNvSpPr/>
              <p:nvPr/>
            </p:nvSpPr>
            <p:spPr>
              <a:xfrm>
                <a:off x="790992" y="2407623"/>
                <a:ext cx="4919074"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𝑠𝑎𝑡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2 </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rPr>
                                <m:t> </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𝐿</m:t>
                                      </m:r>
                                    </m:e>
                                  </m:d>
                                </m:e>
                                <m:sub>
                                  <m:r>
                                    <a:rPr lang="en-US" i="1">
                                      <a:latin typeface="Cambria Math" panose="02040503050406030204" pitchFamily="18" charset="0"/>
                                    </a:rPr>
                                    <m:t>3</m:t>
                                  </m:r>
                                </m:sub>
                              </m:sSub>
                            </m:den>
                          </m:f>
                        </m:e>
                      </m:rad>
                      <m:r>
                        <a:rPr lang="en-US" b="0" i="1" smtClean="0">
                          <a:latin typeface="Cambria Math" panose="02040503050406030204" pitchFamily="18" charset="0"/>
                        </a:rPr>
                        <m:t>=</m:t>
                      </m:r>
                      <m:r>
                        <a:rPr lang="en-US" b="0" i="1" smtClean="0">
                          <a:latin typeface="Cambria Math" panose="02040503050406030204" pitchFamily="18" charset="0"/>
                        </a:rPr>
                        <m:t>𝑐𝑡</m:t>
                      </m:r>
                      <m:r>
                        <a:rPr lang="en-US" b="0" i="1" smtClean="0">
                          <a:latin typeface="Cambria Math" panose="02040503050406030204" pitchFamily="18" charset="0"/>
                        </a:rPr>
                        <m:t>.</m:t>
                      </m:r>
                    </m:oMath>
                  </m:oMathPara>
                </a14:m>
                <a:endParaRPr lang="en-US" dirty="0"/>
              </a:p>
            </p:txBody>
          </p:sp>
        </mc:Choice>
        <mc:Fallback xmlns="">
          <p:sp>
            <p:nvSpPr>
              <p:cNvPr id="26" name="Dreptunghi 4">
                <a:extLst>
                  <a:ext uri="{FF2B5EF4-FFF2-40B4-BE49-F238E27FC236}">
                    <a16:creationId xmlns:a16="http://schemas.microsoft.com/office/drawing/2014/main" id="{9B7B7903-7B7D-47C1-BDC9-516F21AF53D0}"/>
                  </a:ext>
                </a:extLst>
              </p:cNvPr>
              <p:cNvSpPr>
                <a:spLocks noRot="1" noChangeAspect="1" noMove="1" noResize="1" noEditPoints="1" noAdjustHandles="1" noChangeArrowheads="1" noChangeShapeType="1" noTextEdit="1"/>
              </p:cNvSpPr>
              <p:nvPr/>
            </p:nvSpPr>
            <p:spPr>
              <a:xfrm>
                <a:off x="790992" y="2407623"/>
                <a:ext cx="4919074" cy="910699"/>
              </a:xfrm>
              <a:prstGeom prst="rect">
                <a:avLst/>
              </a:prstGeom>
              <a:blipFill>
                <a:blip r:embed="rId3"/>
                <a:stretch>
                  <a:fillRect/>
                </a:stretch>
              </a:blipFill>
            </p:spPr>
            <p:txBody>
              <a:bodyPr/>
              <a:lstStyle/>
              <a:p>
                <a:r>
                  <a:rPr lang="en-US">
                    <a:noFill/>
                  </a:rPr>
                  <a:t> </a:t>
                </a:r>
              </a:p>
            </p:txBody>
          </p:sp>
        </mc:Fallback>
      </mc:AlternateContent>
      <p:sp>
        <p:nvSpPr>
          <p:cNvPr id="2" name="CasetăText 23">
            <a:extLst>
              <a:ext uri="{FF2B5EF4-FFF2-40B4-BE49-F238E27FC236}">
                <a16:creationId xmlns:a16="http://schemas.microsoft.com/office/drawing/2014/main" id="{C67EDC1E-5792-4AD9-8037-0249EFD8CB95}"/>
              </a:ext>
            </a:extLst>
          </p:cNvPr>
          <p:cNvSpPr txBox="1"/>
          <p:nvPr/>
        </p:nvSpPr>
        <p:spPr>
          <a:xfrm>
            <a:off x="348519" y="4060274"/>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At the end of Region II, MP2 switches to saturation, so the output current will be I</a:t>
            </a:r>
            <a:r>
              <a:rPr lang="en-US" baseline="-25000" dirty="0">
                <a:sym typeface="Wingdings" panose="05000000000000000000" pitchFamily="2" charset="2"/>
              </a:rPr>
              <a:t>b</a:t>
            </a:r>
            <a:r>
              <a:rPr lang="en-US" dirty="0">
                <a:sym typeface="Wingdings" panose="05000000000000000000" pitchFamily="2" charset="2"/>
              </a:rPr>
              <a:t> (MP2 saturation current, this is under the assumption that MP2 and MP3 are identical):</a:t>
            </a:r>
          </a:p>
        </p:txBody>
      </p:sp>
    </p:spTree>
    <p:extLst>
      <p:ext uri="{BB962C8B-B14F-4D97-AF65-F5344CB8AC3E}">
        <p14:creationId xmlns:p14="http://schemas.microsoft.com/office/powerpoint/2010/main" val="289514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II</a:t>
            </a:r>
          </a:p>
        </p:txBody>
      </p:sp>
      <p:pic>
        <p:nvPicPr>
          <p:cNvPr id="5" name="Picture 4">
            <a:extLst>
              <a:ext uri="{FF2B5EF4-FFF2-40B4-BE49-F238E27FC236}">
                <a16:creationId xmlns:a16="http://schemas.microsoft.com/office/drawing/2014/main" id="{1B4B25E1-12D4-4D45-8E01-21EF8BA4E0A7}"/>
              </a:ext>
            </a:extLst>
          </p:cNvPr>
          <p:cNvPicPr>
            <a:picLocks noChangeAspect="1"/>
          </p:cNvPicPr>
          <p:nvPr/>
        </p:nvPicPr>
        <p:blipFill>
          <a:blip r:embed="rId2"/>
          <a:stretch>
            <a:fillRect/>
          </a:stretch>
        </p:blipFill>
        <p:spPr>
          <a:xfrm>
            <a:off x="457200" y="1828800"/>
            <a:ext cx="11458571" cy="4062027"/>
          </a:xfrm>
          <a:prstGeom prst="rect">
            <a:avLst/>
          </a:prstGeom>
        </p:spPr>
      </p:pic>
    </p:spTree>
    <p:extLst>
      <p:ext uri="{BB962C8B-B14F-4D97-AF65-F5344CB8AC3E}">
        <p14:creationId xmlns:p14="http://schemas.microsoft.com/office/powerpoint/2010/main" val="115308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646331"/>
          </a:xfrm>
          <a:prstGeom prst="rect">
            <a:avLst/>
          </a:prstGeom>
          <a:noFill/>
        </p:spPr>
        <p:txBody>
          <a:bodyPr wrap="square" rtlCol="0">
            <a:spAutoFit/>
          </a:bodyPr>
          <a:lstStyle/>
          <a:p>
            <a:r>
              <a:rPr lang="en-US" b="1" dirty="0">
                <a:sym typeface="Wingdings" panose="05000000000000000000" pitchFamily="2" charset="2"/>
              </a:rPr>
              <a:t>Region III</a:t>
            </a:r>
          </a:p>
          <a:p>
            <a:pPr marL="342900" indent="-342900">
              <a:buFont typeface="Arial" panose="020B0604020202020204" pitchFamily="34" charset="0"/>
              <a:buChar char="•"/>
            </a:pPr>
            <a:r>
              <a:rPr lang="en-US" dirty="0">
                <a:sym typeface="Wingdings" panose="05000000000000000000" pitchFamily="2" charset="2"/>
              </a:rPr>
              <a:t>Condition:</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31EF5644-AA87-4FFA-9B77-7FAC5F201CAD}"/>
                  </a:ext>
                </a:extLst>
              </p:cNvPr>
              <p:cNvSpPr/>
              <p:nvPr/>
            </p:nvSpPr>
            <p:spPr>
              <a:xfrm>
                <a:off x="735136" y="1576626"/>
                <a:ext cx="276588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𝑜𝑣𝑥</m:t>
                          </m:r>
                        </m:sub>
                      </m:sSub>
                    </m:oMath>
                  </m:oMathPara>
                </a14:m>
                <a:endParaRPr lang="en-US" dirty="0"/>
              </a:p>
            </p:txBody>
          </p:sp>
        </mc:Choice>
        <mc:Fallback xmlns="">
          <p:sp>
            <p:nvSpPr>
              <p:cNvPr id="5" name="Dreptunghi 4">
                <a:extLst>
                  <a:ext uri="{FF2B5EF4-FFF2-40B4-BE49-F238E27FC236}">
                    <a16:creationId xmlns:a16="http://schemas.microsoft.com/office/drawing/2014/main" id="{31EF5644-AA87-4FFA-9B77-7FAC5F201CAD}"/>
                  </a:ext>
                </a:extLst>
              </p:cNvPr>
              <p:cNvSpPr>
                <a:spLocks noRot="1" noChangeAspect="1" noMove="1" noResize="1" noEditPoints="1" noAdjustHandles="1" noChangeArrowheads="1" noChangeShapeType="1" noTextEdit="1"/>
              </p:cNvSpPr>
              <p:nvPr/>
            </p:nvSpPr>
            <p:spPr>
              <a:xfrm>
                <a:off x="735136" y="1576626"/>
                <a:ext cx="2765889" cy="369332"/>
              </a:xfrm>
              <a:prstGeom prst="rect">
                <a:avLst/>
              </a:prstGeom>
              <a:blipFill>
                <a:blip r:embed="rId2"/>
                <a:stretch>
                  <a:fillRect b="-1667"/>
                </a:stretch>
              </a:blipFill>
            </p:spPr>
            <p:txBody>
              <a:bodyPr/>
              <a:lstStyle/>
              <a:p>
                <a:r>
                  <a:rPr lang="en-US">
                    <a:noFill/>
                  </a:rPr>
                  <a:t> </a:t>
                </a:r>
              </a:p>
            </p:txBody>
          </p:sp>
        </mc:Fallback>
      </mc:AlternateContent>
      <p:sp>
        <p:nvSpPr>
          <p:cNvPr id="2" name="CasetăText 23">
            <a:extLst>
              <a:ext uri="{FF2B5EF4-FFF2-40B4-BE49-F238E27FC236}">
                <a16:creationId xmlns:a16="http://schemas.microsoft.com/office/drawing/2014/main" id="{95EF5F13-F610-482F-9EA7-F77EBFCD25E4}"/>
              </a:ext>
            </a:extLst>
          </p:cNvPr>
          <p:cNvSpPr txBox="1"/>
          <p:nvPr/>
        </p:nvSpPr>
        <p:spPr>
          <a:xfrm>
            <a:off x="400050" y="1943064"/>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Region III is the region where both MN1 and MN2 are in saturation.</a:t>
            </a:r>
          </a:p>
          <a:p>
            <a:pPr marL="342900" indent="-342900">
              <a:buFont typeface="Arial" panose="020B0604020202020204" pitchFamily="34" charset="0"/>
              <a:buChar char="•"/>
            </a:pPr>
            <a:r>
              <a:rPr lang="en-US" dirty="0">
                <a:sym typeface="Wingdings" panose="05000000000000000000" pitchFamily="2" charset="2"/>
              </a:rPr>
              <a:t>Let us first try to neglect the channel length modulation effect and see what happens…</a:t>
            </a:r>
          </a:p>
          <a:p>
            <a:pPr marL="342900" indent="-342900">
              <a:buFont typeface="Arial" panose="020B0604020202020204" pitchFamily="34" charset="0"/>
              <a:buChar char="•"/>
            </a:pPr>
            <a:r>
              <a:rPr lang="en-US" dirty="0">
                <a:sym typeface="Wingdings" panose="05000000000000000000" pitchFamily="2" charset="2"/>
              </a:rPr>
              <a:t>Both transistors are described by the saturation equation</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D7DF095D-BF52-434D-B1BC-7797BD23DE44}"/>
                  </a:ext>
                </a:extLst>
              </p:cNvPr>
              <p:cNvSpPr/>
              <p:nvPr/>
            </p:nvSpPr>
            <p:spPr>
              <a:xfrm>
                <a:off x="802180" y="2827132"/>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8" name="Dreptunghi 4">
                <a:extLst>
                  <a:ext uri="{FF2B5EF4-FFF2-40B4-BE49-F238E27FC236}">
                    <a16:creationId xmlns:a16="http://schemas.microsoft.com/office/drawing/2014/main" id="{D7DF095D-BF52-434D-B1BC-7797BD23DE44}"/>
                  </a:ext>
                </a:extLst>
              </p:cNvPr>
              <p:cNvSpPr>
                <a:spLocks noRot="1" noChangeAspect="1" noMove="1" noResize="1" noEditPoints="1" noAdjustHandles="1" noChangeArrowheads="1" noChangeShapeType="1" noTextEdit="1"/>
              </p:cNvSpPr>
              <p:nvPr/>
            </p:nvSpPr>
            <p:spPr>
              <a:xfrm>
                <a:off x="802180" y="2827132"/>
                <a:ext cx="5108256" cy="654731"/>
              </a:xfrm>
              <a:prstGeom prst="rect">
                <a:avLst/>
              </a:prstGeom>
              <a:blipFill>
                <a:blip r:embed="rId3"/>
                <a:stretch>
                  <a:fillRect/>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4A4FCC7A-F456-4B37-A66D-BCA010F8A6FA}"/>
              </a:ext>
            </a:extLst>
          </p:cNvPr>
          <p:cNvSpPr txBox="1"/>
          <p:nvPr/>
        </p:nvSpPr>
        <p:spPr>
          <a:xfrm>
            <a:off x="421698" y="4200274"/>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The resulting equation does not depend on the output voltage! Instead, it is an equation for V</a:t>
            </a:r>
            <a:r>
              <a:rPr lang="en-US" baseline="-25000" dirty="0">
                <a:sym typeface="Wingdings" panose="05000000000000000000" pitchFamily="2" charset="2"/>
              </a:rPr>
              <a:t>i</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If we neglect the channel length modulation effect, there is only one V</a:t>
            </a:r>
            <a:r>
              <a:rPr lang="en-US" baseline="-25000" dirty="0">
                <a:sym typeface="Wingdings" panose="05000000000000000000" pitchFamily="2" charset="2"/>
              </a:rPr>
              <a:t>i</a:t>
            </a:r>
            <a:r>
              <a:rPr lang="en-US" dirty="0">
                <a:sym typeface="Wingdings" panose="05000000000000000000" pitchFamily="2" charset="2"/>
              </a:rPr>
              <a:t> voltage for which the saturation currents of MN1 and MP2 perfectly match.</a:t>
            </a:r>
          </a:p>
          <a:p>
            <a:pPr marL="342900" indent="-342900">
              <a:buFont typeface="Arial" panose="020B0604020202020204" pitchFamily="34" charset="0"/>
              <a:buChar char="•"/>
            </a:pPr>
            <a:r>
              <a:rPr lang="en-US" dirty="0">
                <a:sym typeface="Wingdings" panose="05000000000000000000" pitchFamily="2" charset="2"/>
              </a:rPr>
              <a:t>This allows us to introduce V</a:t>
            </a:r>
            <a:r>
              <a:rPr lang="en-US" baseline="-25000" dirty="0">
                <a:sym typeface="Wingdings" panose="05000000000000000000" pitchFamily="2" charset="2"/>
              </a:rPr>
              <a:t>ovx</a:t>
            </a:r>
            <a:r>
              <a:rPr lang="en-US" dirty="0">
                <a:sym typeface="Wingdings" panose="05000000000000000000" pitchFamily="2" charset="2"/>
              </a:rPr>
              <a:t> – the MN1 overdrive voltage for which MN1 has the same saturation current as MP2.</a:t>
            </a:r>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E23052CC-1815-4CFD-AE99-426CC6452CD3}"/>
                  </a:ext>
                </a:extLst>
              </p:cNvPr>
              <p:cNvSpPr/>
              <p:nvPr/>
            </p:nvSpPr>
            <p:spPr>
              <a:xfrm>
                <a:off x="802180" y="3545543"/>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oMath>
                  </m:oMathPara>
                </a14:m>
                <a:endParaRPr lang="en-US" dirty="0"/>
              </a:p>
            </p:txBody>
          </p:sp>
        </mc:Choice>
        <mc:Fallback xmlns="">
          <p:sp>
            <p:nvSpPr>
              <p:cNvPr id="11" name="Dreptunghi 4">
                <a:extLst>
                  <a:ext uri="{FF2B5EF4-FFF2-40B4-BE49-F238E27FC236}">
                    <a16:creationId xmlns:a16="http://schemas.microsoft.com/office/drawing/2014/main" id="{E23052CC-1815-4CFD-AE99-426CC6452CD3}"/>
                  </a:ext>
                </a:extLst>
              </p:cNvPr>
              <p:cNvSpPr>
                <a:spLocks noRot="1" noChangeAspect="1" noMove="1" noResize="1" noEditPoints="1" noAdjustHandles="1" noChangeArrowheads="1" noChangeShapeType="1" noTextEdit="1"/>
              </p:cNvSpPr>
              <p:nvPr/>
            </p:nvSpPr>
            <p:spPr>
              <a:xfrm>
                <a:off x="802180" y="3545543"/>
                <a:ext cx="5108256" cy="6547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0E5FAD86-A78D-4677-9D37-2724B38316A0}"/>
                  </a:ext>
                </a:extLst>
              </p:cNvPr>
              <p:cNvSpPr/>
              <p:nvPr/>
            </p:nvSpPr>
            <p:spPr>
              <a:xfrm>
                <a:off x="735136" y="5429845"/>
                <a:ext cx="3238228"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1</m:t>
                                  </m:r>
                                </m:sub>
                              </m:sSub>
                            </m:den>
                          </m:f>
                        </m:e>
                      </m:rad>
                    </m:oMath>
                  </m:oMathPara>
                </a14:m>
                <a:endParaRPr lang="en-US" dirty="0"/>
              </a:p>
            </p:txBody>
          </p:sp>
        </mc:Choice>
        <mc:Fallback xmlns="">
          <p:sp>
            <p:nvSpPr>
              <p:cNvPr id="13" name="Dreptunghi 4">
                <a:extLst>
                  <a:ext uri="{FF2B5EF4-FFF2-40B4-BE49-F238E27FC236}">
                    <a16:creationId xmlns:a16="http://schemas.microsoft.com/office/drawing/2014/main" id="{0E5FAD86-A78D-4677-9D37-2724B38316A0}"/>
                  </a:ext>
                </a:extLst>
              </p:cNvPr>
              <p:cNvSpPr>
                <a:spLocks noRot="1" noChangeAspect="1" noMove="1" noResize="1" noEditPoints="1" noAdjustHandles="1" noChangeArrowheads="1" noChangeShapeType="1" noTextEdit="1"/>
              </p:cNvSpPr>
              <p:nvPr/>
            </p:nvSpPr>
            <p:spPr>
              <a:xfrm>
                <a:off x="735136" y="5429845"/>
                <a:ext cx="3238228" cy="910699"/>
              </a:xfrm>
              <a:prstGeom prst="rect">
                <a:avLst/>
              </a:prstGeom>
              <a:blipFill>
                <a:blip r:embed="rId5"/>
                <a:stretch>
                  <a:fillRect/>
                </a:stretch>
              </a:blipFill>
            </p:spPr>
            <p:txBody>
              <a:bodyPr/>
              <a:lstStyle/>
              <a:p>
                <a:r>
                  <a:rPr lang="en-US">
                    <a:noFill/>
                  </a:rPr>
                  <a:t> </a:t>
                </a:r>
              </a:p>
            </p:txBody>
          </p:sp>
        </mc:Fallback>
      </mc:AlternateContent>
      <p:sp>
        <p:nvSpPr>
          <p:cNvPr id="17" name="Arrow: Right 32">
            <a:extLst>
              <a:ext uri="{FF2B5EF4-FFF2-40B4-BE49-F238E27FC236}">
                <a16:creationId xmlns:a16="http://schemas.microsoft.com/office/drawing/2014/main" id="{8300EA87-294E-43F9-BAB1-D77115D38CDC}"/>
              </a:ext>
            </a:extLst>
          </p:cNvPr>
          <p:cNvSpPr/>
          <p:nvPr/>
        </p:nvSpPr>
        <p:spPr>
          <a:xfrm>
            <a:off x="4365876" y="5785695"/>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9" name="Dreptunghi 4">
                <a:extLst>
                  <a:ext uri="{FF2B5EF4-FFF2-40B4-BE49-F238E27FC236}">
                    <a16:creationId xmlns:a16="http://schemas.microsoft.com/office/drawing/2014/main" id="{EA1F7ADC-87C5-4954-8381-6C7B2489CC2C}"/>
                  </a:ext>
                </a:extLst>
              </p:cNvPr>
              <p:cNvSpPr/>
              <p:nvPr/>
            </p:nvSpPr>
            <p:spPr>
              <a:xfrm>
                <a:off x="5051674" y="5429843"/>
                <a:ext cx="3238228"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𝑜𝑣𝑥</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1</m:t>
                                  </m:r>
                                </m:sub>
                              </m:sSub>
                            </m:den>
                          </m:f>
                        </m:e>
                      </m:rad>
                    </m:oMath>
                  </m:oMathPara>
                </a14:m>
                <a:endParaRPr lang="en-US" dirty="0"/>
              </a:p>
            </p:txBody>
          </p:sp>
        </mc:Choice>
        <mc:Fallback xmlns="">
          <p:sp>
            <p:nvSpPr>
              <p:cNvPr id="19" name="Dreptunghi 4">
                <a:extLst>
                  <a:ext uri="{FF2B5EF4-FFF2-40B4-BE49-F238E27FC236}">
                    <a16:creationId xmlns:a16="http://schemas.microsoft.com/office/drawing/2014/main" id="{EA1F7ADC-87C5-4954-8381-6C7B2489CC2C}"/>
                  </a:ext>
                </a:extLst>
              </p:cNvPr>
              <p:cNvSpPr>
                <a:spLocks noRot="1" noChangeAspect="1" noMove="1" noResize="1" noEditPoints="1" noAdjustHandles="1" noChangeArrowheads="1" noChangeShapeType="1" noTextEdit="1"/>
              </p:cNvSpPr>
              <p:nvPr/>
            </p:nvSpPr>
            <p:spPr>
              <a:xfrm>
                <a:off x="5051674" y="5429843"/>
                <a:ext cx="3238228" cy="910699"/>
              </a:xfrm>
              <a:prstGeom prst="rect">
                <a:avLst/>
              </a:prstGeom>
              <a:blipFill>
                <a:blip r:embed="rId6"/>
                <a:stretch>
                  <a:fillRect/>
                </a:stretch>
              </a:blipFill>
            </p:spPr>
            <p:txBody>
              <a:bodyPr/>
              <a:lstStyle/>
              <a:p>
                <a:r>
                  <a:rPr lang="en-US">
                    <a:noFill/>
                  </a:rPr>
                  <a:t> </a:t>
                </a:r>
              </a:p>
            </p:txBody>
          </p:sp>
        </mc:Fallback>
      </mc:AlternateContent>
      <p:sp>
        <p:nvSpPr>
          <p:cNvPr id="21" name="Rectangle: Rounded Corners 5">
            <a:extLst>
              <a:ext uri="{FF2B5EF4-FFF2-40B4-BE49-F238E27FC236}">
                <a16:creationId xmlns:a16="http://schemas.microsoft.com/office/drawing/2014/main" id="{C1B49F62-D095-4AB8-B513-B79EE6BCE034}"/>
              </a:ext>
            </a:extLst>
          </p:cNvPr>
          <p:cNvSpPr/>
          <p:nvPr/>
        </p:nvSpPr>
        <p:spPr>
          <a:xfrm>
            <a:off x="4896535" y="5400603"/>
            <a:ext cx="2734429" cy="1007748"/>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91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49" y="930295"/>
            <a:ext cx="11506885" cy="2308324"/>
          </a:xfrm>
          <a:prstGeom prst="rect">
            <a:avLst/>
          </a:prstGeom>
          <a:noFill/>
        </p:spPr>
        <p:txBody>
          <a:bodyPr wrap="square" rtlCol="0">
            <a:spAutoFit/>
          </a:bodyPr>
          <a:lstStyle/>
          <a:p>
            <a:r>
              <a:rPr lang="en-US" b="1" dirty="0">
                <a:sym typeface="Wingdings" panose="05000000000000000000" pitchFamily="2" charset="2"/>
              </a:rPr>
              <a:t>Region III</a:t>
            </a:r>
          </a:p>
          <a:p>
            <a:pPr marL="342900" indent="-342900">
              <a:buFont typeface="Arial" panose="020B0604020202020204" pitchFamily="34" charset="0"/>
              <a:buChar char="•"/>
            </a:pPr>
            <a:r>
              <a:rPr lang="en-US" dirty="0">
                <a:sym typeface="Wingdings" panose="05000000000000000000" pitchFamily="2" charset="2"/>
              </a:rPr>
              <a:t>If this happens (this = MN1 and MN2 saturation currents perfectly match and </a:t>
            </a:r>
            <a:r>
              <a:rPr lang="en-US" b="1" dirty="0">
                <a:sym typeface="Wingdings" panose="05000000000000000000" pitchFamily="2" charset="2"/>
              </a:rPr>
              <a:t>we neglect channel length modulation</a:t>
            </a:r>
            <a:r>
              <a:rPr lang="en-US" dirty="0">
                <a:sym typeface="Wingdings" panose="05000000000000000000" pitchFamily="2" charset="2"/>
              </a:rPr>
              <a:t>), the output voltage in undefined. Any value between V</a:t>
            </a:r>
            <a:r>
              <a:rPr lang="en-US" baseline="-25000" dirty="0">
                <a:sym typeface="Wingdings" panose="05000000000000000000" pitchFamily="2" charset="2"/>
              </a:rPr>
              <a:t>ov1</a:t>
            </a:r>
            <a:r>
              <a:rPr lang="en-US" dirty="0">
                <a:sym typeface="Wingdings" panose="05000000000000000000" pitchFamily="2" charset="2"/>
              </a:rPr>
              <a:t> and V</a:t>
            </a:r>
            <a:r>
              <a:rPr lang="en-US" baseline="-25000" dirty="0">
                <a:sym typeface="Wingdings" panose="05000000000000000000" pitchFamily="2" charset="2"/>
              </a:rPr>
              <a:t>dd</a:t>
            </a:r>
            <a:r>
              <a:rPr lang="en-US" dirty="0">
                <a:sym typeface="Wingdings" panose="05000000000000000000" pitchFamily="2" charset="2"/>
              </a:rPr>
              <a:t>-V</a:t>
            </a:r>
            <a:r>
              <a:rPr lang="en-US" baseline="-25000" dirty="0">
                <a:sym typeface="Wingdings" panose="05000000000000000000" pitchFamily="2" charset="2"/>
              </a:rPr>
              <a:t>ov2</a:t>
            </a:r>
            <a:r>
              <a:rPr lang="en-US" dirty="0">
                <a:sym typeface="Wingdings" panose="05000000000000000000" pitchFamily="2" charset="2"/>
              </a:rPr>
              <a:t> fulfills the current equation.</a:t>
            </a:r>
          </a:p>
          <a:p>
            <a:pPr marL="342900" indent="-342900">
              <a:buFont typeface="Arial" panose="020B0604020202020204" pitchFamily="34" charset="0"/>
              <a:buChar char="•"/>
            </a:pPr>
            <a:r>
              <a:rPr lang="en-US" dirty="0">
                <a:sym typeface="Wingdings" panose="05000000000000000000" pitchFamily="2" charset="2"/>
              </a:rPr>
              <a:t>This leads to an infinite gain:</a:t>
            </a:r>
          </a:p>
          <a:p>
            <a:pPr marL="800100" lvl="1" indent="-342900">
              <a:buFont typeface="Wingdings" panose="05000000000000000000" pitchFamily="2" charset="2"/>
              <a:buChar char="§"/>
            </a:pPr>
            <a:r>
              <a:rPr lang="en-US" dirty="0">
                <a:sym typeface="Wingdings" panose="05000000000000000000" pitchFamily="2" charset="2"/>
              </a:rPr>
              <a:t>If V</a:t>
            </a:r>
            <a:r>
              <a:rPr lang="en-US" baseline="-25000" dirty="0">
                <a:sym typeface="Wingdings" panose="05000000000000000000" pitchFamily="2" charset="2"/>
              </a:rPr>
              <a:t>i</a:t>
            </a:r>
            <a:r>
              <a:rPr lang="en-US" dirty="0">
                <a:sym typeface="Wingdings" panose="05000000000000000000" pitchFamily="2" charset="2"/>
              </a:rPr>
              <a:t>&lt;</a:t>
            </a:r>
            <a:r>
              <a:rPr lang="en-US" dirty="0" err="1">
                <a:sym typeface="Wingdings" panose="05000000000000000000" pitchFamily="2" charset="2"/>
              </a:rPr>
              <a:t>V</a:t>
            </a:r>
            <a:r>
              <a:rPr lang="en-US" baseline="-25000" dirty="0" err="1">
                <a:sym typeface="Wingdings" panose="05000000000000000000" pitchFamily="2" charset="2"/>
              </a:rPr>
              <a:t>T</a:t>
            </a:r>
            <a:r>
              <a:rPr lang="en-US" dirty="0" err="1">
                <a:sym typeface="Wingdings" panose="05000000000000000000" pitchFamily="2" charset="2"/>
              </a:rPr>
              <a:t>+V</a:t>
            </a:r>
            <a:r>
              <a:rPr lang="en-US" baseline="-25000" dirty="0" err="1">
                <a:sym typeface="Wingdings" panose="05000000000000000000" pitchFamily="2" charset="2"/>
              </a:rPr>
              <a:t>ovx</a:t>
            </a:r>
            <a:r>
              <a:rPr lang="en-US" dirty="0">
                <a:sym typeface="Wingdings" panose="05000000000000000000" pitchFamily="2" charset="2"/>
              </a:rPr>
              <a:t> by any (arbitrarily small) margin, MN1 current is lower then MP2 saturation current, so MP2 needs to be in the linear region. As a result V</a:t>
            </a:r>
            <a:r>
              <a:rPr lang="en-US" baseline="-25000" dirty="0">
                <a:sym typeface="Wingdings" panose="05000000000000000000" pitchFamily="2" charset="2"/>
              </a:rPr>
              <a:t>O</a:t>
            </a:r>
            <a:r>
              <a:rPr lang="en-US" dirty="0">
                <a:sym typeface="Wingdings" panose="05000000000000000000" pitchFamily="2" charset="2"/>
              </a:rPr>
              <a:t>&gt;V</a:t>
            </a:r>
            <a:r>
              <a:rPr lang="en-US" baseline="-25000" dirty="0">
                <a:sym typeface="Wingdings" panose="05000000000000000000" pitchFamily="2" charset="2"/>
              </a:rPr>
              <a:t>dd</a:t>
            </a:r>
            <a:r>
              <a:rPr lang="en-US" dirty="0">
                <a:sym typeface="Wingdings" panose="05000000000000000000" pitchFamily="2" charset="2"/>
              </a:rPr>
              <a:t> – V</a:t>
            </a:r>
            <a:r>
              <a:rPr lang="en-US" baseline="-25000" dirty="0">
                <a:sym typeface="Wingdings" panose="05000000000000000000" pitchFamily="2" charset="2"/>
              </a:rPr>
              <a:t>ov2</a:t>
            </a:r>
            <a:r>
              <a:rPr lang="en-US" dirty="0">
                <a:sym typeface="Wingdings" panose="05000000000000000000" pitchFamily="2" charset="2"/>
              </a:rPr>
              <a:t>.</a:t>
            </a:r>
          </a:p>
          <a:p>
            <a:pPr marL="800100" lvl="1" indent="-342900">
              <a:buFont typeface="Wingdings" panose="05000000000000000000" pitchFamily="2" charset="2"/>
              <a:buChar char="§"/>
            </a:pPr>
            <a:r>
              <a:rPr lang="en-US" dirty="0">
                <a:sym typeface="Wingdings" panose="05000000000000000000" pitchFamily="2" charset="2"/>
              </a:rPr>
              <a:t>The moment V</a:t>
            </a:r>
            <a:r>
              <a:rPr lang="en-US" baseline="-25000" dirty="0">
                <a:sym typeface="Wingdings" panose="05000000000000000000" pitchFamily="2" charset="2"/>
              </a:rPr>
              <a:t>i</a:t>
            </a:r>
            <a:r>
              <a:rPr lang="en-US" dirty="0">
                <a:sym typeface="Wingdings" panose="05000000000000000000" pitchFamily="2" charset="2"/>
              </a:rPr>
              <a:t>&gt;</a:t>
            </a:r>
            <a:r>
              <a:rPr lang="en-US" dirty="0" err="1">
                <a:sym typeface="Wingdings" panose="05000000000000000000" pitchFamily="2" charset="2"/>
              </a:rPr>
              <a:t>V</a:t>
            </a:r>
            <a:r>
              <a:rPr lang="en-US" baseline="-25000" dirty="0" err="1">
                <a:sym typeface="Wingdings" panose="05000000000000000000" pitchFamily="2" charset="2"/>
              </a:rPr>
              <a:t>T</a:t>
            </a:r>
            <a:r>
              <a:rPr lang="en-US" dirty="0" err="1">
                <a:sym typeface="Wingdings" panose="05000000000000000000" pitchFamily="2" charset="2"/>
              </a:rPr>
              <a:t>+V</a:t>
            </a:r>
            <a:r>
              <a:rPr lang="en-US" baseline="-25000" dirty="0" err="1">
                <a:sym typeface="Wingdings" panose="05000000000000000000" pitchFamily="2" charset="2"/>
              </a:rPr>
              <a:t>ovx</a:t>
            </a:r>
            <a:r>
              <a:rPr lang="en-US" dirty="0">
                <a:sym typeface="Wingdings" panose="05000000000000000000" pitchFamily="2" charset="2"/>
              </a:rPr>
              <a:t>, again by any (arbitrarily small) margin, MN1 saturation current becomes too large for MP2, so MN1 needs to be in linear region. This means that the output value jump to V</a:t>
            </a:r>
            <a:r>
              <a:rPr lang="en-US" baseline="-25000" dirty="0">
                <a:sym typeface="Wingdings" panose="05000000000000000000" pitchFamily="2" charset="2"/>
              </a:rPr>
              <a:t>o</a:t>
            </a:r>
            <a:r>
              <a:rPr lang="en-US" dirty="0">
                <a:sym typeface="Wingdings" panose="05000000000000000000" pitchFamily="2" charset="2"/>
              </a:rPr>
              <a:t>&lt;V</a:t>
            </a:r>
            <a:r>
              <a:rPr lang="en-US" baseline="-25000" dirty="0">
                <a:sym typeface="Wingdings" panose="05000000000000000000" pitchFamily="2" charset="2"/>
              </a:rPr>
              <a:t>ov1</a:t>
            </a:r>
            <a:r>
              <a:rPr lang="en-US" dirty="0">
                <a:sym typeface="Wingdings" panose="05000000000000000000" pitchFamily="2" charset="2"/>
              </a:rPr>
              <a:t>.</a:t>
            </a:r>
          </a:p>
        </p:txBody>
      </p:sp>
      <p:pic>
        <p:nvPicPr>
          <p:cNvPr id="14" name="Picture 13">
            <a:extLst>
              <a:ext uri="{FF2B5EF4-FFF2-40B4-BE49-F238E27FC236}">
                <a16:creationId xmlns:a16="http://schemas.microsoft.com/office/drawing/2014/main" id="{193E26DF-5224-458A-899A-D442D06D2114}"/>
              </a:ext>
            </a:extLst>
          </p:cNvPr>
          <p:cNvPicPr>
            <a:picLocks noChangeAspect="1"/>
          </p:cNvPicPr>
          <p:nvPr/>
        </p:nvPicPr>
        <p:blipFill>
          <a:blip r:embed="rId2"/>
          <a:stretch>
            <a:fillRect/>
          </a:stretch>
        </p:blipFill>
        <p:spPr>
          <a:xfrm>
            <a:off x="2560320" y="3474720"/>
            <a:ext cx="6587943" cy="3060430"/>
          </a:xfrm>
          <a:prstGeom prst="rect">
            <a:avLst/>
          </a:prstGeom>
        </p:spPr>
      </p:pic>
    </p:spTree>
    <p:extLst>
      <p:ext uri="{BB962C8B-B14F-4D97-AF65-F5344CB8AC3E}">
        <p14:creationId xmlns:p14="http://schemas.microsoft.com/office/powerpoint/2010/main" val="97661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163430" cy="461665"/>
          </a:xfrm>
          <a:prstGeom prst="rect">
            <a:avLst/>
          </a:prstGeom>
          <a:noFill/>
        </p:spPr>
        <p:txBody>
          <a:bodyPr wrap="none" rtlCol="0">
            <a:spAutoFit/>
          </a:bodyPr>
          <a:lstStyle/>
          <a:p>
            <a:r>
              <a:rPr lang="en-US" sz="2400" dirty="0"/>
              <a:t>Pulling a node up/down</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11348604" cy="5632311"/>
          </a:xfrm>
          <a:prstGeom prst="rect">
            <a:avLst/>
          </a:prstGeom>
          <a:noFill/>
        </p:spPr>
        <p:txBody>
          <a:bodyPr wrap="square" rtlCol="0">
            <a:spAutoFit/>
          </a:bodyPr>
          <a:lstStyle/>
          <a:p>
            <a:pPr marL="342900" indent="-342900">
              <a:buFont typeface="Arial" panose="020B0604020202020204" pitchFamily="34" charset="0"/>
              <a:buChar char="•"/>
            </a:pPr>
            <a:r>
              <a:rPr lang="en-US" dirty="0"/>
              <a:t>Let us understand the expression “a node is pulled up (or down)”. (in </a:t>
            </a:r>
            <a:r>
              <a:rPr lang="en-US" dirty="0" err="1"/>
              <a:t>romana</a:t>
            </a:r>
            <a:r>
              <a:rPr lang="en-US" dirty="0"/>
              <a:t>: </a:t>
            </a:r>
            <a:r>
              <a:rPr lang="en-US" dirty="0" err="1"/>
              <a:t>nodul</a:t>
            </a:r>
            <a:r>
              <a:rPr lang="en-US" dirty="0"/>
              <a:t> </a:t>
            </a:r>
            <a:r>
              <a:rPr lang="en-US" dirty="0" err="1"/>
              <a:t>este</a:t>
            </a:r>
            <a:r>
              <a:rPr lang="en-US" dirty="0"/>
              <a:t> </a:t>
            </a:r>
            <a:r>
              <a:rPr lang="en-US" dirty="0" err="1"/>
              <a:t>tras</a:t>
            </a:r>
            <a:r>
              <a:rPr lang="en-US" dirty="0"/>
              <a:t> in sus (</a:t>
            </a:r>
            <a:r>
              <a:rPr lang="en-US" dirty="0" err="1"/>
              <a:t>sau</a:t>
            </a:r>
            <a:r>
              <a:rPr lang="en-US" dirty="0"/>
              <a:t> in </a:t>
            </a:r>
            <a:r>
              <a:rPr lang="en-US" dirty="0" err="1"/>
              <a:t>jos</a:t>
            </a:r>
            <a:r>
              <a:rPr lang="en-US" dirty="0"/>
              <a:t>))</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We shall consider the following scenario:</a:t>
            </a:r>
          </a:p>
          <a:p>
            <a:pPr marL="800100" lvl="1" indent="-342900">
              <a:buFont typeface="Wingdings" panose="05000000000000000000" pitchFamily="2" charset="2"/>
              <a:buChar char="§"/>
            </a:pPr>
            <a:r>
              <a:rPr lang="en-US" dirty="0">
                <a:sym typeface="Wingdings" panose="05000000000000000000" pitchFamily="2" charset="2"/>
              </a:rPr>
              <a:t>We have a node that is connected both towards supply and ground through one ore more components (or subcircuits). This is an extremely general case – this can be any node in our circuit.</a:t>
            </a:r>
          </a:p>
          <a:p>
            <a:pPr marL="800100" lvl="1" indent="-342900">
              <a:buFont typeface="Wingdings" panose="05000000000000000000" pitchFamily="2" charset="2"/>
              <a:buChar char="§"/>
            </a:pPr>
            <a:r>
              <a:rPr lang="en-US" dirty="0">
                <a:sym typeface="Wingdings" panose="05000000000000000000" pitchFamily="2" charset="2"/>
              </a:rPr>
              <a:t>The node is in equilibrium. This means (according to </a:t>
            </a:r>
            <a:r>
              <a:rPr lang="en-US" dirty="0"/>
              <a:t>Kirchhoff I) the sum of all currents sourced into the node is equal to the sum of all currents sink out of the node.</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Now let’s assume that one of the components connecting the node to ground starts sinking more current.</a:t>
            </a:r>
          </a:p>
          <a:p>
            <a:pPr marL="342900" indent="-342900">
              <a:buFont typeface="Arial" panose="020B0604020202020204" pitchFamily="34" charset="0"/>
              <a:buChar char="•"/>
            </a:pPr>
            <a:r>
              <a:rPr lang="en-US" dirty="0">
                <a:sym typeface="Wingdings" panose="05000000000000000000" pitchFamily="2" charset="2"/>
              </a:rPr>
              <a:t>In this case, the circuit needs to find a new equilibrium position, corresponding to a new node voltage.</a:t>
            </a:r>
          </a:p>
          <a:p>
            <a:pPr marL="342900" indent="-342900">
              <a:buFont typeface="Arial" panose="020B0604020202020204" pitchFamily="34" charset="0"/>
              <a:buChar char="•"/>
            </a:pPr>
            <a:r>
              <a:rPr lang="en-US" dirty="0">
                <a:sym typeface="Wingdings" panose="05000000000000000000" pitchFamily="2" charset="2"/>
              </a:rPr>
              <a:t>Usually, all components have the current directly proportional to the voltage applied on them. </a:t>
            </a:r>
          </a:p>
          <a:p>
            <a:pPr marL="342900" indent="-342900">
              <a:buFont typeface="Arial" panose="020B0604020202020204" pitchFamily="34" charset="0"/>
              <a:buChar char="•"/>
            </a:pPr>
            <a:r>
              <a:rPr lang="en-US" dirty="0">
                <a:sym typeface="Wingdings" panose="05000000000000000000" pitchFamily="2" charset="2"/>
              </a:rPr>
              <a:t>The unbalance we introduced is in favor of the sink current. So the new node voltage needs to favor the sourced current to bring back the equilibrium.</a:t>
            </a:r>
          </a:p>
          <a:p>
            <a:pPr marL="342900" indent="-342900">
              <a:buFont typeface="Arial" panose="020B0604020202020204" pitchFamily="34" charset="0"/>
              <a:buChar char="•"/>
            </a:pPr>
            <a:r>
              <a:rPr lang="en-US" dirty="0">
                <a:sym typeface="Wingdings" panose="05000000000000000000" pitchFamily="2" charset="2"/>
              </a:rPr>
              <a:t>This means that the new node voltage will be lower, as this increases the voltage drop on the components connecting the node to supply (thus increasing the sourced current) and reduces the voltage drop on the components connecting the node to ground (thus reducing the sink current).</a:t>
            </a:r>
          </a:p>
          <a:p>
            <a:pPr marL="342900" indent="-342900">
              <a:buFont typeface="Arial" panose="020B0604020202020204" pitchFamily="34" charset="0"/>
              <a:buChar char="•"/>
            </a:pPr>
            <a:r>
              <a:rPr lang="en-US" dirty="0">
                <a:sym typeface="Wingdings" panose="05000000000000000000" pitchFamily="2" charset="2"/>
              </a:rPr>
              <a:t>We say that the “node is pulled down”.</a:t>
            </a:r>
          </a:p>
          <a:p>
            <a:pPr marL="342900" indent="-342900">
              <a:buFont typeface="Arial" panose="020B0604020202020204" pitchFamily="34" charset="0"/>
              <a:buChar char="•"/>
            </a:pPr>
            <a:r>
              <a:rPr lang="en-US" dirty="0">
                <a:sym typeface="Wingdings" panose="05000000000000000000" pitchFamily="2" charset="2"/>
              </a:rPr>
              <a:t>A similar but opposite argument can pe applied to the case we increased the sourced current, the node will then move up.</a:t>
            </a:r>
          </a:p>
          <a:p>
            <a:pPr marL="342900" indent="-342900">
              <a:buFont typeface="Arial" panose="020B0604020202020204" pitchFamily="34" charset="0"/>
              <a:buChar char="•"/>
            </a:pPr>
            <a:r>
              <a:rPr lang="en-US" b="1" dirty="0">
                <a:sym typeface="Wingdings" panose="05000000000000000000" pitchFamily="2" charset="2"/>
              </a:rPr>
              <a:t>Conclusion:</a:t>
            </a:r>
          </a:p>
          <a:p>
            <a:pPr marL="800100" lvl="1" indent="-342900">
              <a:buFont typeface="Wingdings" panose="05000000000000000000" pitchFamily="2" charset="2"/>
              <a:buChar char="§"/>
            </a:pPr>
            <a:r>
              <a:rPr lang="en-US" dirty="0"/>
              <a:t>A node is “pulled down” by drawing current out of it (sink current).</a:t>
            </a:r>
          </a:p>
          <a:p>
            <a:pPr marL="800100" lvl="1" indent="-342900">
              <a:buFont typeface="Wingdings" panose="05000000000000000000" pitchFamily="2" charset="2"/>
              <a:buChar char="§"/>
            </a:pPr>
            <a:r>
              <a:rPr lang="en-US" dirty="0"/>
              <a:t>A node is “pulled up” by injecting current into it (sourced current).</a:t>
            </a:r>
          </a:p>
        </p:txBody>
      </p:sp>
    </p:spTree>
    <p:extLst>
      <p:ext uri="{BB962C8B-B14F-4D97-AF65-F5344CB8AC3E}">
        <p14:creationId xmlns:p14="http://schemas.microsoft.com/office/powerpoint/2010/main" val="160881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49" y="930295"/>
            <a:ext cx="11506885" cy="923330"/>
          </a:xfrm>
          <a:prstGeom prst="rect">
            <a:avLst/>
          </a:prstGeom>
          <a:noFill/>
        </p:spPr>
        <p:txBody>
          <a:bodyPr wrap="square" rtlCol="0">
            <a:spAutoFit/>
          </a:bodyPr>
          <a:lstStyle/>
          <a:p>
            <a:r>
              <a:rPr lang="en-US" b="1" dirty="0">
                <a:sym typeface="Wingdings" panose="05000000000000000000" pitchFamily="2" charset="2"/>
              </a:rPr>
              <a:t>Region III</a:t>
            </a:r>
          </a:p>
          <a:p>
            <a:pPr marL="342900" indent="-342900">
              <a:buFont typeface="Arial" panose="020B0604020202020204" pitchFamily="34" charset="0"/>
              <a:buChar char="•"/>
            </a:pPr>
            <a:r>
              <a:rPr lang="en-US" dirty="0">
                <a:sym typeface="Wingdings" panose="05000000000000000000" pitchFamily="2" charset="2"/>
              </a:rPr>
              <a:t>This is not really physical… This only shows us that, when analyzing Region III we must take into account the channel length modulation effect. With this, the equations for Region III become:</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7E5B8C8B-1523-4113-A454-CC12CCDF697B}"/>
                  </a:ext>
                </a:extLst>
              </p:cNvPr>
              <p:cNvSpPr/>
              <p:nvPr/>
            </p:nvSpPr>
            <p:spPr>
              <a:xfrm>
                <a:off x="770865" y="1749894"/>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λ</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2" name="Dreptunghi 4">
                <a:extLst>
                  <a:ext uri="{FF2B5EF4-FFF2-40B4-BE49-F238E27FC236}">
                    <a16:creationId xmlns:a16="http://schemas.microsoft.com/office/drawing/2014/main" id="{7E5B8C8B-1523-4113-A454-CC12CCDF697B}"/>
                  </a:ext>
                </a:extLst>
              </p:cNvPr>
              <p:cNvSpPr>
                <a:spLocks noRot="1" noChangeAspect="1" noMove="1" noResize="1" noEditPoints="1" noAdjustHandles="1" noChangeArrowheads="1" noChangeShapeType="1" noTextEdit="1"/>
              </p:cNvSpPr>
              <p:nvPr/>
            </p:nvSpPr>
            <p:spPr>
              <a:xfrm>
                <a:off x="770865" y="1749894"/>
                <a:ext cx="5108256" cy="6547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55A06F61-7F16-43B7-92A5-390624D301D5}"/>
                  </a:ext>
                </a:extLst>
              </p:cNvPr>
              <p:cNvSpPr/>
              <p:nvPr/>
            </p:nvSpPr>
            <p:spPr>
              <a:xfrm>
                <a:off x="770865" y="2364574"/>
                <a:ext cx="567377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2</m:t>
                          </m:r>
                        </m:sub>
                        <m:sup>
                          <m:r>
                            <a:rPr lang="en-US" b="0" i="1" smtClean="0">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m:rPr>
                                  <m:sty m:val="p"/>
                                </m:rPr>
                                <a:rPr lang="el-GR" i="1">
                                  <a:latin typeface="Cambria Math" panose="02040503050406030204" pitchFamily="18" charset="0"/>
                                </a:rPr>
                                <m:t>λ</m:t>
                              </m:r>
                            </m:e>
                            <m:sub>
                              <m:r>
                                <a:rPr lang="en-US" b="0" i="1" smtClean="0">
                                  <a:latin typeface="Cambria Math" panose="02040503050406030204" pitchFamily="18" charset="0"/>
                                </a:rPr>
                                <m:t>2</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5" name="Dreptunghi 4">
                <a:extLst>
                  <a:ext uri="{FF2B5EF4-FFF2-40B4-BE49-F238E27FC236}">
                    <a16:creationId xmlns:a16="http://schemas.microsoft.com/office/drawing/2014/main" id="{55A06F61-7F16-43B7-92A5-390624D301D5}"/>
                  </a:ext>
                </a:extLst>
              </p:cNvPr>
              <p:cNvSpPr>
                <a:spLocks noRot="1" noChangeAspect="1" noMove="1" noResize="1" noEditPoints="1" noAdjustHandles="1" noChangeArrowheads="1" noChangeShapeType="1" noTextEdit="1"/>
              </p:cNvSpPr>
              <p:nvPr/>
            </p:nvSpPr>
            <p:spPr>
              <a:xfrm>
                <a:off x="770865" y="2364574"/>
                <a:ext cx="5673776" cy="654731"/>
              </a:xfrm>
              <a:prstGeom prst="rect">
                <a:avLst/>
              </a:prstGeom>
              <a:blipFill>
                <a:blip r:embed="rId3"/>
                <a:stretch>
                  <a:fillRect/>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B29062B5-EF36-4B64-A164-4809B1DA0994}"/>
              </a:ext>
            </a:extLst>
          </p:cNvPr>
          <p:cNvSpPr txBox="1"/>
          <p:nvPr/>
        </p:nvSpPr>
        <p:spPr>
          <a:xfrm>
            <a:off x="400050" y="2915574"/>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Note that, taking the channel length modulation into account, MP2 current is no longer precisely equal to I</a:t>
            </a:r>
            <a:r>
              <a:rPr lang="en-US" baseline="-25000" dirty="0">
                <a:sym typeface="Wingdings" panose="05000000000000000000" pitchFamily="2" charset="2"/>
              </a:rPr>
              <a:t>b</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This equations now depend on V</a:t>
            </a:r>
            <a:r>
              <a:rPr lang="en-US" baseline="-25000" dirty="0">
                <a:sym typeface="Wingdings" panose="05000000000000000000" pitchFamily="2" charset="2"/>
              </a:rPr>
              <a:t>O</a:t>
            </a:r>
            <a:r>
              <a:rPr lang="en-US" dirty="0">
                <a:sym typeface="Wingdings" panose="05000000000000000000" pitchFamily="2" charset="2"/>
              </a:rPr>
              <a:t> and can be solved for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a:t>
            </a:r>
          </a:p>
        </p:txBody>
      </p:sp>
      <p:pic>
        <p:nvPicPr>
          <p:cNvPr id="8" name="Picture 7">
            <a:extLst>
              <a:ext uri="{FF2B5EF4-FFF2-40B4-BE49-F238E27FC236}">
                <a16:creationId xmlns:a16="http://schemas.microsoft.com/office/drawing/2014/main" id="{0F158B6B-2F02-4A24-A89C-9829745EE1E7}"/>
              </a:ext>
            </a:extLst>
          </p:cNvPr>
          <p:cNvPicPr>
            <a:picLocks noChangeAspect="1"/>
          </p:cNvPicPr>
          <p:nvPr/>
        </p:nvPicPr>
        <p:blipFill>
          <a:blip r:embed="rId4"/>
          <a:stretch>
            <a:fillRect/>
          </a:stretch>
        </p:blipFill>
        <p:spPr>
          <a:xfrm>
            <a:off x="2560320" y="3523460"/>
            <a:ext cx="6778571" cy="3207992"/>
          </a:xfrm>
          <a:prstGeom prst="rect">
            <a:avLst/>
          </a:prstGeom>
        </p:spPr>
      </p:pic>
    </p:spTree>
    <p:extLst>
      <p:ext uri="{BB962C8B-B14F-4D97-AF65-F5344CB8AC3E}">
        <p14:creationId xmlns:p14="http://schemas.microsoft.com/office/powerpoint/2010/main" val="242388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III</a:t>
            </a:r>
          </a:p>
        </p:txBody>
      </p:sp>
      <p:pic>
        <p:nvPicPr>
          <p:cNvPr id="6" name="Picture 5">
            <a:extLst>
              <a:ext uri="{FF2B5EF4-FFF2-40B4-BE49-F238E27FC236}">
                <a16:creationId xmlns:a16="http://schemas.microsoft.com/office/drawing/2014/main" id="{584480A0-9075-4E32-B9E2-21E8749FD46F}"/>
              </a:ext>
            </a:extLst>
          </p:cNvPr>
          <p:cNvPicPr>
            <a:picLocks noChangeAspect="1"/>
          </p:cNvPicPr>
          <p:nvPr/>
        </p:nvPicPr>
        <p:blipFill>
          <a:blip r:embed="rId2"/>
          <a:stretch>
            <a:fillRect/>
          </a:stretch>
        </p:blipFill>
        <p:spPr>
          <a:xfrm>
            <a:off x="1828800" y="914400"/>
            <a:ext cx="9105905" cy="5749238"/>
          </a:xfrm>
          <a:prstGeom prst="rect">
            <a:avLst/>
          </a:prstGeom>
        </p:spPr>
      </p:pic>
    </p:spTree>
    <p:extLst>
      <p:ext uri="{BB962C8B-B14F-4D97-AF65-F5344CB8AC3E}">
        <p14:creationId xmlns:p14="http://schemas.microsoft.com/office/powerpoint/2010/main" val="174129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11348604" cy="1200329"/>
          </a:xfrm>
          <a:prstGeom prst="rect">
            <a:avLst/>
          </a:prstGeom>
          <a:noFill/>
        </p:spPr>
        <p:txBody>
          <a:bodyPr wrap="square" rtlCol="0">
            <a:spAutoFit/>
          </a:bodyPr>
          <a:lstStyle/>
          <a:p>
            <a:r>
              <a:rPr lang="en-US" b="1" dirty="0">
                <a:sym typeface="Wingdings" panose="05000000000000000000" pitchFamily="2" charset="2"/>
              </a:rPr>
              <a:t>Region III</a:t>
            </a:r>
          </a:p>
          <a:p>
            <a:pPr marL="342900" indent="-342900">
              <a:buFont typeface="Arial" panose="020B0604020202020204" pitchFamily="34" charset="0"/>
              <a:buChar char="•"/>
            </a:pPr>
            <a:r>
              <a:rPr lang="en-US" dirty="0">
                <a:sym typeface="Wingdings" panose="05000000000000000000" pitchFamily="2" charset="2"/>
              </a:rPr>
              <a:t>Now to draw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and I</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characteristics for Region III.</a:t>
            </a:r>
          </a:p>
          <a:p>
            <a:pPr marL="342900" indent="-342900">
              <a:buFont typeface="Arial" panose="020B0604020202020204" pitchFamily="34" charset="0"/>
              <a:buChar char="•"/>
            </a:pPr>
            <a:r>
              <a:rPr lang="en-US" dirty="0">
                <a:sym typeface="Wingdings" panose="05000000000000000000" pitchFamily="2" charset="2"/>
              </a:rPr>
              <a:t>Region II is located around V</a:t>
            </a:r>
            <a:r>
              <a:rPr lang="en-US" baseline="-25000" dirty="0">
                <a:sym typeface="Wingdings" panose="05000000000000000000" pitchFamily="2" charset="2"/>
              </a:rPr>
              <a:t>i</a:t>
            </a:r>
            <a:r>
              <a:rPr lang="en-US" dirty="0">
                <a:sym typeface="Wingdings" panose="05000000000000000000" pitchFamily="2" charset="2"/>
              </a:rPr>
              <a:t>=</a:t>
            </a:r>
            <a:r>
              <a:rPr lang="en-US" dirty="0" err="1">
                <a:sym typeface="Wingdings" panose="05000000000000000000" pitchFamily="2" charset="2"/>
              </a:rPr>
              <a:t>V</a:t>
            </a:r>
            <a:r>
              <a:rPr lang="en-US" baseline="-25000" dirty="0" err="1">
                <a:sym typeface="Wingdings" panose="05000000000000000000" pitchFamily="2" charset="2"/>
              </a:rPr>
              <a:t>T</a:t>
            </a:r>
            <a:r>
              <a:rPr lang="en-US" dirty="0" err="1">
                <a:sym typeface="Wingdings" panose="05000000000000000000" pitchFamily="2" charset="2"/>
              </a:rPr>
              <a:t>+V</a:t>
            </a:r>
            <a:r>
              <a:rPr lang="en-US" baseline="-25000" dirty="0" err="1">
                <a:sym typeface="Wingdings" panose="05000000000000000000" pitchFamily="2" charset="2"/>
              </a:rPr>
              <a:t>ovx</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During Region III, the output voltage varies from:</a:t>
            </a:r>
          </a:p>
        </p:txBody>
      </p:sp>
      <p:sp>
        <p:nvSpPr>
          <p:cNvPr id="6" name="CasetăText 23">
            <a:extLst>
              <a:ext uri="{FF2B5EF4-FFF2-40B4-BE49-F238E27FC236}">
                <a16:creationId xmlns:a16="http://schemas.microsoft.com/office/drawing/2014/main" id="{30F5F886-5148-4809-AAC0-FF33D1381BE8}"/>
              </a:ext>
            </a:extLst>
          </p:cNvPr>
          <p:cNvSpPr txBox="1"/>
          <p:nvPr/>
        </p:nvSpPr>
        <p:spPr>
          <a:xfrm>
            <a:off x="400050" y="2499956"/>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to:</a:t>
            </a:r>
          </a:p>
        </p:txBody>
      </p:sp>
      <mc:AlternateContent xmlns:mc="http://schemas.openxmlformats.org/markup-compatibility/2006" xmlns:a14="http://schemas.microsoft.com/office/drawing/2010/main">
        <mc:Choice Requires="a14">
          <p:sp>
            <p:nvSpPr>
              <p:cNvPr id="26" name="Dreptunghi 4">
                <a:extLst>
                  <a:ext uri="{FF2B5EF4-FFF2-40B4-BE49-F238E27FC236}">
                    <a16:creationId xmlns:a16="http://schemas.microsoft.com/office/drawing/2014/main" id="{9B7B7903-7B7D-47C1-BDC9-516F21AF53D0}"/>
                  </a:ext>
                </a:extLst>
              </p:cNvPr>
              <p:cNvSpPr/>
              <p:nvPr/>
            </p:nvSpPr>
            <p:spPr>
              <a:xfrm>
                <a:off x="738365" y="2130624"/>
                <a:ext cx="4919074"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6" name="Dreptunghi 4">
                <a:extLst>
                  <a:ext uri="{FF2B5EF4-FFF2-40B4-BE49-F238E27FC236}">
                    <a16:creationId xmlns:a16="http://schemas.microsoft.com/office/drawing/2014/main" id="{9B7B7903-7B7D-47C1-BDC9-516F21AF53D0}"/>
                  </a:ext>
                </a:extLst>
              </p:cNvPr>
              <p:cNvSpPr>
                <a:spLocks noRot="1" noChangeAspect="1" noMove="1" noResize="1" noEditPoints="1" noAdjustHandles="1" noChangeArrowheads="1" noChangeShapeType="1" noTextEdit="1"/>
              </p:cNvSpPr>
              <p:nvPr/>
            </p:nvSpPr>
            <p:spPr>
              <a:xfrm>
                <a:off x="738365" y="2130624"/>
                <a:ext cx="4919074" cy="369332"/>
              </a:xfrm>
              <a:prstGeom prst="rect">
                <a:avLst/>
              </a:prstGeom>
              <a:blipFill>
                <a:blip r:embed="rId2"/>
                <a:stretch>
                  <a:fillRect/>
                </a:stretch>
              </a:blipFill>
            </p:spPr>
            <p:txBody>
              <a:bodyPr/>
              <a:lstStyle/>
              <a:p>
                <a:r>
                  <a:rPr lang="en-US">
                    <a:noFill/>
                  </a:rPr>
                  <a:t> </a:t>
                </a:r>
              </a:p>
            </p:txBody>
          </p:sp>
        </mc:Fallback>
      </mc:AlternateContent>
      <p:sp>
        <p:nvSpPr>
          <p:cNvPr id="2" name="CasetăText 23">
            <a:extLst>
              <a:ext uri="{FF2B5EF4-FFF2-40B4-BE49-F238E27FC236}">
                <a16:creationId xmlns:a16="http://schemas.microsoft.com/office/drawing/2014/main" id="{C67EDC1E-5792-4AD9-8037-0249EFD8CB95}"/>
              </a:ext>
            </a:extLst>
          </p:cNvPr>
          <p:cNvSpPr txBox="1"/>
          <p:nvPr/>
        </p:nvSpPr>
        <p:spPr>
          <a:xfrm>
            <a:off x="400050" y="3226940"/>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Note that V</a:t>
            </a:r>
            <a:r>
              <a:rPr lang="en-US" baseline="-25000" dirty="0">
                <a:sym typeface="Wingdings" panose="05000000000000000000" pitchFamily="2" charset="2"/>
              </a:rPr>
              <a:t>ovx</a:t>
            </a:r>
            <a:r>
              <a:rPr lang="en-US" dirty="0">
                <a:sym typeface="Wingdings" panose="05000000000000000000" pitchFamily="2" charset="2"/>
              </a:rPr>
              <a:t> is, by definition, V</a:t>
            </a:r>
            <a:r>
              <a:rPr lang="en-US" baseline="-25000" dirty="0">
                <a:sym typeface="Wingdings" panose="05000000000000000000" pitchFamily="2" charset="2"/>
              </a:rPr>
              <a:t>ov1</a:t>
            </a:r>
            <a:r>
              <a:rPr lang="en-US" dirty="0">
                <a:sym typeface="Wingdings" panose="05000000000000000000" pitchFamily="2" charset="2"/>
              </a:rPr>
              <a:t> during Region III.</a:t>
            </a:r>
          </a:p>
          <a:p>
            <a:pPr marL="342900" indent="-342900">
              <a:buFont typeface="Arial" panose="020B0604020202020204" pitchFamily="34" charset="0"/>
              <a:buChar char="•"/>
            </a:pPr>
            <a:r>
              <a:rPr lang="en-US" dirty="0">
                <a:sym typeface="Wingdings" panose="05000000000000000000" pitchFamily="2" charset="2"/>
              </a:rPr>
              <a:t>On the I</a:t>
            </a:r>
            <a:r>
              <a:rPr lang="en-US" baseline="-25000" dirty="0">
                <a:sym typeface="Wingdings" panose="05000000000000000000" pitchFamily="2" charset="2"/>
              </a:rPr>
              <a:t>O</a:t>
            </a:r>
            <a:r>
              <a:rPr lang="en-US" dirty="0">
                <a:sym typeface="Wingdings" panose="05000000000000000000" pitchFamily="2" charset="2"/>
              </a:rPr>
              <a:t>(Vi) graph, nothing much happens – the current is still equal to I</a:t>
            </a:r>
            <a:r>
              <a:rPr lang="en-US" baseline="-25000" dirty="0">
                <a:sym typeface="Wingdings" panose="05000000000000000000" pitchFamily="2" charset="2"/>
              </a:rPr>
              <a:t>b</a:t>
            </a:r>
            <a:r>
              <a:rPr lang="en-US" dirty="0">
                <a:sym typeface="Wingdings" panose="05000000000000000000" pitchFamily="2" charset="2"/>
              </a:rPr>
              <a:t> during Region III.</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DAF9FB96-A254-4C35-BA13-4CD346201835}"/>
                  </a:ext>
                </a:extLst>
              </p:cNvPr>
              <p:cNvSpPr/>
              <p:nvPr/>
            </p:nvSpPr>
            <p:spPr>
              <a:xfrm>
                <a:off x="738365" y="2857608"/>
                <a:ext cx="4919074"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𝑜𝑣𝑥</m:t>
                          </m:r>
                        </m:sub>
                      </m:sSub>
                    </m:oMath>
                  </m:oMathPara>
                </a14:m>
                <a:endParaRPr lang="en-US" dirty="0"/>
              </a:p>
            </p:txBody>
          </p:sp>
        </mc:Choice>
        <mc:Fallback xmlns="">
          <p:sp>
            <p:nvSpPr>
              <p:cNvPr id="5" name="Dreptunghi 4">
                <a:extLst>
                  <a:ext uri="{FF2B5EF4-FFF2-40B4-BE49-F238E27FC236}">
                    <a16:creationId xmlns:a16="http://schemas.microsoft.com/office/drawing/2014/main" id="{DAF9FB96-A254-4C35-BA13-4CD346201835}"/>
                  </a:ext>
                </a:extLst>
              </p:cNvPr>
              <p:cNvSpPr>
                <a:spLocks noRot="1" noChangeAspect="1" noMove="1" noResize="1" noEditPoints="1" noAdjustHandles="1" noChangeArrowheads="1" noChangeShapeType="1" noTextEdit="1"/>
              </p:cNvSpPr>
              <p:nvPr/>
            </p:nvSpPr>
            <p:spPr>
              <a:xfrm>
                <a:off x="738365" y="2857608"/>
                <a:ext cx="4919074"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737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III</a:t>
            </a:r>
          </a:p>
        </p:txBody>
      </p:sp>
      <p:pic>
        <p:nvPicPr>
          <p:cNvPr id="9" name="Picture 8">
            <a:extLst>
              <a:ext uri="{FF2B5EF4-FFF2-40B4-BE49-F238E27FC236}">
                <a16:creationId xmlns:a16="http://schemas.microsoft.com/office/drawing/2014/main" id="{F6475281-56E4-4A99-95EC-F1C7445820B0}"/>
              </a:ext>
            </a:extLst>
          </p:cNvPr>
          <p:cNvPicPr>
            <a:picLocks noChangeAspect="1"/>
          </p:cNvPicPr>
          <p:nvPr/>
        </p:nvPicPr>
        <p:blipFill>
          <a:blip r:embed="rId2"/>
          <a:stretch>
            <a:fillRect/>
          </a:stretch>
        </p:blipFill>
        <p:spPr>
          <a:xfrm>
            <a:off x="457200" y="1828800"/>
            <a:ext cx="11452381" cy="4062027"/>
          </a:xfrm>
          <a:prstGeom prst="rect">
            <a:avLst/>
          </a:prstGeom>
        </p:spPr>
      </p:pic>
    </p:spTree>
    <p:extLst>
      <p:ext uri="{BB962C8B-B14F-4D97-AF65-F5344CB8AC3E}">
        <p14:creationId xmlns:p14="http://schemas.microsoft.com/office/powerpoint/2010/main" val="322082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646331"/>
          </a:xfrm>
          <a:prstGeom prst="rect">
            <a:avLst/>
          </a:prstGeom>
          <a:noFill/>
        </p:spPr>
        <p:txBody>
          <a:bodyPr wrap="square" rtlCol="0">
            <a:spAutoFit/>
          </a:bodyPr>
          <a:lstStyle/>
          <a:p>
            <a:r>
              <a:rPr lang="en-US" b="1" dirty="0">
                <a:sym typeface="Wingdings" panose="05000000000000000000" pitchFamily="2" charset="2"/>
              </a:rPr>
              <a:t>Region IV</a:t>
            </a:r>
          </a:p>
          <a:p>
            <a:pPr marL="342900" indent="-342900">
              <a:buFont typeface="Arial" panose="020B0604020202020204" pitchFamily="34" charset="0"/>
              <a:buChar char="•"/>
            </a:pPr>
            <a:r>
              <a:rPr lang="en-US" dirty="0">
                <a:sym typeface="Wingdings" panose="05000000000000000000" pitchFamily="2" charset="2"/>
              </a:rPr>
              <a:t>Condition:</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31EF5644-AA87-4FFA-9B77-7FAC5F201CAD}"/>
                  </a:ext>
                </a:extLst>
              </p:cNvPr>
              <p:cNvSpPr/>
              <p:nvPr/>
            </p:nvSpPr>
            <p:spPr>
              <a:xfrm>
                <a:off x="735136" y="1576626"/>
                <a:ext cx="276588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𝑜𝑣𝑥</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oMath>
                  </m:oMathPara>
                </a14:m>
                <a:endParaRPr lang="en-US" dirty="0"/>
              </a:p>
            </p:txBody>
          </p:sp>
        </mc:Choice>
        <mc:Fallback xmlns="">
          <p:sp>
            <p:nvSpPr>
              <p:cNvPr id="5" name="Dreptunghi 4">
                <a:extLst>
                  <a:ext uri="{FF2B5EF4-FFF2-40B4-BE49-F238E27FC236}">
                    <a16:creationId xmlns:a16="http://schemas.microsoft.com/office/drawing/2014/main" id="{31EF5644-AA87-4FFA-9B77-7FAC5F201CAD}"/>
                  </a:ext>
                </a:extLst>
              </p:cNvPr>
              <p:cNvSpPr>
                <a:spLocks noRot="1" noChangeAspect="1" noMove="1" noResize="1" noEditPoints="1" noAdjustHandles="1" noChangeArrowheads="1" noChangeShapeType="1" noTextEdit="1"/>
              </p:cNvSpPr>
              <p:nvPr/>
            </p:nvSpPr>
            <p:spPr>
              <a:xfrm>
                <a:off x="735136" y="1576626"/>
                <a:ext cx="2765889" cy="369332"/>
              </a:xfrm>
              <a:prstGeom prst="rect">
                <a:avLst/>
              </a:prstGeom>
              <a:blipFill>
                <a:blip r:embed="rId2"/>
                <a:stretch>
                  <a:fillRect b="-1667"/>
                </a:stretch>
              </a:blipFill>
            </p:spPr>
            <p:txBody>
              <a:bodyPr/>
              <a:lstStyle/>
              <a:p>
                <a:r>
                  <a:rPr lang="en-US">
                    <a:noFill/>
                  </a:rPr>
                  <a:t> </a:t>
                </a:r>
              </a:p>
            </p:txBody>
          </p:sp>
        </mc:Fallback>
      </mc:AlternateContent>
      <p:sp>
        <p:nvSpPr>
          <p:cNvPr id="2" name="CasetăText 23">
            <a:extLst>
              <a:ext uri="{FF2B5EF4-FFF2-40B4-BE49-F238E27FC236}">
                <a16:creationId xmlns:a16="http://schemas.microsoft.com/office/drawing/2014/main" id="{95EF5F13-F610-482F-9EA7-F77EBFCD25E4}"/>
              </a:ext>
            </a:extLst>
          </p:cNvPr>
          <p:cNvSpPr txBox="1"/>
          <p:nvPr/>
        </p:nvSpPr>
        <p:spPr>
          <a:xfrm>
            <a:off x="400050" y="1943064"/>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In Region IV, MP1 is in linear region and MP2 is in saturation.</a:t>
            </a:r>
          </a:p>
          <a:p>
            <a:pPr marL="342900" indent="-342900">
              <a:buFont typeface="Arial" panose="020B0604020202020204" pitchFamily="34" charset="0"/>
              <a:buChar char="•"/>
            </a:pPr>
            <a:r>
              <a:rPr lang="en-US" dirty="0">
                <a:sym typeface="Wingdings" panose="05000000000000000000" pitchFamily="2" charset="2"/>
              </a:rPr>
              <a:t>The transistors are described by:</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1EEBEE03-117A-4CB5-A2D7-54794C29BC36}"/>
                  </a:ext>
                </a:extLst>
              </p:cNvPr>
              <p:cNvSpPr/>
              <p:nvPr/>
            </p:nvSpPr>
            <p:spPr>
              <a:xfrm>
                <a:off x="735136" y="2525846"/>
                <a:ext cx="4271041" cy="58528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b="0" i="1" smtClean="0">
                                <a:latin typeface="Cambria Math" panose="02040503050406030204" pitchFamily="18" charset="0"/>
                              </a:rPr>
                              <m:t>𝑂</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𝑂</m:t>
                                </m:r>
                              </m:sub>
                              <m:sup>
                                <m:r>
                                  <a:rPr lang="en-US" i="0">
                                    <a:latin typeface="Cambria Math" panose="02040503050406030204" pitchFamily="18" charset="0"/>
                                  </a:rPr>
                                  <m:t>2</m:t>
                                </m:r>
                              </m:sup>
                            </m:sSubSup>
                          </m:num>
                          <m:den>
                            <m:r>
                              <a:rPr lang="en-US" i="0">
                                <a:latin typeface="Cambria Math" panose="02040503050406030204" pitchFamily="18" charset="0"/>
                              </a:rPr>
                              <m:t>2</m:t>
                            </m:r>
                          </m:den>
                        </m:f>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m:t>
                        </m:r>
                      </m:sub>
                    </m:sSub>
                  </m:oMath>
                </a14:m>
                <a:endParaRPr lang="en-US" dirty="0"/>
              </a:p>
            </p:txBody>
          </p:sp>
        </mc:Choice>
        <mc:Fallback xmlns="">
          <p:sp>
            <p:nvSpPr>
              <p:cNvPr id="6" name="Dreptunghi 4">
                <a:extLst>
                  <a:ext uri="{FF2B5EF4-FFF2-40B4-BE49-F238E27FC236}">
                    <a16:creationId xmlns:a16="http://schemas.microsoft.com/office/drawing/2014/main" id="{1EEBEE03-117A-4CB5-A2D7-54794C29BC36}"/>
                  </a:ext>
                </a:extLst>
              </p:cNvPr>
              <p:cNvSpPr>
                <a:spLocks noRot="1" noChangeAspect="1" noMove="1" noResize="1" noEditPoints="1" noAdjustHandles="1" noChangeArrowheads="1" noChangeShapeType="1" noTextEdit="1"/>
              </p:cNvSpPr>
              <p:nvPr/>
            </p:nvSpPr>
            <p:spPr>
              <a:xfrm>
                <a:off x="735136" y="2525846"/>
                <a:ext cx="4271041" cy="5852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6AF78CEC-7107-42A4-A2B6-A3F4878A2C43}"/>
                  </a:ext>
                </a:extLst>
              </p:cNvPr>
              <p:cNvSpPr/>
              <p:nvPr/>
            </p:nvSpPr>
            <p:spPr>
              <a:xfrm>
                <a:off x="735136" y="3169283"/>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oMath>
                  </m:oMathPara>
                </a14:m>
                <a:endParaRPr lang="en-US" dirty="0"/>
              </a:p>
            </p:txBody>
          </p:sp>
        </mc:Choice>
        <mc:Fallback xmlns="">
          <p:sp>
            <p:nvSpPr>
              <p:cNvPr id="12" name="Dreptunghi 4">
                <a:extLst>
                  <a:ext uri="{FF2B5EF4-FFF2-40B4-BE49-F238E27FC236}">
                    <a16:creationId xmlns:a16="http://schemas.microsoft.com/office/drawing/2014/main" id="{6AF78CEC-7107-42A4-A2B6-A3F4878A2C43}"/>
                  </a:ext>
                </a:extLst>
              </p:cNvPr>
              <p:cNvSpPr>
                <a:spLocks noRot="1" noChangeAspect="1" noMove="1" noResize="1" noEditPoints="1" noAdjustHandles="1" noChangeArrowheads="1" noChangeShapeType="1" noTextEdit="1"/>
              </p:cNvSpPr>
              <p:nvPr/>
            </p:nvSpPr>
            <p:spPr>
              <a:xfrm>
                <a:off x="735136" y="3169283"/>
                <a:ext cx="5108256" cy="654731"/>
              </a:xfrm>
              <a:prstGeom prst="rect">
                <a:avLst/>
              </a:prstGeom>
              <a:blipFill>
                <a:blip r:embed="rId4"/>
                <a:stretch>
                  <a:fillRect/>
                </a:stretch>
              </a:blipFill>
            </p:spPr>
            <p:txBody>
              <a:bodyPr/>
              <a:lstStyle/>
              <a:p>
                <a:r>
                  <a:rPr lang="en-US">
                    <a:noFill/>
                  </a:rPr>
                  <a:t> </a:t>
                </a:r>
              </a:p>
            </p:txBody>
          </p:sp>
        </mc:Fallback>
      </mc:AlternateContent>
      <p:sp>
        <p:nvSpPr>
          <p:cNvPr id="15" name="CasetăText 23">
            <a:extLst>
              <a:ext uri="{FF2B5EF4-FFF2-40B4-BE49-F238E27FC236}">
                <a16:creationId xmlns:a16="http://schemas.microsoft.com/office/drawing/2014/main" id="{757FC111-1D54-43C8-BA6A-A7ABFDB98733}"/>
              </a:ext>
            </a:extLst>
          </p:cNvPr>
          <p:cNvSpPr txBox="1"/>
          <p:nvPr/>
        </p:nvSpPr>
        <p:spPr>
          <a:xfrm>
            <a:off x="400049" y="3824014"/>
            <a:ext cx="11539777"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In Region IV, we can neglect the channel length modulation effect, so I</a:t>
            </a:r>
            <a:r>
              <a:rPr lang="en-US" baseline="-25000" dirty="0">
                <a:sym typeface="Wingdings" panose="05000000000000000000" pitchFamily="2" charset="2"/>
              </a:rPr>
              <a:t>D2</a:t>
            </a:r>
            <a:r>
              <a:rPr lang="en-US" dirty="0">
                <a:sym typeface="Wingdings" panose="05000000000000000000" pitchFamily="2" charset="2"/>
              </a:rPr>
              <a:t> can be (approximately) considered equal to I</a:t>
            </a:r>
            <a:r>
              <a:rPr lang="en-US" baseline="-25000" dirty="0">
                <a:sym typeface="Wingdings" panose="05000000000000000000" pitchFamily="2" charset="2"/>
              </a:rPr>
              <a:t>b</a:t>
            </a:r>
            <a:r>
              <a:rPr lang="en-US" dirty="0">
                <a:sym typeface="Wingdings" panose="05000000000000000000" pitchFamily="2" charset="2"/>
              </a:rPr>
              <a:t>.</a:t>
            </a:r>
          </a:p>
        </p:txBody>
      </p:sp>
      <p:sp>
        <p:nvSpPr>
          <p:cNvPr id="23" name="CasetăText 23">
            <a:extLst>
              <a:ext uri="{FF2B5EF4-FFF2-40B4-BE49-F238E27FC236}">
                <a16:creationId xmlns:a16="http://schemas.microsoft.com/office/drawing/2014/main" id="{06E7AFBE-5853-4359-BE71-3DE2E1137328}"/>
              </a:ext>
            </a:extLst>
          </p:cNvPr>
          <p:cNvSpPr txBox="1"/>
          <p:nvPr/>
        </p:nvSpPr>
        <p:spPr>
          <a:xfrm>
            <a:off x="400049" y="419045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If we force I</a:t>
            </a:r>
            <a:r>
              <a:rPr lang="en-US" baseline="-25000" dirty="0">
                <a:sym typeface="Wingdings" panose="05000000000000000000" pitchFamily="2" charset="2"/>
              </a:rPr>
              <a:t>D1</a:t>
            </a:r>
            <a:r>
              <a:rPr lang="en-US" dirty="0">
                <a:sym typeface="Wingdings" panose="05000000000000000000" pitchFamily="2" charset="2"/>
              </a:rPr>
              <a:t>=I</a:t>
            </a:r>
            <a:r>
              <a:rPr lang="en-US" baseline="-25000" dirty="0">
                <a:sym typeface="Wingdings" panose="05000000000000000000" pitchFamily="2" charset="2"/>
              </a:rPr>
              <a:t>D2</a:t>
            </a:r>
            <a:r>
              <a:rPr lang="en-US" dirty="0">
                <a:sym typeface="Wingdings" panose="05000000000000000000" pitchFamily="2" charset="2"/>
              </a:rPr>
              <a:t>, we get a second order equation in V</a:t>
            </a:r>
            <a:r>
              <a:rPr lang="en-US" baseline="-25000" dirty="0">
                <a:sym typeface="Wingdings" panose="05000000000000000000" pitchFamily="2" charset="2"/>
              </a:rPr>
              <a:t>O</a:t>
            </a:r>
            <a:r>
              <a:rPr lang="en-US" dirty="0">
                <a:sym typeface="Wingdings" panose="05000000000000000000" pitchFamily="2" charset="2"/>
              </a:rPr>
              <a:t>, with V</a:t>
            </a:r>
            <a:r>
              <a:rPr lang="en-US" baseline="-25000" dirty="0">
                <a:sym typeface="Wingdings" panose="05000000000000000000" pitchFamily="2" charset="2"/>
              </a:rPr>
              <a:t>i</a:t>
            </a:r>
            <a:r>
              <a:rPr lang="en-US" dirty="0">
                <a:sym typeface="Wingdings" panose="05000000000000000000" pitchFamily="2" charset="2"/>
              </a:rPr>
              <a:t> as parameter. This can be solved algebraically.</a:t>
            </a:r>
          </a:p>
          <a:p>
            <a:pPr marL="342900" indent="-342900">
              <a:buFont typeface="Arial" panose="020B0604020202020204" pitchFamily="34" charset="0"/>
              <a:buChar char="•"/>
            </a:pPr>
            <a:r>
              <a:rPr lang="en-US" dirty="0">
                <a:sym typeface="Wingdings" panose="05000000000000000000" pitchFamily="2" charset="2"/>
              </a:rPr>
              <a:t>We can see that, as V</a:t>
            </a:r>
            <a:r>
              <a:rPr lang="en-US" baseline="-25000" dirty="0">
                <a:sym typeface="Wingdings" panose="05000000000000000000" pitchFamily="2" charset="2"/>
              </a:rPr>
              <a:t>i</a:t>
            </a:r>
            <a:r>
              <a:rPr lang="en-US" dirty="0">
                <a:sym typeface="Wingdings" panose="05000000000000000000" pitchFamily="2" charset="2"/>
              </a:rPr>
              <a:t> increases, V</a:t>
            </a:r>
            <a:r>
              <a:rPr lang="en-US" baseline="-25000" dirty="0">
                <a:sym typeface="Wingdings" panose="05000000000000000000" pitchFamily="2" charset="2"/>
              </a:rPr>
              <a:t>O</a:t>
            </a:r>
            <a:r>
              <a:rPr lang="en-US" dirty="0">
                <a:sym typeface="Wingdings" panose="05000000000000000000" pitchFamily="2" charset="2"/>
              </a:rPr>
              <a:t> needs to get closer and closer to 0 to compensate.</a:t>
            </a:r>
          </a:p>
        </p:txBody>
      </p:sp>
    </p:spTree>
    <p:extLst>
      <p:ext uri="{BB962C8B-B14F-4D97-AF65-F5344CB8AC3E}">
        <p14:creationId xmlns:p14="http://schemas.microsoft.com/office/powerpoint/2010/main" val="2237808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IV</a:t>
            </a:r>
          </a:p>
        </p:txBody>
      </p:sp>
      <p:pic>
        <p:nvPicPr>
          <p:cNvPr id="5" name="Picture 4">
            <a:extLst>
              <a:ext uri="{FF2B5EF4-FFF2-40B4-BE49-F238E27FC236}">
                <a16:creationId xmlns:a16="http://schemas.microsoft.com/office/drawing/2014/main" id="{95A7668F-245E-48EC-8F40-AEFD900A36EC}"/>
              </a:ext>
            </a:extLst>
          </p:cNvPr>
          <p:cNvPicPr>
            <a:picLocks noChangeAspect="1"/>
          </p:cNvPicPr>
          <p:nvPr/>
        </p:nvPicPr>
        <p:blipFill>
          <a:blip r:embed="rId2"/>
          <a:stretch>
            <a:fillRect/>
          </a:stretch>
        </p:blipFill>
        <p:spPr>
          <a:xfrm>
            <a:off x="1828800" y="914400"/>
            <a:ext cx="9105905" cy="5749238"/>
          </a:xfrm>
          <a:prstGeom prst="rect">
            <a:avLst/>
          </a:prstGeom>
        </p:spPr>
      </p:pic>
    </p:spTree>
    <p:extLst>
      <p:ext uri="{BB962C8B-B14F-4D97-AF65-F5344CB8AC3E}">
        <p14:creationId xmlns:p14="http://schemas.microsoft.com/office/powerpoint/2010/main" val="373704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11348604" cy="1754326"/>
          </a:xfrm>
          <a:prstGeom prst="rect">
            <a:avLst/>
          </a:prstGeom>
          <a:noFill/>
        </p:spPr>
        <p:txBody>
          <a:bodyPr wrap="square" rtlCol="0">
            <a:spAutoFit/>
          </a:bodyPr>
          <a:lstStyle/>
          <a:p>
            <a:r>
              <a:rPr lang="en-US" b="1" dirty="0">
                <a:sym typeface="Wingdings" panose="05000000000000000000" pitchFamily="2" charset="2"/>
              </a:rPr>
              <a:t>Region IV</a:t>
            </a:r>
          </a:p>
          <a:p>
            <a:pPr marL="342900" indent="-342900">
              <a:buFont typeface="Arial" panose="020B0604020202020204" pitchFamily="34" charset="0"/>
              <a:buChar char="•"/>
            </a:pPr>
            <a:r>
              <a:rPr lang="en-US" dirty="0">
                <a:sym typeface="Wingdings" panose="05000000000000000000" pitchFamily="2" charset="2"/>
              </a:rPr>
              <a:t>Now to draw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and I</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characteristics for Region IV.</a:t>
            </a:r>
          </a:p>
          <a:p>
            <a:pPr marL="342900" indent="-342900">
              <a:buFont typeface="Arial" panose="020B0604020202020204" pitchFamily="34" charset="0"/>
              <a:buChar char="•"/>
            </a:pPr>
            <a:r>
              <a:rPr lang="en-US" dirty="0">
                <a:sym typeface="Wingdings" panose="05000000000000000000" pitchFamily="2" charset="2"/>
              </a:rPr>
              <a:t>Region II given by V</a:t>
            </a:r>
            <a:r>
              <a:rPr lang="en-US" baseline="-25000" dirty="0">
                <a:sym typeface="Wingdings" panose="05000000000000000000" pitchFamily="2" charset="2"/>
              </a:rPr>
              <a:t>i</a:t>
            </a:r>
            <a:r>
              <a:rPr lang="en-US" dirty="0">
                <a:sym typeface="Wingdings" panose="05000000000000000000" pitchFamily="2" charset="2"/>
              </a:rPr>
              <a:t>&gt;</a:t>
            </a:r>
            <a:r>
              <a:rPr lang="en-US" dirty="0" err="1">
                <a:sym typeface="Wingdings" panose="05000000000000000000" pitchFamily="2" charset="2"/>
              </a:rPr>
              <a:t>V</a:t>
            </a:r>
            <a:r>
              <a:rPr lang="en-US" baseline="-25000" dirty="0" err="1">
                <a:sym typeface="Wingdings" panose="05000000000000000000" pitchFamily="2" charset="2"/>
              </a:rPr>
              <a:t>T</a:t>
            </a:r>
            <a:r>
              <a:rPr lang="en-US" dirty="0" err="1">
                <a:sym typeface="Wingdings" panose="05000000000000000000" pitchFamily="2" charset="2"/>
              </a:rPr>
              <a:t>+V</a:t>
            </a:r>
            <a:r>
              <a:rPr lang="en-US" baseline="-25000" dirty="0" err="1">
                <a:sym typeface="Wingdings" panose="05000000000000000000" pitchFamily="2" charset="2"/>
              </a:rPr>
              <a:t>ovx</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We normally also impose V</a:t>
            </a:r>
            <a:r>
              <a:rPr lang="en-US" baseline="-25000" dirty="0">
                <a:sym typeface="Wingdings" panose="05000000000000000000" pitchFamily="2" charset="2"/>
              </a:rPr>
              <a:t>i</a:t>
            </a:r>
            <a:r>
              <a:rPr lang="en-US" dirty="0">
                <a:sym typeface="Wingdings" panose="05000000000000000000" pitchFamily="2" charset="2"/>
              </a:rPr>
              <a:t>&lt;V</a:t>
            </a:r>
            <a:r>
              <a:rPr lang="en-US" baseline="-25000" dirty="0">
                <a:sym typeface="Wingdings" panose="05000000000000000000" pitchFamily="2" charset="2"/>
              </a:rPr>
              <a:t>dd</a:t>
            </a:r>
            <a:r>
              <a:rPr lang="en-US" dirty="0">
                <a:sym typeface="Wingdings" panose="05000000000000000000" pitchFamily="2" charset="2"/>
              </a:rPr>
              <a:t>, but this is needed only to protect the transistor against overvoltage.</a:t>
            </a:r>
          </a:p>
          <a:p>
            <a:pPr marL="342900" indent="-342900">
              <a:buFont typeface="Arial" panose="020B0604020202020204" pitchFamily="34" charset="0"/>
              <a:buChar char="•"/>
            </a:pPr>
            <a:r>
              <a:rPr lang="en-US" dirty="0">
                <a:sym typeface="Wingdings" panose="05000000000000000000" pitchFamily="2" charset="2"/>
              </a:rPr>
              <a:t>During Region IV, the output voltage starts from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ovx</a:t>
            </a:r>
            <a:r>
              <a:rPr lang="en-US" dirty="0">
                <a:sym typeface="Wingdings" panose="05000000000000000000" pitchFamily="2" charset="2"/>
              </a:rPr>
              <a:t> and asymptotically drops to 0.</a:t>
            </a:r>
          </a:p>
          <a:p>
            <a:pPr marL="342900" indent="-342900">
              <a:buFont typeface="Arial" panose="020B0604020202020204" pitchFamily="34" charset="0"/>
              <a:buChar char="•"/>
            </a:pPr>
            <a:r>
              <a:rPr lang="en-US" dirty="0">
                <a:sym typeface="Wingdings" panose="05000000000000000000" pitchFamily="2" charset="2"/>
              </a:rPr>
              <a:t>As V</a:t>
            </a:r>
            <a:r>
              <a:rPr lang="en-US" baseline="-25000" dirty="0">
                <a:sym typeface="Wingdings" panose="05000000000000000000" pitchFamily="2" charset="2"/>
              </a:rPr>
              <a:t>O</a:t>
            </a:r>
            <a:r>
              <a:rPr lang="en-US" dirty="0">
                <a:sym typeface="Wingdings" panose="05000000000000000000" pitchFamily="2" charset="2"/>
              </a:rPr>
              <a:t> gets closer to 0, the square term becomes negligible and the output voltage will asymptotically go as:</a:t>
            </a:r>
          </a:p>
        </p:txBody>
      </p:sp>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C9A8AA67-DC99-451A-8BFD-CAF6D71C3377}"/>
                  </a:ext>
                </a:extLst>
              </p:cNvPr>
              <p:cNvSpPr/>
              <p:nvPr/>
            </p:nvSpPr>
            <p:spPr>
              <a:xfrm>
                <a:off x="735136" y="2684621"/>
                <a:ext cx="2256708" cy="632674"/>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den>
                    </m:f>
                  </m:oMath>
                </a14:m>
                <a:endParaRPr lang="en-US" dirty="0"/>
              </a:p>
            </p:txBody>
          </p:sp>
        </mc:Choice>
        <mc:Fallback xmlns="">
          <p:sp>
            <p:nvSpPr>
              <p:cNvPr id="10" name="Dreptunghi 4">
                <a:extLst>
                  <a:ext uri="{FF2B5EF4-FFF2-40B4-BE49-F238E27FC236}">
                    <a16:creationId xmlns:a16="http://schemas.microsoft.com/office/drawing/2014/main" id="{C9A8AA67-DC99-451A-8BFD-CAF6D71C3377}"/>
                  </a:ext>
                </a:extLst>
              </p:cNvPr>
              <p:cNvSpPr>
                <a:spLocks noRot="1" noChangeAspect="1" noMove="1" noResize="1" noEditPoints="1" noAdjustHandles="1" noChangeArrowheads="1" noChangeShapeType="1" noTextEdit="1"/>
              </p:cNvSpPr>
              <p:nvPr/>
            </p:nvSpPr>
            <p:spPr>
              <a:xfrm>
                <a:off x="735136" y="2684621"/>
                <a:ext cx="2256708" cy="632674"/>
              </a:xfrm>
              <a:prstGeom prst="rect">
                <a:avLst/>
              </a:prstGeom>
              <a:blipFill>
                <a:blip r:embed="rId2"/>
                <a:stretch>
                  <a:fillRect/>
                </a:stretch>
              </a:blipFill>
            </p:spPr>
            <p:txBody>
              <a:bodyPr/>
              <a:lstStyle/>
              <a:p>
                <a:r>
                  <a:rPr lang="en-US">
                    <a:noFill/>
                  </a:rPr>
                  <a:t> </a:t>
                </a:r>
              </a:p>
            </p:txBody>
          </p:sp>
        </mc:Fallback>
      </mc:AlternateContent>
      <p:sp>
        <p:nvSpPr>
          <p:cNvPr id="12" name="CasetăText 23">
            <a:extLst>
              <a:ext uri="{FF2B5EF4-FFF2-40B4-BE49-F238E27FC236}">
                <a16:creationId xmlns:a16="http://schemas.microsoft.com/office/drawing/2014/main" id="{A6CEADBB-1624-435C-BA5A-C33AC503DB58}"/>
              </a:ext>
            </a:extLst>
          </p:cNvPr>
          <p:cNvSpPr txBox="1"/>
          <p:nvPr/>
        </p:nvSpPr>
        <p:spPr>
          <a:xfrm>
            <a:off x="400050" y="3356040"/>
            <a:ext cx="11539777"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The output current will not change much during Region IV, as it is fixed by the MP2, MP3 current mirror to I</a:t>
            </a:r>
            <a:r>
              <a:rPr lang="en-US" baseline="-25000" dirty="0">
                <a:sym typeface="Wingdings" panose="05000000000000000000" pitchFamily="2" charset="2"/>
              </a:rPr>
              <a:t>b</a:t>
            </a:r>
            <a:r>
              <a:rPr lang="en-US" dirty="0">
                <a:sym typeface="Wingdings" panose="05000000000000000000" pitchFamily="2" charset="2"/>
              </a:rPr>
              <a:t>. Due to channel length modulation effect, the output current will increase slightly as V</a:t>
            </a:r>
            <a:r>
              <a:rPr lang="en-US" baseline="-25000" dirty="0">
                <a:sym typeface="Wingdings" panose="05000000000000000000" pitchFamily="2" charset="2"/>
              </a:rPr>
              <a:t>O</a:t>
            </a:r>
            <a:r>
              <a:rPr lang="en-US" dirty="0">
                <a:sym typeface="Wingdings" panose="05000000000000000000" pitchFamily="2" charset="2"/>
              </a:rPr>
              <a:t> approaches 0 (as V</a:t>
            </a:r>
            <a:r>
              <a:rPr lang="en-US" baseline="-25000" dirty="0">
                <a:sym typeface="Wingdings" panose="05000000000000000000" pitchFamily="2" charset="2"/>
              </a:rPr>
              <a:t>sd2</a:t>
            </a:r>
            <a:r>
              <a:rPr lang="en-US" dirty="0">
                <a:sym typeface="Wingdings" panose="05000000000000000000" pitchFamily="2" charset="2"/>
              </a:rPr>
              <a:t>=V</a:t>
            </a:r>
            <a:r>
              <a:rPr lang="en-US" baseline="-25000" dirty="0">
                <a:sym typeface="Wingdings" panose="05000000000000000000" pitchFamily="2" charset="2"/>
              </a:rPr>
              <a:t>dd</a:t>
            </a:r>
            <a:r>
              <a:rPr lang="en-US" dirty="0">
                <a:sym typeface="Wingdings" panose="05000000000000000000" pitchFamily="2" charset="2"/>
              </a:rPr>
              <a:t>–V</a:t>
            </a:r>
            <a:r>
              <a:rPr lang="en-US" baseline="-25000" dirty="0">
                <a:sym typeface="Wingdings" panose="05000000000000000000" pitchFamily="2" charset="2"/>
              </a:rPr>
              <a:t>O</a:t>
            </a:r>
            <a:r>
              <a:rPr lang="en-US" dirty="0">
                <a:sym typeface="Wingdings" panose="05000000000000000000" pitchFamily="2" charset="2"/>
              </a:rPr>
              <a:t>, so V</a:t>
            </a:r>
            <a:r>
              <a:rPr lang="en-US" baseline="-25000" dirty="0">
                <a:sym typeface="Wingdings" panose="05000000000000000000" pitchFamily="2" charset="2"/>
              </a:rPr>
              <a:t>sd2</a:t>
            </a:r>
            <a:r>
              <a:rPr lang="en-US" dirty="0">
                <a:sym typeface="Wingdings" panose="05000000000000000000" pitchFamily="2" charset="2"/>
              </a:rPr>
              <a:t> increases as V</a:t>
            </a:r>
            <a:r>
              <a:rPr lang="en-US" baseline="-25000" dirty="0">
                <a:sym typeface="Wingdings" panose="05000000000000000000" pitchFamily="2" charset="2"/>
              </a:rPr>
              <a:t>O</a:t>
            </a:r>
            <a:r>
              <a:rPr lang="en-US" dirty="0">
                <a:sym typeface="Wingdings" panose="05000000000000000000" pitchFamily="2" charset="2"/>
              </a:rPr>
              <a:t> approaches 0).</a:t>
            </a:r>
          </a:p>
        </p:txBody>
      </p:sp>
    </p:spTree>
    <p:extLst>
      <p:ext uri="{BB962C8B-B14F-4D97-AF65-F5344CB8AC3E}">
        <p14:creationId xmlns:p14="http://schemas.microsoft.com/office/powerpoint/2010/main" val="1202931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IV</a:t>
            </a:r>
          </a:p>
        </p:txBody>
      </p:sp>
      <p:pic>
        <p:nvPicPr>
          <p:cNvPr id="5" name="Picture 4">
            <a:extLst>
              <a:ext uri="{FF2B5EF4-FFF2-40B4-BE49-F238E27FC236}">
                <a16:creationId xmlns:a16="http://schemas.microsoft.com/office/drawing/2014/main" id="{F5E74DCE-B706-4F0A-8817-DFD812177DC3}"/>
              </a:ext>
            </a:extLst>
          </p:cNvPr>
          <p:cNvPicPr>
            <a:picLocks noChangeAspect="1"/>
          </p:cNvPicPr>
          <p:nvPr/>
        </p:nvPicPr>
        <p:blipFill>
          <a:blip r:embed="rId2"/>
          <a:stretch>
            <a:fillRect/>
          </a:stretch>
        </p:blipFill>
        <p:spPr>
          <a:xfrm>
            <a:off x="457200" y="1828800"/>
            <a:ext cx="11452381" cy="4062027"/>
          </a:xfrm>
          <a:prstGeom prst="rect">
            <a:avLst/>
          </a:prstGeom>
        </p:spPr>
      </p:pic>
    </p:spTree>
    <p:extLst>
      <p:ext uri="{BB962C8B-B14F-4D97-AF65-F5344CB8AC3E}">
        <p14:creationId xmlns:p14="http://schemas.microsoft.com/office/powerpoint/2010/main" val="2060898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2" name="CasetăText 23">
            <a:extLst>
              <a:ext uri="{FF2B5EF4-FFF2-40B4-BE49-F238E27FC236}">
                <a16:creationId xmlns:a16="http://schemas.microsoft.com/office/drawing/2014/main" id="{FEA849D0-E7A8-41E0-80A9-24CBF9CF3F3F}"/>
              </a:ext>
            </a:extLst>
          </p:cNvPr>
          <p:cNvSpPr txBox="1"/>
          <p:nvPr/>
        </p:nvSpPr>
        <p:spPr>
          <a:xfrm>
            <a:off x="400050" y="930295"/>
            <a:ext cx="11348604" cy="1754326"/>
          </a:xfrm>
          <a:prstGeom prst="rect">
            <a:avLst/>
          </a:prstGeom>
          <a:noFill/>
        </p:spPr>
        <p:txBody>
          <a:bodyPr wrap="square" rtlCol="0">
            <a:spAutoFit/>
          </a:bodyPr>
          <a:lstStyle/>
          <a:p>
            <a:r>
              <a:rPr lang="en-US" b="1" dirty="0">
                <a:sym typeface="Wingdings" panose="05000000000000000000" pitchFamily="2" charset="2"/>
              </a:rPr>
              <a:t>Circuit Gain – Large Signal Perspective</a:t>
            </a:r>
          </a:p>
          <a:p>
            <a:pPr marL="342900" indent="-342900">
              <a:buFont typeface="Arial" panose="020B0604020202020204" pitchFamily="34" charset="0"/>
              <a:buChar char="•"/>
            </a:pPr>
            <a:r>
              <a:rPr lang="en-US" dirty="0">
                <a:sym typeface="Wingdings" panose="05000000000000000000" pitchFamily="2" charset="2"/>
              </a:rPr>
              <a:t>We will determine the circuit gain (in Region III only) by small signal analysis, but it is useful to analyze the gain by looking at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large signal characteristic.</a:t>
            </a:r>
          </a:p>
          <a:p>
            <a:pPr marL="342900" indent="-342900">
              <a:buFont typeface="Arial" panose="020B0604020202020204" pitchFamily="34" charset="0"/>
              <a:buChar char="•"/>
            </a:pPr>
            <a:r>
              <a:rPr lang="en-US" dirty="0">
                <a:sym typeface="Wingdings" panose="05000000000000000000" pitchFamily="2" charset="2"/>
              </a:rPr>
              <a:t>It can first be seen that the gain is negative – the output voltage decreases as V</a:t>
            </a:r>
            <a:r>
              <a:rPr lang="en-US" baseline="-25000" dirty="0">
                <a:sym typeface="Wingdings" panose="05000000000000000000" pitchFamily="2" charset="2"/>
              </a:rPr>
              <a:t>i</a:t>
            </a:r>
            <a:r>
              <a:rPr lang="en-US" dirty="0">
                <a:sym typeface="Wingdings" panose="05000000000000000000" pitchFamily="2" charset="2"/>
              </a:rPr>
              <a:t> increases.</a:t>
            </a:r>
          </a:p>
          <a:p>
            <a:pPr marL="342900" indent="-342900">
              <a:buFont typeface="Arial" panose="020B0604020202020204" pitchFamily="34" charset="0"/>
              <a:buChar char="•"/>
            </a:pPr>
            <a:r>
              <a:rPr lang="en-US" dirty="0">
                <a:sym typeface="Wingdings" panose="05000000000000000000" pitchFamily="2" charset="2"/>
              </a:rPr>
              <a:t>The gain in Reg III is high – the output voltage varies by a significant amount for a slight V</a:t>
            </a:r>
            <a:r>
              <a:rPr lang="en-US" baseline="-25000" dirty="0">
                <a:sym typeface="Wingdings" panose="05000000000000000000" pitchFamily="2" charset="2"/>
              </a:rPr>
              <a:t>i</a:t>
            </a:r>
            <a:r>
              <a:rPr lang="en-US" dirty="0">
                <a:sym typeface="Wingdings" panose="05000000000000000000" pitchFamily="2" charset="2"/>
              </a:rPr>
              <a:t> change. In all other regions the gain is rather low (V</a:t>
            </a:r>
            <a:r>
              <a:rPr lang="en-US" baseline="-25000" dirty="0">
                <a:sym typeface="Wingdings" panose="05000000000000000000" pitchFamily="2" charset="2"/>
              </a:rPr>
              <a:t>O</a:t>
            </a:r>
            <a:r>
              <a:rPr lang="en-US" dirty="0">
                <a:sym typeface="Wingdings" panose="05000000000000000000" pitchFamily="2" charset="2"/>
              </a:rPr>
              <a:t> variation is comparable to V</a:t>
            </a:r>
            <a:r>
              <a:rPr lang="en-US" baseline="-25000" dirty="0">
                <a:sym typeface="Wingdings" panose="05000000000000000000" pitchFamily="2" charset="2"/>
              </a:rPr>
              <a:t>i</a:t>
            </a:r>
            <a:r>
              <a:rPr lang="en-US" dirty="0">
                <a:sym typeface="Wingdings" panose="05000000000000000000" pitchFamily="2" charset="2"/>
              </a:rPr>
              <a:t>, in Region I the gain is 0 as V</a:t>
            </a:r>
            <a:r>
              <a:rPr lang="en-US" baseline="-25000" dirty="0">
                <a:sym typeface="Wingdings" panose="05000000000000000000" pitchFamily="2" charset="2"/>
              </a:rPr>
              <a:t>O</a:t>
            </a:r>
            <a:r>
              <a:rPr lang="en-US" dirty="0">
                <a:sym typeface="Wingdings" panose="05000000000000000000" pitchFamily="2" charset="2"/>
              </a:rPr>
              <a:t> is constant).</a:t>
            </a:r>
          </a:p>
        </p:txBody>
      </p:sp>
      <p:pic>
        <p:nvPicPr>
          <p:cNvPr id="9" name="Picture 8">
            <a:extLst>
              <a:ext uri="{FF2B5EF4-FFF2-40B4-BE49-F238E27FC236}">
                <a16:creationId xmlns:a16="http://schemas.microsoft.com/office/drawing/2014/main" id="{84A1EA66-47A7-4D97-B162-BB1181927B2E}"/>
              </a:ext>
            </a:extLst>
          </p:cNvPr>
          <p:cNvPicPr>
            <a:picLocks noChangeAspect="1"/>
          </p:cNvPicPr>
          <p:nvPr/>
        </p:nvPicPr>
        <p:blipFill>
          <a:blip r:embed="rId2"/>
          <a:stretch>
            <a:fillRect/>
          </a:stretch>
        </p:blipFill>
        <p:spPr>
          <a:xfrm>
            <a:off x="3372501" y="2776953"/>
            <a:ext cx="5446998" cy="3835844"/>
          </a:xfrm>
          <a:prstGeom prst="rect">
            <a:avLst/>
          </a:prstGeom>
        </p:spPr>
      </p:pic>
    </p:spTree>
    <p:extLst>
      <p:ext uri="{BB962C8B-B14F-4D97-AF65-F5344CB8AC3E}">
        <p14:creationId xmlns:p14="http://schemas.microsoft.com/office/powerpoint/2010/main" val="115163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163430" cy="461665"/>
          </a:xfrm>
          <a:prstGeom prst="rect">
            <a:avLst/>
          </a:prstGeom>
          <a:noFill/>
        </p:spPr>
        <p:txBody>
          <a:bodyPr wrap="none" rtlCol="0">
            <a:spAutoFit/>
          </a:bodyPr>
          <a:lstStyle/>
          <a:p>
            <a:r>
              <a:rPr lang="en-US" sz="2400" dirty="0"/>
              <a:t>Pulling a node up/down</a:t>
            </a:r>
            <a:endParaRPr lang="ro-RO" sz="2400" dirty="0"/>
          </a:p>
        </p:txBody>
      </p:sp>
      <p:pic>
        <p:nvPicPr>
          <p:cNvPr id="5" name="Picture 4">
            <a:extLst>
              <a:ext uri="{FF2B5EF4-FFF2-40B4-BE49-F238E27FC236}">
                <a16:creationId xmlns:a16="http://schemas.microsoft.com/office/drawing/2014/main" id="{A78A88C3-5FB0-4EE2-AFAD-712E338AB33D}"/>
              </a:ext>
            </a:extLst>
          </p:cNvPr>
          <p:cNvPicPr>
            <a:picLocks noChangeAspect="1"/>
          </p:cNvPicPr>
          <p:nvPr/>
        </p:nvPicPr>
        <p:blipFill>
          <a:blip r:embed="rId2"/>
          <a:stretch>
            <a:fillRect/>
          </a:stretch>
        </p:blipFill>
        <p:spPr>
          <a:xfrm>
            <a:off x="2855933" y="1043892"/>
            <a:ext cx="6081387" cy="5506986"/>
          </a:xfrm>
          <a:prstGeom prst="rect">
            <a:avLst/>
          </a:prstGeom>
        </p:spPr>
      </p:pic>
    </p:spTree>
    <p:extLst>
      <p:ext uri="{BB962C8B-B14F-4D97-AF65-F5344CB8AC3E}">
        <p14:creationId xmlns:p14="http://schemas.microsoft.com/office/powerpoint/2010/main" val="22694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96718" cy="461665"/>
          </a:xfrm>
          <a:prstGeom prst="rect">
            <a:avLst/>
          </a:prstGeom>
          <a:noFill/>
        </p:spPr>
        <p:txBody>
          <a:bodyPr wrap="none" rtlCol="0">
            <a:spAutoFit/>
          </a:bodyPr>
          <a:lstStyle/>
          <a:p>
            <a:r>
              <a:rPr lang="en-US" sz="2400" dirty="0"/>
              <a:t>Common Source Stage</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active load common source stage is presented here.</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MN1 transistor is the actually common source stage.</a:t>
            </a:r>
          </a:p>
          <a:p>
            <a:pPr marL="342900" indent="-342900">
              <a:buFont typeface="Arial" panose="020B0604020202020204" pitchFamily="34" charset="0"/>
              <a:buChar char="•"/>
            </a:pPr>
            <a:r>
              <a:rPr lang="en-US" dirty="0">
                <a:sym typeface="Wingdings" panose="05000000000000000000" pitchFamily="2" charset="2"/>
              </a:rPr>
              <a:t>MP2 and MP3 form the active load current mirror.</a:t>
            </a:r>
            <a:endParaRPr lang="en-US" dirty="0"/>
          </a:p>
        </p:txBody>
      </p:sp>
      <p:pic>
        <p:nvPicPr>
          <p:cNvPr id="8" name="Picture 7">
            <a:extLst>
              <a:ext uri="{FF2B5EF4-FFF2-40B4-BE49-F238E27FC236}">
                <a16:creationId xmlns:a16="http://schemas.microsoft.com/office/drawing/2014/main" id="{DB6689FB-DFA8-43E1-A483-025E3166C243}"/>
              </a:ext>
            </a:extLst>
          </p:cNvPr>
          <p:cNvPicPr>
            <a:picLocks noChangeAspect="1"/>
          </p:cNvPicPr>
          <p:nvPr/>
        </p:nvPicPr>
        <p:blipFill>
          <a:blip r:embed="rId2"/>
          <a:stretch>
            <a:fillRect/>
          </a:stretch>
        </p:blipFill>
        <p:spPr>
          <a:xfrm>
            <a:off x="3936716" y="1817222"/>
            <a:ext cx="4418143" cy="4693286"/>
          </a:xfrm>
          <a:prstGeom prst="rect">
            <a:avLst/>
          </a:prstGeom>
        </p:spPr>
      </p:pic>
    </p:spTree>
    <p:extLst>
      <p:ext uri="{BB962C8B-B14F-4D97-AF65-F5344CB8AC3E}">
        <p14:creationId xmlns:p14="http://schemas.microsoft.com/office/powerpoint/2010/main" val="260958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96718" cy="461665"/>
          </a:xfrm>
          <a:prstGeom prst="rect">
            <a:avLst/>
          </a:prstGeom>
          <a:noFill/>
        </p:spPr>
        <p:txBody>
          <a:bodyPr wrap="none" rtlCol="0">
            <a:spAutoFit/>
          </a:bodyPr>
          <a:lstStyle/>
          <a:p>
            <a:r>
              <a:rPr lang="en-US" sz="2400" dirty="0"/>
              <a:t>Common Source Stage</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Before we start, let us evaluate the used voltages.</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In our MOS transistor model we work with </a:t>
            </a:r>
            <a:r>
              <a:rPr lang="en-US" dirty="0" err="1">
                <a:sym typeface="Wingdings" panose="05000000000000000000" pitchFamily="2" charset="2"/>
              </a:rPr>
              <a:t>V</a:t>
            </a:r>
            <a:r>
              <a:rPr lang="en-US" baseline="-25000" dirty="0" err="1">
                <a:sym typeface="Wingdings" panose="05000000000000000000" pitchFamily="2" charset="2"/>
              </a:rPr>
              <a:t>gs</a:t>
            </a:r>
            <a:r>
              <a:rPr lang="en-US" dirty="0">
                <a:sym typeface="Wingdings" panose="05000000000000000000" pitchFamily="2" charset="2"/>
              </a:rPr>
              <a:t> and </a:t>
            </a:r>
            <a:r>
              <a:rPr lang="en-US" dirty="0" err="1">
                <a:sym typeface="Wingdings" panose="05000000000000000000" pitchFamily="2" charset="2"/>
              </a:rPr>
              <a:t>V</a:t>
            </a:r>
            <a:r>
              <a:rPr lang="en-US" baseline="-25000" dirty="0" err="1">
                <a:sym typeface="Wingdings" panose="05000000000000000000" pitchFamily="2" charset="2"/>
              </a:rPr>
              <a:t>ds</a:t>
            </a:r>
            <a:r>
              <a:rPr lang="en-US" dirty="0">
                <a:sym typeface="Wingdings" panose="05000000000000000000" pitchFamily="2" charset="2"/>
              </a:rPr>
              <a:t> voltages (V</a:t>
            </a:r>
            <a:r>
              <a:rPr lang="en-US" baseline="-25000" dirty="0">
                <a:sym typeface="Wingdings" panose="05000000000000000000" pitchFamily="2" charset="2"/>
              </a:rPr>
              <a:t>sg</a:t>
            </a:r>
            <a:r>
              <a:rPr lang="en-US" dirty="0">
                <a:sym typeface="Wingdings" panose="05000000000000000000" pitchFamily="2" charset="2"/>
              </a:rPr>
              <a:t> and </a:t>
            </a:r>
            <a:r>
              <a:rPr lang="en-US" dirty="0" err="1">
                <a:sym typeface="Wingdings" panose="05000000000000000000" pitchFamily="2" charset="2"/>
              </a:rPr>
              <a:t>V</a:t>
            </a:r>
            <a:r>
              <a:rPr lang="en-US" baseline="-25000" dirty="0" err="1">
                <a:sym typeface="Wingdings" panose="05000000000000000000" pitchFamily="2" charset="2"/>
              </a:rPr>
              <a:t>sd</a:t>
            </a:r>
            <a:r>
              <a:rPr lang="en-US" dirty="0">
                <a:sym typeface="Wingdings" panose="05000000000000000000" pitchFamily="2" charset="2"/>
              </a:rPr>
              <a:t> for PMOS transistors) so we need to express this voltages for each transistor.</a:t>
            </a:r>
          </a:p>
        </p:txBody>
      </p:sp>
      <p:pic>
        <p:nvPicPr>
          <p:cNvPr id="5" name="Picture 4">
            <a:extLst>
              <a:ext uri="{FF2B5EF4-FFF2-40B4-BE49-F238E27FC236}">
                <a16:creationId xmlns:a16="http://schemas.microsoft.com/office/drawing/2014/main" id="{606B8897-6101-49CA-855C-3D4D89565242}"/>
              </a:ext>
            </a:extLst>
          </p:cNvPr>
          <p:cNvPicPr>
            <a:picLocks noChangeAspect="1"/>
          </p:cNvPicPr>
          <p:nvPr/>
        </p:nvPicPr>
        <p:blipFill>
          <a:blip r:embed="rId2"/>
          <a:stretch>
            <a:fillRect/>
          </a:stretch>
        </p:blipFill>
        <p:spPr>
          <a:xfrm>
            <a:off x="5414206" y="1817222"/>
            <a:ext cx="5212480" cy="4663153"/>
          </a:xfrm>
          <a:prstGeom prst="rect">
            <a:avLst/>
          </a:prstGeom>
        </p:spPr>
      </p:pic>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C4994FF8-5273-44E4-98B5-9D840F8AF7AA}"/>
                  </a:ext>
                </a:extLst>
              </p:cNvPr>
              <p:cNvSpPr/>
              <p:nvPr/>
            </p:nvSpPr>
            <p:spPr>
              <a:xfrm>
                <a:off x="785239" y="3594800"/>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𝑠𝑑</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7" name="Dreptunghi 4">
                <a:extLst>
                  <a:ext uri="{FF2B5EF4-FFF2-40B4-BE49-F238E27FC236}">
                    <a16:creationId xmlns:a16="http://schemas.microsoft.com/office/drawing/2014/main" id="{C4994FF8-5273-44E4-98B5-9D840F8AF7AA}"/>
                  </a:ext>
                </a:extLst>
              </p:cNvPr>
              <p:cNvSpPr>
                <a:spLocks noRot="1" noChangeAspect="1" noMove="1" noResize="1" noEditPoints="1" noAdjustHandles="1" noChangeArrowheads="1" noChangeShapeType="1" noTextEdit="1"/>
              </p:cNvSpPr>
              <p:nvPr/>
            </p:nvSpPr>
            <p:spPr>
              <a:xfrm>
                <a:off x="785239" y="3594800"/>
                <a:ext cx="241390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0F7D13DB-CF0F-410C-8655-AB69EDB43AE8}"/>
                  </a:ext>
                </a:extLst>
              </p:cNvPr>
              <p:cNvSpPr/>
              <p:nvPr/>
            </p:nvSpPr>
            <p:spPr>
              <a:xfrm>
                <a:off x="785239" y="2473924"/>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11" name="Dreptunghi 4">
                <a:extLst>
                  <a:ext uri="{FF2B5EF4-FFF2-40B4-BE49-F238E27FC236}">
                    <a16:creationId xmlns:a16="http://schemas.microsoft.com/office/drawing/2014/main" id="{0F7D13DB-CF0F-410C-8655-AB69EDB43AE8}"/>
                  </a:ext>
                </a:extLst>
              </p:cNvPr>
              <p:cNvSpPr>
                <a:spLocks noRot="1" noChangeAspect="1" noMove="1" noResize="1" noEditPoints="1" noAdjustHandles="1" noChangeArrowheads="1" noChangeShapeType="1" noTextEdit="1"/>
              </p:cNvSpPr>
              <p:nvPr/>
            </p:nvSpPr>
            <p:spPr>
              <a:xfrm>
                <a:off x="785239" y="2473924"/>
                <a:ext cx="241390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D7E8B50F-63C1-47D9-B08A-97934366C541}"/>
                  </a:ext>
                </a:extLst>
              </p:cNvPr>
              <p:cNvSpPr/>
              <p:nvPr/>
            </p:nvSpPr>
            <p:spPr>
              <a:xfrm>
                <a:off x="785239" y="1962455"/>
                <a:ext cx="2413901"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13" name="Dreptunghi 4">
                <a:extLst>
                  <a:ext uri="{FF2B5EF4-FFF2-40B4-BE49-F238E27FC236}">
                    <a16:creationId xmlns:a16="http://schemas.microsoft.com/office/drawing/2014/main" id="{D7E8B50F-63C1-47D9-B08A-97934366C541}"/>
                  </a:ext>
                </a:extLst>
              </p:cNvPr>
              <p:cNvSpPr>
                <a:spLocks noRot="1" noChangeAspect="1" noMove="1" noResize="1" noEditPoints="1" noAdjustHandles="1" noChangeArrowheads="1" noChangeShapeType="1" noTextEdit="1"/>
              </p:cNvSpPr>
              <p:nvPr/>
            </p:nvSpPr>
            <p:spPr>
              <a:xfrm>
                <a:off x="785239" y="1962455"/>
                <a:ext cx="2413901" cy="391902"/>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F495E8D6-072F-43AE-B036-484CE52A43F3}"/>
                  </a:ext>
                </a:extLst>
              </p:cNvPr>
              <p:cNvSpPr/>
              <p:nvPr/>
            </p:nvSpPr>
            <p:spPr>
              <a:xfrm>
                <a:off x="785239" y="3059668"/>
                <a:ext cx="299135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𝑠𝑔</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𝑠𝑔</m:t>
                          </m:r>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Dreptunghi 4">
                <a:extLst>
                  <a:ext uri="{FF2B5EF4-FFF2-40B4-BE49-F238E27FC236}">
                    <a16:creationId xmlns:a16="http://schemas.microsoft.com/office/drawing/2014/main" id="{F495E8D6-072F-43AE-B036-484CE52A43F3}"/>
                  </a:ext>
                </a:extLst>
              </p:cNvPr>
              <p:cNvSpPr>
                <a:spLocks noRot="1" noChangeAspect="1" noMove="1" noResize="1" noEditPoints="1" noAdjustHandles="1" noChangeArrowheads="1" noChangeShapeType="1" noTextEdit="1"/>
              </p:cNvSpPr>
              <p:nvPr/>
            </p:nvSpPr>
            <p:spPr>
              <a:xfrm>
                <a:off x="785239" y="3059668"/>
                <a:ext cx="2991358" cy="391902"/>
              </a:xfrm>
              <a:prstGeom prst="rect">
                <a:avLst/>
              </a:prstGeom>
              <a:blipFill>
                <a:blip r:embed="rId6"/>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176428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analyze the circuit considering the output is “open” (no current if flowing out of the circuit). This is a realistic assumption as usually the output is connected to a MOS transistor gate.</a:t>
            </a:r>
          </a:p>
          <a:p>
            <a:pPr marL="342900" indent="-342900">
              <a:buFont typeface="Arial" panose="020B0604020202020204" pitchFamily="34" charset="0"/>
              <a:buChar char="•"/>
            </a:pPr>
            <a:r>
              <a:rPr lang="en-US" dirty="0">
                <a:sym typeface="Wingdings" panose="05000000000000000000" pitchFamily="2" charset="2"/>
              </a:rPr>
              <a:t>Note:  As there is no current flowing out of the circuit, we can “reuse” the “output current” label to denote the common drain current of MN1 and MP2 (current through the output stage).</a:t>
            </a:r>
          </a:p>
        </p:txBody>
      </p:sp>
      <p:sp>
        <p:nvSpPr>
          <p:cNvPr id="12" name="Rectangle: Rounded Corners 5">
            <a:extLst>
              <a:ext uri="{FF2B5EF4-FFF2-40B4-BE49-F238E27FC236}">
                <a16:creationId xmlns:a16="http://schemas.microsoft.com/office/drawing/2014/main" id="{1DA0D7A4-147A-4CF8-8803-2743BE4030D8}"/>
              </a:ext>
            </a:extLst>
          </p:cNvPr>
          <p:cNvSpPr/>
          <p:nvPr/>
        </p:nvSpPr>
        <p:spPr>
          <a:xfrm>
            <a:off x="840598" y="2050379"/>
            <a:ext cx="1603232" cy="51356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8ACC5780-1D4E-41BF-AB2C-57A4B355CF8C}"/>
                  </a:ext>
                </a:extLst>
              </p:cNvPr>
              <p:cNvSpPr/>
              <p:nvPr/>
            </p:nvSpPr>
            <p:spPr>
              <a:xfrm>
                <a:off x="840598" y="2099941"/>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4" name="Dreptunghi 4">
                <a:extLst>
                  <a:ext uri="{FF2B5EF4-FFF2-40B4-BE49-F238E27FC236}">
                    <a16:creationId xmlns:a16="http://schemas.microsoft.com/office/drawing/2014/main" id="{8ACC5780-1D4E-41BF-AB2C-57A4B355CF8C}"/>
                  </a:ext>
                </a:extLst>
              </p:cNvPr>
              <p:cNvSpPr>
                <a:spLocks noRot="1" noChangeAspect="1" noMove="1" noResize="1" noEditPoints="1" noAdjustHandles="1" noChangeArrowheads="1" noChangeShapeType="1" noTextEdit="1"/>
              </p:cNvSpPr>
              <p:nvPr/>
            </p:nvSpPr>
            <p:spPr>
              <a:xfrm>
                <a:off x="840598" y="2099941"/>
                <a:ext cx="2413901" cy="369332"/>
              </a:xfrm>
              <a:prstGeom prst="rect">
                <a:avLst/>
              </a:prstGeom>
              <a:blipFill>
                <a:blip r:embed="rId2"/>
                <a:stretch>
                  <a:fillRect/>
                </a:stretch>
              </a:blipFill>
            </p:spPr>
            <p:txBody>
              <a:bodyPr/>
              <a:lstStyle/>
              <a:p>
                <a:r>
                  <a:rPr lang="en-US">
                    <a:noFill/>
                  </a:rPr>
                  <a:t> </a:t>
                </a:r>
              </a:p>
            </p:txBody>
          </p:sp>
        </mc:Fallback>
      </mc:AlternateContent>
      <p:sp>
        <p:nvSpPr>
          <p:cNvPr id="18" name="CasetăText 23">
            <a:extLst>
              <a:ext uri="{FF2B5EF4-FFF2-40B4-BE49-F238E27FC236}">
                <a16:creationId xmlns:a16="http://schemas.microsoft.com/office/drawing/2014/main" id="{AD64BFE9-63E8-45C0-9358-0181405EC121}"/>
              </a:ext>
            </a:extLst>
          </p:cNvPr>
          <p:cNvSpPr txBox="1"/>
          <p:nvPr/>
        </p:nvSpPr>
        <p:spPr>
          <a:xfrm>
            <a:off x="400050" y="2563946"/>
            <a:ext cx="11348604" cy="286232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To understand the circuit behavior we apply the following approach:</a:t>
            </a:r>
          </a:p>
          <a:p>
            <a:pPr marL="800100" lvl="1" indent="-342900">
              <a:buFont typeface="Wingdings" panose="05000000000000000000" pitchFamily="2" charset="2"/>
              <a:buChar char="§"/>
            </a:pPr>
            <a:r>
              <a:rPr lang="en-US" dirty="0">
                <a:sym typeface="Wingdings" panose="05000000000000000000" pitchFamily="2" charset="2"/>
              </a:rPr>
              <a:t>We draw the output characteristics for both MN1 and MP2 transistors on the same graph, as a function of V</a:t>
            </a:r>
            <a:r>
              <a:rPr lang="en-US" baseline="-25000" dirty="0">
                <a:sym typeface="Wingdings" panose="05000000000000000000" pitchFamily="2" charset="2"/>
              </a:rPr>
              <a:t>O</a:t>
            </a:r>
            <a:r>
              <a:rPr lang="en-US" dirty="0">
                <a:sym typeface="Wingdings" panose="05000000000000000000" pitchFamily="2" charset="2"/>
              </a:rPr>
              <a:t>.</a:t>
            </a:r>
          </a:p>
          <a:p>
            <a:pPr marL="800100" lvl="1" indent="-342900">
              <a:buFont typeface="Wingdings" panose="05000000000000000000" pitchFamily="2" charset="2"/>
              <a:buChar char="§"/>
            </a:pPr>
            <a:r>
              <a:rPr lang="en-US" dirty="0">
                <a:sym typeface="Wingdings" panose="05000000000000000000" pitchFamily="2" charset="2"/>
              </a:rPr>
              <a:t>MN1 and MP2 currents are equal (as we assumed above no current flows out of the circuit). This means that operation point will be at the intersection of the two output characteristics.</a:t>
            </a:r>
          </a:p>
          <a:p>
            <a:pPr marL="800100" lvl="1" indent="-342900">
              <a:buFont typeface="Wingdings" panose="05000000000000000000" pitchFamily="2" charset="2"/>
              <a:buChar char="§"/>
            </a:pPr>
            <a:r>
              <a:rPr lang="en-US" dirty="0">
                <a:sym typeface="Wingdings" panose="05000000000000000000" pitchFamily="2" charset="2"/>
              </a:rPr>
              <a:t>This is a rather strange graph: output current as a function of output voltage. But this is a good graphical way of determining the V</a:t>
            </a:r>
            <a:r>
              <a:rPr lang="en-US" baseline="-25000" dirty="0">
                <a:sym typeface="Wingdings" panose="05000000000000000000" pitchFamily="2" charset="2"/>
              </a:rPr>
              <a:t>O</a:t>
            </a:r>
            <a:r>
              <a:rPr lang="en-US" dirty="0">
                <a:sym typeface="Wingdings" panose="05000000000000000000" pitchFamily="2" charset="2"/>
              </a:rPr>
              <a:t> value for which MN1 and MP2 currents are equal.</a:t>
            </a:r>
          </a:p>
          <a:p>
            <a:pPr marL="342900" indent="-342900">
              <a:buFont typeface="Arial" panose="020B0604020202020204" pitchFamily="34" charset="0"/>
              <a:buChar char="•"/>
            </a:pPr>
            <a:r>
              <a:rPr lang="en-US" dirty="0">
                <a:sym typeface="Wingdings" panose="05000000000000000000" pitchFamily="2" charset="2"/>
              </a:rPr>
              <a:t>We use the approach described above to:</a:t>
            </a:r>
          </a:p>
          <a:p>
            <a:pPr marL="742950" lvl="1" indent="-285750">
              <a:buFont typeface="Wingdings" panose="05000000000000000000" pitchFamily="2" charset="2"/>
              <a:buChar char="§"/>
            </a:pPr>
            <a:r>
              <a:rPr lang="en-US" dirty="0">
                <a:sym typeface="Wingdings" panose="05000000000000000000" pitchFamily="2" charset="2"/>
              </a:rPr>
              <a:t>Identify the operation modes (and the associated conditions)</a:t>
            </a:r>
          </a:p>
          <a:p>
            <a:pPr marL="742950" lvl="1" indent="-285750">
              <a:buFont typeface="Wingdings" panose="05000000000000000000" pitchFamily="2" charset="2"/>
              <a:buChar char="§"/>
            </a:pPr>
            <a:r>
              <a:rPr lang="en-US" dirty="0">
                <a:sym typeface="Wingdings" panose="05000000000000000000" pitchFamily="2" charset="2"/>
              </a:rPr>
              <a:t>Derive the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a:t>
            </a:r>
          </a:p>
          <a:p>
            <a:pPr marL="742950" lvl="1" indent="-285750">
              <a:buFont typeface="Wingdings" panose="05000000000000000000" pitchFamily="2" charset="2"/>
              <a:buChar char="§"/>
            </a:pPr>
            <a:r>
              <a:rPr lang="en-US" dirty="0">
                <a:sym typeface="Wingdings" panose="05000000000000000000" pitchFamily="2" charset="2"/>
              </a:rPr>
              <a:t>Derive the I</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 characteristic</a:t>
            </a:r>
            <a:endParaRPr lang="en-US" dirty="0"/>
          </a:p>
        </p:txBody>
      </p:sp>
    </p:spTree>
    <p:extLst>
      <p:ext uri="{BB962C8B-B14F-4D97-AF65-F5344CB8AC3E}">
        <p14:creationId xmlns:p14="http://schemas.microsoft.com/office/powerpoint/2010/main" val="67425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8" name="CasetăText 23">
            <a:extLst>
              <a:ext uri="{FF2B5EF4-FFF2-40B4-BE49-F238E27FC236}">
                <a16:creationId xmlns:a16="http://schemas.microsoft.com/office/drawing/2014/main" id="{0D93366B-6BB2-4CE9-8907-A11A7E2D1084}"/>
              </a:ext>
            </a:extLst>
          </p:cNvPr>
          <p:cNvSpPr txBox="1"/>
          <p:nvPr/>
        </p:nvSpPr>
        <p:spPr>
          <a:xfrm>
            <a:off x="400050" y="900893"/>
            <a:ext cx="11357854" cy="1200329"/>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For MN1:</a:t>
            </a:r>
          </a:p>
          <a:p>
            <a:pPr marL="800100" lvl="1" indent="-342900">
              <a:buFont typeface="Wingdings" panose="05000000000000000000" pitchFamily="2" charset="2"/>
              <a:buChar char="§"/>
            </a:pPr>
            <a:r>
              <a:rPr lang="en-US" dirty="0">
                <a:sym typeface="Wingdings" panose="05000000000000000000" pitchFamily="2" charset="2"/>
              </a:rPr>
              <a:t>V</a:t>
            </a:r>
            <a:r>
              <a:rPr lang="en-US" baseline="-25000" dirty="0">
                <a:sym typeface="Wingdings" panose="05000000000000000000" pitchFamily="2" charset="2"/>
              </a:rPr>
              <a:t>O</a:t>
            </a:r>
            <a:r>
              <a:rPr lang="en-US" dirty="0">
                <a:sym typeface="Wingdings" panose="05000000000000000000" pitchFamily="2" charset="2"/>
              </a:rPr>
              <a:t> represents the drain – source voltage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ds1</a:t>
            </a:r>
            <a:r>
              <a:rPr lang="en-US" dirty="0">
                <a:sym typeface="Wingdings" panose="05000000000000000000" pitchFamily="2" charset="2"/>
              </a:rPr>
              <a:t>.</a:t>
            </a:r>
          </a:p>
          <a:p>
            <a:pPr marL="800100" lvl="1" indent="-342900">
              <a:buFont typeface="Wingdings" panose="05000000000000000000" pitchFamily="2" charset="2"/>
              <a:buChar char="§"/>
            </a:pPr>
            <a:r>
              <a:rPr lang="en-US" dirty="0"/>
              <a:t>V</a:t>
            </a:r>
            <a:r>
              <a:rPr lang="en-US" baseline="-25000" dirty="0"/>
              <a:t>i</a:t>
            </a:r>
            <a:r>
              <a:rPr lang="en-US" dirty="0"/>
              <a:t> represents the gate – source voltage V</a:t>
            </a:r>
            <a:r>
              <a:rPr lang="en-US" baseline="-25000" dirty="0"/>
              <a:t>i</a:t>
            </a:r>
            <a:r>
              <a:rPr lang="en-US" dirty="0"/>
              <a:t>=V</a:t>
            </a:r>
            <a:r>
              <a:rPr lang="en-US" baseline="-25000" dirty="0"/>
              <a:t>gs1</a:t>
            </a:r>
            <a:r>
              <a:rPr lang="en-US" dirty="0"/>
              <a:t>.</a:t>
            </a:r>
          </a:p>
          <a:p>
            <a:pPr marL="800100" lvl="1" indent="-342900">
              <a:buFont typeface="Wingdings" panose="05000000000000000000" pitchFamily="2" charset="2"/>
              <a:buChar char="§"/>
            </a:pPr>
            <a:r>
              <a:rPr lang="en-US" dirty="0"/>
              <a:t>We vary V</a:t>
            </a:r>
            <a:r>
              <a:rPr lang="en-US" baseline="-25000" dirty="0"/>
              <a:t>i</a:t>
            </a:r>
            <a:r>
              <a:rPr lang="en-US" dirty="0"/>
              <a:t> from 0 to V</a:t>
            </a:r>
            <a:r>
              <a:rPr lang="en-US" baseline="-25000" dirty="0"/>
              <a:t>dd</a:t>
            </a:r>
            <a:r>
              <a:rPr lang="en-US" dirty="0"/>
              <a:t>, so we have a complete family of I</a:t>
            </a:r>
            <a:r>
              <a:rPr lang="en-US" baseline="-25000" dirty="0"/>
              <a:t>D</a:t>
            </a:r>
            <a:r>
              <a:rPr lang="en-US" dirty="0"/>
              <a:t>(V</a:t>
            </a:r>
            <a:r>
              <a:rPr lang="en-US" baseline="-25000" dirty="0"/>
              <a:t>ds</a:t>
            </a:r>
            <a:r>
              <a:rPr lang="en-US" dirty="0"/>
              <a:t>) at constant V</a:t>
            </a:r>
            <a:r>
              <a:rPr lang="en-US" baseline="-25000" dirty="0"/>
              <a:t>gs</a:t>
            </a:r>
            <a:r>
              <a:rPr lang="en-US" dirty="0"/>
              <a:t> characteristics.</a:t>
            </a:r>
          </a:p>
        </p:txBody>
      </p:sp>
      <p:pic>
        <p:nvPicPr>
          <p:cNvPr id="16" name="Picture 15">
            <a:extLst>
              <a:ext uri="{FF2B5EF4-FFF2-40B4-BE49-F238E27FC236}">
                <a16:creationId xmlns:a16="http://schemas.microsoft.com/office/drawing/2014/main" id="{032D2AC7-910B-4F8C-AC69-585E3541E852}"/>
              </a:ext>
            </a:extLst>
          </p:cNvPr>
          <p:cNvPicPr>
            <a:picLocks noChangeAspect="1"/>
          </p:cNvPicPr>
          <p:nvPr/>
        </p:nvPicPr>
        <p:blipFill>
          <a:blip r:embed="rId2"/>
          <a:stretch>
            <a:fillRect/>
          </a:stretch>
        </p:blipFill>
        <p:spPr>
          <a:xfrm>
            <a:off x="2565265" y="2242160"/>
            <a:ext cx="7082003" cy="4421684"/>
          </a:xfrm>
          <a:prstGeom prst="rect">
            <a:avLst/>
          </a:prstGeom>
        </p:spPr>
      </p:pic>
    </p:spTree>
    <p:extLst>
      <p:ext uri="{BB962C8B-B14F-4D97-AF65-F5344CB8AC3E}">
        <p14:creationId xmlns:p14="http://schemas.microsoft.com/office/powerpoint/2010/main" val="3768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8756476"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MP2 is part of the MP2, MP3 current mirror, so it’s source – gate voltage is fixed by MP3.</a:t>
            </a:r>
          </a:p>
          <a:p>
            <a:pPr marL="342900" indent="-342900">
              <a:buFont typeface="Arial" panose="020B0604020202020204" pitchFamily="34" charset="0"/>
              <a:buChar char="•"/>
            </a:pPr>
            <a:r>
              <a:rPr lang="en-US" dirty="0">
                <a:sym typeface="Wingdings" panose="05000000000000000000" pitchFamily="2" charset="2"/>
              </a:rPr>
              <a:t>MP3 is biased in saturation and has I</a:t>
            </a:r>
            <a:r>
              <a:rPr lang="en-US" baseline="-25000" dirty="0">
                <a:sym typeface="Wingdings" panose="05000000000000000000" pitchFamily="2" charset="2"/>
              </a:rPr>
              <a:t>b</a:t>
            </a:r>
            <a:r>
              <a:rPr lang="en-US" dirty="0">
                <a:sym typeface="Wingdings" panose="05000000000000000000" pitchFamily="2" charset="2"/>
              </a:rPr>
              <a:t> current, so it’s source – gate voltage is given by:</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86B186F2-E5AC-4621-8F06-9E276D00C54E}"/>
                  </a:ext>
                </a:extLst>
              </p:cNvPr>
              <p:cNvSpPr/>
              <p:nvPr/>
            </p:nvSpPr>
            <p:spPr>
              <a:xfrm>
                <a:off x="760188" y="2916928"/>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𝑠𝑑</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5" name="Dreptunghi 4">
                <a:extLst>
                  <a:ext uri="{FF2B5EF4-FFF2-40B4-BE49-F238E27FC236}">
                    <a16:creationId xmlns:a16="http://schemas.microsoft.com/office/drawing/2014/main" id="{86B186F2-E5AC-4621-8F06-9E276D00C54E}"/>
                  </a:ext>
                </a:extLst>
              </p:cNvPr>
              <p:cNvSpPr>
                <a:spLocks noRot="1" noChangeAspect="1" noMove="1" noResize="1" noEditPoints="1" noAdjustHandles="1" noChangeArrowheads="1" noChangeShapeType="1" noTextEdit="1"/>
              </p:cNvSpPr>
              <p:nvPr/>
            </p:nvSpPr>
            <p:spPr>
              <a:xfrm>
                <a:off x="760188" y="2916928"/>
                <a:ext cx="2413901" cy="369332"/>
              </a:xfrm>
              <a:prstGeom prst="rect">
                <a:avLst/>
              </a:prstGeom>
              <a:blipFill>
                <a:blip r:embed="rId2"/>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AC58D56-694E-401D-A58F-51C6648BE98A}"/>
              </a:ext>
            </a:extLst>
          </p:cNvPr>
          <p:cNvPicPr>
            <a:picLocks noChangeAspect="1"/>
          </p:cNvPicPr>
          <p:nvPr/>
        </p:nvPicPr>
        <p:blipFill>
          <a:blip r:embed="rId3"/>
          <a:stretch>
            <a:fillRect/>
          </a:stretch>
        </p:blipFill>
        <p:spPr>
          <a:xfrm>
            <a:off x="9346791" y="954609"/>
            <a:ext cx="2445159" cy="2597433"/>
          </a:xfrm>
          <a:prstGeom prst="rect">
            <a:avLst/>
          </a:prstGeom>
        </p:spPr>
      </p:pic>
      <p:sp>
        <p:nvSpPr>
          <p:cNvPr id="15" name="CasetăText 23">
            <a:extLst>
              <a:ext uri="{FF2B5EF4-FFF2-40B4-BE49-F238E27FC236}">
                <a16:creationId xmlns:a16="http://schemas.microsoft.com/office/drawing/2014/main" id="{D2953FD0-9613-4078-9C26-776B826D4EA4}"/>
              </a:ext>
            </a:extLst>
          </p:cNvPr>
          <p:cNvSpPr txBox="1"/>
          <p:nvPr/>
        </p:nvSpPr>
        <p:spPr>
          <a:xfrm>
            <a:off x="399970" y="2281492"/>
            <a:ext cx="8756476"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 we have only one characteristic, corresponding to V</a:t>
            </a:r>
            <a:r>
              <a:rPr lang="en-US" baseline="-25000" dirty="0">
                <a:sym typeface="Wingdings" panose="05000000000000000000" pitchFamily="2" charset="2"/>
              </a:rPr>
              <a:t>gs2</a:t>
            </a:r>
            <a:r>
              <a:rPr lang="en-US" dirty="0">
                <a:sym typeface="Wingdings" panose="05000000000000000000" pitchFamily="2" charset="2"/>
              </a:rPr>
              <a:t> given above. </a:t>
            </a:r>
          </a:p>
          <a:p>
            <a:pPr marL="342900" indent="-342900">
              <a:buFont typeface="Arial" panose="020B0604020202020204" pitchFamily="34" charset="0"/>
              <a:buChar char="•"/>
            </a:pPr>
            <a:r>
              <a:rPr lang="en-US" dirty="0">
                <a:sym typeface="Wingdings" panose="05000000000000000000" pitchFamily="2" charset="2"/>
              </a:rPr>
              <a:t>On the other hand, for MP2 we have:</a:t>
            </a:r>
          </a:p>
        </p:txBody>
      </p:sp>
      <mc:AlternateContent xmlns:mc="http://schemas.openxmlformats.org/markup-compatibility/2006" xmlns:a14="http://schemas.microsoft.com/office/drawing/2010/main">
        <mc:Choice Requires="a14">
          <p:sp>
            <p:nvSpPr>
              <p:cNvPr id="19" name="Dreptunghi 4">
                <a:extLst>
                  <a:ext uri="{FF2B5EF4-FFF2-40B4-BE49-F238E27FC236}">
                    <a16:creationId xmlns:a16="http://schemas.microsoft.com/office/drawing/2014/main" id="{C594B70E-F080-4A4F-A03B-AADE9F3E3777}"/>
                  </a:ext>
                </a:extLst>
              </p:cNvPr>
              <p:cNvSpPr/>
              <p:nvPr/>
            </p:nvSpPr>
            <p:spPr>
              <a:xfrm>
                <a:off x="760188" y="1455508"/>
                <a:ext cx="4285532"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3</m:t>
                                  </m:r>
                                </m:sub>
                              </m:sSub>
                            </m:den>
                          </m:f>
                        </m:e>
                      </m:rad>
                    </m:oMath>
                  </m:oMathPara>
                </a14:m>
                <a:endParaRPr lang="en-US" dirty="0"/>
              </a:p>
            </p:txBody>
          </p:sp>
        </mc:Choice>
        <mc:Fallback xmlns="">
          <p:sp>
            <p:nvSpPr>
              <p:cNvPr id="19" name="Dreptunghi 4">
                <a:extLst>
                  <a:ext uri="{FF2B5EF4-FFF2-40B4-BE49-F238E27FC236}">
                    <a16:creationId xmlns:a16="http://schemas.microsoft.com/office/drawing/2014/main" id="{C594B70E-F080-4A4F-A03B-AADE9F3E3777}"/>
                  </a:ext>
                </a:extLst>
              </p:cNvPr>
              <p:cNvSpPr>
                <a:spLocks noRot="1" noChangeAspect="1" noMove="1" noResize="1" noEditPoints="1" noAdjustHandles="1" noChangeArrowheads="1" noChangeShapeType="1" noTextEdit="1"/>
              </p:cNvSpPr>
              <p:nvPr/>
            </p:nvSpPr>
            <p:spPr>
              <a:xfrm>
                <a:off x="760188" y="1455508"/>
                <a:ext cx="4285532" cy="9106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2C6B5BBF-4D25-4AB2-8788-50C11899CA47}"/>
                  </a:ext>
                </a:extLst>
              </p:cNvPr>
              <p:cNvSpPr/>
              <p:nvPr/>
            </p:nvSpPr>
            <p:spPr>
              <a:xfrm>
                <a:off x="5096469" y="1582786"/>
                <a:ext cx="3890095" cy="65614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3</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i="1">
                              <a:latin typeface="Cambria Math" panose="02040503050406030204" pitchFamily="18" charset="0"/>
                            </a:rPr>
                            <m:t>3</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𝑠𝑔</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21" name="Dreptunghi 4">
                <a:extLst>
                  <a:ext uri="{FF2B5EF4-FFF2-40B4-BE49-F238E27FC236}">
                    <a16:creationId xmlns:a16="http://schemas.microsoft.com/office/drawing/2014/main" id="{2C6B5BBF-4D25-4AB2-8788-50C11899CA47}"/>
                  </a:ext>
                </a:extLst>
              </p:cNvPr>
              <p:cNvSpPr>
                <a:spLocks noRot="1" noChangeAspect="1" noMove="1" noResize="1" noEditPoints="1" noAdjustHandles="1" noChangeArrowheads="1" noChangeShapeType="1" noTextEdit="1"/>
              </p:cNvSpPr>
              <p:nvPr/>
            </p:nvSpPr>
            <p:spPr>
              <a:xfrm>
                <a:off x="5096469" y="1582786"/>
                <a:ext cx="3890095" cy="656142"/>
              </a:xfrm>
              <a:prstGeom prst="rect">
                <a:avLst/>
              </a:prstGeom>
              <a:blipFill>
                <a:blip r:embed="rId5"/>
                <a:stretch>
                  <a:fillRect/>
                </a:stretch>
              </a:blipFill>
            </p:spPr>
            <p:txBody>
              <a:bodyPr/>
              <a:lstStyle/>
              <a:p>
                <a:r>
                  <a:rPr lang="en-US">
                    <a:noFill/>
                  </a:rPr>
                  <a:t> </a:t>
                </a:r>
              </a:p>
            </p:txBody>
          </p:sp>
        </mc:Fallback>
      </mc:AlternateContent>
      <p:sp>
        <p:nvSpPr>
          <p:cNvPr id="23" name="Arrow: Right 32">
            <a:extLst>
              <a:ext uri="{FF2B5EF4-FFF2-40B4-BE49-F238E27FC236}">
                <a16:creationId xmlns:a16="http://schemas.microsoft.com/office/drawing/2014/main" id="{5BABC3A4-728A-450A-9693-8F9DC16DD921}"/>
              </a:ext>
            </a:extLst>
          </p:cNvPr>
          <p:cNvSpPr/>
          <p:nvPr/>
        </p:nvSpPr>
        <p:spPr>
          <a:xfrm rot="10800000">
            <a:off x="4709135" y="185383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asetăText 23">
            <a:extLst>
              <a:ext uri="{FF2B5EF4-FFF2-40B4-BE49-F238E27FC236}">
                <a16:creationId xmlns:a16="http://schemas.microsoft.com/office/drawing/2014/main" id="{474DAB91-FC76-4DCE-BFB1-D0D6E6D60ED3}"/>
              </a:ext>
            </a:extLst>
          </p:cNvPr>
          <p:cNvSpPr txBox="1"/>
          <p:nvPr/>
        </p:nvSpPr>
        <p:spPr>
          <a:xfrm>
            <a:off x="399970" y="3244334"/>
            <a:ext cx="8756476"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 we need to apply a variable change (V</a:t>
            </a:r>
            <a:r>
              <a:rPr lang="en-US" baseline="-25000" dirty="0">
                <a:sym typeface="Wingdings" panose="05000000000000000000" pitchFamily="2" charset="2"/>
              </a:rPr>
              <a:t>ds2</a:t>
            </a:r>
            <a:r>
              <a:rPr lang="en-US" dirty="0">
                <a:sym typeface="Wingdings" panose="05000000000000000000" pitchFamily="2" charset="2"/>
              </a:rPr>
              <a:t> to V</a:t>
            </a:r>
            <a:r>
              <a:rPr lang="en-US" baseline="-25000" dirty="0">
                <a:sym typeface="Wingdings" panose="05000000000000000000" pitchFamily="2" charset="2"/>
              </a:rPr>
              <a:t>O</a:t>
            </a:r>
            <a:r>
              <a:rPr lang="en-US" dirty="0">
                <a:sym typeface="Wingdings" panose="05000000000000000000" pitchFamily="2" charset="2"/>
              </a:rPr>
              <a:t>) to get the characteristic we want.</a:t>
            </a:r>
          </a:p>
        </p:txBody>
      </p:sp>
      <mc:AlternateContent xmlns:mc="http://schemas.openxmlformats.org/markup-compatibility/2006" xmlns:a14="http://schemas.microsoft.com/office/drawing/2010/main">
        <mc:Choice Requires="a14">
          <p:sp>
            <p:nvSpPr>
              <p:cNvPr id="29" name="Dreptunghi 4">
                <a:extLst>
                  <a:ext uri="{FF2B5EF4-FFF2-40B4-BE49-F238E27FC236}">
                    <a16:creationId xmlns:a16="http://schemas.microsoft.com/office/drawing/2014/main" id="{DE4257CB-E04E-4343-B3F1-E2CD0DB6361A}"/>
                  </a:ext>
                </a:extLst>
              </p:cNvPr>
              <p:cNvSpPr/>
              <p:nvPr/>
            </p:nvSpPr>
            <p:spPr>
              <a:xfrm>
                <a:off x="760188" y="3676720"/>
                <a:ext cx="178885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𝑠𝑑</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29" name="Dreptunghi 4">
                <a:extLst>
                  <a:ext uri="{FF2B5EF4-FFF2-40B4-BE49-F238E27FC236}">
                    <a16:creationId xmlns:a16="http://schemas.microsoft.com/office/drawing/2014/main" id="{DE4257CB-E04E-4343-B3F1-E2CD0DB6361A}"/>
                  </a:ext>
                </a:extLst>
              </p:cNvPr>
              <p:cNvSpPr>
                <a:spLocks noRot="1" noChangeAspect="1" noMove="1" noResize="1" noEditPoints="1" noAdjustHandles="1" noChangeArrowheads="1" noChangeShapeType="1" noTextEdit="1"/>
              </p:cNvSpPr>
              <p:nvPr/>
            </p:nvSpPr>
            <p:spPr>
              <a:xfrm>
                <a:off x="760188" y="3676720"/>
                <a:ext cx="1788859" cy="369332"/>
              </a:xfrm>
              <a:prstGeom prst="rect">
                <a:avLst/>
              </a:prstGeom>
              <a:blipFill>
                <a:blip r:embed="rId6"/>
                <a:stretch>
                  <a:fillRect/>
                </a:stretch>
              </a:blipFill>
            </p:spPr>
            <p:txBody>
              <a:bodyPr/>
              <a:lstStyle/>
              <a:p>
                <a:r>
                  <a:rPr lang="en-US">
                    <a:noFill/>
                  </a:rPr>
                  <a:t> </a:t>
                </a:r>
              </a:p>
            </p:txBody>
          </p:sp>
        </mc:Fallback>
      </mc:AlternateContent>
      <p:sp>
        <p:nvSpPr>
          <p:cNvPr id="31" name="Arrow: Right 32">
            <a:extLst>
              <a:ext uri="{FF2B5EF4-FFF2-40B4-BE49-F238E27FC236}">
                <a16:creationId xmlns:a16="http://schemas.microsoft.com/office/drawing/2014/main" id="{7AD3D79A-3D3B-4599-9C5F-62AFC24EDB77}"/>
              </a:ext>
            </a:extLst>
          </p:cNvPr>
          <p:cNvSpPr/>
          <p:nvPr/>
        </p:nvSpPr>
        <p:spPr>
          <a:xfrm>
            <a:off x="2764807" y="376863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3" name="Dreptunghi 4">
                <a:extLst>
                  <a:ext uri="{FF2B5EF4-FFF2-40B4-BE49-F238E27FC236}">
                    <a16:creationId xmlns:a16="http://schemas.microsoft.com/office/drawing/2014/main" id="{7E4C77DB-515B-4FCB-A395-B9C692291C25}"/>
                  </a:ext>
                </a:extLst>
              </p:cNvPr>
              <p:cNvSpPr/>
              <p:nvPr/>
            </p:nvSpPr>
            <p:spPr>
              <a:xfrm>
                <a:off x="3256861" y="3676720"/>
                <a:ext cx="178885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𝑠𝑑</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33" name="Dreptunghi 4">
                <a:extLst>
                  <a:ext uri="{FF2B5EF4-FFF2-40B4-BE49-F238E27FC236}">
                    <a16:creationId xmlns:a16="http://schemas.microsoft.com/office/drawing/2014/main" id="{7E4C77DB-515B-4FCB-A395-B9C692291C25}"/>
                  </a:ext>
                </a:extLst>
              </p:cNvPr>
              <p:cNvSpPr>
                <a:spLocks noRot="1" noChangeAspect="1" noMove="1" noResize="1" noEditPoints="1" noAdjustHandles="1" noChangeArrowheads="1" noChangeShapeType="1" noTextEdit="1"/>
              </p:cNvSpPr>
              <p:nvPr/>
            </p:nvSpPr>
            <p:spPr>
              <a:xfrm>
                <a:off x="3256861" y="3676720"/>
                <a:ext cx="1788859" cy="369332"/>
              </a:xfrm>
              <a:prstGeom prst="rect">
                <a:avLst/>
              </a:prstGeom>
              <a:blipFill>
                <a:blip r:embed="rId7"/>
                <a:stretch>
                  <a:fillRect/>
                </a:stretch>
              </a:blipFill>
            </p:spPr>
            <p:txBody>
              <a:bodyPr/>
              <a:lstStyle/>
              <a:p>
                <a:r>
                  <a:rPr lang="en-US">
                    <a:noFill/>
                  </a:rPr>
                  <a:t> </a:t>
                </a:r>
              </a:p>
            </p:txBody>
          </p:sp>
        </mc:Fallback>
      </mc:AlternateContent>
      <p:sp>
        <p:nvSpPr>
          <p:cNvPr id="35" name="Rectangle: Rounded Corners 5">
            <a:extLst>
              <a:ext uri="{FF2B5EF4-FFF2-40B4-BE49-F238E27FC236}">
                <a16:creationId xmlns:a16="http://schemas.microsoft.com/office/drawing/2014/main" id="{42235E6F-0F1B-4719-8DA7-903750D94CFB}"/>
              </a:ext>
            </a:extLst>
          </p:cNvPr>
          <p:cNvSpPr/>
          <p:nvPr/>
        </p:nvSpPr>
        <p:spPr>
          <a:xfrm>
            <a:off x="760188" y="3613666"/>
            <a:ext cx="4336281" cy="51356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asetăText 23">
            <a:extLst>
              <a:ext uri="{FF2B5EF4-FFF2-40B4-BE49-F238E27FC236}">
                <a16:creationId xmlns:a16="http://schemas.microsoft.com/office/drawing/2014/main" id="{D1C99359-C7B0-439A-8B39-CE0321D4F3E6}"/>
              </a:ext>
            </a:extLst>
          </p:cNvPr>
          <p:cNvSpPr txBox="1"/>
          <p:nvPr/>
        </p:nvSpPr>
        <p:spPr>
          <a:xfrm>
            <a:off x="399970" y="4127233"/>
            <a:ext cx="8756476"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 we need to apply a variable change (V</a:t>
            </a:r>
            <a:r>
              <a:rPr lang="en-US" baseline="-25000" dirty="0">
                <a:sym typeface="Wingdings" panose="05000000000000000000" pitchFamily="2" charset="2"/>
              </a:rPr>
              <a:t>ds2</a:t>
            </a:r>
            <a:r>
              <a:rPr lang="en-US" dirty="0">
                <a:sym typeface="Wingdings" panose="05000000000000000000" pitchFamily="2" charset="2"/>
              </a:rPr>
              <a:t> to V</a:t>
            </a:r>
            <a:r>
              <a:rPr lang="en-US" baseline="-25000" dirty="0">
                <a:sym typeface="Wingdings" panose="05000000000000000000" pitchFamily="2" charset="2"/>
              </a:rPr>
              <a:t>O</a:t>
            </a:r>
            <a:r>
              <a:rPr lang="en-US" dirty="0">
                <a:sym typeface="Wingdings" panose="05000000000000000000" pitchFamily="2" charset="2"/>
              </a:rPr>
              <a:t>) to get the characteristic we want.</a:t>
            </a:r>
          </a:p>
        </p:txBody>
      </p:sp>
      <p:pic>
        <p:nvPicPr>
          <p:cNvPr id="39" name="Picture 38">
            <a:extLst>
              <a:ext uri="{FF2B5EF4-FFF2-40B4-BE49-F238E27FC236}">
                <a16:creationId xmlns:a16="http://schemas.microsoft.com/office/drawing/2014/main" id="{CA19DA7A-29C8-4E78-B155-9DB1072F7A11}"/>
              </a:ext>
            </a:extLst>
          </p:cNvPr>
          <p:cNvPicPr>
            <a:picLocks noChangeAspect="1"/>
          </p:cNvPicPr>
          <p:nvPr/>
        </p:nvPicPr>
        <p:blipFill>
          <a:blip r:embed="rId8"/>
          <a:stretch>
            <a:fillRect/>
          </a:stretch>
        </p:blipFill>
        <p:spPr>
          <a:xfrm>
            <a:off x="3206990" y="4496566"/>
            <a:ext cx="4918036" cy="2207998"/>
          </a:xfrm>
          <a:prstGeom prst="rect">
            <a:avLst/>
          </a:prstGeom>
        </p:spPr>
      </p:pic>
      <p:sp>
        <p:nvSpPr>
          <p:cNvPr id="2" name="Rectangle: Rounded Corners 5">
            <a:extLst>
              <a:ext uri="{FF2B5EF4-FFF2-40B4-BE49-F238E27FC236}">
                <a16:creationId xmlns:a16="http://schemas.microsoft.com/office/drawing/2014/main" id="{9D4D9108-092F-48F2-889B-D07C0B0EF96D}"/>
              </a:ext>
            </a:extLst>
          </p:cNvPr>
          <p:cNvSpPr/>
          <p:nvPr/>
        </p:nvSpPr>
        <p:spPr>
          <a:xfrm>
            <a:off x="709439" y="1517254"/>
            <a:ext cx="3809351" cy="84895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027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912516" cy="461665"/>
          </a:xfrm>
          <a:prstGeom prst="rect">
            <a:avLst/>
          </a:prstGeom>
          <a:noFill/>
        </p:spPr>
        <p:txBody>
          <a:bodyPr wrap="none" rtlCol="0">
            <a:spAutoFit/>
          </a:bodyPr>
          <a:lstStyle/>
          <a:p>
            <a:r>
              <a:rPr lang="en-US" sz="2400" dirty="0"/>
              <a:t>Common Source Stage – Large Signal Analysis</a:t>
            </a:r>
            <a:endParaRPr lang="ro-RO" sz="2400" dirty="0"/>
          </a:p>
        </p:txBody>
      </p:sp>
      <p:pic>
        <p:nvPicPr>
          <p:cNvPr id="27" name="Picture 26">
            <a:extLst>
              <a:ext uri="{FF2B5EF4-FFF2-40B4-BE49-F238E27FC236}">
                <a16:creationId xmlns:a16="http://schemas.microsoft.com/office/drawing/2014/main" id="{6EFB9BB5-EAAD-42EA-8F1C-B26525740393}"/>
              </a:ext>
            </a:extLst>
          </p:cNvPr>
          <p:cNvPicPr>
            <a:picLocks noChangeAspect="1"/>
          </p:cNvPicPr>
          <p:nvPr/>
        </p:nvPicPr>
        <p:blipFill>
          <a:blip r:embed="rId2"/>
          <a:stretch>
            <a:fillRect/>
          </a:stretch>
        </p:blipFill>
        <p:spPr>
          <a:xfrm>
            <a:off x="607512" y="1960152"/>
            <a:ext cx="11141142" cy="4341186"/>
          </a:xfrm>
          <a:prstGeom prst="rect">
            <a:avLst/>
          </a:prstGeom>
        </p:spPr>
      </p:pic>
      <p:sp>
        <p:nvSpPr>
          <p:cNvPr id="2" name="Arrow: Right 32">
            <a:extLst>
              <a:ext uri="{FF2B5EF4-FFF2-40B4-BE49-F238E27FC236}">
                <a16:creationId xmlns:a16="http://schemas.microsoft.com/office/drawing/2014/main" id="{22648051-E268-4E84-B285-AC50122F92AD}"/>
              </a:ext>
            </a:extLst>
          </p:cNvPr>
          <p:cNvSpPr/>
          <p:nvPr/>
        </p:nvSpPr>
        <p:spPr>
          <a:xfrm>
            <a:off x="5957853" y="403124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8756476"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Sow, the I</a:t>
            </a:r>
            <a:r>
              <a:rPr lang="en-US" baseline="-25000" dirty="0">
                <a:sym typeface="Wingdings" panose="05000000000000000000" pitchFamily="2" charset="2"/>
              </a:rPr>
              <a:t>D2</a:t>
            </a:r>
            <a:r>
              <a:rPr lang="en-US" dirty="0">
                <a:sym typeface="Wingdings" panose="05000000000000000000" pitchFamily="2" charset="2"/>
              </a:rPr>
              <a:t>(V</a:t>
            </a:r>
            <a:r>
              <a:rPr lang="en-US" baseline="-25000" dirty="0">
                <a:sym typeface="Wingdings" panose="05000000000000000000" pitchFamily="2" charset="2"/>
              </a:rPr>
              <a:t>O</a:t>
            </a:r>
            <a:r>
              <a:rPr lang="en-US" dirty="0">
                <a:sym typeface="Wingdings" panose="05000000000000000000" pitchFamily="2" charset="2"/>
              </a:rPr>
              <a:t>) characteristic looks like this:</a:t>
            </a:r>
          </a:p>
          <a:p>
            <a:pPr marL="800100" lvl="1" indent="-342900">
              <a:buFont typeface="Wingdings" panose="05000000000000000000" pitchFamily="2" charset="2"/>
              <a:buChar char="§"/>
            </a:pPr>
            <a:r>
              <a:rPr lang="en-US" dirty="0">
                <a:sym typeface="Wingdings" panose="05000000000000000000" pitchFamily="2" charset="2"/>
              </a:rPr>
              <a:t>The minus sign corresponds to a mirroring with respect to the vertical axis</a:t>
            </a:r>
          </a:p>
          <a:p>
            <a:pPr marL="800100" lvl="1" indent="-342900">
              <a:buFont typeface="Wingdings" panose="05000000000000000000" pitchFamily="2" charset="2"/>
              <a:buChar char="§"/>
            </a:pPr>
            <a:r>
              <a:rPr lang="en-US" dirty="0">
                <a:sym typeface="Wingdings" panose="05000000000000000000" pitchFamily="2" charset="2"/>
              </a:rPr>
              <a:t>Adding V</a:t>
            </a:r>
            <a:r>
              <a:rPr lang="en-US" baseline="-25000" dirty="0">
                <a:sym typeface="Wingdings" panose="05000000000000000000" pitchFamily="2" charset="2"/>
              </a:rPr>
              <a:t>dd</a:t>
            </a:r>
            <a:r>
              <a:rPr lang="en-US" dirty="0">
                <a:sym typeface="Wingdings" panose="05000000000000000000" pitchFamily="2" charset="2"/>
              </a:rPr>
              <a:t> corresponds to a linear shift to the right.</a:t>
            </a:r>
          </a:p>
        </p:txBody>
      </p:sp>
    </p:spTree>
    <p:extLst>
      <p:ext uri="{BB962C8B-B14F-4D97-AF65-F5344CB8AC3E}">
        <p14:creationId xmlns:p14="http://schemas.microsoft.com/office/powerpoint/2010/main" val="690832611"/>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34DAF0-9972-4417-843E-59E23D37AD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1D6662-C21F-489C-BD1C-E88C11895D0C}">
  <ds:schemaRefs>
    <ds:schemaRef ds:uri="http://schemas.microsoft.com/sharepoint/v3/contenttype/forms"/>
  </ds:schemaRefs>
</ds:datastoreItem>
</file>

<file path=customXml/itemProps3.xml><?xml version="1.0" encoding="utf-8"?>
<ds:datastoreItem xmlns:ds="http://schemas.openxmlformats.org/officeDocument/2006/customXml" ds:itemID="{EEF6FFE1-F7C5-4FC5-AF22-28285F053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4539</TotalTime>
  <Words>2434</Words>
  <Application>Microsoft Office PowerPoint</Application>
  <PresentationFormat>Widescreen</PresentationFormat>
  <Paragraphs>184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Temă Office</vt:lpstr>
      <vt:lpstr>Common Source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384</cp:revision>
  <dcterms:created xsi:type="dcterms:W3CDTF">2020-03-21T10:43:24Z</dcterms:created>
  <dcterms:modified xsi:type="dcterms:W3CDTF">2023-01-25T09:21:52Z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