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316" r:id="rId6"/>
    <p:sldId id="348" r:id="rId7"/>
    <p:sldId id="322" r:id="rId8"/>
    <p:sldId id="323" r:id="rId9"/>
    <p:sldId id="327" r:id="rId10"/>
    <p:sldId id="326" r:id="rId11"/>
    <p:sldId id="328" r:id="rId12"/>
    <p:sldId id="321" r:id="rId13"/>
    <p:sldId id="329" r:id="rId14"/>
    <p:sldId id="331" r:id="rId15"/>
    <p:sldId id="330" r:id="rId16"/>
    <p:sldId id="332"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3939" autoAdjust="0"/>
  </p:normalViewPr>
  <p:slideViewPr>
    <p:cSldViewPr snapToGrid="0">
      <p:cViewPr varScale="1">
        <p:scale>
          <a:sx n="153" d="100"/>
          <a:sy n="153" d="100"/>
        </p:scale>
        <p:origin x="576" y="1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6D6E0-5EE1-4AC3-8171-D77E3A954E13}" type="datetimeFigureOut">
              <a:rPr lang="en-US" smtClean="0"/>
              <a:t>1/25/2023</a:t>
            </a:fld>
            <a:endParaRPr lang="en-US" dirty="0"/>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A394A-C513-4071-97ED-8B3BA9BFD7BA}" type="slidenum">
              <a:rPr lang="en-US" smtClean="0"/>
              <a:t>‹#›</a:t>
            </a:fld>
            <a:endParaRPr lang="en-US" dirty="0"/>
          </a:p>
        </p:txBody>
      </p:sp>
    </p:spTree>
    <p:extLst>
      <p:ext uri="{BB962C8B-B14F-4D97-AF65-F5344CB8AC3E}">
        <p14:creationId xmlns:p14="http://schemas.microsoft.com/office/powerpoint/2010/main" val="215812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143DB69-0195-4831-A582-9AD13782C359}"/>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0A6B548C-2BE0-4964-8950-55C605B36A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5BC39020-7A4F-4F19-A275-A73ACB2298BA}"/>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0CF1D3BC-2171-47E4-8439-6037B92FE24C}"/>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4A349EE6-60DC-43E1-B0D6-4BAE49DD7409}"/>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88941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022A818-2D62-4B42-AD90-99FBB5246D85}"/>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769697B0-74FF-436F-BF0D-128CD9EB5BDD}"/>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BBAEFD4F-4368-456F-A3B0-AD38B1E61E6B}"/>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BC24CFF1-BB8B-4549-8BCE-04B86779DAEF}"/>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2EAEC0F0-E171-47D0-95D3-C7A31037E7F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97168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F00631C3-5209-4F81-8F5E-65910B1A9782}"/>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5FDC74BB-D3C1-491B-BAE3-38214F3C1F5E}"/>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C7DC3B9E-6759-4795-A5CF-6961284E55E4}"/>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21F54FA8-0918-4097-B72C-4DE226F4432A}"/>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3A71C8B1-A103-497F-9635-EDF59DDD815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92621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83FB4CC-2DCA-4097-B2FD-A99F6CB9071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28C56B81-FC98-4D4F-A9C5-A7F45C355869}"/>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39D7E3FA-9C60-4EAF-9384-C5E186835113}"/>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14697EC7-9BE6-4F0D-9484-EE564BCEBC8E}"/>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799F25C3-F47C-41BC-BBF9-4DE317883C2C}"/>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53447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5937025-62AE-4E00-BEC9-AC388CE18270}"/>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36ED24DB-11DE-409F-93A5-C826BE0A12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0A53FDEF-B1E3-4E01-8E94-2CFB748D2F95}"/>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41EE3618-C552-4D2B-A756-1FC2B6B2973C}"/>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EF86B1D6-A3FF-4AE6-81FE-6D2CF881F23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14917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25F3A6B-A78F-440C-8035-6ABF025C4D97}"/>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47580DC3-0244-44B4-86EC-765DECFBF763}"/>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3690D545-2208-47DC-8D4D-6852FB4E2E18}"/>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81E8A37C-E137-401C-838D-15BC687D5821}"/>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DE4206A5-2EC1-44A5-81B1-9F9C89FD1F1A}"/>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4FC35172-1E64-4943-9149-F71A4C41716F}"/>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1296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1CC2801-C0CF-4630-A315-D06BC5E9EC51}"/>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9E1F4350-074B-4DA7-9605-878958AD0F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6A9A1EA3-0C05-4882-A16D-CF70DD23AD36}"/>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92ACCA1E-1700-488C-8CA8-65AE2BDEA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41A3847C-40D2-458B-B8CF-A8C82045E225}"/>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22BA0380-F23D-4799-86A0-D020024A7C4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8" name="Substituent subsol 7">
            <a:extLst>
              <a:ext uri="{FF2B5EF4-FFF2-40B4-BE49-F238E27FC236}">
                <a16:creationId xmlns:a16="http://schemas.microsoft.com/office/drawing/2014/main" id="{76339661-6BA5-49E4-A28D-E828B1544C69}"/>
              </a:ext>
            </a:extLst>
          </p:cNvPr>
          <p:cNvSpPr>
            <a:spLocks noGrp="1"/>
          </p:cNvSpPr>
          <p:nvPr>
            <p:ph type="ftr" sz="quarter" idx="11"/>
          </p:nvPr>
        </p:nvSpPr>
        <p:spPr/>
        <p:txBody>
          <a:bodyPr/>
          <a:lstStyle/>
          <a:p>
            <a:endParaRPr lang="en-US" dirty="0"/>
          </a:p>
        </p:txBody>
      </p:sp>
      <p:sp>
        <p:nvSpPr>
          <p:cNvPr id="9" name="Substituent număr diapozitiv 8">
            <a:extLst>
              <a:ext uri="{FF2B5EF4-FFF2-40B4-BE49-F238E27FC236}">
                <a16:creationId xmlns:a16="http://schemas.microsoft.com/office/drawing/2014/main" id="{3656B748-1305-4258-BF8B-027934BB2A5B}"/>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96659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D7B60F5-1C3C-4446-9912-2A8726DF5631}"/>
              </a:ext>
            </a:extLst>
          </p:cNvPr>
          <p:cNvSpPr>
            <a:spLocks noGrp="1"/>
          </p:cNvSpPr>
          <p:nvPr>
            <p:ph type="title"/>
          </p:nvPr>
        </p:nvSpPr>
        <p:spPr>
          <a:xfrm>
            <a:off x="838200" y="365126"/>
            <a:ext cx="10515600" cy="486522"/>
          </a:xfrm>
        </p:spPr>
        <p:txBody>
          <a:bodyPr>
            <a:normAutofit/>
          </a:bodyPr>
          <a:lstStyle>
            <a:lvl1pPr>
              <a:defRPr sz="2400"/>
            </a:lvl1pPr>
          </a:lstStyle>
          <a:p>
            <a:endParaRPr lang="en-US" dirty="0"/>
          </a:p>
        </p:txBody>
      </p:sp>
      <p:sp>
        <p:nvSpPr>
          <p:cNvPr id="3" name="Substituent dată 2">
            <a:extLst>
              <a:ext uri="{FF2B5EF4-FFF2-40B4-BE49-F238E27FC236}">
                <a16:creationId xmlns:a16="http://schemas.microsoft.com/office/drawing/2014/main" id="{E06F795F-8BED-4A39-BFE4-D0AE390AB77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4" name="Substituent subsol 3">
            <a:extLst>
              <a:ext uri="{FF2B5EF4-FFF2-40B4-BE49-F238E27FC236}">
                <a16:creationId xmlns:a16="http://schemas.microsoft.com/office/drawing/2014/main" id="{1988FFFF-E256-48FF-B680-D64874BC80FE}"/>
              </a:ext>
            </a:extLst>
          </p:cNvPr>
          <p:cNvSpPr>
            <a:spLocks noGrp="1"/>
          </p:cNvSpPr>
          <p:nvPr>
            <p:ph type="ftr" sz="quarter" idx="11"/>
          </p:nvPr>
        </p:nvSpPr>
        <p:spPr/>
        <p:txBody>
          <a:bodyPr/>
          <a:lstStyle/>
          <a:p>
            <a:endParaRPr lang="en-US" dirty="0"/>
          </a:p>
        </p:txBody>
      </p:sp>
      <p:sp>
        <p:nvSpPr>
          <p:cNvPr id="5" name="Substituent număr diapozitiv 4">
            <a:extLst>
              <a:ext uri="{FF2B5EF4-FFF2-40B4-BE49-F238E27FC236}">
                <a16:creationId xmlns:a16="http://schemas.microsoft.com/office/drawing/2014/main" id="{3CBF156E-BBE9-4E50-B4DE-FE0A494EA324}"/>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25628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E0904599-4DC1-4E20-A915-5B71A5316DBD}"/>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3" name="Substituent subsol 2">
            <a:extLst>
              <a:ext uri="{FF2B5EF4-FFF2-40B4-BE49-F238E27FC236}">
                <a16:creationId xmlns:a16="http://schemas.microsoft.com/office/drawing/2014/main" id="{DD74B14D-3274-4C1D-A4ED-28E5DF046440}"/>
              </a:ext>
            </a:extLst>
          </p:cNvPr>
          <p:cNvSpPr>
            <a:spLocks noGrp="1"/>
          </p:cNvSpPr>
          <p:nvPr>
            <p:ph type="ftr" sz="quarter" idx="11"/>
          </p:nvPr>
        </p:nvSpPr>
        <p:spPr/>
        <p:txBody>
          <a:bodyPr/>
          <a:lstStyle/>
          <a:p>
            <a:endParaRPr lang="en-US" dirty="0"/>
          </a:p>
        </p:txBody>
      </p:sp>
      <p:sp>
        <p:nvSpPr>
          <p:cNvPr id="4" name="Substituent număr diapozitiv 3">
            <a:extLst>
              <a:ext uri="{FF2B5EF4-FFF2-40B4-BE49-F238E27FC236}">
                <a16:creationId xmlns:a16="http://schemas.microsoft.com/office/drawing/2014/main" id="{CE8AC9C1-569E-4538-9F64-6D5194FB6FD2}"/>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7446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7DA779-827A-4ED1-BF13-7857F0F6F416}"/>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3EF5E6FB-4440-4237-BA30-5B71EE8FA1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ABA87B6D-5FC5-4A9C-B158-43FB8D466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8C354B77-10F6-43B0-8875-15576B5F58E1}"/>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9BDC24CB-79E5-4DCE-9B1D-46D2A3B32449}"/>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BF2A311E-84C7-443B-A1CC-1F30DCFBAE2F}"/>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75488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836E169-BCEC-4B85-8ACB-4DF49ECFA80D}"/>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7FD4554A-BF63-4FE4-BA25-C508E22B11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Substituent text 3">
            <a:extLst>
              <a:ext uri="{FF2B5EF4-FFF2-40B4-BE49-F238E27FC236}">
                <a16:creationId xmlns:a16="http://schemas.microsoft.com/office/drawing/2014/main" id="{5FCA3B45-A134-4EAA-95C4-1A9568F2A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4E13E766-9C96-4BFE-BD4A-C2F386A8B8D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F0CE9668-E569-4E0E-ABAF-A89B0BBE6E7C}"/>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A4F73716-0894-4928-8914-5123C9674023}"/>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19087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885F5603-B11B-4F41-97F1-BAFB417F20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A36596C4-C825-4C2E-98F0-E37116956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DDA9DBB5-E60A-4857-B0F8-78E92C5454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38DC197A-6848-4639-BF3D-F29FB3587E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ubstituent număr diapozitiv 5">
            <a:extLst>
              <a:ext uri="{FF2B5EF4-FFF2-40B4-BE49-F238E27FC236}">
                <a16:creationId xmlns:a16="http://schemas.microsoft.com/office/drawing/2014/main" id="{46DA4D73-616F-47AF-ABCF-867B442205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28317-3275-45B1-A8CF-2231CB39B59B}" type="slidenum">
              <a:rPr lang="en-US" smtClean="0"/>
              <a:t>‹#›</a:t>
            </a:fld>
            <a:endParaRPr lang="en-US" dirty="0"/>
          </a:p>
        </p:txBody>
      </p:sp>
    </p:spTree>
    <p:extLst>
      <p:ext uri="{BB962C8B-B14F-4D97-AF65-F5344CB8AC3E}">
        <p14:creationId xmlns:p14="http://schemas.microsoft.com/office/powerpoint/2010/main" val="2471299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13.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0.png"/><Relationship Id="rId4" Type="http://schemas.openxmlformats.org/officeDocument/2006/relationships/image" Target="../media/image100.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50.png"/><Relationship Id="rId7" Type="http://schemas.openxmlformats.org/officeDocument/2006/relationships/image" Target="../media/image71.png"/><Relationship Id="rId2" Type="http://schemas.openxmlformats.org/officeDocument/2006/relationships/image" Target="../media/image640.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70.png"/><Relationship Id="rId4" Type="http://schemas.openxmlformats.org/officeDocument/2006/relationships/image" Target="../media/image660.png"/></Relationships>
</file>

<file path=ppt/slides/_rels/slide5.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image" Target="../media/image710.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84.png"/><Relationship Id="rId4" Type="http://schemas.openxmlformats.org/officeDocument/2006/relationships/image" Target="../media/image83.png"/></Relationships>
</file>

<file path=ppt/slides/_rels/slide8.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87.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89.png"/><Relationship Id="rId10" Type="http://schemas.openxmlformats.org/officeDocument/2006/relationships/image" Target="../media/image95.png"/><Relationship Id="rId4" Type="http://schemas.openxmlformats.org/officeDocument/2006/relationships/image" Target="../media/image88.png"/><Relationship Id="rId9" Type="http://schemas.openxmlformats.org/officeDocument/2006/relationships/image" Target="../media/image94.png"/></Relationships>
</file>

<file path=ppt/slides/_rels/slide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2.png"/><Relationship Id="rId4" Type="http://schemas.openxmlformats.org/officeDocument/2006/relationships/image" Target="../media/image10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D4CA370-25E1-4CF6-A679-9D0EA0F10587}"/>
              </a:ext>
            </a:extLst>
          </p:cNvPr>
          <p:cNvSpPr>
            <a:spLocks noGrp="1"/>
          </p:cNvSpPr>
          <p:nvPr>
            <p:ph type="ctrTitle"/>
          </p:nvPr>
        </p:nvSpPr>
        <p:spPr>
          <a:xfrm>
            <a:off x="1524000" y="1122363"/>
            <a:ext cx="9144000" cy="1020473"/>
          </a:xfrm>
        </p:spPr>
        <p:txBody>
          <a:bodyPr>
            <a:normAutofit/>
          </a:bodyPr>
          <a:lstStyle/>
          <a:p>
            <a:r>
              <a:rPr lang="en-US" sz="4000"/>
              <a:t>Small Signal Model / Current Mirror</a:t>
            </a:r>
            <a:endParaRPr lang="en-US" sz="4000" dirty="0"/>
          </a:p>
        </p:txBody>
      </p:sp>
      <p:sp>
        <p:nvSpPr>
          <p:cNvPr id="3" name="Subtitlu 2">
            <a:extLst>
              <a:ext uri="{FF2B5EF4-FFF2-40B4-BE49-F238E27FC236}">
                <a16:creationId xmlns:a16="http://schemas.microsoft.com/office/drawing/2014/main" id="{76728051-7EAE-4865-B651-A3C9F2A3D82A}"/>
              </a:ext>
            </a:extLst>
          </p:cNvPr>
          <p:cNvSpPr>
            <a:spLocks noGrp="1"/>
          </p:cNvSpPr>
          <p:nvPr>
            <p:ph type="subTitle" idx="1"/>
          </p:nvPr>
        </p:nvSpPr>
        <p:spPr>
          <a:xfrm>
            <a:off x="1524000" y="2336800"/>
            <a:ext cx="9144000" cy="2921000"/>
          </a:xfrm>
        </p:spPr>
        <p:txBody>
          <a:bodyPr/>
          <a:lstStyle/>
          <a:p>
            <a:r>
              <a:rPr lang="en-US" dirty="0"/>
              <a:t>FILS – Integrated Circuits</a:t>
            </a:r>
          </a:p>
        </p:txBody>
      </p:sp>
    </p:spTree>
    <p:extLst>
      <p:ext uri="{BB962C8B-B14F-4D97-AF65-F5344CB8AC3E}">
        <p14:creationId xmlns:p14="http://schemas.microsoft.com/office/powerpoint/2010/main" val="112392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028906" cy="461665"/>
          </a:xfrm>
          <a:prstGeom prst="rect">
            <a:avLst/>
          </a:prstGeom>
          <a:noFill/>
        </p:spPr>
        <p:txBody>
          <a:bodyPr wrap="none" rtlCol="0">
            <a:spAutoFit/>
          </a:bodyPr>
          <a:lstStyle/>
          <a:p>
            <a:r>
              <a:rPr lang="en-US" sz="2400" dirty="0"/>
              <a:t>Total Gate Capacitance</a:t>
            </a:r>
            <a:endParaRPr lang="ro-RO" sz="2400" dirty="0"/>
          </a:p>
        </p:txBody>
      </p:sp>
      <p:sp>
        <p:nvSpPr>
          <p:cNvPr id="13" name="CasetăText 23">
            <a:extLst>
              <a:ext uri="{FF2B5EF4-FFF2-40B4-BE49-F238E27FC236}">
                <a16:creationId xmlns:a16="http://schemas.microsoft.com/office/drawing/2014/main" id="{020F7836-9340-4CB0-B8D7-E15CD17A9A20}"/>
              </a:ext>
            </a:extLst>
          </p:cNvPr>
          <p:cNvSpPr txBox="1"/>
          <p:nvPr/>
        </p:nvSpPr>
        <p:spPr>
          <a:xfrm>
            <a:off x="400050" y="1028338"/>
            <a:ext cx="8161551" cy="2031325"/>
          </a:xfrm>
          <a:prstGeom prst="rect">
            <a:avLst/>
          </a:prstGeom>
          <a:noFill/>
        </p:spPr>
        <p:txBody>
          <a:bodyPr wrap="square" rtlCol="0">
            <a:spAutoFit/>
          </a:bodyPr>
          <a:lstStyle/>
          <a:p>
            <a:pPr marL="342900" indent="-342900">
              <a:buFont typeface="Arial" panose="020B0604020202020204" pitchFamily="34" charset="0"/>
              <a:buChar char="•"/>
            </a:pPr>
            <a:r>
              <a:rPr lang="en-US" dirty="0"/>
              <a:t>For negative V</a:t>
            </a:r>
            <a:r>
              <a:rPr lang="en-US" baseline="-25000" dirty="0"/>
              <a:t>GS</a:t>
            </a:r>
            <a:r>
              <a:rPr lang="en-US" dirty="0"/>
              <a:t> voltages, the majority carriers are attracted to the surface forming an accumulation layer.</a:t>
            </a:r>
          </a:p>
          <a:p>
            <a:pPr marL="342900" indent="-342900">
              <a:buFont typeface="Arial" panose="020B0604020202020204" pitchFamily="34" charset="0"/>
              <a:buChar char="•"/>
            </a:pPr>
            <a:r>
              <a:rPr lang="en-US" dirty="0"/>
              <a:t>For positive V</a:t>
            </a:r>
            <a:r>
              <a:rPr lang="en-US" baseline="-25000" dirty="0"/>
              <a:t>GS</a:t>
            </a:r>
            <a:r>
              <a:rPr lang="en-US" dirty="0"/>
              <a:t> voltages below the threshold voltage the capacitance is between the gate and the depletion region, so the effective distance between armature plates is effectively increased and depends on V</a:t>
            </a:r>
            <a:r>
              <a:rPr lang="en-US" baseline="-25000" dirty="0"/>
              <a:t>GS</a:t>
            </a:r>
            <a:r>
              <a:rPr lang="en-US" dirty="0"/>
              <a:t>. As a result, the C</a:t>
            </a:r>
            <a:r>
              <a:rPr lang="en-US" baseline="-25000" dirty="0"/>
              <a:t>G</a:t>
            </a:r>
            <a:r>
              <a:rPr lang="en-US" dirty="0"/>
              <a:t> is lower.</a:t>
            </a:r>
          </a:p>
          <a:p>
            <a:pPr marL="342900" indent="-342900">
              <a:buFont typeface="Arial" panose="020B0604020202020204" pitchFamily="34" charset="0"/>
              <a:buChar char="•"/>
            </a:pPr>
            <a:r>
              <a:rPr lang="en-US" dirty="0"/>
              <a:t>In inversion, all additional charge is added to the channel, so the distance between the capacitor plates is again equal to the oxide thickness.</a:t>
            </a:r>
          </a:p>
        </p:txBody>
      </p:sp>
      <p:pic>
        <p:nvPicPr>
          <p:cNvPr id="8" name="Picture 7">
            <a:extLst>
              <a:ext uri="{FF2B5EF4-FFF2-40B4-BE49-F238E27FC236}">
                <a16:creationId xmlns:a16="http://schemas.microsoft.com/office/drawing/2014/main" id="{4C7C92FD-16B2-4737-A794-75233FFAD683}"/>
              </a:ext>
            </a:extLst>
          </p:cNvPr>
          <p:cNvPicPr>
            <a:picLocks noChangeAspect="1"/>
          </p:cNvPicPr>
          <p:nvPr/>
        </p:nvPicPr>
        <p:blipFill>
          <a:blip r:embed="rId2"/>
          <a:stretch>
            <a:fillRect/>
          </a:stretch>
        </p:blipFill>
        <p:spPr>
          <a:xfrm>
            <a:off x="3268829" y="3429000"/>
            <a:ext cx="6738707" cy="3279876"/>
          </a:xfrm>
          <a:prstGeom prst="rect">
            <a:avLst/>
          </a:prstGeom>
        </p:spPr>
      </p:pic>
      <p:pic>
        <p:nvPicPr>
          <p:cNvPr id="12" name="Picture 11">
            <a:extLst>
              <a:ext uri="{FF2B5EF4-FFF2-40B4-BE49-F238E27FC236}">
                <a16:creationId xmlns:a16="http://schemas.microsoft.com/office/drawing/2014/main" id="{FB5F9BD8-A85A-4EF2-AF81-8EBD6A3A9E3A}"/>
              </a:ext>
            </a:extLst>
          </p:cNvPr>
          <p:cNvPicPr>
            <a:picLocks noChangeAspect="1"/>
          </p:cNvPicPr>
          <p:nvPr/>
        </p:nvPicPr>
        <p:blipFill>
          <a:blip r:embed="rId3"/>
          <a:stretch>
            <a:fillRect/>
          </a:stretch>
        </p:blipFill>
        <p:spPr>
          <a:xfrm>
            <a:off x="8712467" y="909621"/>
            <a:ext cx="3096654" cy="2390982"/>
          </a:xfrm>
          <a:prstGeom prst="rect">
            <a:avLst/>
          </a:prstGeom>
        </p:spPr>
      </p:pic>
      <mc:AlternateContent xmlns:mc="http://schemas.openxmlformats.org/markup-compatibility/2006" xmlns:a14="http://schemas.microsoft.com/office/drawing/2010/main">
        <mc:Choice Requires="a14">
          <p:sp>
            <p:nvSpPr>
              <p:cNvPr id="14" name="Dreptunghi 4">
                <a:extLst>
                  <a:ext uri="{FF2B5EF4-FFF2-40B4-BE49-F238E27FC236}">
                    <a16:creationId xmlns:a16="http://schemas.microsoft.com/office/drawing/2014/main" id="{4F100F04-3004-4327-B1A9-C14E6EE2EC81}"/>
                  </a:ext>
                </a:extLst>
              </p:cNvPr>
              <p:cNvSpPr/>
              <p:nvPr/>
            </p:nvSpPr>
            <p:spPr>
              <a:xfrm>
                <a:off x="755184" y="3429000"/>
                <a:ext cx="1575915"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𝐺</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𝑜𝑥</m:t>
                          </m:r>
                        </m:sub>
                      </m:sSub>
                      <m:r>
                        <a:rPr lang="en-US" b="0" i="1" smtClean="0">
                          <a:latin typeface="Cambria Math" panose="02040503050406030204" pitchFamily="18" charset="0"/>
                          <a:ea typeface="Cambria Math" panose="02040503050406030204" pitchFamily="18" charset="0"/>
                        </a:rPr>
                        <m:t>𝑊𝐿</m:t>
                      </m:r>
                    </m:oMath>
                  </m:oMathPara>
                </a14:m>
                <a:endParaRPr lang="en-US" dirty="0"/>
              </a:p>
            </p:txBody>
          </p:sp>
        </mc:Choice>
        <mc:Fallback xmlns="">
          <p:sp>
            <p:nvSpPr>
              <p:cNvPr id="14" name="Dreptunghi 4">
                <a:extLst>
                  <a:ext uri="{FF2B5EF4-FFF2-40B4-BE49-F238E27FC236}">
                    <a16:creationId xmlns:a16="http://schemas.microsoft.com/office/drawing/2014/main" id="{4F100F04-3004-4327-B1A9-C14E6EE2EC81}"/>
                  </a:ext>
                </a:extLst>
              </p:cNvPr>
              <p:cNvSpPr>
                <a:spLocks noRot="1" noChangeAspect="1" noMove="1" noResize="1" noEditPoints="1" noAdjustHandles="1" noChangeArrowheads="1" noChangeShapeType="1" noTextEdit="1"/>
              </p:cNvSpPr>
              <p:nvPr/>
            </p:nvSpPr>
            <p:spPr>
              <a:xfrm>
                <a:off x="755184" y="3429000"/>
                <a:ext cx="1575915" cy="369332"/>
              </a:xfrm>
              <a:prstGeom prst="rect">
                <a:avLst/>
              </a:prstGeom>
              <a:blipFill>
                <a:blip r:embed="rId4"/>
                <a:stretch>
                  <a:fillRect/>
                </a:stretch>
              </a:blipFill>
            </p:spPr>
            <p:txBody>
              <a:bodyPr/>
              <a:lstStyle/>
              <a:p>
                <a:r>
                  <a:rPr lang="en-US">
                    <a:noFill/>
                  </a:rPr>
                  <a:t> </a:t>
                </a:r>
              </a:p>
            </p:txBody>
          </p:sp>
        </mc:Fallback>
      </mc:AlternateContent>
      <p:sp>
        <p:nvSpPr>
          <p:cNvPr id="18" name="Rectangle: Rounded Corners 5">
            <a:extLst>
              <a:ext uri="{FF2B5EF4-FFF2-40B4-BE49-F238E27FC236}">
                <a16:creationId xmlns:a16="http://schemas.microsoft.com/office/drawing/2014/main" id="{C2B00A98-5E12-4482-B64B-F227BA5897D1}"/>
              </a:ext>
            </a:extLst>
          </p:cNvPr>
          <p:cNvSpPr/>
          <p:nvPr/>
        </p:nvSpPr>
        <p:spPr>
          <a:xfrm>
            <a:off x="755185" y="3429001"/>
            <a:ext cx="1429280" cy="369332"/>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168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747483" cy="461665"/>
          </a:xfrm>
          <a:prstGeom prst="rect">
            <a:avLst/>
          </a:prstGeom>
          <a:noFill/>
        </p:spPr>
        <p:txBody>
          <a:bodyPr wrap="none" rtlCol="0">
            <a:spAutoFit/>
          </a:bodyPr>
          <a:lstStyle/>
          <a:p>
            <a:r>
              <a:rPr lang="en-US" sz="2400" dirty="0"/>
              <a:t>Overlap Capacitance</a:t>
            </a:r>
            <a:endParaRPr lang="ro-RO" sz="2400" dirty="0"/>
          </a:p>
        </p:txBody>
      </p:sp>
      <p:sp>
        <p:nvSpPr>
          <p:cNvPr id="13" name="CasetăText 23">
            <a:extLst>
              <a:ext uri="{FF2B5EF4-FFF2-40B4-BE49-F238E27FC236}">
                <a16:creationId xmlns:a16="http://schemas.microsoft.com/office/drawing/2014/main" id="{020F7836-9340-4CB0-B8D7-E15CD17A9A20}"/>
              </a:ext>
            </a:extLst>
          </p:cNvPr>
          <p:cNvSpPr txBox="1"/>
          <p:nvPr/>
        </p:nvSpPr>
        <p:spPr>
          <a:xfrm>
            <a:off x="400050" y="1028338"/>
            <a:ext cx="10973583" cy="1754326"/>
          </a:xfrm>
          <a:prstGeom prst="rect">
            <a:avLst/>
          </a:prstGeom>
          <a:noFill/>
        </p:spPr>
        <p:txBody>
          <a:bodyPr wrap="square" rtlCol="0">
            <a:spAutoFit/>
          </a:bodyPr>
          <a:lstStyle/>
          <a:p>
            <a:pPr marL="342900" indent="-342900">
              <a:buFont typeface="Arial" panose="020B0604020202020204" pitchFamily="34" charset="0"/>
              <a:buChar char="•"/>
            </a:pPr>
            <a:r>
              <a:rPr lang="en-US" dirty="0"/>
              <a:t>There is always an overlap region between the gate (oxide and poly) and source/drain diffusions.</a:t>
            </a:r>
          </a:p>
          <a:p>
            <a:pPr marL="342900" indent="-342900">
              <a:buFont typeface="Arial" panose="020B0604020202020204" pitchFamily="34" charset="0"/>
              <a:buChar char="•"/>
            </a:pPr>
            <a:r>
              <a:rPr lang="en-US" dirty="0"/>
              <a:t>This overlap region introduces an overlap capacitance.</a:t>
            </a:r>
          </a:p>
          <a:p>
            <a:pPr marL="342900" indent="-342900">
              <a:buFont typeface="Arial" panose="020B0604020202020204" pitchFamily="34" charset="0"/>
              <a:buChar char="•"/>
            </a:pPr>
            <a:r>
              <a:rPr lang="en-US" dirty="0"/>
              <a:t>For the overlap capacitance, the distance between armatures is always the oxide thickness.</a:t>
            </a:r>
          </a:p>
          <a:p>
            <a:pPr marL="342900" indent="-342900">
              <a:buFont typeface="Arial" panose="020B0604020202020204" pitchFamily="34" charset="0"/>
              <a:buChar char="•"/>
            </a:pPr>
            <a:r>
              <a:rPr lang="en-US" dirty="0"/>
              <a:t>There are two overlap capacitances, one gate-source and one-gate drain. They are equal under the assumption that the drain and source are symmetrical and the overlap length is the same.</a:t>
            </a:r>
          </a:p>
          <a:p>
            <a:pPr marL="342900" indent="-342900">
              <a:buFont typeface="Arial" panose="020B0604020202020204" pitchFamily="34" charset="0"/>
              <a:buChar char="•"/>
            </a:pPr>
            <a:r>
              <a:rPr lang="en-US" dirty="0"/>
              <a:t>The overlap capacitance is given by (where L</a:t>
            </a:r>
            <a:r>
              <a:rPr lang="en-US" baseline="-25000" dirty="0"/>
              <a:t>ovl</a:t>
            </a:r>
            <a:r>
              <a:rPr lang="en-US" dirty="0"/>
              <a:t> is the overlap length and is much smaller than L).</a:t>
            </a:r>
          </a:p>
        </p:txBody>
      </p:sp>
      <mc:AlternateContent xmlns:mc="http://schemas.openxmlformats.org/markup-compatibility/2006" xmlns:a14="http://schemas.microsoft.com/office/drawing/2010/main">
        <mc:Choice Requires="a14">
          <p:sp>
            <p:nvSpPr>
              <p:cNvPr id="14" name="Dreptunghi 4">
                <a:extLst>
                  <a:ext uri="{FF2B5EF4-FFF2-40B4-BE49-F238E27FC236}">
                    <a16:creationId xmlns:a16="http://schemas.microsoft.com/office/drawing/2014/main" id="{4F100F04-3004-4327-B1A9-C14E6EE2EC81}"/>
                  </a:ext>
                </a:extLst>
              </p:cNvPr>
              <p:cNvSpPr/>
              <p:nvPr/>
            </p:nvSpPr>
            <p:spPr>
              <a:xfrm>
                <a:off x="792762" y="2920089"/>
                <a:ext cx="2244800"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𝑜𝑣𝑙</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𝑜𝑥</m:t>
                          </m:r>
                        </m:sub>
                      </m:sSub>
                      <m:r>
                        <a:rPr lang="en-US" b="0" i="1" smtClean="0">
                          <a:latin typeface="Cambria Math" panose="02040503050406030204" pitchFamily="18" charset="0"/>
                          <a:ea typeface="Cambria Math" panose="02040503050406030204" pitchFamily="18" charset="0"/>
                        </a:rPr>
                        <m:t>𝑊</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𝐿</m:t>
                          </m:r>
                        </m:e>
                        <m:sub>
                          <m:r>
                            <a:rPr lang="en-US" b="0" i="1" smtClean="0">
                              <a:latin typeface="Cambria Math" panose="02040503050406030204" pitchFamily="18" charset="0"/>
                              <a:ea typeface="Cambria Math" panose="02040503050406030204" pitchFamily="18" charset="0"/>
                            </a:rPr>
                            <m:t>𝑜𝑣𝑙</m:t>
                          </m:r>
                        </m:sub>
                      </m:sSub>
                    </m:oMath>
                  </m:oMathPara>
                </a14:m>
                <a:endParaRPr lang="en-US" dirty="0"/>
              </a:p>
            </p:txBody>
          </p:sp>
        </mc:Choice>
        <mc:Fallback xmlns="">
          <p:sp>
            <p:nvSpPr>
              <p:cNvPr id="14" name="Dreptunghi 4">
                <a:extLst>
                  <a:ext uri="{FF2B5EF4-FFF2-40B4-BE49-F238E27FC236}">
                    <a16:creationId xmlns:a16="http://schemas.microsoft.com/office/drawing/2014/main" id="{4F100F04-3004-4327-B1A9-C14E6EE2EC81}"/>
                  </a:ext>
                </a:extLst>
              </p:cNvPr>
              <p:cNvSpPr>
                <a:spLocks noRot="1" noChangeAspect="1" noMove="1" noResize="1" noEditPoints="1" noAdjustHandles="1" noChangeArrowheads="1" noChangeShapeType="1" noTextEdit="1"/>
              </p:cNvSpPr>
              <p:nvPr/>
            </p:nvSpPr>
            <p:spPr>
              <a:xfrm>
                <a:off x="792762" y="2920089"/>
                <a:ext cx="2244800" cy="369332"/>
              </a:xfrm>
              <a:prstGeom prst="rect">
                <a:avLst/>
              </a:prstGeom>
              <a:blipFill>
                <a:blip r:embed="rId2"/>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C02E7E9-D3A3-4700-86FF-1DCB91DCECA8}"/>
              </a:ext>
            </a:extLst>
          </p:cNvPr>
          <p:cNvPicPr>
            <a:picLocks noChangeAspect="1"/>
          </p:cNvPicPr>
          <p:nvPr/>
        </p:nvPicPr>
        <p:blipFill>
          <a:blip r:embed="rId3"/>
          <a:stretch>
            <a:fillRect/>
          </a:stretch>
        </p:blipFill>
        <p:spPr>
          <a:xfrm>
            <a:off x="2947605" y="3679791"/>
            <a:ext cx="6409524" cy="2266667"/>
          </a:xfrm>
          <a:prstGeom prst="rect">
            <a:avLst/>
          </a:prstGeom>
        </p:spPr>
      </p:pic>
    </p:spTree>
    <p:extLst>
      <p:ext uri="{BB962C8B-B14F-4D97-AF65-F5344CB8AC3E}">
        <p14:creationId xmlns:p14="http://schemas.microsoft.com/office/powerpoint/2010/main" val="3093381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261919" cy="461665"/>
          </a:xfrm>
          <a:prstGeom prst="rect">
            <a:avLst/>
          </a:prstGeom>
          <a:noFill/>
        </p:spPr>
        <p:txBody>
          <a:bodyPr wrap="none" rtlCol="0">
            <a:spAutoFit/>
          </a:bodyPr>
          <a:lstStyle/>
          <a:p>
            <a:r>
              <a:rPr lang="en-US" sz="2400" dirty="0"/>
              <a:t>C</a:t>
            </a:r>
            <a:r>
              <a:rPr lang="en-US" sz="2400" baseline="-25000" dirty="0"/>
              <a:t>GS</a:t>
            </a:r>
            <a:r>
              <a:rPr lang="en-US" sz="2400" dirty="0"/>
              <a:t> and C</a:t>
            </a:r>
            <a:r>
              <a:rPr lang="en-US" sz="2400" baseline="-25000" dirty="0"/>
              <a:t>GD</a:t>
            </a:r>
            <a:r>
              <a:rPr lang="en-US" sz="2400" dirty="0"/>
              <a:t> capacitances</a:t>
            </a:r>
            <a:endParaRPr lang="ro-RO" sz="2400" dirty="0"/>
          </a:p>
        </p:txBody>
      </p:sp>
      <p:sp>
        <p:nvSpPr>
          <p:cNvPr id="13" name="CasetăText 23">
            <a:extLst>
              <a:ext uri="{FF2B5EF4-FFF2-40B4-BE49-F238E27FC236}">
                <a16:creationId xmlns:a16="http://schemas.microsoft.com/office/drawing/2014/main" id="{020F7836-9340-4CB0-B8D7-E15CD17A9A20}"/>
              </a:ext>
            </a:extLst>
          </p:cNvPr>
          <p:cNvSpPr txBox="1"/>
          <p:nvPr/>
        </p:nvSpPr>
        <p:spPr>
          <a:xfrm>
            <a:off x="400050" y="1028338"/>
            <a:ext cx="11348604" cy="923330"/>
          </a:xfrm>
          <a:prstGeom prst="rect">
            <a:avLst/>
          </a:prstGeom>
          <a:noFill/>
        </p:spPr>
        <p:txBody>
          <a:bodyPr wrap="square" rtlCol="0">
            <a:spAutoFit/>
          </a:bodyPr>
          <a:lstStyle/>
          <a:p>
            <a:pPr marL="342900" indent="-342900">
              <a:buFont typeface="Arial" panose="020B0604020202020204" pitchFamily="34" charset="0"/>
              <a:buChar char="•"/>
            </a:pPr>
            <a:r>
              <a:rPr lang="en-US" dirty="0"/>
              <a:t>The total gate capacitance is between gate and the channel – one armature is actually distributed along the channel.</a:t>
            </a:r>
          </a:p>
          <a:p>
            <a:pPr marL="342900" indent="-342900">
              <a:buFont typeface="Arial" panose="020B0604020202020204" pitchFamily="34" charset="0"/>
              <a:buChar char="•"/>
            </a:pPr>
            <a:r>
              <a:rPr lang="en-US" dirty="0"/>
              <a:t>As in our model we work with the drain and source terminals, we need to split the total gate capacitance between source and drain (C</a:t>
            </a:r>
            <a:r>
              <a:rPr lang="en-US" baseline="-25000" dirty="0"/>
              <a:t>gs</a:t>
            </a:r>
            <a:r>
              <a:rPr lang="en-US" dirty="0"/>
              <a:t> and C</a:t>
            </a:r>
            <a:r>
              <a:rPr lang="en-US" baseline="-25000" dirty="0"/>
              <a:t>gd</a:t>
            </a:r>
            <a:r>
              <a:rPr lang="en-US" dirty="0"/>
              <a:t>).</a:t>
            </a:r>
          </a:p>
        </p:txBody>
      </p:sp>
      <mc:AlternateContent xmlns:mc="http://schemas.openxmlformats.org/markup-compatibility/2006" xmlns:a14="http://schemas.microsoft.com/office/drawing/2010/main">
        <mc:Choice Requires="a14">
          <p:sp>
            <p:nvSpPr>
              <p:cNvPr id="14" name="Dreptunghi 4">
                <a:extLst>
                  <a:ext uri="{FF2B5EF4-FFF2-40B4-BE49-F238E27FC236}">
                    <a16:creationId xmlns:a16="http://schemas.microsoft.com/office/drawing/2014/main" id="{4F100F04-3004-4327-B1A9-C14E6EE2EC81}"/>
                  </a:ext>
                </a:extLst>
              </p:cNvPr>
              <p:cNvSpPr/>
              <p:nvPr/>
            </p:nvSpPr>
            <p:spPr>
              <a:xfrm>
                <a:off x="1594427" y="5269226"/>
                <a:ext cx="2946257" cy="61093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𝐺𝑆</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𝑜𝑥</m:t>
                          </m:r>
                        </m:sub>
                      </m:sSub>
                      <m:r>
                        <a:rPr lang="en-US" b="0" i="1" smtClean="0">
                          <a:latin typeface="Cambria Math" panose="02040503050406030204" pitchFamily="18" charset="0"/>
                          <a:ea typeface="Cambria Math" panose="02040503050406030204" pitchFamily="18" charset="0"/>
                        </a:rPr>
                        <m:t>𝑊𝐿</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𝑜𝑣𝑙</m:t>
                          </m:r>
                        </m:sub>
                      </m:sSub>
                    </m:oMath>
                  </m:oMathPara>
                </a14:m>
                <a:endParaRPr lang="en-US" dirty="0"/>
              </a:p>
            </p:txBody>
          </p:sp>
        </mc:Choice>
        <mc:Fallback xmlns="">
          <p:sp>
            <p:nvSpPr>
              <p:cNvPr id="14" name="Dreptunghi 4">
                <a:extLst>
                  <a:ext uri="{FF2B5EF4-FFF2-40B4-BE49-F238E27FC236}">
                    <a16:creationId xmlns:a16="http://schemas.microsoft.com/office/drawing/2014/main" id="{4F100F04-3004-4327-B1A9-C14E6EE2EC81}"/>
                  </a:ext>
                </a:extLst>
              </p:cNvPr>
              <p:cNvSpPr>
                <a:spLocks noRot="1" noChangeAspect="1" noMove="1" noResize="1" noEditPoints="1" noAdjustHandles="1" noChangeArrowheads="1" noChangeShapeType="1" noTextEdit="1"/>
              </p:cNvSpPr>
              <p:nvPr/>
            </p:nvSpPr>
            <p:spPr>
              <a:xfrm>
                <a:off x="1594427" y="5269226"/>
                <a:ext cx="2946257" cy="610936"/>
              </a:xfrm>
              <a:prstGeom prst="rect">
                <a:avLst/>
              </a:prstGeom>
              <a:blipFill>
                <a:blip r:embed="rId2"/>
                <a:stretch>
                  <a:fillRect/>
                </a:stretch>
              </a:blipFill>
            </p:spPr>
            <p:txBody>
              <a:bodyPr/>
              <a:lstStyle/>
              <a:p>
                <a:r>
                  <a:rPr lang="en-US">
                    <a:noFill/>
                  </a:rPr>
                  <a:t> </a:t>
                </a:r>
              </a:p>
            </p:txBody>
          </p:sp>
        </mc:Fallback>
      </mc:AlternateContent>
      <p:sp>
        <p:nvSpPr>
          <p:cNvPr id="2" name="CasetăText 23">
            <a:extLst>
              <a:ext uri="{FF2B5EF4-FFF2-40B4-BE49-F238E27FC236}">
                <a16:creationId xmlns:a16="http://schemas.microsoft.com/office/drawing/2014/main" id="{A19B1EC2-BBF2-46E8-AD7B-2DCAC8178117}"/>
              </a:ext>
            </a:extLst>
          </p:cNvPr>
          <p:cNvSpPr txBox="1"/>
          <p:nvPr/>
        </p:nvSpPr>
        <p:spPr>
          <a:xfrm>
            <a:off x="443346" y="2142043"/>
            <a:ext cx="5457718" cy="369332"/>
          </a:xfrm>
          <a:prstGeom prst="rect">
            <a:avLst/>
          </a:prstGeom>
          <a:noFill/>
        </p:spPr>
        <p:txBody>
          <a:bodyPr wrap="square" rtlCol="0">
            <a:spAutoFit/>
          </a:bodyPr>
          <a:lstStyle/>
          <a:p>
            <a:pPr algn="ctr"/>
            <a:r>
              <a:rPr lang="en-US" b="1" dirty="0"/>
              <a:t>Linear Region</a:t>
            </a:r>
          </a:p>
        </p:txBody>
      </p:sp>
      <p:sp>
        <p:nvSpPr>
          <p:cNvPr id="5" name="CasetăText 23">
            <a:extLst>
              <a:ext uri="{FF2B5EF4-FFF2-40B4-BE49-F238E27FC236}">
                <a16:creationId xmlns:a16="http://schemas.microsoft.com/office/drawing/2014/main" id="{2D526466-E566-464A-8289-481EBBA0CF58}"/>
              </a:ext>
            </a:extLst>
          </p:cNvPr>
          <p:cNvSpPr txBox="1"/>
          <p:nvPr/>
        </p:nvSpPr>
        <p:spPr>
          <a:xfrm>
            <a:off x="5901064" y="2142043"/>
            <a:ext cx="5847590" cy="369332"/>
          </a:xfrm>
          <a:prstGeom prst="rect">
            <a:avLst/>
          </a:prstGeom>
          <a:noFill/>
        </p:spPr>
        <p:txBody>
          <a:bodyPr wrap="square" rtlCol="0">
            <a:spAutoFit/>
          </a:bodyPr>
          <a:lstStyle/>
          <a:p>
            <a:pPr algn="ctr"/>
            <a:r>
              <a:rPr lang="en-US" b="1" dirty="0"/>
              <a:t>Saturation</a:t>
            </a:r>
          </a:p>
        </p:txBody>
      </p:sp>
      <mc:AlternateContent xmlns:mc="http://schemas.openxmlformats.org/markup-compatibility/2006" xmlns:a14="http://schemas.microsoft.com/office/drawing/2010/main">
        <mc:Choice Requires="a14">
          <p:sp>
            <p:nvSpPr>
              <p:cNvPr id="6" name="Dreptunghi 4">
                <a:extLst>
                  <a:ext uri="{FF2B5EF4-FFF2-40B4-BE49-F238E27FC236}">
                    <a16:creationId xmlns:a16="http://schemas.microsoft.com/office/drawing/2014/main" id="{ECC51FAF-72AD-46A1-B5E2-273CAA7D6CFC}"/>
                  </a:ext>
                </a:extLst>
              </p:cNvPr>
              <p:cNvSpPr/>
              <p:nvPr/>
            </p:nvSpPr>
            <p:spPr>
              <a:xfrm>
                <a:off x="1594427" y="5870767"/>
                <a:ext cx="2946257" cy="61093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𝐺𝐷</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𝑜𝑥</m:t>
                          </m:r>
                        </m:sub>
                      </m:sSub>
                      <m:r>
                        <a:rPr lang="en-US" b="0" i="1" smtClean="0">
                          <a:latin typeface="Cambria Math" panose="02040503050406030204" pitchFamily="18" charset="0"/>
                          <a:ea typeface="Cambria Math" panose="02040503050406030204" pitchFamily="18" charset="0"/>
                        </a:rPr>
                        <m:t>𝑊𝐿</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𝑜𝑣𝑙</m:t>
                          </m:r>
                        </m:sub>
                      </m:sSub>
                    </m:oMath>
                  </m:oMathPara>
                </a14:m>
                <a:endParaRPr lang="en-US" dirty="0"/>
              </a:p>
            </p:txBody>
          </p:sp>
        </mc:Choice>
        <mc:Fallback xmlns="">
          <p:sp>
            <p:nvSpPr>
              <p:cNvPr id="6" name="Dreptunghi 4">
                <a:extLst>
                  <a:ext uri="{FF2B5EF4-FFF2-40B4-BE49-F238E27FC236}">
                    <a16:creationId xmlns:a16="http://schemas.microsoft.com/office/drawing/2014/main" id="{ECC51FAF-72AD-46A1-B5E2-273CAA7D6CFC}"/>
                  </a:ext>
                </a:extLst>
              </p:cNvPr>
              <p:cNvSpPr>
                <a:spLocks noRot="1" noChangeAspect="1" noMove="1" noResize="1" noEditPoints="1" noAdjustHandles="1" noChangeArrowheads="1" noChangeShapeType="1" noTextEdit="1"/>
              </p:cNvSpPr>
              <p:nvPr/>
            </p:nvSpPr>
            <p:spPr>
              <a:xfrm>
                <a:off x="1594427" y="5870767"/>
                <a:ext cx="2946257" cy="610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Dreptunghi 4">
                <a:extLst>
                  <a:ext uri="{FF2B5EF4-FFF2-40B4-BE49-F238E27FC236}">
                    <a16:creationId xmlns:a16="http://schemas.microsoft.com/office/drawing/2014/main" id="{A35E4826-BE52-4C43-83A3-1244F544E731}"/>
                  </a:ext>
                </a:extLst>
              </p:cNvPr>
              <p:cNvSpPr/>
              <p:nvPr/>
            </p:nvSpPr>
            <p:spPr>
              <a:xfrm>
                <a:off x="7759320" y="5277520"/>
                <a:ext cx="2946257" cy="61093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𝐺𝑆</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3</m:t>
                          </m:r>
                        </m:den>
                      </m:f>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𝑜𝑥</m:t>
                          </m:r>
                        </m:sub>
                      </m:sSub>
                      <m:r>
                        <a:rPr lang="en-US" b="0" i="1" smtClean="0">
                          <a:latin typeface="Cambria Math" panose="02040503050406030204" pitchFamily="18" charset="0"/>
                          <a:ea typeface="Cambria Math" panose="02040503050406030204" pitchFamily="18" charset="0"/>
                        </a:rPr>
                        <m:t>𝑊𝐿</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𝑜𝑣𝑙</m:t>
                          </m:r>
                        </m:sub>
                      </m:sSub>
                    </m:oMath>
                  </m:oMathPara>
                </a14:m>
                <a:endParaRPr lang="en-US" dirty="0"/>
              </a:p>
            </p:txBody>
          </p:sp>
        </mc:Choice>
        <mc:Fallback xmlns="">
          <p:sp>
            <p:nvSpPr>
              <p:cNvPr id="7" name="Dreptunghi 4">
                <a:extLst>
                  <a:ext uri="{FF2B5EF4-FFF2-40B4-BE49-F238E27FC236}">
                    <a16:creationId xmlns:a16="http://schemas.microsoft.com/office/drawing/2014/main" id="{A35E4826-BE52-4C43-83A3-1244F544E731}"/>
                  </a:ext>
                </a:extLst>
              </p:cNvPr>
              <p:cNvSpPr>
                <a:spLocks noRot="1" noChangeAspect="1" noMove="1" noResize="1" noEditPoints="1" noAdjustHandles="1" noChangeArrowheads="1" noChangeShapeType="1" noTextEdit="1"/>
              </p:cNvSpPr>
              <p:nvPr/>
            </p:nvSpPr>
            <p:spPr>
              <a:xfrm>
                <a:off x="7759320" y="5277520"/>
                <a:ext cx="2946257" cy="6109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Dreptunghi 4">
                <a:extLst>
                  <a:ext uri="{FF2B5EF4-FFF2-40B4-BE49-F238E27FC236}">
                    <a16:creationId xmlns:a16="http://schemas.microsoft.com/office/drawing/2014/main" id="{F85C1C02-BC72-4B59-ABCD-A75E842CBF3E}"/>
                  </a:ext>
                </a:extLst>
              </p:cNvPr>
              <p:cNvSpPr/>
              <p:nvPr/>
            </p:nvSpPr>
            <p:spPr>
              <a:xfrm>
                <a:off x="7759320" y="6020038"/>
                <a:ext cx="2946257"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𝐺𝐷</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𝑜𝑣𝑙</m:t>
                          </m:r>
                        </m:sub>
                      </m:sSub>
                    </m:oMath>
                  </m:oMathPara>
                </a14:m>
                <a:endParaRPr lang="en-US" dirty="0"/>
              </a:p>
            </p:txBody>
          </p:sp>
        </mc:Choice>
        <mc:Fallback xmlns="">
          <p:sp>
            <p:nvSpPr>
              <p:cNvPr id="11" name="Dreptunghi 4">
                <a:extLst>
                  <a:ext uri="{FF2B5EF4-FFF2-40B4-BE49-F238E27FC236}">
                    <a16:creationId xmlns:a16="http://schemas.microsoft.com/office/drawing/2014/main" id="{F85C1C02-BC72-4B59-ABCD-A75E842CBF3E}"/>
                  </a:ext>
                </a:extLst>
              </p:cNvPr>
              <p:cNvSpPr>
                <a:spLocks noRot="1" noChangeAspect="1" noMove="1" noResize="1" noEditPoints="1" noAdjustHandles="1" noChangeArrowheads="1" noChangeShapeType="1" noTextEdit="1"/>
              </p:cNvSpPr>
              <p:nvPr/>
            </p:nvSpPr>
            <p:spPr>
              <a:xfrm>
                <a:off x="7759320" y="6020038"/>
                <a:ext cx="2946257" cy="369332"/>
              </a:xfrm>
              <a:prstGeom prst="rect">
                <a:avLst/>
              </a:prstGeom>
              <a:blipFill>
                <a:blip r:embed="rId5"/>
                <a:stretch>
                  <a:fillRect/>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A41A38C0-E6C0-42AF-AC0C-53026E831C98}"/>
              </a:ext>
            </a:extLst>
          </p:cNvPr>
          <p:cNvPicPr>
            <a:picLocks noChangeAspect="1"/>
          </p:cNvPicPr>
          <p:nvPr/>
        </p:nvPicPr>
        <p:blipFill>
          <a:blip r:embed="rId6"/>
          <a:stretch>
            <a:fillRect/>
          </a:stretch>
        </p:blipFill>
        <p:spPr>
          <a:xfrm>
            <a:off x="1296444" y="2634641"/>
            <a:ext cx="4168355" cy="1343416"/>
          </a:xfrm>
          <a:prstGeom prst="rect">
            <a:avLst/>
          </a:prstGeom>
        </p:spPr>
      </p:pic>
      <p:pic>
        <p:nvPicPr>
          <p:cNvPr id="23" name="Picture 22">
            <a:extLst>
              <a:ext uri="{FF2B5EF4-FFF2-40B4-BE49-F238E27FC236}">
                <a16:creationId xmlns:a16="http://schemas.microsoft.com/office/drawing/2014/main" id="{28885712-1538-4282-B940-A8375BC1B4DA}"/>
              </a:ext>
            </a:extLst>
          </p:cNvPr>
          <p:cNvPicPr>
            <a:picLocks noChangeAspect="1"/>
          </p:cNvPicPr>
          <p:nvPr/>
        </p:nvPicPr>
        <p:blipFill>
          <a:blip r:embed="rId7"/>
          <a:stretch>
            <a:fillRect/>
          </a:stretch>
        </p:blipFill>
        <p:spPr>
          <a:xfrm>
            <a:off x="7277989" y="2663951"/>
            <a:ext cx="3908917" cy="1224552"/>
          </a:xfrm>
          <a:prstGeom prst="rect">
            <a:avLst/>
          </a:prstGeom>
        </p:spPr>
      </p:pic>
      <p:sp>
        <p:nvSpPr>
          <p:cNvPr id="25" name="CasetăText 23">
            <a:extLst>
              <a:ext uri="{FF2B5EF4-FFF2-40B4-BE49-F238E27FC236}">
                <a16:creationId xmlns:a16="http://schemas.microsoft.com/office/drawing/2014/main" id="{41379468-EDBF-4CE5-94A9-D9C3E9F259ED}"/>
              </a:ext>
            </a:extLst>
          </p:cNvPr>
          <p:cNvSpPr txBox="1"/>
          <p:nvPr/>
        </p:nvSpPr>
        <p:spPr>
          <a:xfrm>
            <a:off x="443346" y="4053420"/>
            <a:ext cx="5552446" cy="923330"/>
          </a:xfrm>
          <a:prstGeom prst="rect">
            <a:avLst/>
          </a:prstGeom>
          <a:noFill/>
        </p:spPr>
        <p:txBody>
          <a:bodyPr wrap="square" rtlCol="0">
            <a:spAutoFit/>
          </a:bodyPr>
          <a:lstStyle/>
          <a:p>
            <a:pPr marL="342900" indent="-342900">
              <a:buFont typeface="Arial" panose="020B0604020202020204" pitchFamily="34" charset="0"/>
              <a:buChar char="•"/>
            </a:pPr>
            <a:r>
              <a:rPr lang="en-US" dirty="0"/>
              <a:t>The channel is continuous from source to drain so we will consider that the gate capacitance is equally distributed between source and drain.</a:t>
            </a:r>
          </a:p>
        </p:txBody>
      </p:sp>
      <p:sp>
        <p:nvSpPr>
          <p:cNvPr id="27" name="CasetăText 23">
            <a:extLst>
              <a:ext uri="{FF2B5EF4-FFF2-40B4-BE49-F238E27FC236}">
                <a16:creationId xmlns:a16="http://schemas.microsoft.com/office/drawing/2014/main" id="{811F34C6-01F8-4209-9509-23237BD86963}"/>
              </a:ext>
            </a:extLst>
          </p:cNvPr>
          <p:cNvSpPr txBox="1"/>
          <p:nvPr/>
        </p:nvSpPr>
        <p:spPr>
          <a:xfrm>
            <a:off x="6450904" y="3981395"/>
            <a:ext cx="5552446" cy="1200329"/>
          </a:xfrm>
          <a:prstGeom prst="rect">
            <a:avLst/>
          </a:prstGeom>
          <a:noFill/>
        </p:spPr>
        <p:txBody>
          <a:bodyPr wrap="square" rtlCol="0">
            <a:spAutoFit/>
          </a:bodyPr>
          <a:lstStyle/>
          <a:p>
            <a:pPr marL="342900" indent="-342900">
              <a:buFont typeface="Arial" panose="020B0604020202020204" pitchFamily="34" charset="0"/>
              <a:buChar char="•"/>
            </a:pPr>
            <a:r>
              <a:rPr lang="en-US" dirty="0"/>
              <a:t>The channel is interrupted at the drain. We will consider that the entire gate-channel capacitance is connected to the source.</a:t>
            </a:r>
          </a:p>
          <a:p>
            <a:pPr marL="342900" indent="-342900">
              <a:buFont typeface="Arial" panose="020B0604020202020204" pitchFamily="34" charset="0"/>
              <a:buChar char="•"/>
            </a:pPr>
            <a:r>
              <a:rPr lang="en-US" dirty="0"/>
              <a:t>Also, the capacitance is smaller (by a factor of 2/3)</a:t>
            </a:r>
          </a:p>
        </p:txBody>
      </p:sp>
      <p:sp>
        <p:nvSpPr>
          <p:cNvPr id="29" name="Rectangle: Rounded Corners 5">
            <a:extLst>
              <a:ext uri="{FF2B5EF4-FFF2-40B4-BE49-F238E27FC236}">
                <a16:creationId xmlns:a16="http://schemas.microsoft.com/office/drawing/2014/main" id="{04D6E410-14EE-4F7B-BD4D-3DABFA596380}"/>
              </a:ext>
            </a:extLst>
          </p:cNvPr>
          <p:cNvSpPr/>
          <p:nvPr/>
        </p:nvSpPr>
        <p:spPr>
          <a:xfrm>
            <a:off x="1486423" y="5277519"/>
            <a:ext cx="2559484" cy="1241275"/>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Rounded Corners 5">
            <a:extLst>
              <a:ext uri="{FF2B5EF4-FFF2-40B4-BE49-F238E27FC236}">
                <a16:creationId xmlns:a16="http://schemas.microsoft.com/office/drawing/2014/main" id="{EC2DD259-CE2F-409B-85FE-F9AA5D8934F7}"/>
              </a:ext>
            </a:extLst>
          </p:cNvPr>
          <p:cNvSpPr/>
          <p:nvPr/>
        </p:nvSpPr>
        <p:spPr>
          <a:xfrm>
            <a:off x="7701420" y="5275375"/>
            <a:ext cx="2450925" cy="1241275"/>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833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7247625" cy="461665"/>
          </a:xfrm>
          <a:prstGeom prst="rect">
            <a:avLst/>
          </a:prstGeom>
          <a:noFill/>
        </p:spPr>
        <p:txBody>
          <a:bodyPr wrap="none" rtlCol="0">
            <a:spAutoFit/>
          </a:bodyPr>
          <a:lstStyle/>
          <a:p>
            <a:r>
              <a:rPr lang="en-US" sz="2400" dirty="0"/>
              <a:t>C</a:t>
            </a:r>
            <a:r>
              <a:rPr lang="en-US" sz="2400" baseline="-25000" dirty="0"/>
              <a:t>GS</a:t>
            </a:r>
            <a:r>
              <a:rPr lang="en-US" sz="2400" dirty="0"/>
              <a:t> and C</a:t>
            </a:r>
            <a:r>
              <a:rPr lang="en-US" sz="2400" baseline="-25000" dirty="0"/>
              <a:t>GD</a:t>
            </a:r>
            <a:r>
              <a:rPr lang="en-US" sz="2400" dirty="0"/>
              <a:t> capacitances in small signal equivalent model</a:t>
            </a:r>
            <a:endParaRPr lang="ro-RO" sz="2400" dirty="0"/>
          </a:p>
        </p:txBody>
      </p:sp>
      <p:sp>
        <p:nvSpPr>
          <p:cNvPr id="13" name="CasetăText 23">
            <a:extLst>
              <a:ext uri="{FF2B5EF4-FFF2-40B4-BE49-F238E27FC236}">
                <a16:creationId xmlns:a16="http://schemas.microsoft.com/office/drawing/2014/main" id="{020F7836-9340-4CB0-B8D7-E15CD17A9A20}"/>
              </a:ext>
            </a:extLst>
          </p:cNvPr>
          <p:cNvSpPr txBox="1"/>
          <p:nvPr/>
        </p:nvSpPr>
        <p:spPr>
          <a:xfrm>
            <a:off x="400050" y="1028338"/>
            <a:ext cx="11348604" cy="1477328"/>
          </a:xfrm>
          <a:prstGeom prst="rect">
            <a:avLst/>
          </a:prstGeom>
          <a:noFill/>
        </p:spPr>
        <p:txBody>
          <a:bodyPr wrap="square" rtlCol="0">
            <a:spAutoFit/>
          </a:bodyPr>
          <a:lstStyle/>
          <a:p>
            <a:pPr marL="342900" indent="-342900">
              <a:buFont typeface="Arial" panose="020B0604020202020204" pitchFamily="34" charset="0"/>
              <a:buChar char="•"/>
            </a:pPr>
            <a:r>
              <a:rPr lang="en-US" dirty="0"/>
              <a:t>We add the C</a:t>
            </a:r>
            <a:r>
              <a:rPr lang="en-US" baseline="-25000" dirty="0"/>
              <a:t>GS</a:t>
            </a:r>
            <a:r>
              <a:rPr lang="en-US" dirty="0"/>
              <a:t> and C</a:t>
            </a:r>
            <a:r>
              <a:rPr lang="en-US" baseline="-25000" dirty="0"/>
              <a:t>GD</a:t>
            </a:r>
            <a:r>
              <a:rPr lang="en-US" dirty="0"/>
              <a:t> capacitors to the small signal model</a:t>
            </a:r>
          </a:p>
          <a:p>
            <a:pPr marL="342900" indent="-342900">
              <a:buFont typeface="Arial" panose="020B0604020202020204" pitchFamily="34" charset="0"/>
              <a:buChar char="•"/>
            </a:pPr>
            <a:r>
              <a:rPr lang="en-US" dirty="0"/>
              <a:t>Note that the small signal model presented in this lecture corresponds to the saturation region, so add the saturation C</a:t>
            </a:r>
            <a:r>
              <a:rPr lang="en-US" baseline="-25000" dirty="0"/>
              <a:t>GS</a:t>
            </a:r>
            <a:r>
              <a:rPr lang="en-US" dirty="0"/>
              <a:t> and C</a:t>
            </a:r>
            <a:r>
              <a:rPr lang="en-US" baseline="-25000" dirty="0"/>
              <a:t>GD</a:t>
            </a:r>
            <a:r>
              <a:rPr lang="en-US" dirty="0"/>
              <a:t> values.</a:t>
            </a:r>
          </a:p>
          <a:p>
            <a:pPr marL="342900" indent="-342900">
              <a:buFont typeface="Arial" panose="020B0604020202020204" pitchFamily="34" charset="0"/>
              <a:buChar char="•"/>
            </a:pPr>
            <a:r>
              <a:rPr lang="en-US" dirty="0"/>
              <a:t>Note that, in saturation, C</a:t>
            </a:r>
            <a:r>
              <a:rPr lang="en-US" baseline="-25000" dirty="0"/>
              <a:t>GS</a:t>
            </a:r>
            <a:r>
              <a:rPr lang="en-US" dirty="0"/>
              <a:t> is significantly larger than C</a:t>
            </a:r>
            <a:r>
              <a:rPr lang="en-US" baseline="-25000" dirty="0"/>
              <a:t>GD</a:t>
            </a:r>
            <a:r>
              <a:rPr lang="en-US" dirty="0"/>
              <a:t>. However, C</a:t>
            </a:r>
            <a:r>
              <a:rPr lang="en-US" baseline="-25000" dirty="0"/>
              <a:t>GD</a:t>
            </a:r>
            <a:r>
              <a:rPr lang="en-US" dirty="0"/>
              <a:t> can be very important in some cases as it is connected as a Miller capacitor.</a:t>
            </a:r>
          </a:p>
        </p:txBody>
      </p:sp>
      <p:pic>
        <p:nvPicPr>
          <p:cNvPr id="9" name="Picture 8">
            <a:extLst>
              <a:ext uri="{FF2B5EF4-FFF2-40B4-BE49-F238E27FC236}">
                <a16:creationId xmlns:a16="http://schemas.microsoft.com/office/drawing/2014/main" id="{64D36A44-C623-4D17-AE11-920D1730F29C}"/>
              </a:ext>
            </a:extLst>
          </p:cNvPr>
          <p:cNvPicPr>
            <a:picLocks noChangeAspect="1"/>
          </p:cNvPicPr>
          <p:nvPr/>
        </p:nvPicPr>
        <p:blipFill>
          <a:blip r:embed="rId2"/>
          <a:stretch>
            <a:fillRect/>
          </a:stretch>
        </p:blipFill>
        <p:spPr>
          <a:xfrm>
            <a:off x="2959815" y="3035076"/>
            <a:ext cx="6492900" cy="2794586"/>
          </a:xfrm>
          <a:prstGeom prst="rect">
            <a:avLst/>
          </a:prstGeom>
        </p:spPr>
      </p:pic>
    </p:spTree>
    <p:extLst>
      <p:ext uri="{BB962C8B-B14F-4D97-AF65-F5344CB8AC3E}">
        <p14:creationId xmlns:p14="http://schemas.microsoft.com/office/powerpoint/2010/main" val="1178802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124812" cy="461665"/>
          </a:xfrm>
          <a:prstGeom prst="rect">
            <a:avLst/>
          </a:prstGeom>
          <a:noFill/>
        </p:spPr>
        <p:txBody>
          <a:bodyPr wrap="none" rtlCol="0">
            <a:spAutoFit/>
          </a:bodyPr>
          <a:lstStyle/>
          <a:p>
            <a:r>
              <a:rPr lang="en-US" sz="2400" dirty="0"/>
              <a:t>The Body Effect</a:t>
            </a:r>
            <a:endParaRPr lang="ro-RO" sz="2400" dirty="0"/>
          </a:p>
        </p:txBody>
      </p:sp>
      <p:sp>
        <p:nvSpPr>
          <p:cNvPr id="13" name="CasetăText 23">
            <a:extLst>
              <a:ext uri="{FF2B5EF4-FFF2-40B4-BE49-F238E27FC236}">
                <a16:creationId xmlns:a16="http://schemas.microsoft.com/office/drawing/2014/main" id="{020F7836-9340-4CB0-B8D7-E15CD17A9A20}"/>
              </a:ext>
            </a:extLst>
          </p:cNvPr>
          <p:cNvSpPr txBox="1"/>
          <p:nvPr/>
        </p:nvSpPr>
        <p:spPr>
          <a:xfrm>
            <a:off x="400050" y="1028338"/>
            <a:ext cx="11348604" cy="1200329"/>
          </a:xfrm>
          <a:prstGeom prst="rect">
            <a:avLst/>
          </a:prstGeom>
          <a:noFill/>
        </p:spPr>
        <p:txBody>
          <a:bodyPr wrap="square" rtlCol="0">
            <a:spAutoFit/>
          </a:bodyPr>
          <a:lstStyle/>
          <a:p>
            <a:pPr marL="342900" indent="-342900">
              <a:buFont typeface="Arial" panose="020B0604020202020204" pitchFamily="34" charset="0"/>
              <a:buChar char="•"/>
            </a:pPr>
            <a:r>
              <a:rPr lang="en-US" dirty="0"/>
              <a:t>Let us not consider the case in which V</a:t>
            </a:r>
            <a:r>
              <a:rPr lang="en-US" baseline="-25000" dirty="0"/>
              <a:t>S</a:t>
            </a:r>
            <a:r>
              <a:rPr lang="en-US" dirty="0"/>
              <a:t>≠V</a:t>
            </a:r>
            <a:r>
              <a:rPr lang="en-US" baseline="-25000" dirty="0"/>
              <a:t>B</a:t>
            </a:r>
            <a:r>
              <a:rPr lang="en-US" dirty="0"/>
              <a:t>. (For simplicity we will consider V</a:t>
            </a:r>
            <a:r>
              <a:rPr lang="en-US" baseline="-25000" dirty="0"/>
              <a:t>S</a:t>
            </a:r>
            <a:r>
              <a:rPr lang="en-US" dirty="0"/>
              <a:t>=V</a:t>
            </a:r>
            <a:r>
              <a:rPr lang="en-US" baseline="-25000" dirty="0"/>
              <a:t>D</a:t>
            </a:r>
            <a:r>
              <a:rPr lang="en-US" dirty="0"/>
              <a:t> as a first step.)</a:t>
            </a:r>
          </a:p>
          <a:p>
            <a:pPr marL="342900" indent="-342900">
              <a:buFont typeface="Arial" panose="020B0604020202020204" pitchFamily="34" charset="0"/>
              <a:buChar char="•"/>
            </a:pPr>
            <a:r>
              <a:rPr lang="en-US" dirty="0"/>
              <a:t>In this case the source – substrate and drain – substrate junctions are reversed bias.</a:t>
            </a:r>
          </a:p>
          <a:p>
            <a:pPr marL="342900" indent="-342900">
              <a:buFont typeface="Arial" panose="020B0604020202020204" pitchFamily="34" charset="0"/>
              <a:buChar char="•"/>
            </a:pPr>
            <a:r>
              <a:rPr lang="en-US" dirty="0"/>
              <a:t>This results in an increased depletion region and, as a result, a higher V</a:t>
            </a:r>
            <a:r>
              <a:rPr lang="en-US" baseline="-25000" dirty="0"/>
              <a:t>GS</a:t>
            </a:r>
            <a:r>
              <a:rPr lang="en-US" dirty="0"/>
              <a:t> voltage is needed to create the channel.</a:t>
            </a:r>
          </a:p>
          <a:p>
            <a:pPr marL="342900" indent="-342900">
              <a:buFont typeface="Arial" panose="020B0604020202020204" pitchFamily="34" charset="0"/>
              <a:buChar char="•"/>
            </a:pPr>
            <a:r>
              <a:rPr lang="en-US" dirty="0"/>
              <a:t>In conclusion, </a:t>
            </a:r>
            <a:r>
              <a:rPr lang="en-US" b="1" dirty="0"/>
              <a:t>the threshold voltage increases with the source – bulk voltage.</a:t>
            </a:r>
          </a:p>
        </p:txBody>
      </p:sp>
      <mc:AlternateContent xmlns:mc="http://schemas.openxmlformats.org/markup-compatibility/2006" xmlns:a14="http://schemas.microsoft.com/office/drawing/2010/main">
        <mc:Choice Requires="a14">
          <p:sp>
            <p:nvSpPr>
              <p:cNvPr id="2" name="Dreptunghi 4">
                <a:extLst>
                  <a:ext uri="{FF2B5EF4-FFF2-40B4-BE49-F238E27FC236}">
                    <a16:creationId xmlns:a16="http://schemas.microsoft.com/office/drawing/2014/main" id="{78BF1F1A-3C55-4187-AD4F-6E513AB2B2CD}"/>
                  </a:ext>
                </a:extLst>
              </p:cNvPr>
              <p:cNvSpPr/>
              <p:nvPr/>
            </p:nvSpPr>
            <p:spPr>
              <a:xfrm>
                <a:off x="742657" y="2228667"/>
                <a:ext cx="4104915" cy="50687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d>
                        <m:dPr>
                          <m:ctrlPr>
                            <a:rPr lang="en-US" b="0" i="1" smtClean="0">
                              <a:latin typeface="Cambria Math" panose="02040503050406030204" pitchFamily="18" charset="0"/>
                              <a:ea typeface="Cambria Math" panose="02040503050406030204" pitchFamily="18" charset="0"/>
                            </a:rPr>
                          </m:ctrlPr>
                        </m:dPr>
                        <m:e>
                          <m:rad>
                            <m:radPr>
                              <m:degHide m:val="on"/>
                              <m:ctrlPr>
                                <a:rPr lang="en-US" b="0" i="1" smtClean="0">
                                  <a:latin typeface="Cambria Math" panose="02040503050406030204" pitchFamily="18" charset="0"/>
                                  <a:ea typeface="Cambria Math" panose="02040503050406030204" pitchFamily="18" charset="0"/>
                                </a:rPr>
                              </m:ctrlPr>
                            </m:radPr>
                            <m:deg/>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𝑆𝐵</m:t>
                                  </m:r>
                                </m:sub>
                              </m:sSub>
                              <m:r>
                                <a:rPr lang="en-US" b="0" i="1" smtClean="0">
                                  <a:latin typeface="Cambria Math" panose="02040503050406030204" pitchFamily="18" charset="0"/>
                                  <a:ea typeface="Cambria Math" panose="02040503050406030204" pitchFamily="18" charset="0"/>
                                </a:rPr>
                                <m:t>+2</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𝐵</m:t>
                                      </m:r>
                                    </m:sub>
                                  </m:sSub>
                                </m:e>
                              </m:d>
                            </m:e>
                          </m:rad>
                          <m:r>
                            <a:rPr lang="en-US" b="0" i="1" smtClean="0">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2</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𝐵</m:t>
                                      </m:r>
                                    </m:sub>
                                  </m:sSub>
                                </m:e>
                              </m:d>
                            </m:e>
                          </m:rad>
                        </m:e>
                      </m:d>
                    </m:oMath>
                  </m:oMathPara>
                </a14:m>
                <a:endParaRPr lang="en-US" dirty="0"/>
              </a:p>
            </p:txBody>
          </p:sp>
        </mc:Choice>
        <mc:Fallback xmlns="">
          <p:sp>
            <p:nvSpPr>
              <p:cNvPr id="2" name="Dreptunghi 4">
                <a:extLst>
                  <a:ext uri="{FF2B5EF4-FFF2-40B4-BE49-F238E27FC236}">
                    <a16:creationId xmlns:a16="http://schemas.microsoft.com/office/drawing/2014/main" id="{78BF1F1A-3C55-4187-AD4F-6E513AB2B2CD}"/>
                  </a:ext>
                </a:extLst>
              </p:cNvPr>
              <p:cNvSpPr>
                <a:spLocks noRot="1" noChangeAspect="1" noMove="1" noResize="1" noEditPoints="1" noAdjustHandles="1" noChangeArrowheads="1" noChangeShapeType="1" noTextEdit="1"/>
              </p:cNvSpPr>
              <p:nvPr/>
            </p:nvSpPr>
            <p:spPr>
              <a:xfrm>
                <a:off x="742657" y="2228667"/>
                <a:ext cx="4104915" cy="506870"/>
              </a:xfrm>
              <a:prstGeom prst="rect">
                <a:avLst/>
              </a:prstGeom>
              <a:blipFill>
                <a:blip r:embed="rId2"/>
                <a:stretch>
                  <a:fillRect/>
                </a:stretch>
              </a:blipFill>
            </p:spPr>
            <p:txBody>
              <a:bodyPr/>
              <a:lstStyle/>
              <a:p>
                <a:r>
                  <a:rPr lang="en-US">
                    <a:noFill/>
                  </a:rPr>
                  <a:t> </a:t>
                </a:r>
              </a:p>
            </p:txBody>
          </p:sp>
        </mc:Fallback>
      </mc:AlternateContent>
      <p:sp>
        <p:nvSpPr>
          <p:cNvPr id="5" name="CasetăText 23">
            <a:extLst>
              <a:ext uri="{FF2B5EF4-FFF2-40B4-BE49-F238E27FC236}">
                <a16:creationId xmlns:a16="http://schemas.microsoft.com/office/drawing/2014/main" id="{29F21912-20A7-40BA-8675-33C7D0245D09}"/>
              </a:ext>
            </a:extLst>
          </p:cNvPr>
          <p:cNvSpPr txBox="1"/>
          <p:nvPr/>
        </p:nvSpPr>
        <p:spPr>
          <a:xfrm>
            <a:off x="400050" y="2735537"/>
            <a:ext cx="11348604" cy="923330"/>
          </a:xfrm>
          <a:prstGeom prst="rect">
            <a:avLst/>
          </a:prstGeom>
          <a:noFill/>
        </p:spPr>
        <p:txBody>
          <a:bodyPr wrap="square" rtlCol="0">
            <a:spAutoFit/>
          </a:bodyPr>
          <a:lstStyle/>
          <a:p>
            <a:pPr marL="342900" indent="-342900">
              <a:buFont typeface="Arial" panose="020B0604020202020204" pitchFamily="34" charset="0"/>
              <a:buChar char="•"/>
            </a:pPr>
            <a:r>
              <a:rPr lang="en-US" dirty="0"/>
              <a:t>Where V</a:t>
            </a:r>
            <a:r>
              <a:rPr lang="en-US" baseline="-25000" dirty="0"/>
              <a:t>T0</a:t>
            </a:r>
            <a:r>
              <a:rPr lang="en-US" dirty="0"/>
              <a:t> is the threshold voltage when V</a:t>
            </a:r>
            <a:r>
              <a:rPr lang="en-US" baseline="-25000" dirty="0"/>
              <a:t>SB</a:t>
            </a:r>
            <a:r>
              <a:rPr lang="en-US" dirty="0"/>
              <a:t>=0, </a:t>
            </a:r>
            <a:r>
              <a:rPr lang="el-GR" i="1" dirty="0"/>
              <a:t>γ</a:t>
            </a:r>
            <a:r>
              <a:rPr lang="en-US" dirty="0"/>
              <a:t> is the body effect constant and 2|</a:t>
            </a:r>
            <a:r>
              <a:rPr lang="el-GR" i="1" dirty="0"/>
              <a:t>Φ</a:t>
            </a:r>
            <a:r>
              <a:rPr lang="en-US" baseline="-25000" dirty="0"/>
              <a:t>B</a:t>
            </a:r>
            <a:r>
              <a:rPr lang="en-US" dirty="0"/>
              <a:t>| is the surface potential.</a:t>
            </a:r>
          </a:p>
          <a:p>
            <a:pPr marL="342900" indent="-342900">
              <a:buFont typeface="Arial" panose="020B0604020202020204" pitchFamily="34" charset="0"/>
              <a:buChar char="•"/>
            </a:pPr>
            <a:r>
              <a:rPr lang="en-US" dirty="0"/>
              <a:t>We will consider the effect of the body effect on the threshold voltage to be independent on V</a:t>
            </a:r>
            <a:r>
              <a:rPr lang="en-US" baseline="-25000" dirty="0"/>
              <a:t>ds</a:t>
            </a:r>
            <a:r>
              <a:rPr lang="en-US" dirty="0"/>
              <a:t>.</a:t>
            </a:r>
          </a:p>
          <a:p>
            <a:pPr marL="342900" indent="-342900">
              <a:buFont typeface="Arial" panose="020B0604020202020204" pitchFamily="34" charset="0"/>
              <a:buChar char="•"/>
            </a:pPr>
            <a:r>
              <a:rPr lang="en-US" dirty="0"/>
              <a:t>The body effect can be significant, V</a:t>
            </a:r>
            <a:r>
              <a:rPr lang="en-US" baseline="-25000" dirty="0"/>
              <a:t>T</a:t>
            </a:r>
            <a:r>
              <a:rPr lang="en-US" dirty="0"/>
              <a:t> can increase with about 1V for V</a:t>
            </a:r>
            <a:r>
              <a:rPr lang="en-US" baseline="-25000" dirty="0"/>
              <a:t>sb</a:t>
            </a:r>
            <a:r>
              <a:rPr lang="en-US" dirty="0"/>
              <a:t> increase of 5V.</a:t>
            </a:r>
          </a:p>
        </p:txBody>
      </p:sp>
      <p:pic>
        <p:nvPicPr>
          <p:cNvPr id="7" name="Picture 6">
            <a:extLst>
              <a:ext uri="{FF2B5EF4-FFF2-40B4-BE49-F238E27FC236}">
                <a16:creationId xmlns:a16="http://schemas.microsoft.com/office/drawing/2014/main" id="{949C20DC-42C5-4EA5-BE05-57467F842B27}"/>
              </a:ext>
            </a:extLst>
          </p:cNvPr>
          <p:cNvPicPr>
            <a:picLocks noChangeAspect="1"/>
          </p:cNvPicPr>
          <p:nvPr/>
        </p:nvPicPr>
        <p:blipFill>
          <a:blip r:embed="rId3"/>
          <a:stretch>
            <a:fillRect/>
          </a:stretch>
        </p:blipFill>
        <p:spPr>
          <a:xfrm>
            <a:off x="3814175" y="3870490"/>
            <a:ext cx="4912271" cy="2719293"/>
          </a:xfrm>
          <a:prstGeom prst="rect">
            <a:avLst/>
          </a:prstGeom>
        </p:spPr>
      </p:pic>
    </p:spTree>
    <p:extLst>
      <p:ext uri="{BB962C8B-B14F-4D97-AF65-F5344CB8AC3E}">
        <p14:creationId xmlns:p14="http://schemas.microsoft.com/office/powerpoint/2010/main" val="2728532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875292" cy="461665"/>
          </a:xfrm>
          <a:prstGeom prst="rect">
            <a:avLst/>
          </a:prstGeom>
          <a:noFill/>
        </p:spPr>
        <p:txBody>
          <a:bodyPr wrap="none" rtlCol="0">
            <a:spAutoFit/>
          </a:bodyPr>
          <a:lstStyle/>
          <a:p>
            <a:r>
              <a:rPr lang="en-US" sz="2400" dirty="0"/>
              <a:t>The Body Effect – Small signal</a:t>
            </a:r>
            <a:endParaRPr lang="ro-RO" sz="2400" dirty="0"/>
          </a:p>
        </p:txBody>
      </p:sp>
      <p:sp>
        <p:nvSpPr>
          <p:cNvPr id="6" name="CasetăText 23">
            <a:extLst>
              <a:ext uri="{FF2B5EF4-FFF2-40B4-BE49-F238E27FC236}">
                <a16:creationId xmlns:a16="http://schemas.microsoft.com/office/drawing/2014/main" id="{275AA0F9-00EB-48FD-BA04-3FF099FC50B3}"/>
              </a:ext>
            </a:extLst>
          </p:cNvPr>
          <p:cNvSpPr txBox="1"/>
          <p:nvPr/>
        </p:nvSpPr>
        <p:spPr>
          <a:xfrm>
            <a:off x="400050" y="1114961"/>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Taking into account the body effect, the drain currents depends on VSB as well, so the small signal model results:</a:t>
            </a:r>
          </a:p>
        </p:txBody>
      </p:sp>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7C31EF29-AB53-484C-8BEB-54199DA129A0}"/>
                  </a:ext>
                </a:extLst>
              </p:cNvPr>
              <p:cNvSpPr/>
              <p:nvPr/>
            </p:nvSpPr>
            <p:spPr>
              <a:xfrm>
                <a:off x="760189" y="1484293"/>
                <a:ext cx="4324928" cy="69743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𝑖</m:t>
                          </m:r>
                        </m:e>
                        <m:sub>
                          <m:r>
                            <a:rPr lang="en-US" i="1">
                              <a:latin typeface="Cambria Math" panose="02040503050406030204" pitchFamily="18" charset="0"/>
                            </a:rPr>
                            <m:t>𝐷</m:t>
                          </m:r>
                        </m:sub>
                      </m:sSub>
                      <m:r>
                        <a:rPr lang="en-US" i="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sub>
                          </m:sSub>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𝑔𝑠</m:t>
                              </m:r>
                            </m:sub>
                          </m:sSub>
                        </m:den>
                      </m:f>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𝑔𝑠</m:t>
                          </m:r>
                        </m:sub>
                      </m:sSub>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𝐷</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𝑠</m:t>
                              </m:r>
                            </m:sub>
                          </m:sSub>
                        </m:den>
                      </m:f>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𝑑</m:t>
                          </m:r>
                          <m:r>
                            <a:rPr lang="en-US" i="1">
                              <a:latin typeface="Cambria Math" panose="02040503050406030204" pitchFamily="18" charset="0"/>
                            </a:rPr>
                            <m:t>𝑠</m:t>
                          </m:r>
                        </m:sub>
                      </m:sSub>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𝐷</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𝑏</m:t>
                              </m:r>
                            </m:sub>
                          </m:sSub>
                        </m:den>
                      </m:f>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𝑠</m:t>
                          </m:r>
                          <m:r>
                            <a:rPr lang="en-US" b="0" i="1" smtClean="0">
                              <a:latin typeface="Cambria Math" panose="02040503050406030204" pitchFamily="18" charset="0"/>
                            </a:rPr>
                            <m:t>𝑏</m:t>
                          </m:r>
                        </m:sub>
                      </m:sSub>
                    </m:oMath>
                  </m:oMathPara>
                </a14:m>
                <a:endParaRPr lang="en-US" dirty="0"/>
              </a:p>
            </p:txBody>
          </p:sp>
        </mc:Choice>
        <mc:Fallback xmlns="">
          <p:sp>
            <p:nvSpPr>
              <p:cNvPr id="9" name="Dreptunghi 4">
                <a:extLst>
                  <a:ext uri="{FF2B5EF4-FFF2-40B4-BE49-F238E27FC236}">
                    <a16:creationId xmlns:a16="http://schemas.microsoft.com/office/drawing/2014/main" id="{7C31EF29-AB53-484C-8BEB-54199DA129A0}"/>
                  </a:ext>
                </a:extLst>
              </p:cNvPr>
              <p:cNvSpPr>
                <a:spLocks noRot="1" noChangeAspect="1" noMove="1" noResize="1" noEditPoints="1" noAdjustHandles="1" noChangeArrowheads="1" noChangeShapeType="1" noTextEdit="1"/>
              </p:cNvSpPr>
              <p:nvPr/>
            </p:nvSpPr>
            <p:spPr>
              <a:xfrm>
                <a:off x="760189" y="1484293"/>
                <a:ext cx="4324928" cy="697435"/>
              </a:xfrm>
              <a:prstGeom prst="rect">
                <a:avLst/>
              </a:prstGeom>
              <a:blipFill>
                <a:blip r:embed="rId2"/>
                <a:stretch>
                  <a:fillRect/>
                </a:stretch>
              </a:blipFill>
            </p:spPr>
            <p:txBody>
              <a:bodyPr/>
              <a:lstStyle/>
              <a:p>
                <a:r>
                  <a:rPr lang="en-US">
                    <a:noFill/>
                  </a:rPr>
                  <a:t> </a:t>
                </a:r>
              </a:p>
            </p:txBody>
          </p:sp>
        </mc:Fallback>
      </mc:AlternateContent>
      <p:sp>
        <p:nvSpPr>
          <p:cNvPr id="11" name="CasetăText 23">
            <a:extLst>
              <a:ext uri="{FF2B5EF4-FFF2-40B4-BE49-F238E27FC236}">
                <a16:creationId xmlns:a16="http://schemas.microsoft.com/office/drawing/2014/main" id="{E43C84DF-D30D-4CD2-9E49-5891D232A491}"/>
              </a:ext>
            </a:extLst>
          </p:cNvPr>
          <p:cNvSpPr txBox="1"/>
          <p:nvPr/>
        </p:nvSpPr>
        <p:spPr>
          <a:xfrm>
            <a:off x="400050" y="2181728"/>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Where:</a:t>
            </a:r>
          </a:p>
        </p:txBody>
      </p:sp>
      <mc:AlternateContent xmlns:mc="http://schemas.openxmlformats.org/markup-compatibility/2006" xmlns:a14="http://schemas.microsoft.com/office/drawing/2010/main">
        <mc:Choice Requires="a14">
          <p:sp>
            <p:nvSpPr>
              <p:cNvPr id="15" name="Dreptunghi 4">
                <a:extLst>
                  <a:ext uri="{FF2B5EF4-FFF2-40B4-BE49-F238E27FC236}">
                    <a16:creationId xmlns:a16="http://schemas.microsoft.com/office/drawing/2014/main" id="{6957281B-A5CB-490F-9646-F4E063276870}"/>
                  </a:ext>
                </a:extLst>
              </p:cNvPr>
              <p:cNvSpPr/>
              <p:nvPr/>
            </p:nvSpPr>
            <p:spPr>
              <a:xfrm>
                <a:off x="760189" y="2445805"/>
                <a:ext cx="6015581" cy="6186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b="0" i="0" smtClean="0">
                          <a:latin typeface="Cambria Math" panose="02040503050406030204" pitchFamily="18" charset="0"/>
                        </a:rPr>
                        <m:t>,</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m:t>
                          </m:r>
                          <m:r>
                            <a:rPr lang="en-US" i="1">
                              <a:latin typeface="Cambria Math" panose="02040503050406030204" pitchFamily="18" charset="0"/>
                            </a:rPr>
                            <m:t>𝑠</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m:t>
                          </m:r>
                          <m:r>
                            <a:rPr lang="en-US" b="0" i="1" smtClean="0">
                              <a:latin typeface="Cambria Math" panose="02040503050406030204" pitchFamily="18" charset="0"/>
                            </a:rPr>
                            <m:t>𝑏</m:t>
                          </m:r>
                        </m:sub>
                      </m:sSub>
                      <m:r>
                        <a:rPr lang="en-US" b="0" i="0" smtClean="0">
                          <a:latin typeface="Cambria Math" panose="02040503050406030204" pitchFamily="18" charset="0"/>
                        </a:rPr>
                        <m:t>)</m:t>
                      </m:r>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𝑠𝑏</m:t>
                                  </m:r>
                                </m:sub>
                              </m:sSub>
                              <m:r>
                                <a:rPr lang="en-US" b="0" i="1" smtClean="0">
                                  <a:latin typeface="Cambria Math" panose="02040503050406030204" pitchFamily="18" charset="0"/>
                                </a:rPr>
                                <m:t>)</m:t>
                              </m:r>
                            </m:e>
                          </m:d>
                        </m:e>
                        <m:sup>
                          <m:r>
                            <a:rPr lang="en-US" b="0" i="1" smtClean="0">
                              <a:latin typeface="Cambria Math" panose="02040503050406030204" pitchFamily="18" charset="0"/>
                            </a:rPr>
                            <m:t>2</m:t>
                          </m:r>
                        </m:sup>
                      </m:sSup>
                      <m:d>
                        <m:dPr>
                          <m:ctrlPr>
                            <a:rPr lang="en-US" i="1" smtClean="0">
                              <a:latin typeface="Cambria Math" panose="02040503050406030204" pitchFamily="18" charset="0"/>
                            </a:rPr>
                          </m:ctrlPr>
                        </m:dPr>
                        <m:e>
                          <m:r>
                            <a:rPr lang="en-US" b="0" i="1" smtClean="0">
                              <a:latin typeface="Cambria Math" panose="02040503050406030204" pitchFamily="18" charset="0"/>
                            </a:rPr>
                            <m:t>1+</m:t>
                          </m:r>
                          <m:r>
                            <m:rPr>
                              <m:sty m:val="p"/>
                            </m:rPr>
                            <a:rPr lang="el-GR" b="0" i="1" smtClean="0">
                              <a:latin typeface="Cambria Math" panose="02040503050406030204" pitchFamily="18" charset="0"/>
                            </a:rPr>
                            <m:t>λ</m:t>
                          </m:r>
                          <m:r>
                            <a:rPr lang="en-US" b="0" i="1" smtClean="0">
                              <a:latin typeface="Cambria Math" panose="02040503050406030204" pitchFamily="18" charset="0"/>
                            </a:rPr>
                            <m:t> </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𝑑𝑠</m:t>
                              </m:r>
                            </m:sub>
                          </m:sSub>
                        </m:e>
                      </m:d>
                    </m:oMath>
                  </m:oMathPara>
                </a14:m>
                <a:endParaRPr lang="en-US" dirty="0"/>
              </a:p>
            </p:txBody>
          </p:sp>
        </mc:Choice>
        <mc:Fallback xmlns="">
          <p:sp>
            <p:nvSpPr>
              <p:cNvPr id="15" name="Dreptunghi 4">
                <a:extLst>
                  <a:ext uri="{FF2B5EF4-FFF2-40B4-BE49-F238E27FC236}">
                    <a16:creationId xmlns:a16="http://schemas.microsoft.com/office/drawing/2014/main" id="{6957281B-A5CB-490F-9646-F4E063276870}"/>
                  </a:ext>
                </a:extLst>
              </p:cNvPr>
              <p:cNvSpPr>
                <a:spLocks noRot="1" noChangeAspect="1" noMove="1" noResize="1" noEditPoints="1" noAdjustHandles="1" noChangeArrowheads="1" noChangeShapeType="1" noTextEdit="1"/>
              </p:cNvSpPr>
              <p:nvPr/>
            </p:nvSpPr>
            <p:spPr>
              <a:xfrm>
                <a:off x="760189" y="2445805"/>
                <a:ext cx="6015581" cy="618631"/>
              </a:xfrm>
              <a:prstGeom prst="rect">
                <a:avLst/>
              </a:prstGeom>
              <a:blipFill>
                <a:blip r:embed="rId3"/>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D6238791-9BE5-40A4-93BC-AF6AF2E6516C}"/>
              </a:ext>
            </a:extLst>
          </p:cNvPr>
          <p:cNvCxnSpPr/>
          <p:nvPr/>
        </p:nvCxnSpPr>
        <p:spPr>
          <a:xfrm>
            <a:off x="1891430" y="3013726"/>
            <a:ext cx="32685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FF32326-33A3-493A-82D9-CCB9E64D97D8}"/>
              </a:ext>
            </a:extLst>
          </p:cNvPr>
          <p:cNvCxnSpPr>
            <a:cxnSpLocks/>
          </p:cNvCxnSpPr>
          <p:nvPr/>
        </p:nvCxnSpPr>
        <p:spPr>
          <a:xfrm>
            <a:off x="4572949" y="3013726"/>
            <a:ext cx="68978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5">
            <a:extLst>
              <a:ext uri="{FF2B5EF4-FFF2-40B4-BE49-F238E27FC236}">
                <a16:creationId xmlns:a16="http://schemas.microsoft.com/office/drawing/2014/main" id="{F5F60F42-0032-46A6-B90C-4A7C47C7ACF5}"/>
              </a:ext>
            </a:extLst>
          </p:cNvPr>
          <p:cNvSpPr/>
          <p:nvPr/>
        </p:nvSpPr>
        <p:spPr>
          <a:xfrm>
            <a:off x="3214940" y="1484293"/>
            <a:ext cx="1113660" cy="697435"/>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5" name="Dreptunghi 4">
                <a:extLst>
                  <a:ext uri="{FF2B5EF4-FFF2-40B4-BE49-F238E27FC236}">
                    <a16:creationId xmlns:a16="http://schemas.microsoft.com/office/drawing/2014/main" id="{32690048-B575-4F80-94E9-70774FD49049}"/>
                  </a:ext>
                </a:extLst>
              </p:cNvPr>
              <p:cNvSpPr/>
              <p:nvPr/>
            </p:nvSpPr>
            <p:spPr>
              <a:xfrm>
                <a:off x="773996" y="3248495"/>
                <a:ext cx="2148657" cy="68339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sub>
                          </m:sSub>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𝑠𝑏</m:t>
                              </m:r>
                            </m:sub>
                          </m:sSub>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𝐷</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sub>
                          </m:sSub>
                        </m:den>
                      </m:f>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𝑠𝑏</m:t>
                              </m:r>
                            </m:sub>
                          </m:sSub>
                        </m:den>
                      </m:f>
                    </m:oMath>
                  </m:oMathPara>
                </a14:m>
                <a:endParaRPr lang="en-US" dirty="0"/>
              </a:p>
            </p:txBody>
          </p:sp>
        </mc:Choice>
        <mc:Fallback xmlns="">
          <p:sp>
            <p:nvSpPr>
              <p:cNvPr id="25" name="Dreptunghi 4">
                <a:extLst>
                  <a:ext uri="{FF2B5EF4-FFF2-40B4-BE49-F238E27FC236}">
                    <a16:creationId xmlns:a16="http://schemas.microsoft.com/office/drawing/2014/main" id="{32690048-B575-4F80-94E9-70774FD49049}"/>
                  </a:ext>
                </a:extLst>
              </p:cNvPr>
              <p:cNvSpPr>
                <a:spLocks noRot="1" noChangeAspect="1" noMove="1" noResize="1" noEditPoints="1" noAdjustHandles="1" noChangeArrowheads="1" noChangeShapeType="1" noTextEdit="1"/>
              </p:cNvSpPr>
              <p:nvPr/>
            </p:nvSpPr>
            <p:spPr>
              <a:xfrm>
                <a:off x="773996" y="3248495"/>
                <a:ext cx="2148657" cy="683392"/>
              </a:xfrm>
              <a:prstGeom prst="rect">
                <a:avLst/>
              </a:prstGeom>
              <a:blipFill>
                <a:blip r:embed="rId4"/>
                <a:stretch>
                  <a:fillRect/>
                </a:stretch>
              </a:blipFill>
            </p:spPr>
            <p:txBody>
              <a:bodyPr/>
              <a:lstStyle/>
              <a:p>
                <a:r>
                  <a:rPr lang="en-US">
                    <a:noFill/>
                  </a:rPr>
                  <a:t> </a:t>
                </a:r>
              </a:p>
            </p:txBody>
          </p:sp>
        </mc:Fallback>
      </mc:AlternateContent>
      <p:sp>
        <p:nvSpPr>
          <p:cNvPr id="27" name="CasetăText 23">
            <a:extLst>
              <a:ext uri="{FF2B5EF4-FFF2-40B4-BE49-F238E27FC236}">
                <a16:creationId xmlns:a16="http://schemas.microsoft.com/office/drawing/2014/main" id="{25E0149E-322A-4B59-8C19-7AF24B3905D5}"/>
              </a:ext>
            </a:extLst>
          </p:cNvPr>
          <p:cNvSpPr txBox="1"/>
          <p:nvPr/>
        </p:nvSpPr>
        <p:spPr>
          <a:xfrm>
            <a:off x="2922653" y="3392539"/>
            <a:ext cx="3915392" cy="369332"/>
          </a:xfrm>
          <a:prstGeom prst="rect">
            <a:avLst/>
          </a:prstGeom>
          <a:noFill/>
        </p:spPr>
        <p:txBody>
          <a:bodyPr wrap="square" rtlCol="0">
            <a:spAutoFit/>
          </a:bodyPr>
          <a:lstStyle/>
          <a:p>
            <a:r>
              <a:rPr lang="en-US" dirty="0"/>
              <a:t>Composite function differentiation</a:t>
            </a:r>
          </a:p>
        </p:txBody>
      </p:sp>
      <mc:AlternateContent xmlns:mc="http://schemas.openxmlformats.org/markup-compatibility/2006" xmlns:a14="http://schemas.microsoft.com/office/drawing/2010/main">
        <mc:Choice Requires="a14">
          <p:sp>
            <p:nvSpPr>
              <p:cNvPr id="29" name="Dreptunghi 4">
                <a:extLst>
                  <a:ext uri="{FF2B5EF4-FFF2-40B4-BE49-F238E27FC236}">
                    <a16:creationId xmlns:a16="http://schemas.microsoft.com/office/drawing/2014/main" id="{3CD312BD-2C80-4079-8FF0-C091BB8758EE}"/>
                  </a:ext>
                </a:extLst>
              </p:cNvPr>
              <p:cNvSpPr/>
              <p:nvPr/>
            </p:nvSpPr>
            <p:spPr>
              <a:xfrm>
                <a:off x="773996" y="4084154"/>
                <a:ext cx="2778349" cy="69743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𝐷</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sub>
                          </m:sSub>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𝑔𝑠</m:t>
                              </m:r>
                            </m:sub>
                          </m:sSub>
                        </m:den>
                      </m:f>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𝑔</m:t>
                          </m:r>
                        </m:e>
                        <m:sub>
                          <m:r>
                            <a:rPr lang="en-US" b="0" i="1" smtClean="0">
                              <a:latin typeface="Cambria Math" panose="02040503050406030204" pitchFamily="18" charset="0"/>
                              <a:ea typeface="Cambria Math" panose="02040503050406030204" pitchFamily="18" charset="0"/>
                            </a:rPr>
                            <m:t>𝑚</m:t>
                          </m:r>
                        </m:sub>
                      </m:sSub>
                    </m:oMath>
                  </m:oMathPara>
                </a14:m>
                <a:endParaRPr lang="en-US" dirty="0"/>
              </a:p>
            </p:txBody>
          </p:sp>
        </mc:Choice>
        <mc:Fallback xmlns="">
          <p:sp>
            <p:nvSpPr>
              <p:cNvPr id="29" name="Dreptunghi 4">
                <a:extLst>
                  <a:ext uri="{FF2B5EF4-FFF2-40B4-BE49-F238E27FC236}">
                    <a16:creationId xmlns:a16="http://schemas.microsoft.com/office/drawing/2014/main" id="{3CD312BD-2C80-4079-8FF0-C091BB8758EE}"/>
                  </a:ext>
                </a:extLst>
              </p:cNvPr>
              <p:cNvSpPr>
                <a:spLocks noRot="1" noChangeAspect="1" noMove="1" noResize="1" noEditPoints="1" noAdjustHandles="1" noChangeArrowheads="1" noChangeShapeType="1" noTextEdit="1"/>
              </p:cNvSpPr>
              <p:nvPr/>
            </p:nvSpPr>
            <p:spPr>
              <a:xfrm>
                <a:off x="773996" y="4084154"/>
                <a:ext cx="2778349" cy="69743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Dreptunghi 4">
                <a:extLst>
                  <a:ext uri="{FF2B5EF4-FFF2-40B4-BE49-F238E27FC236}">
                    <a16:creationId xmlns:a16="http://schemas.microsoft.com/office/drawing/2014/main" id="{F9A7B157-9EEA-45C9-8569-87FB091FECC6}"/>
                  </a:ext>
                </a:extLst>
              </p:cNvPr>
              <p:cNvSpPr/>
              <p:nvPr/>
            </p:nvSpPr>
            <p:spPr>
              <a:xfrm>
                <a:off x="760189" y="4819626"/>
                <a:ext cx="3173705" cy="73533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𝑠𝑏</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𝛾</m:t>
                          </m:r>
                        </m:num>
                        <m:den>
                          <m:r>
                            <a:rPr lang="en-US" b="0" i="1" smtClean="0">
                              <a:latin typeface="Cambria Math" panose="02040503050406030204" pitchFamily="18" charset="0"/>
                              <a:ea typeface="Cambria Math" panose="02040503050406030204" pitchFamily="18" charset="0"/>
                            </a:rPr>
                            <m:t>2</m:t>
                          </m:r>
                          <m:rad>
                            <m:radPr>
                              <m:degHide m:val="on"/>
                              <m:ctrlPr>
                                <a:rPr lang="en-US" i="1">
                                  <a:latin typeface="Cambria Math" panose="02040503050406030204" pitchFamily="18" charset="0"/>
                                  <a:ea typeface="Cambria Math" panose="02040503050406030204" pitchFamily="18" charset="0"/>
                                </a:rPr>
                              </m:ctrlPr>
                            </m:radPr>
                            <m:deg/>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𝑆𝐵</m:t>
                                  </m:r>
                                </m:sub>
                              </m:sSub>
                              <m:r>
                                <a:rPr lang="en-US" i="1">
                                  <a:latin typeface="Cambria Math" panose="02040503050406030204" pitchFamily="18" charset="0"/>
                                  <a:ea typeface="Cambria Math" panose="02040503050406030204" pitchFamily="18" charset="0"/>
                                </a:rPr>
                                <m:t>+2</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𝐵</m:t>
                                      </m:r>
                                    </m:sub>
                                  </m:sSub>
                                </m:e>
                              </m:d>
                            </m:e>
                          </m:rad>
                        </m:den>
                      </m:f>
                    </m:oMath>
                  </m:oMathPara>
                </a14:m>
                <a:endParaRPr lang="en-US" dirty="0"/>
              </a:p>
            </p:txBody>
          </p:sp>
        </mc:Choice>
        <mc:Fallback xmlns="">
          <p:sp>
            <p:nvSpPr>
              <p:cNvPr id="31" name="Dreptunghi 4">
                <a:extLst>
                  <a:ext uri="{FF2B5EF4-FFF2-40B4-BE49-F238E27FC236}">
                    <a16:creationId xmlns:a16="http://schemas.microsoft.com/office/drawing/2014/main" id="{F9A7B157-9EEA-45C9-8569-87FB091FECC6}"/>
                  </a:ext>
                </a:extLst>
              </p:cNvPr>
              <p:cNvSpPr>
                <a:spLocks noRot="1" noChangeAspect="1" noMove="1" noResize="1" noEditPoints="1" noAdjustHandles="1" noChangeArrowheads="1" noChangeShapeType="1" noTextEdit="1"/>
              </p:cNvSpPr>
              <p:nvPr/>
            </p:nvSpPr>
            <p:spPr>
              <a:xfrm>
                <a:off x="760189" y="4819626"/>
                <a:ext cx="3173705" cy="73533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Dreptunghi 4">
                <a:extLst>
                  <a:ext uri="{FF2B5EF4-FFF2-40B4-BE49-F238E27FC236}">
                    <a16:creationId xmlns:a16="http://schemas.microsoft.com/office/drawing/2014/main" id="{9777A37C-871B-4C7B-8888-A5D17137EFE9}"/>
                  </a:ext>
                </a:extLst>
              </p:cNvPr>
              <p:cNvSpPr/>
              <p:nvPr/>
            </p:nvSpPr>
            <p:spPr>
              <a:xfrm>
                <a:off x="4522375" y="4933856"/>
                <a:ext cx="4104915" cy="50687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d>
                        <m:dPr>
                          <m:ctrlPr>
                            <a:rPr lang="en-US" b="0" i="1" smtClean="0">
                              <a:latin typeface="Cambria Math" panose="02040503050406030204" pitchFamily="18" charset="0"/>
                              <a:ea typeface="Cambria Math" panose="02040503050406030204" pitchFamily="18" charset="0"/>
                            </a:rPr>
                          </m:ctrlPr>
                        </m:dPr>
                        <m:e>
                          <m:rad>
                            <m:radPr>
                              <m:degHide m:val="on"/>
                              <m:ctrlPr>
                                <a:rPr lang="en-US" b="0" i="1" smtClean="0">
                                  <a:latin typeface="Cambria Math" panose="02040503050406030204" pitchFamily="18" charset="0"/>
                                  <a:ea typeface="Cambria Math" panose="02040503050406030204" pitchFamily="18" charset="0"/>
                                </a:rPr>
                              </m:ctrlPr>
                            </m:radPr>
                            <m:deg/>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𝑆𝐵</m:t>
                                  </m:r>
                                </m:sub>
                              </m:sSub>
                              <m:r>
                                <a:rPr lang="en-US" b="0" i="1" smtClean="0">
                                  <a:latin typeface="Cambria Math" panose="02040503050406030204" pitchFamily="18" charset="0"/>
                                  <a:ea typeface="Cambria Math" panose="02040503050406030204" pitchFamily="18" charset="0"/>
                                </a:rPr>
                                <m:t>+2</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𝐵</m:t>
                                      </m:r>
                                    </m:sub>
                                  </m:sSub>
                                </m:e>
                              </m:d>
                            </m:e>
                          </m:rad>
                          <m:r>
                            <a:rPr lang="en-US" b="0" i="1" smtClean="0">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2</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𝐵</m:t>
                                      </m:r>
                                    </m:sub>
                                  </m:sSub>
                                </m:e>
                              </m:d>
                            </m:e>
                          </m:rad>
                        </m:e>
                      </m:d>
                    </m:oMath>
                  </m:oMathPara>
                </a14:m>
                <a:endParaRPr lang="en-US" dirty="0"/>
              </a:p>
            </p:txBody>
          </p:sp>
        </mc:Choice>
        <mc:Fallback xmlns="">
          <p:sp>
            <p:nvSpPr>
              <p:cNvPr id="33" name="Dreptunghi 4">
                <a:extLst>
                  <a:ext uri="{FF2B5EF4-FFF2-40B4-BE49-F238E27FC236}">
                    <a16:creationId xmlns:a16="http://schemas.microsoft.com/office/drawing/2014/main" id="{9777A37C-871B-4C7B-8888-A5D17137EFE9}"/>
                  </a:ext>
                </a:extLst>
              </p:cNvPr>
              <p:cNvSpPr>
                <a:spLocks noRot="1" noChangeAspect="1" noMove="1" noResize="1" noEditPoints="1" noAdjustHandles="1" noChangeArrowheads="1" noChangeShapeType="1" noTextEdit="1"/>
              </p:cNvSpPr>
              <p:nvPr/>
            </p:nvSpPr>
            <p:spPr>
              <a:xfrm>
                <a:off x="4522375" y="4933856"/>
                <a:ext cx="4104915" cy="506870"/>
              </a:xfrm>
              <a:prstGeom prst="rect">
                <a:avLst/>
              </a:prstGeom>
              <a:blipFill>
                <a:blip r:embed="rId7"/>
                <a:stretch>
                  <a:fillRect/>
                </a:stretch>
              </a:blipFill>
            </p:spPr>
            <p:txBody>
              <a:bodyPr/>
              <a:lstStyle/>
              <a:p>
                <a:r>
                  <a:rPr lang="en-US">
                    <a:noFill/>
                  </a:rPr>
                  <a:t> </a:t>
                </a:r>
              </a:p>
            </p:txBody>
          </p:sp>
        </mc:Fallback>
      </mc:AlternateContent>
      <p:sp>
        <p:nvSpPr>
          <p:cNvPr id="35" name="Arrow: Right 32">
            <a:extLst>
              <a:ext uri="{FF2B5EF4-FFF2-40B4-BE49-F238E27FC236}">
                <a16:creationId xmlns:a16="http://schemas.microsoft.com/office/drawing/2014/main" id="{4DEB8798-6E99-4197-B979-11751F60123B}"/>
              </a:ext>
            </a:extLst>
          </p:cNvPr>
          <p:cNvSpPr/>
          <p:nvPr/>
        </p:nvSpPr>
        <p:spPr>
          <a:xfrm rot="10800000">
            <a:off x="3933894" y="5087792"/>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asetăText 23">
            <a:extLst>
              <a:ext uri="{FF2B5EF4-FFF2-40B4-BE49-F238E27FC236}">
                <a16:creationId xmlns:a16="http://schemas.microsoft.com/office/drawing/2014/main" id="{10E3080C-DF84-48A7-AAEC-976E0784455F}"/>
              </a:ext>
            </a:extLst>
          </p:cNvPr>
          <p:cNvSpPr txBox="1"/>
          <p:nvPr/>
        </p:nvSpPr>
        <p:spPr>
          <a:xfrm>
            <a:off x="400050" y="5507164"/>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We get:</a:t>
            </a:r>
          </a:p>
        </p:txBody>
      </p:sp>
      <mc:AlternateContent xmlns:mc="http://schemas.openxmlformats.org/markup-compatibility/2006" xmlns:a14="http://schemas.microsoft.com/office/drawing/2010/main">
        <mc:Choice Requires="a14">
          <p:sp>
            <p:nvSpPr>
              <p:cNvPr id="39" name="Dreptunghi 4">
                <a:extLst>
                  <a:ext uri="{FF2B5EF4-FFF2-40B4-BE49-F238E27FC236}">
                    <a16:creationId xmlns:a16="http://schemas.microsoft.com/office/drawing/2014/main" id="{4E80253C-DDC5-4AF7-9417-97749E2EA88B}"/>
                  </a:ext>
                </a:extLst>
              </p:cNvPr>
              <p:cNvSpPr/>
              <p:nvPr/>
            </p:nvSpPr>
            <p:spPr>
              <a:xfrm>
                <a:off x="786502" y="5902082"/>
                <a:ext cx="3647352" cy="73533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𝑚𝑏</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sub>
                          </m:sSub>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𝑠𝑏</m:t>
                              </m:r>
                            </m:sub>
                          </m:sSub>
                        </m:den>
                      </m:f>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𝑔</m:t>
                          </m:r>
                        </m:e>
                        <m:sub>
                          <m:r>
                            <a:rPr lang="en-US" i="1">
                              <a:latin typeface="Cambria Math" panose="02040503050406030204" pitchFamily="18" charset="0"/>
                              <a:ea typeface="Cambria Math" panose="02040503050406030204" pitchFamily="18" charset="0"/>
                            </a:rPr>
                            <m:t>𝑚</m:t>
                          </m:r>
                        </m:sub>
                      </m:sSub>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𝛾</m:t>
                          </m:r>
                        </m:num>
                        <m:den>
                          <m:r>
                            <a:rPr lang="en-US" i="1">
                              <a:latin typeface="Cambria Math" panose="02040503050406030204" pitchFamily="18" charset="0"/>
                              <a:ea typeface="Cambria Math" panose="02040503050406030204" pitchFamily="18" charset="0"/>
                            </a:rPr>
                            <m:t>2</m:t>
                          </m:r>
                          <m:rad>
                            <m:radPr>
                              <m:degHide m:val="on"/>
                              <m:ctrlPr>
                                <a:rPr lang="en-US" i="1">
                                  <a:latin typeface="Cambria Math" panose="02040503050406030204" pitchFamily="18" charset="0"/>
                                  <a:ea typeface="Cambria Math" panose="02040503050406030204" pitchFamily="18" charset="0"/>
                                </a:rPr>
                              </m:ctrlPr>
                            </m:radPr>
                            <m:deg/>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𝑆𝐵</m:t>
                                  </m:r>
                                </m:sub>
                              </m:sSub>
                              <m:r>
                                <a:rPr lang="en-US" i="1">
                                  <a:latin typeface="Cambria Math" panose="02040503050406030204" pitchFamily="18" charset="0"/>
                                  <a:ea typeface="Cambria Math" panose="02040503050406030204" pitchFamily="18" charset="0"/>
                                </a:rPr>
                                <m:t>+2</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𝐵</m:t>
                                      </m:r>
                                    </m:sub>
                                  </m:sSub>
                                </m:e>
                              </m:d>
                            </m:e>
                          </m:rad>
                        </m:den>
                      </m:f>
                    </m:oMath>
                  </m:oMathPara>
                </a14:m>
                <a:endParaRPr lang="en-US" dirty="0"/>
              </a:p>
            </p:txBody>
          </p:sp>
        </mc:Choice>
        <mc:Fallback xmlns="">
          <p:sp>
            <p:nvSpPr>
              <p:cNvPr id="39" name="Dreptunghi 4">
                <a:extLst>
                  <a:ext uri="{FF2B5EF4-FFF2-40B4-BE49-F238E27FC236}">
                    <a16:creationId xmlns:a16="http://schemas.microsoft.com/office/drawing/2014/main" id="{4E80253C-DDC5-4AF7-9417-97749E2EA88B}"/>
                  </a:ext>
                </a:extLst>
              </p:cNvPr>
              <p:cNvSpPr>
                <a:spLocks noRot="1" noChangeAspect="1" noMove="1" noResize="1" noEditPoints="1" noAdjustHandles="1" noChangeArrowheads="1" noChangeShapeType="1" noTextEdit="1"/>
              </p:cNvSpPr>
              <p:nvPr/>
            </p:nvSpPr>
            <p:spPr>
              <a:xfrm>
                <a:off x="786502" y="5902082"/>
                <a:ext cx="3647352" cy="735330"/>
              </a:xfrm>
              <a:prstGeom prst="rect">
                <a:avLst/>
              </a:prstGeom>
              <a:blipFill>
                <a:blip r:embed="rId8"/>
                <a:stretch>
                  <a:fillRect/>
                </a:stretch>
              </a:blipFill>
            </p:spPr>
            <p:txBody>
              <a:bodyPr/>
              <a:lstStyle/>
              <a:p>
                <a:r>
                  <a:rPr lang="en-US">
                    <a:noFill/>
                  </a:rPr>
                  <a:t> </a:t>
                </a:r>
              </a:p>
            </p:txBody>
          </p:sp>
        </mc:Fallback>
      </mc:AlternateContent>
      <p:sp>
        <p:nvSpPr>
          <p:cNvPr id="41" name="Rectangle: Rounded Corners 21">
            <a:extLst>
              <a:ext uri="{FF2B5EF4-FFF2-40B4-BE49-F238E27FC236}">
                <a16:creationId xmlns:a16="http://schemas.microsoft.com/office/drawing/2014/main" id="{0FD7E32F-A937-48EF-BCB9-B1A5F74B4CB2}"/>
              </a:ext>
            </a:extLst>
          </p:cNvPr>
          <p:cNvSpPr/>
          <p:nvPr/>
        </p:nvSpPr>
        <p:spPr>
          <a:xfrm>
            <a:off x="669221" y="5902082"/>
            <a:ext cx="3764633" cy="77574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927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797117" cy="461665"/>
          </a:xfrm>
          <a:prstGeom prst="rect">
            <a:avLst/>
          </a:prstGeom>
          <a:noFill/>
        </p:spPr>
        <p:txBody>
          <a:bodyPr wrap="none" rtlCol="0">
            <a:spAutoFit/>
          </a:bodyPr>
          <a:lstStyle/>
          <a:p>
            <a:r>
              <a:rPr lang="en-US" sz="2400" dirty="0"/>
              <a:t>Body effect included in small signal equivalent model</a:t>
            </a:r>
            <a:endParaRPr lang="ro-RO" sz="2400" dirty="0"/>
          </a:p>
        </p:txBody>
      </p:sp>
      <p:sp>
        <p:nvSpPr>
          <p:cNvPr id="13" name="CasetăText 23">
            <a:extLst>
              <a:ext uri="{FF2B5EF4-FFF2-40B4-BE49-F238E27FC236}">
                <a16:creationId xmlns:a16="http://schemas.microsoft.com/office/drawing/2014/main" id="{020F7836-9340-4CB0-B8D7-E15CD17A9A20}"/>
              </a:ext>
            </a:extLst>
          </p:cNvPr>
          <p:cNvSpPr txBox="1"/>
          <p:nvPr/>
        </p:nvSpPr>
        <p:spPr>
          <a:xfrm>
            <a:off x="400050" y="1028338"/>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The body effect is modelled as a voltage controlled current source, similar to V</a:t>
            </a:r>
            <a:r>
              <a:rPr lang="en-US" baseline="-25000" dirty="0"/>
              <a:t>gs</a:t>
            </a:r>
            <a:r>
              <a:rPr lang="en-US" dirty="0"/>
              <a:t>.</a:t>
            </a:r>
          </a:p>
        </p:txBody>
      </p:sp>
      <p:pic>
        <p:nvPicPr>
          <p:cNvPr id="5" name="Picture 4">
            <a:extLst>
              <a:ext uri="{FF2B5EF4-FFF2-40B4-BE49-F238E27FC236}">
                <a16:creationId xmlns:a16="http://schemas.microsoft.com/office/drawing/2014/main" id="{E8CCC205-9334-4F27-8E68-24C8150AB75B}"/>
              </a:ext>
            </a:extLst>
          </p:cNvPr>
          <p:cNvPicPr>
            <a:picLocks noChangeAspect="1"/>
          </p:cNvPicPr>
          <p:nvPr/>
        </p:nvPicPr>
        <p:blipFill>
          <a:blip r:embed="rId2"/>
          <a:stretch>
            <a:fillRect/>
          </a:stretch>
        </p:blipFill>
        <p:spPr>
          <a:xfrm>
            <a:off x="998728" y="1483536"/>
            <a:ext cx="9502452" cy="4002864"/>
          </a:xfrm>
          <a:prstGeom prst="rect">
            <a:avLst/>
          </a:prstGeom>
        </p:spPr>
      </p:pic>
    </p:spTree>
    <p:extLst>
      <p:ext uri="{BB962C8B-B14F-4D97-AF65-F5344CB8AC3E}">
        <p14:creationId xmlns:p14="http://schemas.microsoft.com/office/powerpoint/2010/main" val="2123266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116209" cy="461665"/>
          </a:xfrm>
          <a:prstGeom prst="rect">
            <a:avLst/>
          </a:prstGeom>
          <a:noFill/>
        </p:spPr>
        <p:txBody>
          <a:bodyPr wrap="none" rtlCol="0">
            <a:spAutoFit/>
          </a:bodyPr>
          <a:lstStyle/>
          <a:p>
            <a:r>
              <a:rPr lang="en-US" sz="2400" dirty="0"/>
              <a:t>Drain current temperature dependence</a:t>
            </a:r>
            <a:endParaRPr lang="ro-RO" sz="2400" dirty="0"/>
          </a:p>
        </p:txBody>
      </p:sp>
      <p:sp>
        <p:nvSpPr>
          <p:cNvPr id="6" name="CasetăText 23">
            <a:extLst>
              <a:ext uri="{FF2B5EF4-FFF2-40B4-BE49-F238E27FC236}">
                <a16:creationId xmlns:a16="http://schemas.microsoft.com/office/drawing/2014/main" id="{275AA0F9-00EB-48FD-BA04-3FF099FC50B3}"/>
              </a:ext>
            </a:extLst>
          </p:cNvPr>
          <p:cNvSpPr txBox="1"/>
          <p:nvPr/>
        </p:nvSpPr>
        <p:spPr>
          <a:xfrm>
            <a:off x="400050" y="1114961"/>
            <a:ext cx="11348604" cy="923330"/>
          </a:xfrm>
          <a:prstGeom prst="rect">
            <a:avLst/>
          </a:prstGeom>
          <a:noFill/>
        </p:spPr>
        <p:txBody>
          <a:bodyPr wrap="square" rtlCol="0">
            <a:spAutoFit/>
          </a:bodyPr>
          <a:lstStyle/>
          <a:p>
            <a:pPr marL="342900" indent="-342900">
              <a:buFont typeface="Arial" panose="020B0604020202020204" pitchFamily="34" charset="0"/>
              <a:buChar char="•"/>
            </a:pPr>
            <a:r>
              <a:rPr lang="en-US" dirty="0"/>
              <a:t>The carrier mobility decreases with temperature. This results in a drain current decrease with temperature effect. </a:t>
            </a:r>
          </a:p>
          <a:p>
            <a:pPr marL="342900" indent="-342900">
              <a:buFont typeface="Arial" panose="020B0604020202020204" pitchFamily="34" charset="0"/>
              <a:buChar char="•"/>
            </a:pPr>
            <a:r>
              <a:rPr lang="en-US" dirty="0"/>
              <a:t>The threshold voltage decreases with temperature. The drain current actually depends on the overdrive voltage, V</a:t>
            </a:r>
            <a:r>
              <a:rPr lang="en-US" baseline="-25000" dirty="0"/>
              <a:t>ov</a:t>
            </a:r>
            <a:r>
              <a:rPr lang="en-US" dirty="0"/>
              <a:t>=V</a:t>
            </a:r>
            <a:r>
              <a:rPr lang="en-US" baseline="-25000" dirty="0"/>
              <a:t>gs</a:t>
            </a:r>
            <a:r>
              <a:rPr lang="en-US" dirty="0"/>
              <a:t> – V</a:t>
            </a:r>
            <a:r>
              <a:rPr lang="en-US" baseline="-25000" dirty="0"/>
              <a:t>T</a:t>
            </a:r>
            <a:r>
              <a:rPr lang="en-US" dirty="0"/>
              <a:t>, so a decreasing threshold voltage will actually increase the drain current.</a:t>
            </a:r>
          </a:p>
        </p:txBody>
      </p:sp>
      <mc:AlternateContent xmlns:mc="http://schemas.openxmlformats.org/markup-compatibility/2006" xmlns:a14="http://schemas.microsoft.com/office/drawing/2010/main">
        <mc:Choice Requires="a14">
          <p:sp>
            <p:nvSpPr>
              <p:cNvPr id="2" name="Dreptunghi 4">
                <a:extLst>
                  <a:ext uri="{FF2B5EF4-FFF2-40B4-BE49-F238E27FC236}">
                    <a16:creationId xmlns:a16="http://schemas.microsoft.com/office/drawing/2014/main" id="{8BE94F9A-CB40-42BF-A99E-2402ED55AE2E}"/>
                  </a:ext>
                </a:extLst>
              </p:cNvPr>
              <p:cNvSpPr/>
              <p:nvPr/>
            </p:nvSpPr>
            <p:spPr>
              <a:xfrm>
                <a:off x="799149" y="2315289"/>
                <a:ext cx="3397881" cy="6186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oMath>
                  </m:oMathPara>
                </a14:m>
                <a:endParaRPr lang="en-US" dirty="0"/>
              </a:p>
            </p:txBody>
          </p:sp>
        </mc:Choice>
        <mc:Fallback xmlns="">
          <p:sp>
            <p:nvSpPr>
              <p:cNvPr id="2" name="Dreptunghi 4">
                <a:extLst>
                  <a:ext uri="{FF2B5EF4-FFF2-40B4-BE49-F238E27FC236}">
                    <a16:creationId xmlns:a16="http://schemas.microsoft.com/office/drawing/2014/main" id="{8BE94F9A-CB40-42BF-A99E-2402ED55AE2E}"/>
                  </a:ext>
                </a:extLst>
              </p:cNvPr>
              <p:cNvSpPr>
                <a:spLocks noRot="1" noChangeAspect="1" noMove="1" noResize="1" noEditPoints="1" noAdjustHandles="1" noChangeArrowheads="1" noChangeShapeType="1" noTextEdit="1"/>
              </p:cNvSpPr>
              <p:nvPr/>
            </p:nvSpPr>
            <p:spPr>
              <a:xfrm>
                <a:off x="799149" y="2315289"/>
                <a:ext cx="3397881" cy="618631"/>
              </a:xfrm>
              <a:prstGeom prst="rect">
                <a:avLst/>
              </a:prstGeom>
              <a:blipFill>
                <a:blip r:embed="rId2"/>
                <a:stretch>
                  <a:fillRect/>
                </a:stretch>
              </a:blipFill>
            </p:spPr>
            <p:txBody>
              <a:bodyPr/>
              <a:lstStyle/>
              <a:p>
                <a:r>
                  <a:rPr lang="en-US">
                    <a:noFill/>
                  </a:rPr>
                  <a:t> </a:t>
                </a:r>
              </a:p>
            </p:txBody>
          </p:sp>
        </mc:Fallback>
      </mc:AlternateContent>
      <p:sp>
        <p:nvSpPr>
          <p:cNvPr id="5" name="Right Brace 4">
            <a:extLst>
              <a:ext uri="{FF2B5EF4-FFF2-40B4-BE49-F238E27FC236}">
                <a16:creationId xmlns:a16="http://schemas.microsoft.com/office/drawing/2014/main" id="{90C5B8CF-819E-4360-AE1F-C4FE76535993}"/>
              </a:ext>
            </a:extLst>
          </p:cNvPr>
          <p:cNvSpPr/>
          <p:nvPr/>
        </p:nvSpPr>
        <p:spPr>
          <a:xfrm rot="5400000">
            <a:off x="1841626" y="2632836"/>
            <a:ext cx="45719" cy="612781"/>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D2980BB8-8B04-4065-9F4B-F5D7893F5F8F}"/>
              </a:ext>
            </a:extLst>
          </p:cNvPr>
          <p:cNvCxnSpPr/>
          <p:nvPr/>
        </p:nvCxnSpPr>
        <p:spPr>
          <a:xfrm>
            <a:off x="1743280" y="3165731"/>
            <a:ext cx="184196" cy="1644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ight Brace 9">
            <a:extLst>
              <a:ext uri="{FF2B5EF4-FFF2-40B4-BE49-F238E27FC236}">
                <a16:creationId xmlns:a16="http://schemas.microsoft.com/office/drawing/2014/main" id="{5D1DC43F-4556-49E0-A632-A3E3ADA2F22E}"/>
              </a:ext>
            </a:extLst>
          </p:cNvPr>
          <p:cNvSpPr/>
          <p:nvPr/>
        </p:nvSpPr>
        <p:spPr>
          <a:xfrm rot="5400000">
            <a:off x="3184442" y="2429722"/>
            <a:ext cx="65468" cy="99925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731A1C37-77A1-4EF7-8BDD-F4E7B679CAC8}"/>
              </a:ext>
            </a:extLst>
          </p:cNvPr>
          <p:cNvCxnSpPr>
            <a:cxnSpLocks/>
          </p:cNvCxnSpPr>
          <p:nvPr/>
        </p:nvCxnSpPr>
        <p:spPr>
          <a:xfrm flipV="1">
            <a:off x="3118170" y="3165731"/>
            <a:ext cx="210509" cy="1644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ight Brace 13">
            <a:extLst>
              <a:ext uri="{FF2B5EF4-FFF2-40B4-BE49-F238E27FC236}">
                <a16:creationId xmlns:a16="http://schemas.microsoft.com/office/drawing/2014/main" id="{32C665AA-45FF-4E28-A73A-EEC4E623808A}"/>
              </a:ext>
            </a:extLst>
          </p:cNvPr>
          <p:cNvSpPr/>
          <p:nvPr/>
        </p:nvSpPr>
        <p:spPr>
          <a:xfrm rot="16200000">
            <a:off x="3447798" y="2309024"/>
            <a:ext cx="65469" cy="30370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E4692298-EC52-4C33-9BE3-778C61F5F991}"/>
              </a:ext>
            </a:extLst>
          </p:cNvPr>
          <p:cNvCxnSpPr/>
          <p:nvPr/>
        </p:nvCxnSpPr>
        <p:spPr>
          <a:xfrm>
            <a:off x="3448189" y="2155188"/>
            <a:ext cx="184196" cy="1644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asetăText 23">
            <a:extLst>
              <a:ext uri="{FF2B5EF4-FFF2-40B4-BE49-F238E27FC236}">
                <a16:creationId xmlns:a16="http://schemas.microsoft.com/office/drawing/2014/main" id="{25524CF4-A76B-4084-A118-9E77F64B4CA8}"/>
              </a:ext>
            </a:extLst>
          </p:cNvPr>
          <p:cNvSpPr txBox="1"/>
          <p:nvPr/>
        </p:nvSpPr>
        <p:spPr>
          <a:xfrm>
            <a:off x="473507" y="3609277"/>
            <a:ext cx="11532105" cy="1754326"/>
          </a:xfrm>
          <a:prstGeom prst="rect">
            <a:avLst/>
          </a:prstGeom>
          <a:noFill/>
        </p:spPr>
        <p:txBody>
          <a:bodyPr wrap="square" rtlCol="0">
            <a:spAutoFit/>
          </a:bodyPr>
          <a:lstStyle/>
          <a:p>
            <a:pPr marL="342900" indent="-342900">
              <a:buFont typeface="Arial" panose="020B0604020202020204" pitchFamily="34" charset="0"/>
              <a:buChar char="•"/>
            </a:pPr>
            <a:r>
              <a:rPr lang="en-US" dirty="0"/>
              <a:t>Which effect is dominant depends on the overdrive voltage:</a:t>
            </a:r>
          </a:p>
          <a:p>
            <a:pPr marL="800100" lvl="1" indent="-342900">
              <a:buFont typeface="Wingdings" panose="05000000000000000000" pitchFamily="2" charset="2"/>
              <a:buChar char="§"/>
            </a:pPr>
            <a:r>
              <a:rPr lang="en-US" dirty="0"/>
              <a:t>If the overdrive voltage is low – V</a:t>
            </a:r>
            <a:r>
              <a:rPr lang="en-US" baseline="-25000" dirty="0"/>
              <a:t>gs</a:t>
            </a:r>
            <a:r>
              <a:rPr lang="en-US" dirty="0"/>
              <a:t> is close to the V</a:t>
            </a:r>
            <a:r>
              <a:rPr lang="en-US" baseline="-25000" dirty="0"/>
              <a:t>T</a:t>
            </a:r>
            <a:r>
              <a:rPr lang="en-US" dirty="0"/>
              <a:t> – any change in the threshold voltage will have a large impact on the current. In this case the VT dependence is dominant and the current increases with temperature.</a:t>
            </a:r>
          </a:p>
          <a:p>
            <a:pPr marL="800100" lvl="1" indent="-342900">
              <a:buFont typeface="Wingdings" panose="05000000000000000000" pitchFamily="2" charset="2"/>
              <a:buChar char="§"/>
            </a:pPr>
            <a:r>
              <a:rPr lang="en-US" dirty="0"/>
              <a:t>If the overdrive voltage is large – V</a:t>
            </a:r>
            <a:r>
              <a:rPr lang="en-US" baseline="-25000" dirty="0"/>
              <a:t>gs</a:t>
            </a:r>
            <a:r>
              <a:rPr lang="en-US" dirty="0"/>
              <a:t> is much higher to the V</a:t>
            </a:r>
            <a:r>
              <a:rPr lang="en-US" baseline="-25000" dirty="0"/>
              <a:t>T</a:t>
            </a:r>
            <a:r>
              <a:rPr lang="en-US" dirty="0"/>
              <a:t> – a change in the threshold voltage will have little impact on the current. In this case the u</a:t>
            </a:r>
            <a:r>
              <a:rPr lang="en-US" baseline="-25000" dirty="0"/>
              <a:t>n</a:t>
            </a:r>
            <a:r>
              <a:rPr lang="en-US" dirty="0"/>
              <a:t>C</a:t>
            </a:r>
            <a:r>
              <a:rPr lang="en-US" baseline="-25000" dirty="0"/>
              <a:t>ox</a:t>
            </a:r>
            <a:r>
              <a:rPr lang="en-US" dirty="0"/>
              <a:t> dependence is dominant and the current decrease with temperature.</a:t>
            </a:r>
          </a:p>
          <a:p>
            <a:pPr marL="800100" lvl="1" indent="-342900">
              <a:buFont typeface="Wingdings" panose="05000000000000000000" pitchFamily="2" charset="2"/>
              <a:buChar char="§"/>
            </a:pPr>
            <a:endParaRPr lang="en-US" dirty="0"/>
          </a:p>
        </p:txBody>
      </p:sp>
      <p:sp>
        <p:nvSpPr>
          <p:cNvPr id="19" name="CasetăText 23">
            <a:extLst>
              <a:ext uri="{FF2B5EF4-FFF2-40B4-BE49-F238E27FC236}">
                <a16:creationId xmlns:a16="http://schemas.microsoft.com/office/drawing/2014/main" id="{7628E6E7-CA0A-47B7-B0D6-F0A64ADFDBB4}"/>
              </a:ext>
            </a:extLst>
          </p:cNvPr>
          <p:cNvSpPr txBox="1"/>
          <p:nvPr/>
        </p:nvSpPr>
        <p:spPr>
          <a:xfrm>
            <a:off x="473507" y="5115630"/>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b="1" dirty="0"/>
              <a:t>Thermal Stable Point (TSP) </a:t>
            </a:r>
            <a:r>
              <a:rPr lang="en-US" dirty="0"/>
              <a:t>– there is a Vgs voltage for which the two effects perfectly compensate each other and the current is independent on temperature.</a:t>
            </a:r>
          </a:p>
        </p:txBody>
      </p:sp>
    </p:spTree>
    <p:extLst>
      <p:ext uri="{BB962C8B-B14F-4D97-AF65-F5344CB8AC3E}">
        <p14:creationId xmlns:p14="http://schemas.microsoft.com/office/powerpoint/2010/main" val="32319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116209" cy="461665"/>
          </a:xfrm>
          <a:prstGeom prst="rect">
            <a:avLst/>
          </a:prstGeom>
          <a:noFill/>
        </p:spPr>
        <p:txBody>
          <a:bodyPr wrap="none" rtlCol="0">
            <a:spAutoFit/>
          </a:bodyPr>
          <a:lstStyle/>
          <a:p>
            <a:r>
              <a:rPr lang="en-US" sz="2400" dirty="0"/>
              <a:t>Drain current temperature dependence</a:t>
            </a:r>
            <a:endParaRPr lang="ro-RO" sz="2400" dirty="0"/>
          </a:p>
        </p:txBody>
      </p:sp>
      <p:pic>
        <p:nvPicPr>
          <p:cNvPr id="9" name="Picture 8">
            <a:extLst>
              <a:ext uri="{FF2B5EF4-FFF2-40B4-BE49-F238E27FC236}">
                <a16:creationId xmlns:a16="http://schemas.microsoft.com/office/drawing/2014/main" id="{2A0B7C88-6F43-47BF-A834-C588122C6DAE}"/>
              </a:ext>
            </a:extLst>
          </p:cNvPr>
          <p:cNvPicPr>
            <a:picLocks noChangeAspect="1"/>
          </p:cNvPicPr>
          <p:nvPr/>
        </p:nvPicPr>
        <p:blipFill>
          <a:blip r:embed="rId2"/>
          <a:stretch>
            <a:fillRect/>
          </a:stretch>
        </p:blipFill>
        <p:spPr>
          <a:xfrm>
            <a:off x="1919162" y="1038524"/>
            <a:ext cx="8002354" cy="5230705"/>
          </a:xfrm>
          <a:prstGeom prst="rect">
            <a:avLst/>
          </a:prstGeom>
        </p:spPr>
      </p:pic>
    </p:spTree>
    <p:extLst>
      <p:ext uri="{BB962C8B-B14F-4D97-AF65-F5344CB8AC3E}">
        <p14:creationId xmlns:p14="http://schemas.microsoft.com/office/powerpoint/2010/main" val="3267263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7DADF14-E702-4A8B-BEB3-F7BB2EAD88A3}"/>
              </a:ext>
            </a:extLst>
          </p:cNvPr>
          <p:cNvPicPr>
            <a:picLocks noChangeAspect="1"/>
          </p:cNvPicPr>
          <p:nvPr/>
        </p:nvPicPr>
        <p:blipFill>
          <a:blip r:embed="rId2"/>
          <a:stretch>
            <a:fillRect/>
          </a:stretch>
        </p:blipFill>
        <p:spPr>
          <a:xfrm>
            <a:off x="3983277" y="3832165"/>
            <a:ext cx="4494903" cy="2794418"/>
          </a:xfrm>
          <a:prstGeom prst="rect">
            <a:avLst/>
          </a:prstGeom>
        </p:spPr>
      </p:pic>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017860" cy="461665"/>
          </a:xfrm>
          <a:prstGeom prst="rect">
            <a:avLst/>
          </a:prstGeom>
          <a:noFill/>
        </p:spPr>
        <p:txBody>
          <a:bodyPr wrap="none" rtlCol="0">
            <a:spAutoFit/>
          </a:bodyPr>
          <a:lstStyle/>
          <a:p>
            <a:r>
              <a:rPr lang="en-US" sz="2400" dirty="0"/>
              <a:t>Current Mirror</a:t>
            </a:r>
            <a:endParaRPr lang="ro-RO" sz="2400" dirty="0"/>
          </a:p>
        </p:txBody>
      </p:sp>
      <p:sp>
        <p:nvSpPr>
          <p:cNvPr id="6" name="CasetăText 23">
            <a:extLst>
              <a:ext uri="{FF2B5EF4-FFF2-40B4-BE49-F238E27FC236}">
                <a16:creationId xmlns:a16="http://schemas.microsoft.com/office/drawing/2014/main" id="{275AA0F9-00EB-48FD-BA04-3FF099FC50B3}"/>
              </a:ext>
            </a:extLst>
          </p:cNvPr>
          <p:cNvSpPr txBox="1"/>
          <p:nvPr/>
        </p:nvSpPr>
        <p:spPr>
          <a:xfrm>
            <a:off x="400050" y="893892"/>
            <a:ext cx="11348604" cy="3139321"/>
          </a:xfrm>
          <a:prstGeom prst="rect">
            <a:avLst/>
          </a:prstGeom>
          <a:noFill/>
        </p:spPr>
        <p:txBody>
          <a:bodyPr wrap="square" rtlCol="0">
            <a:spAutoFit/>
          </a:bodyPr>
          <a:lstStyle/>
          <a:p>
            <a:pPr marL="342900" indent="-342900">
              <a:buFont typeface="Arial" panose="020B0604020202020204" pitchFamily="34" charset="0"/>
              <a:buChar char="•"/>
            </a:pPr>
            <a:r>
              <a:rPr lang="en-US" dirty="0"/>
              <a:t>A current mirror has a reference current input and provides one or more current outputs equal (or in a well defined ratio) to the reference current. </a:t>
            </a:r>
          </a:p>
          <a:p>
            <a:pPr marL="342900" indent="-342900">
              <a:buFont typeface="Arial" panose="020B0604020202020204" pitchFamily="34" charset="0"/>
              <a:buChar char="•"/>
            </a:pPr>
            <a:r>
              <a:rPr lang="en-US" dirty="0"/>
              <a:t>The basic NMOS current mirror circuit is presented below.</a:t>
            </a:r>
          </a:p>
          <a:p>
            <a:pPr marL="342900" indent="-342900">
              <a:buFont typeface="Arial" panose="020B0604020202020204" pitchFamily="34" charset="0"/>
              <a:buChar char="•"/>
            </a:pPr>
            <a:r>
              <a:rPr lang="en-US" dirty="0"/>
              <a:t>Circuit functionality is based on:</a:t>
            </a:r>
          </a:p>
          <a:p>
            <a:pPr marL="800100" lvl="1" indent="-342900">
              <a:buFont typeface="Wingdings" panose="05000000000000000000" pitchFamily="2" charset="2"/>
              <a:buChar char="§"/>
            </a:pPr>
            <a:r>
              <a:rPr lang="en-US" dirty="0"/>
              <a:t>Both transistors have the same V</a:t>
            </a:r>
            <a:r>
              <a:rPr lang="en-US" baseline="-25000" dirty="0"/>
              <a:t>gs</a:t>
            </a:r>
            <a:r>
              <a:rPr lang="en-US" dirty="0"/>
              <a:t> voltage as they have the gates and sources connected together.</a:t>
            </a:r>
          </a:p>
          <a:p>
            <a:pPr marL="800100" lvl="1" indent="-342900">
              <a:buFont typeface="Wingdings" panose="05000000000000000000" pitchFamily="2" charset="2"/>
              <a:buChar char="§"/>
            </a:pPr>
            <a:r>
              <a:rPr lang="en-US" dirty="0"/>
              <a:t>In saturation, the current is given by the V</a:t>
            </a:r>
            <a:r>
              <a:rPr lang="en-US" baseline="-25000" dirty="0"/>
              <a:t>gs</a:t>
            </a:r>
            <a:r>
              <a:rPr lang="en-US" dirty="0"/>
              <a:t> voltage (V</a:t>
            </a:r>
            <a:r>
              <a:rPr lang="en-US" baseline="-25000" dirty="0"/>
              <a:t>ds</a:t>
            </a:r>
            <a:r>
              <a:rPr lang="en-US" dirty="0"/>
              <a:t> dependence is small) so, as long as both transistors are in saturation they will have equal currents (provided that the transistors are identical)</a:t>
            </a:r>
          </a:p>
          <a:p>
            <a:pPr marL="800100" lvl="1" indent="-342900">
              <a:buFont typeface="Wingdings" panose="05000000000000000000" pitchFamily="2" charset="2"/>
              <a:buChar char="§"/>
            </a:pPr>
            <a:r>
              <a:rPr lang="en-US" dirty="0"/>
              <a:t>N1 transistor cannot be in linear region as it has V</a:t>
            </a:r>
            <a:r>
              <a:rPr lang="en-US" baseline="-25000" dirty="0"/>
              <a:t>ds</a:t>
            </a:r>
            <a:r>
              <a:rPr lang="en-US" dirty="0"/>
              <a:t>=V</a:t>
            </a:r>
            <a:r>
              <a:rPr lang="en-US" baseline="-25000" dirty="0"/>
              <a:t>gs</a:t>
            </a:r>
            <a:r>
              <a:rPr lang="en-US" dirty="0"/>
              <a:t> (so V</a:t>
            </a:r>
            <a:r>
              <a:rPr lang="en-US" baseline="-25000" dirty="0"/>
              <a:t>ds</a:t>
            </a:r>
            <a:r>
              <a:rPr lang="en-US" dirty="0"/>
              <a:t>&gt;V</a:t>
            </a:r>
            <a:r>
              <a:rPr lang="en-US" baseline="-25000" dirty="0"/>
              <a:t>gs</a:t>
            </a:r>
            <a:r>
              <a:rPr lang="en-US" dirty="0"/>
              <a:t>–V</a:t>
            </a:r>
            <a:r>
              <a:rPr lang="en-US" baseline="-25000" dirty="0"/>
              <a:t>T</a:t>
            </a:r>
            <a:r>
              <a:rPr lang="en-US" dirty="0"/>
              <a:t>). It cannot be blocked either as long as I</a:t>
            </a:r>
            <a:r>
              <a:rPr lang="en-US" baseline="-25000" dirty="0"/>
              <a:t>R</a:t>
            </a:r>
            <a:r>
              <a:rPr lang="en-US" dirty="0"/>
              <a:t>≠0, so it must be in saturation.</a:t>
            </a:r>
          </a:p>
          <a:p>
            <a:pPr marL="800100" lvl="1" indent="-342900">
              <a:buFont typeface="Wingdings" panose="05000000000000000000" pitchFamily="2" charset="2"/>
              <a:buChar char="§"/>
            </a:pPr>
            <a:r>
              <a:rPr lang="en-US" dirty="0"/>
              <a:t>The current mirror works properly only if N2 is also in saturation. This imposes a condition on the minimum output voltage: V</a:t>
            </a:r>
            <a:r>
              <a:rPr lang="en-US" baseline="-25000" dirty="0"/>
              <a:t>O</a:t>
            </a:r>
            <a:r>
              <a:rPr lang="en-US" dirty="0"/>
              <a:t>=V</a:t>
            </a:r>
            <a:r>
              <a:rPr lang="en-US" baseline="-25000" dirty="0"/>
              <a:t>ds2</a:t>
            </a:r>
            <a:r>
              <a:rPr lang="en-US" dirty="0"/>
              <a:t>&gt;V</a:t>
            </a:r>
            <a:r>
              <a:rPr lang="en-US" baseline="-25000" dirty="0"/>
              <a:t>gs</a:t>
            </a:r>
            <a:r>
              <a:rPr lang="en-US" dirty="0"/>
              <a:t>–V</a:t>
            </a:r>
            <a:r>
              <a:rPr lang="en-US" baseline="-25000" dirty="0"/>
              <a:t>T</a:t>
            </a:r>
            <a:r>
              <a:rPr lang="en-US" dirty="0"/>
              <a:t>.</a:t>
            </a:r>
          </a:p>
        </p:txBody>
      </p:sp>
    </p:spTree>
    <p:extLst>
      <p:ext uri="{BB962C8B-B14F-4D97-AF65-F5344CB8AC3E}">
        <p14:creationId xmlns:p14="http://schemas.microsoft.com/office/powerpoint/2010/main" val="3018937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741456" cy="461665"/>
          </a:xfrm>
          <a:prstGeom prst="rect">
            <a:avLst/>
          </a:prstGeom>
          <a:noFill/>
        </p:spPr>
        <p:txBody>
          <a:bodyPr wrap="none" rtlCol="0">
            <a:spAutoFit/>
          </a:bodyPr>
          <a:lstStyle/>
          <a:p>
            <a:r>
              <a:rPr lang="en-US" sz="2400" dirty="0"/>
              <a:t>Small Signal Analysis</a:t>
            </a:r>
            <a:endParaRPr lang="ro-RO" sz="2400" dirty="0"/>
          </a:p>
        </p:txBody>
      </p:sp>
      <p:sp>
        <p:nvSpPr>
          <p:cNvPr id="2" name="CasetăText 23">
            <a:extLst>
              <a:ext uri="{FF2B5EF4-FFF2-40B4-BE49-F238E27FC236}">
                <a16:creationId xmlns:a16="http://schemas.microsoft.com/office/drawing/2014/main" id="{716CFF63-5D21-4153-9A3D-FB86EF971CFE}"/>
              </a:ext>
            </a:extLst>
          </p:cNvPr>
          <p:cNvSpPr txBox="1"/>
          <p:nvPr/>
        </p:nvSpPr>
        <p:spPr>
          <a:xfrm>
            <a:off x="400050" y="1006793"/>
            <a:ext cx="6915150" cy="5355312"/>
          </a:xfrm>
          <a:prstGeom prst="rect">
            <a:avLst/>
          </a:prstGeom>
          <a:noFill/>
        </p:spPr>
        <p:txBody>
          <a:bodyPr wrap="square" rtlCol="0">
            <a:spAutoFit/>
          </a:bodyPr>
          <a:lstStyle/>
          <a:p>
            <a:pPr marL="342900" indent="-342900">
              <a:buFont typeface="Arial" panose="020B0604020202020204" pitchFamily="34" charset="0"/>
              <a:buChar char="•"/>
            </a:pPr>
            <a:r>
              <a:rPr lang="en-US" dirty="0"/>
              <a:t>Any circuit is completely described by Kirchhoff I, Kirchhoff II and device model equations.</a:t>
            </a:r>
          </a:p>
          <a:p>
            <a:pPr marL="342900" indent="-342900">
              <a:buFont typeface="Arial" panose="020B0604020202020204" pitchFamily="34" charset="0"/>
              <a:buChar char="•"/>
            </a:pPr>
            <a:r>
              <a:rPr lang="en-US" dirty="0"/>
              <a:t>In general this leads to a system of non-linear differential equations. This are difficult to solve and, except for very simple examples, require numerical methods. The associated spice analysis is “Tran”.</a:t>
            </a:r>
          </a:p>
          <a:p>
            <a:pPr marL="342900" indent="-342900">
              <a:buFont typeface="Arial" panose="020B0604020202020204" pitchFamily="34" charset="0"/>
              <a:buChar char="•"/>
            </a:pPr>
            <a:r>
              <a:rPr lang="en-US" dirty="0"/>
              <a:t>To simplify the analysis, we will consider that the circuit varies around a </a:t>
            </a:r>
            <a:r>
              <a:rPr lang="en-US" b="1" dirty="0"/>
              <a:t>static operating point </a:t>
            </a:r>
            <a:r>
              <a:rPr lang="en-US" dirty="0"/>
              <a:t>(PSF – punct static de functionare).</a:t>
            </a:r>
          </a:p>
          <a:p>
            <a:pPr marL="342900" indent="-342900">
              <a:buFont typeface="Arial" panose="020B0604020202020204" pitchFamily="34" charset="0"/>
              <a:buChar char="•"/>
            </a:pPr>
            <a:r>
              <a:rPr lang="en-US" dirty="0"/>
              <a:t>To determine the static operationg point, we still need to solve non-linear equations, but we remove all time dependence from them (all time derivatives are 0, this is why it is called “static”) so the equations are algebraic (not differential). The associated spice analysis is “DC”.</a:t>
            </a:r>
          </a:p>
          <a:p>
            <a:pPr marL="342900" indent="-342900">
              <a:buFont typeface="Arial" panose="020B0604020202020204" pitchFamily="34" charset="0"/>
              <a:buChar char="•"/>
            </a:pPr>
            <a:r>
              <a:rPr lang="en-US" dirty="0"/>
              <a:t>Now, we will consider time variation to happen around the operation point. If the variations are small enough, we can use the Taylor first order approximation to linearize the equations. This way we simplify the problem to linear differential equations. We then apply a Fourier (or Laplace) transform and convert the differential equations in algebraic equations (but in frequency domain, not in time domain). The associated spice analysis is “AC”.</a:t>
            </a:r>
          </a:p>
        </p:txBody>
      </p:sp>
      <p:pic>
        <p:nvPicPr>
          <p:cNvPr id="5" name="Imagine 4">
            <a:extLst>
              <a:ext uri="{FF2B5EF4-FFF2-40B4-BE49-F238E27FC236}">
                <a16:creationId xmlns:a16="http://schemas.microsoft.com/office/drawing/2014/main" id="{291BB2A5-EC15-441C-90B7-A7BAF233A388}"/>
              </a:ext>
            </a:extLst>
          </p:cNvPr>
          <p:cNvPicPr>
            <a:picLocks noChangeAspect="1"/>
          </p:cNvPicPr>
          <p:nvPr/>
        </p:nvPicPr>
        <p:blipFill>
          <a:blip r:embed="rId2"/>
          <a:stretch>
            <a:fillRect/>
          </a:stretch>
        </p:blipFill>
        <p:spPr>
          <a:xfrm>
            <a:off x="7445220" y="1588663"/>
            <a:ext cx="4349183" cy="4507335"/>
          </a:xfrm>
          <a:prstGeom prst="rect">
            <a:avLst/>
          </a:prstGeom>
        </p:spPr>
      </p:pic>
    </p:spTree>
    <p:extLst>
      <p:ext uri="{BB962C8B-B14F-4D97-AF65-F5344CB8AC3E}">
        <p14:creationId xmlns:p14="http://schemas.microsoft.com/office/powerpoint/2010/main" val="2416797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7DADF14-E702-4A8B-BEB3-F7BB2EAD88A3}"/>
              </a:ext>
            </a:extLst>
          </p:cNvPr>
          <p:cNvPicPr>
            <a:picLocks noChangeAspect="1"/>
          </p:cNvPicPr>
          <p:nvPr/>
        </p:nvPicPr>
        <p:blipFill>
          <a:blip r:embed="rId2"/>
          <a:stretch>
            <a:fillRect/>
          </a:stretch>
        </p:blipFill>
        <p:spPr>
          <a:xfrm>
            <a:off x="7158808" y="1107754"/>
            <a:ext cx="4494903" cy="2794418"/>
          </a:xfrm>
          <a:prstGeom prst="rect">
            <a:avLst/>
          </a:prstGeom>
        </p:spPr>
      </p:pic>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017860" cy="461665"/>
          </a:xfrm>
          <a:prstGeom prst="rect">
            <a:avLst/>
          </a:prstGeom>
          <a:noFill/>
        </p:spPr>
        <p:txBody>
          <a:bodyPr wrap="none" rtlCol="0">
            <a:spAutoFit/>
          </a:bodyPr>
          <a:lstStyle/>
          <a:p>
            <a:r>
              <a:rPr lang="en-US" sz="2400" dirty="0"/>
              <a:t>Current Mirror</a:t>
            </a:r>
            <a:endParaRPr lang="ro-RO" sz="2400" dirty="0"/>
          </a:p>
        </p:txBody>
      </p:sp>
      <p:sp>
        <p:nvSpPr>
          <p:cNvPr id="6" name="CasetăText 23">
            <a:extLst>
              <a:ext uri="{FF2B5EF4-FFF2-40B4-BE49-F238E27FC236}">
                <a16:creationId xmlns:a16="http://schemas.microsoft.com/office/drawing/2014/main" id="{275AA0F9-00EB-48FD-BA04-3FF099FC50B3}"/>
              </a:ext>
            </a:extLst>
          </p:cNvPr>
          <p:cNvSpPr txBox="1"/>
          <p:nvPr/>
        </p:nvSpPr>
        <p:spPr>
          <a:xfrm>
            <a:off x="400050" y="893892"/>
            <a:ext cx="6364005" cy="646331"/>
          </a:xfrm>
          <a:prstGeom prst="rect">
            <a:avLst/>
          </a:prstGeom>
          <a:noFill/>
        </p:spPr>
        <p:txBody>
          <a:bodyPr wrap="square" rtlCol="0">
            <a:spAutoFit/>
          </a:bodyPr>
          <a:lstStyle/>
          <a:p>
            <a:pPr marL="342900" indent="-342900">
              <a:buFont typeface="Arial" panose="020B0604020202020204" pitchFamily="34" charset="0"/>
              <a:buChar char="•"/>
            </a:pPr>
            <a:r>
              <a:rPr lang="en-US" dirty="0"/>
              <a:t>Same idea, less words, more equations </a:t>
            </a:r>
            <a:r>
              <a:rPr lang="en-US" dirty="0">
                <a:sym typeface="Wingdings" panose="05000000000000000000" pitchFamily="2" charset="2"/>
              </a:rPr>
              <a:t></a:t>
            </a:r>
          </a:p>
          <a:p>
            <a:pPr marL="342900" indent="-342900">
              <a:buFont typeface="Arial" panose="020B0604020202020204" pitchFamily="34" charset="0"/>
              <a:buChar char="•"/>
            </a:pPr>
            <a:r>
              <a:rPr lang="en-US" dirty="0">
                <a:sym typeface="Wingdings" panose="05000000000000000000" pitchFamily="2" charset="2"/>
              </a:rPr>
              <a:t>N1 is in saturation (</a:t>
            </a:r>
            <a:r>
              <a:rPr lang="en-US" dirty="0"/>
              <a:t>V</a:t>
            </a:r>
            <a:r>
              <a:rPr lang="en-US" baseline="-25000" dirty="0"/>
              <a:t>ds</a:t>
            </a:r>
            <a:r>
              <a:rPr lang="en-US" dirty="0"/>
              <a:t>=V</a:t>
            </a:r>
            <a:r>
              <a:rPr lang="en-US" baseline="-25000" dirty="0"/>
              <a:t>gs</a:t>
            </a:r>
            <a:r>
              <a:rPr lang="en-US" dirty="0"/>
              <a:t>&gt;V</a:t>
            </a:r>
            <a:r>
              <a:rPr lang="en-US" baseline="-25000" dirty="0"/>
              <a:t>gs</a:t>
            </a:r>
            <a:r>
              <a:rPr lang="en-US" dirty="0"/>
              <a:t>–V</a:t>
            </a:r>
            <a:r>
              <a:rPr lang="en-US" baseline="-25000" dirty="0"/>
              <a:t>T</a:t>
            </a:r>
            <a:r>
              <a:rPr lang="en-US" dirty="0"/>
              <a:t>) so it is described by:</a:t>
            </a:r>
          </a:p>
        </p:txBody>
      </p:sp>
      <mc:AlternateContent xmlns:mc="http://schemas.openxmlformats.org/markup-compatibility/2006" xmlns:a14="http://schemas.microsoft.com/office/drawing/2010/main">
        <mc:Choice Requires="a14">
          <p:sp>
            <p:nvSpPr>
              <p:cNvPr id="2" name="Dreptunghi 4">
                <a:extLst>
                  <a:ext uri="{FF2B5EF4-FFF2-40B4-BE49-F238E27FC236}">
                    <a16:creationId xmlns:a16="http://schemas.microsoft.com/office/drawing/2014/main" id="{487BCC65-A769-4ADD-90F4-7E395CD72BEB}"/>
                  </a:ext>
                </a:extLst>
              </p:cNvPr>
              <p:cNvSpPr/>
              <p:nvPr/>
            </p:nvSpPr>
            <p:spPr>
              <a:xfrm>
                <a:off x="747662" y="1596152"/>
                <a:ext cx="4285532" cy="70756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𝑅</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𝐷</m:t>
                          </m:r>
                          <m:r>
                            <a:rPr lang="en-US" b="0" i="1" smtClean="0">
                              <a:latin typeface="Cambria Math" panose="02040503050406030204" pitchFamily="18" charset="0"/>
                            </a:rPr>
                            <m:t>1</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p>
                        <m:sSupPr>
                          <m:ctrlPr>
                            <a:rPr lang="en-US" i="1" smtClean="0">
                              <a:latin typeface="Cambria Math" panose="02040503050406030204" pitchFamily="18" charset="0"/>
                            </a:rPr>
                          </m:ctrlPr>
                        </m:sSupPr>
                        <m:e>
                          <m:sSub>
                            <m:sSubPr>
                              <m:ctrlPr>
                                <a:rPr lang="en-US" i="1" smtClean="0">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b="0" i="1" smtClean="0">
                                  <a:latin typeface="Cambria Math" panose="02040503050406030204" pitchFamily="18" charset="0"/>
                                </a:rPr>
                                <m:t>1</m:t>
                              </m:r>
                            </m:sub>
                          </m:sSub>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oMath>
                  </m:oMathPara>
                </a14:m>
                <a:endParaRPr lang="en-US" dirty="0"/>
              </a:p>
            </p:txBody>
          </p:sp>
        </mc:Choice>
        <mc:Fallback xmlns="">
          <p:sp>
            <p:nvSpPr>
              <p:cNvPr id="2" name="Dreptunghi 4">
                <a:extLst>
                  <a:ext uri="{FF2B5EF4-FFF2-40B4-BE49-F238E27FC236}">
                    <a16:creationId xmlns:a16="http://schemas.microsoft.com/office/drawing/2014/main" id="{487BCC65-A769-4ADD-90F4-7E395CD72BEB}"/>
                  </a:ext>
                </a:extLst>
              </p:cNvPr>
              <p:cNvSpPr>
                <a:spLocks noRot="1" noChangeAspect="1" noMove="1" noResize="1" noEditPoints="1" noAdjustHandles="1" noChangeArrowheads="1" noChangeShapeType="1" noTextEdit="1"/>
              </p:cNvSpPr>
              <p:nvPr/>
            </p:nvSpPr>
            <p:spPr>
              <a:xfrm>
                <a:off x="747662" y="1596152"/>
                <a:ext cx="4285532" cy="707566"/>
              </a:xfrm>
              <a:prstGeom prst="rect">
                <a:avLst/>
              </a:prstGeom>
              <a:blipFill>
                <a:blip r:embed="rId3"/>
                <a:stretch>
                  <a:fillRect/>
                </a:stretch>
              </a:blipFill>
            </p:spPr>
            <p:txBody>
              <a:bodyPr/>
              <a:lstStyle/>
              <a:p>
                <a:r>
                  <a:rPr lang="en-US">
                    <a:noFill/>
                  </a:rPr>
                  <a:t> </a:t>
                </a:r>
              </a:p>
            </p:txBody>
          </p:sp>
        </mc:Fallback>
      </mc:AlternateContent>
      <p:sp>
        <p:nvSpPr>
          <p:cNvPr id="5" name="CasetăText 23">
            <a:extLst>
              <a:ext uri="{FF2B5EF4-FFF2-40B4-BE49-F238E27FC236}">
                <a16:creationId xmlns:a16="http://schemas.microsoft.com/office/drawing/2014/main" id="{8BE8A1ED-AC20-434B-A600-DD8AB39CE828}"/>
              </a:ext>
            </a:extLst>
          </p:cNvPr>
          <p:cNvSpPr txBox="1"/>
          <p:nvPr/>
        </p:nvSpPr>
        <p:spPr>
          <a:xfrm>
            <a:off x="400050" y="2303718"/>
            <a:ext cx="6364005" cy="369332"/>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We assume N2 is in saturation. This is equivalent to assuming:</a:t>
            </a:r>
          </a:p>
        </p:txBody>
      </p:sp>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E454AF9F-24E4-4ECA-84DE-1B049D44BBCF}"/>
                  </a:ext>
                </a:extLst>
              </p:cNvPr>
              <p:cNvSpPr/>
              <p:nvPr/>
            </p:nvSpPr>
            <p:spPr>
              <a:xfrm>
                <a:off x="747662" y="2594059"/>
                <a:ext cx="4285532"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𝑑𝑠</m:t>
                          </m:r>
                          <m:r>
                            <a:rPr lang="en-US" b="0" i="1" smtClean="0">
                              <a:latin typeface="Cambria Math" panose="02040503050406030204" pitchFamily="18" charset="0"/>
                            </a:rPr>
                            <m:t>2</m:t>
                          </m:r>
                        </m:sub>
                      </m:sSub>
                      <m:r>
                        <a:rPr lang="en-US" b="0" i="0" smtClean="0">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𝑔𝑠</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𝑇</m:t>
                          </m:r>
                        </m:sub>
                      </m:sSub>
                    </m:oMath>
                  </m:oMathPara>
                </a14:m>
                <a:endParaRPr lang="en-US" dirty="0"/>
              </a:p>
            </p:txBody>
          </p:sp>
        </mc:Choice>
        <mc:Fallback xmlns="">
          <p:sp>
            <p:nvSpPr>
              <p:cNvPr id="9" name="Dreptunghi 4">
                <a:extLst>
                  <a:ext uri="{FF2B5EF4-FFF2-40B4-BE49-F238E27FC236}">
                    <a16:creationId xmlns:a16="http://schemas.microsoft.com/office/drawing/2014/main" id="{E454AF9F-24E4-4ECA-84DE-1B049D44BBCF}"/>
                  </a:ext>
                </a:extLst>
              </p:cNvPr>
              <p:cNvSpPr>
                <a:spLocks noRot="1" noChangeAspect="1" noMove="1" noResize="1" noEditPoints="1" noAdjustHandles="1" noChangeArrowheads="1" noChangeShapeType="1" noTextEdit="1"/>
              </p:cNvSpPr>
              <p:nvPr/>
            </p:nvSpPr>
            <p:spPr>
              <a:xfrm>
                <a:off x="747662" y="2594059"/>
                <a:ext cx="4285532" cy="391902"/>
              </a:xfrm>
              <a:prstGeom prst="rect">
                <a:avLst/>
              </a:prstGeom>
              <a:blipFill>
                <a:blip r:embed="rId4"/>
                <a:stretch>
                  <a:fillRect b="-6250"/>
                </a:stretch>
              </a:blipFill>
            </p:spPr>
            <p:txBody>
              <a:bodyPr/>
              <a:lstStyle/>
              <a:p>
                <a:r>
                  <a:rPr lang="en-US">
                    <a:noFill/>
                  </a:rPr>
                  <a:t> </a:t>
                </a:r>
              </a:p>
            </p:txBody>
          </p:sp>
        </mc:Fallback>
      </mc:AlternateContent>
      <p:sp>
        <p:nvSpPr>
          <p:cNvPr id="11" name="CasetăText 23">
            <a:extLst>
              <a:ext uri="{FF2B5EF4-FFF2-40B4-BE49-F238E27FC236}">
                <a16:creationId xmlns:a16="http://schemas.microsoft.com/office/drawing/2014/main" id="{7F87C866-ABE7-48B5-9B46-50BAA5C55BC9}"/>
              </a:ext>
            </a:extLst>
          </p:cNvPr>
          <p:cNvSpPr txBox="1"/>
          <p:nvPr/>
        </p:nvSpPr>
        <p:spPr>
          <a:xfrm>
            <a:off x="400050" y="2965359"/>
            <a:ext cx="6821205" cy="369332"/>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In this conditions, N2 is also described by the saturation equation:</a:t>
            </a:r>
          </a:p>
        </p:txBody>
      </p:sp>
      <mc:AlternateContent xmlns:mc="http://schemas.openxmlformats.org/markup-compatibility/2006" xmlns:a14="http://schemas.microsoft.com/office/drawing/2010/main">
        <mc:Choice Requires="a14">
          <p:sp>
            <p:nvSpPr>
              <p:cNvPr id="15" name="Dreptunghi 4">
                <a:extLst>
                  <a:ext uri="{FF2B5EF4-FFF2-40B4-BE49-F238E27FC236}">
                    <a16:creationId xmlns:a16="http://schemas.microsoft.com/office/drawing/2014/main" id="{05BA7276-B91E-4ED7-BEE7-7985FE1099DB}"/>
                  </a:ext>
                </a:extLst>
              </p:cNvPr>
              <p:cNvSpPr/>
              <p:nvPr/>
            </p:nvSpPr>
            <p:spPr>
              <a:xfrm>
                <a:off x="747661" y="3264649"/>
                <a:ext cx="4285532" cy="70756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𝑂</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𝐷</m:t>
                          </m:r>
                          <m:r>
                            <a:rPr lang="en-US" b="0" i="1" smtClean="0">
                              <a:latin typeface="Cambria Math" panose="02040503050406030204" pitchFamily="18" charset="0"/>
                            </a:rPr>
                            <m:t>2</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p>
                        <m:sSupPr>
                          <m:ctrlPr>
                            <a:rPr lang="en-US" i="1" smtClean="0">
                              <a:latin typeface="Cambria Math" panose="02040503050406030204" pitchFamily="18" charset="0"/>
                            </a:rPr>
                          </m:ctrlPr>
                        </m:sSupPr>
                        <m:e>
                          <m:sSub>
                            <m:sSubPr>
                              <m:ctrlPr>
                                <a:rPr lang="en-US" i="1" smtClean="0">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b="0" i="1" smtClean="0">
                                  <a:latin typeface="Cambria Math" panose="02040503050406030204" pitchFamily="18" charset="0"/>
                                </a:rPr>
                                <m:t>2</m:t>
                              </m:r>
                            </m:sub>
                          </m:sSub>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oMath>
                  </m:oMathPara>
                </a14:m>
                <a:endParaRPr lang="en-US" dirty="0"/>
              </a:p>
            </p:txBody>
          </p:sp>
        </mc:Choice>
        <mc:Fallback xmlns="">
          <p:sp>
            <p:nvSpPr>
              <p:cNvPr id="15" name="Dreptunghi 4">
                <a:extLst>
                  <a:ext uri="{FF2B5EF4-FFF2-40B4-BE49-F238E27FC236}">
                    <a16:creationId xmlns:a16="http://schemas.microsoft.com/office/drawing/2014/main" id="{05BA7276-B91E-4ED7-BEE7-7985FE1099DB}"/>
                  </a:ext>
                </a:extLst>
              </p:cNvPr>
              <p:cNvSpPr>
                <a:spLocks noRot="1" noChangeAspect="1" noMove="1" noResize="1" noEditPoints="1" noAdjustHandles="1" noChangeArrowheads="1" noChangeShapeType="1" noTextEdit="1"/>
              </p:cNvSpPr>
              <p:nvPr/>
            </p:nvSpPr>
            <p:spPr>
              <a:xfrm>
                <a:off x="747661" y="3264649"/>
                <a:ext cx="4285532" cy="707566"/>
              </a:xfrm>
              <a:prstGeom prst="rect">
                <a:avLst/>
              </a:prstGeom>
              <a:blipFill>
                <a:blip r:embed="rId5"/>
                <a:stretch>
                  <a:fillRect/>
                </a:stretch>
              </a:blipFill>
            </p:spPr>
            <p:txBody>
              <a:bodyPr/>
              <a:lstStyle/>
              <a:p>
                <a:r>
                  <a:rPr lang="en-US">
                    <a:noFill/>
                  </a:rPr>
                  <a:t> </a:t>
                </a:r>
              </a:p>
            </p:txBody>
          </p:sp>
        </mc:Fallback>
      </mc:AlternateContent>
      <p:sp>
        <p:nvSpPr>
          <p:cNvPr id="17" name="CasetăText 23">
            <a:extLst>
              <a:ext uri="{FF2B5EF4-FFF2-40B4-BE49-F238E27FC236}">
                <a16:creationId xmlns:a16="http://schemas.microsoft.com/office/drawing/2014/main" id="{AA2C9A60-0EA4-4D8A-830A-445E7CD28311}"/>
              </a:ext>
            </a:extLst>
          </p:cNvPr>
          <p:cNvSpPr txBox="1"/>
          <p:nvPr/>
        </p:nvSpPr>
        <p:spPr>
          <a:xfrm>
            <a:off x="400050" y="3987297"/>
            <a:ext cx="6821205" cy="369332"/>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So we have:</a:t>
            </a:r>
          </a:p>
        </p:txBody>
      </p:sp>
      <mc:AlternateContent xmlns:mc="http://schemas.openxmlformats.org/markup-compatibility/2006" xmlns:a14="http://schemas.microsoft.com/office/drawing/2010/main">
        <mc:Choice Requires="a14">
          <p:sp>
            <p:nvSpPr>
              <p:cNvPr id="19" name="Dreptunghi 4">
                <a:extLst>
                  <a:ext uri="{FF2B5EF4-FFF2-40B4-BE49-F238E27FC236}">
                    <a16:creationId xmlns:a16="http://schemas.microsoft.com/office/drawing/2014/main" id="{B6BE8858-E224-4B19-8ECD-CEADC740533F}"/>
                  </a:ext>
                </a:extLst>
              </p:cNvPr>
              <p:cNvSpPr/>
              <p:nvPr/>
            </p:nvSpPr>
            <p:spPr>
              <a:xfrm>
                <a:off x="747661" y="4371711"/>
                <a:ext cx="1538339" cy="68191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𝑂</m:t>
                              </m:r>
                            </m:sub>
                          </m:sSub>
                        </m:num>
                        <m:den>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𝑅</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𝐿</m:t>
                                  </m:r>
                                </m:e>
                              </m:d>
                            </m:e>
                            <m:sub>
                              <m:r>
                                <a:rPr lang="en-US" b="0" i="1" smtClean="0">
                                  <a:latin typeface="Cambria Math" panose="02040503050406030204" pitchFamily="18" charset="0"/>
                                </a:rPr>
                                <m:t>2</m:t>
                              </m:r>
                            </m:sub>
                          </m:sSub>
                        </m:num>
                        <m:den>
                          <m:sSub>
                            <m:sSubPr>
                              <m:ctrlPr>
                                <a:rPr lang="en-US" i="1">
                                  <a:latin typeface="Cambria Math" panose="02040503050406030204" pitchFamily="18" charset="0"/>
                                </a:rPr>
                              </m:ctrlPr>
                            </m:sSubPr>
                            <m:e>
                              <m:d>
                                <m:dPr>
                                  <m:ctrlPr>
                                    <a:rPr lang="en-US" i="1">
                                      <a:latin typeface="Cambria Math" panose="02040503050406030204" pitchFamily="18" charset="0"/>
                                    </a:rPr>
                                  </m:ctrlPr>
                                </m:dPr>
                                <m:e>
                                  <m:r>
                                    <a:rPr lang="en-US" i="1">
                                      <a:latin typeface="Cambria Math" panose="02040503050406030204" pitchFamily="18" charset="0"/>
                                    </a:rPr>
                                    <m:t>𝑊</m:t>
                                  </m:r>
                                  <m:r>
                                    <a:rPr lang="en-US" i="1">
                                      <a:latin typeface="Cambria Math" panose="02040503050406030204" pitchFamily="18" charset="0"/>
                                    </a:rPr>
                                    <m:t>/</m:t>
                                  </m:r>
                                  <m:r>
                                    <a:rPr lang="en-US" i="1">
                                      <a:latin typeface="Cambria Math" panose="02040503050406030204" pitchFamily="18" charset="0"/>
                                    </a:rPr>
                                    <m:t>𝐿</m:t>
                                  </m:r>
                                </m:e>
                              </m:d>
                            </m:e>
                            <m:sub>
                              <m:r>
                                <a:rPr lang="en-US" b="0" i="1" smtClean="0">
                                  <a:latin typeface="Cambria Math" panose="02040503050406030204" pitchFamily="18" charset="0"/>
                                </a:rPr>
                                <m:t>1</m:t>
                              </m:r>
                            </m:sub>
                          </m:sSub>
                        </m:den>
                      </m:f>
                    </m:oMath>
                  </m:oMathPara>
                </a14:m>
                <a:endParaRPr lang="en-US" dirty="0"/>
              </a:p>
            </p:txBody>
          </p:sp>
        </mc:Choice>
        <mc:Fallback xmlns="">
          <p:sp>
            <p:nvSpPr>
              <p:cNvPr id="19" name="Dreptunghi 4">
                <a:extLst>
                  <a:ext uri="{FF2B5EF4-FFF2-40B4-BE49-F238E27FC236}">
                    <a16:creationId xmlns:a16="http://schemas.microsoft.com/office/drawing/2014/main" id="{B6BE8858-E224-4B19-8ECD-CEADC740533F}"/>
                  </a:ext>
                </a:extLst>
              </p:cNvPr>
              <p:cNvSpPr>
                <a:spLocks noRot="1" noChangeAspect="1" noMove="1" noResize="1" noEditPoints="1" noAdjustHandles="1" noChangeArrowheads="1" noChangeShapeType="1" noTextEdit="1"/>
              </p:cNvSpPr>
              <p:nvPr/>
            </p:nvSpPr>
            <p:spPr>
              <a:xfrm>
                <a:off x="747661" y="4371711"/>
                <a:ext cx="1538339" cy="681918"/>
              </a:xfrm>
              <a:prstGeom prst="rect">
                <a:avLst/>
              </a:prstGeom>
              <a:blipFill>
                <a:blip r:embed="rId6"/>
                <a:stretch>
                  <a:fillRect/>
                </a:stretch>
              </a:blipFill>
            </p:spPr>
            <p:txBody>
              <a:bodyPr/>
              <a:lstStyle/>
              <a:p>
                <a:r>
                  <a:rPr lang="en-US">
                    <a:noFill/>
                  </a:rPr>
                  <a:t> </a:t>
                </a:r>
              </a:p>
            </p:txBody>
          </p:sp>
        </mc:Fallback>
      </mc:AlternateContent>
      <p:sp>
        <p:nvSpPr>
          <p:cNvPr id="21" name="Rectangle: Rounded Corners 21">
            <a:extLst>
              <a:ext uri="{FF2B5EF4-FFF2-40B4-BE49-F238E27FC236}">
                <a16:creationId xmlns:a16="http://schemas.microsoft.com/office/drawing/2014/main" id="{E053CB6B-3540-4CB8-96C5-468F9F97A543}"/>
              </a:ext>
            </a:extLst>
          </p:cNvPr>
          <p:cNvSpPr/>
          <p:nvPr/>
        </p:nvSpPr>
        <p:spPr>
          <a:xfrm>
            <a:off x="694274" y="4356629"/>
            <a:ext cx="1538340" cy="75672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asetăText 23">
            <a:extLst>
              <a:ext uri="{FF2B5EF4-FFF2-40B4-BE49-F238E27FC236}">
                <a16:creationId xmlns:a16="http://schemas.microsoft.com/office/drawing/2014/main" id="{649FDEAE-6732-4EDD-9F4E-0C62971A0F05}"/>
              </a:ext>
            </a:extLst>
          </p:cNvPr>
          <p:cNvSpPr txBox="1"/>
          <p:nvPr/>
        </p:nvSpPr>
        <p:spPr>
          <a:xfrm>
            <a:off x="400050" y="5192296"/>
            <a:ext cx="11348604" cy="923330"/>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So the ratio between the reference (input) and output currents is given by the geometric ratio of the two transistors.</a:t>
            </a:r>
          </a:p>
          <a:p>
            <a:pPr marL="342900" indent="-342900">
              <a:buFont typeface="Arial" panose="020B0604020202020204" pitchFamily="34" charset="0"/>
              <a:buChar char="•"/>
            </a:pPr>
            <a:r>
              <a:rPr lang="en-US" dirty="0">
                <a:sym typeface="Wingdings" panose="05000000000000000000" pitchFamily="2" charset="2"/>
              </a:rPr>
              <a:t>If the transistors are identical, the input and output currents will also be equal. (Provided that N2 is in saturation and neglecting the channel length modulation effect.)</a:t>
            </a:r>
          </a:p>
        </p:txBody>
      </p:sp>
    </p:spTree>
    <p:extLst>
      <p:ext uri="{BB962C8B-B14F-4D97-AF65-F5344CB8AC3E}">
        <p14:creationId xmlns:p14="http://schemas.microsoft.com/office/powerpoint/2010/main" val="2609586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7DADF14-E702-4A8B-BEB3-F7BB2EAD88A3}"/>
              </a:ext>
            </a:extLst>
          </p:cNvPr>
          <p:cNvPicPr>
            <a:picLocks noChangeAspect="1"/>
          </p:cNvPicPr>
          <p:nvPr/>
        </p:nvPicPr>
        <p:blipFill>
          <a:blip r:embed="rId2"/>
          <a:stretch>
            <a:fillRect/>
          </a:stretch>
        </p:blipFill>
        <p:spPr>
          <a:xfrm>
            <a:off x="7253751" y="778833"/>
            <a:ext cx="4494903" cy="2794418"/>
          </a:xfrm>
          <a:prstGeom prst="rect">
            <a:avLst/>
          </a:prstGeom>
        </p:spPr>
      </p:pic>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017860" cy="461665"/>
          </a:xfrm>
          <a:prstGeom prst="rect">
            <a:avLst/>
          </a:prstGeom>
          <a:noFill/>
        </p:spPr>
        <p:txBody>
          <a:bodyPr wrap="none" rtlCol="0">
            <a:spAutoFit/>
          </a:bodyPr>
          <a:lstStyle/>
          <a:p>
            <a:r>
              <a:rPr lang="en-US" sz="2400" dirty="0"/>
              <a:t>Current Mirror</a:t>
            </a:r>
            <a:endParaRPr lang="ro-RO" sz="2400" dirty="0"/>
          </a:p>
        </p:txBody>
      </p:sp>
      <p:sp>
        <p:nvSpPr>
          <p:cNvPr id="6" name="CasetăText 23">
            <a:extLst>
              <a:ext uri="{FF2B5EF4-FFF2-40B4-BE49-F238E27FC236}">
                <a16:creationId xmlns:a16="http://schemas.microsoft.com/office/drawing/2014/main" id="{275AA0F9-00EB-48FD-BA04-3FF099FC50B3}"/>
              </a:ext>
            </a:extLst>
          </p:cNvPr>
          <p:cNvSpPr txBox="1"/>
          <p:nvPr/>
        </p:nvSpPr>
        <p:spPr>
          <a:xfrm>
            <a:off x="400050" y="893892"/>
            <a:ext cx="6364005" cy="3139321"/>
          </a:xfrm>
          <a:prstGeom prst="rect">
            <a:avLst/>
          </a:prstGeom>
          <a:noFill/>
        </p:spPr>
        <p:txBody>
          <a:bodyPr wrap="square" rtlCol="0">
            <a:spAutoFit/>
          </a:bodyPr>
          <a:lstStyle/>
          <a:p>
            <a:pPr marL="342900" indent="-342900">
              <a:buFont typeface="Arial" panose="020B0604020202020204" pitchFamily="34" charset="0"/>
              <a:buChar char="•"/>
            </a:pPr>
            <a:r>
              <a:rPr lang="en-US" dirty="0"/>
              <a:t>Same story from a different perspective…</a:t>
            </a:r>
            <a:endParaRPr lang="en-US" dirty="0">
              <a:sym typeface="Wingdings" panose="05000000000000000000" pitchFamily="2" charset="2"/>
            </a:endParaRPr>
          </a:p>
          <a:p>
            <a:pPr marL="342900" indent="-342900">
              <a:buFont typeface="Arial" panose="020B0604020202020204" pitchFamily="34" charset="0"/>
              <a:buChar char="•"/>
            </a:pPr>
            <a:r>
              <a:rPr lang="en-US" dirty="0">
                <a:sym typeface="Wingdings" panose="05000000000000000000" pitchFamily="2" charset="2"/>
              </a:rPr>
              <a:t>Let us first look at N2.</a:t>
            </a:r>
          </a:p>
          <a:p>
            <a:pPr marL="800100" lvl="1" indent="-342900">
              <a:buFont typeface="Wingdings" panose="05000000000000000000" pitchFamily="2" charset="2"/>
              <a:buChar char="§"/>
            </a:pPr>
            <a:r>
              <a:rPr lang="en-US" dirty="0">
                <a:sym typeface="Wingdings" panose="05000000000000000000" pitchFamily="2" charset="2"/>
              </a:rPr>
              <a:t>N2 is just a transistor with a fixed V</a:t>
            </a:r>
            <a:r>
              <a:rPr lang="en-US" baseline="-25000" dirty="0">
                <a:sym typeface="Wingdings" panose="05000000000000000000" pitchFamily="2" charset="2"/>
              </a:rPr>
              <a:t>gs</a:t>
            </a:r>
            <a:r>
              <a:rPr lang="en-US" dirty="0">
                <a:sym typeface="Wingdings" panose="05000000000000000000" pitchFamily="2" charset="2"/>
              </a:rPr>
              <a:t> voltage.</a:t>
            </a:r>
          </a:p>
          <a:p>
            <a:pPr marL="800100" lvl="1" indent="-342900">
              <a:buFont typeface="Wingdings" panose="05000000000000000000" pitchFamily="2" charset="2"/>
              <a:buChar char="§"/>
            </a:pPr>
            <a:r>
              <a:rPr lang="en-US" dirty="0">
                <a:sym typeface="Wingdings" panose="05000000000000000000" pitchFamily="2" charset="2"/>
              </a:rPr>
              <a:t>So, in saturation, it will just provide a fixed current..</a:t>
            </a:r>
          </a:p>
          <a:p>
            <a:pPr marL="800100" lvl="1" indent="-342900">
              <a:buFont typeface="Wingdings" panose="05000000000000000000" pitchFamily="2" charset="2"/>
              <a:buChar char="§"/>
            </a:pPr>
            <a:r>
              <a:rPr lang="en-US" dirty="0">
                <a:sym typeface="Wingdings" panose="05000000000000000000" pitchFamily="2" charset="2"/>
              </a:rPr>
              <a:t>If we want a specific current, we just need to make sure we provide the right V</a:t>
            </a:r>
            <a:r>
              <a:rPr lang="en-US" baseline="-25000" dirty="0">
                <a:sym typeface="Wingdings" panose="05000000000000000000" pitchFamily="2" charset="2"/>
              </a:rPr>
              <a:t>gs</a:t>
            </a:r>
            <a:r>
              <a:rPr lang="en-US" dirty="0">
                <a:sym typeface="Wingdings" panose="05000000000000000000" pitchFamily="2" charset="2"/>
              </a:rPr>
              <a:t> voltage for N2.</a:t>
            </a:r>
          </a:p>
          <a:p>
            <a:pPr marL="342900" indent="-342900">
              <a:buFont typeface="Arial" panose="020B0604020202020204" pitchFamily="34" charset="0"/>
              <a:buChar char="•"/>
            </a:pPr>
            <a:r>
              <a:rPr lang="en-US" dirty="0"/>
              <a:t>To get the right V</a:t>
            </a:r>
            <a:r>
              <a:rPr lang="en-US" baseline="-25000" dirty="0"/>
              <a:t>gs</a:t>
            </a:r>
            <a:r>
              <a:rPr lang="en-US" dirty="0"/>
              <a:t> voltage to bias N2, we use a “reference transistor”, N1. </a:t>
            </a:r>
          </a:p>
          <a:p>
            <a:pPr marL="342900" indent="-342900">
              <a:buFont typeface="Arial" panose="020B0604020202020204" pitchFamily="34" charset="0"/>
              <a:buChar char="•"/>
            </a:pPr>
            <a:r>
              <a:rPr lang="en-US" dirty="0"/>
              <a:t>We use N1 in diode connection (gate and drain connected together) and inject the desired reference current through it.</a:t>
            </a:r>
          </a:p>
          <a:p>
            <a:pPr marL="342900" indent="-342900">
              <a:buFont typeface="Arial" panose="020B0604020202020204" pitchFamily="34" charset="0"/>
              <a:buChar char="•"/>
            </a:pPr>
            <a:r>
              <a:rPr lang="en-US" dirty="0"/>
              <a:t>This way, N1 V</a:t>
            </a:r>
            <a:r>
              <a:rPr lang="en-US" baseline="-25000" dirty="0"/>
              <a:t>gs</a:t>
            </a:r>
            <a:r>
              <a:rPr lang="en-US" dirty="0"/>
              <a:t> voltage will be adjusted to the correct value.</a:t>
            </a:r>
          </a:p>
        </p:txBody>
      </p:sp>
      <p:sp>
        <p:nvSpPr>
          <p:cNvPr id="7" name="Rectangle: Rounded Corners 6">
            <a:extLst>
              <a:ext uri="{FF2B5EF4-FFF2-40B4-BE49-F238E27FC236}">
                <a16:creationId xmlns:a16="http://schemas.microsoft.com/office/drawing/2014/main" id="{E4150BE6-3FE1-42D5-9552-08947D860428}"/>
              </a:ext>
            </a:extLst>
          </p:cNvPr>
          <p:cNvSpPr/>
          <p:nvPr/>
        </p:nvSpPr>
        <p:spPr>
          <a:xfrm>
            <a:off x="10403864" y="1869397"/>
            <a:ext cx="1344790" cy="1628383"/>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A3EFF35-D4BC-4C6F-9772-6886BA216EB5}"/>
              </a:ext>
            </a:extLst>
          </p:cNvPr>
          <p:cNvSpPr/>
          <p:nvPr/>
        </p:nvSpPr>
        <p:spPr>
          <a:xfrm>
            <a:off x="7253751" y="1842241"/>
            <a:ext cx="1827310" cy="1628383"/>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AB778BA-E355-4400-B1A8-B028025D4FB6}"/>
              </a:ext>
            </a:extLst>
          </p:cNvPr>
          <p:cNvPicPr>
            <a:picLocks noChangeAspect="1"/>
          </p:cNvPicPr>
          <p:nvPr/>
        </p:nvPicPr>
        <p:blipFill>
          <a:blip r:embed="rId3"/>
          <a:stretch>
            <a:fillRect/>
          </a:stretch>
        </p:blipFill>
        <p:spPr>
          <a:xfrm>
            <a:off x="7952134" y="3895565"/>
            <a:ext cx="3639033" cy="2794418"/>
          </a:xfrm>
          <a:prstGeom prst="rect">
            <a:avLst/>
          </a:prstGeom>
        </p:spPr>
      </p:pic>
      <mc:AlternateContent xmlns:mc="http://schemas.openxmlformats.org/markup-compatibility/2006" xmlns:a14="http://schemas.microsoft.com/office/drawing/2010/main">
        <mc:Choice Requires="a14">
          <p:sp>
            <p:nvSpPr>
              <p:cNvPr id="2" name="Dreptunghi 4">
                <a:extLst>
                  <a:ext uri="{FF2B5EF4-FFF2-40B4-BE49-F238E27FC236}">
                    <a16:creationId xmlns:a16="http://schemas.microsoft.com/office/drawing/2014/main" id="{00053BED-4B19-45CC-AD57-F51FEB061973}"/>
                  </a:ext>
                </a:extLst>
              </p:cNvPr>
              <p:cNvSpPr/>
              <p:nvPr/>
            </p:nvSpPr>
            <p:spPr>
              <a:xfrm>
                <a:off x="760188" y="4033213"/>
                <a:ext cx="4285532" cy="70756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𝑅</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𝐷</m:t>
                          </m:r>
                          <m:r>
                            <a:rPr lang="en-US" b="0" i="1" smtClean="0">
                              <a:latin typeface="Cambria Math" panose="02040503050406030204" pitchFamily="18" charset="0"/>
                            </a:rPr>
                            <m:t>1</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p>
                        <m:sSupPr>
                          <m:ctrlPr>
                            <a:rPr lang="en-US" i="1" smtClean="0">
                              <a:latin typeface="Cambria Math" panose="02040503050406030204" pitchFamily="18" charset="0"/>
                            </a:rPr>
                          </m:ctrlPr>
                        </m:sSupPr>
                        <m:e>
                          <m:sSub>
                            <m:sSubPr>
                              <m:ctrlPr>
                                <a:rPr lang="en-US" i="1" smtClean="0">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b="0" i="1" smtClean="0">
                                  <a:latin typeface="Cambria Math" panose="02040503050406030204" pitchFamily="18" charset="0"/>
                                </a:rPr>
                                <m:t>1</m:t>
                              </m:r>
                            </m:sub>
                          </m:sSub>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oMath>
                  </m:oMathPara>
                </a14:m>
                <a:endParaRPr lang="en-US" dirty="0"/>
              </a:p>
            </p:txBody>
          </p:sp>
        </mc:Choice>
        <mc:Fallback xmlns="">
          <p:sp>
            <p:nvSpPr>
              <p:cNvPr id="2" name="Dreptunghi 4">
                <a:extLst>
                  <a:ext uri="{FF2B5EF4-FFF2-40B4-BE49-F238E27FC236}">
                    <a16:creationId xmlns:a16="http://schemas.microsoft.com/office/drawing/2014/main" id="{00053BED-4B19-45CC-AD57-F51FEB061973}"/>
                  </a:ext>
                </a:extLst>
              </p:cNvPr>
              <p:cNvSpPr>
                <a:spLocks noRot="1" noChangeAspect="1" noMove="1" noResize="1" noEditPoints="1" noAdjustHandles="1" noChangeArrowheads="1" noChangeShapeType="1" noTextEdit="1"/>
              </p:cNvSpPr>
              <p:nvPr/>
            </p:nvSpPr>
            <p:spPr>
              <a:xfrm>
                <a:off x="760188" y="4033213"/>
                <a:ext cx="4285532" cy="70756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Dreptunghi 4">
                <a:extLst>
                  <a:ext uri="{FF2B5EF4-FFF2-40B4-BE49-F238E27FC236}">
                    <a16:creationId xmlns:a16="http://schemas.microsoft.com/office/drawing/2014/main" id="{D4585B4F-1ED1-4DAD-AA64-831884F0C558}"/>
                  </a:ext>
                </a:extLst>
              </p:cNvPr>
              <p:cNvSpPr/>
              <p:nvPr/>
            </p:nvSpPr>
            <p:spPr>
              <a:xfrm>
                <a:off x="760188" y="4837424"/>
                <a:ext cx="4285532" cy="91069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r>
                        <a:rPr lang="en-US" b="0" i="0"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2 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𝑅</m:t>
                                  </m:r>
                                </m:sub>
                              </m:sSub>
                            </m:num>
                            <m:den>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𝐿</m:t>
                                      </m:r>
                                    </m:e>
                                  </m:d>
                                </m:e>
                                <m:sub>
                                  <m:r>
                                    <a:rPr lang="en-US" b="0" i="1" smtClean="0">
                                      <a:latin typeface="Cambria Math" panose="02040503050406030204" pitchFamily="18" charset="0"/>
                                    </a:rPr>
                                    <m:t>1</m:t>
                                  </m:r>
                                </m:sub>
                              </m:sSub>
                            </m:den>
                          </m:f>
                        </m:e>
                      </m:rad>
                    </m:oMath>
                  </m:oMathPara>
                </a14:m>
                <a:endParaRPr lang="en-US" dirty="0"/>
              </a:p>
            </p:txBody>
          </p:sp>
        </mc:Choice>
        <mc:Fallback xmlns="">
          <p:sp>
            <p:nvSpPr>
              <p:cNvPr id="5" name="Dreptunghi 4">
                <a:extLst>
                  <a:ext uri="{FF2B5EF4-FFF2-40B4-BE49-F238E27FC236}">
                    <a16:creationId xmlns:a16="http://schemas.microsoft.com/office/drawing/2014/main" id="{D4585B4F-1ED1-4DAD-AA64-831884F0C558}"/>
                  </a:ext>
                </a:extLst>
              </p:cNvPr>
              <p:cNvSpPr>
                <a:spLocks noRot="1" noChangeAspect="1" noMove="1" noResize="1" noEditPoints="1" noAdjustHandles="1" noChangeArrowheads="1" noChangeShapeType="1" noTextEdit="1"/>
              </p:cNvSpPr>
              <p:nvPr/>
            </p:nvSpPr>
            <p:spPr>
              <a:xfrm>
                <a:off x="760188" y="4837424"/>
                <a:ext cx="4285532" cy="910699"/>
              </a:xfrm>
              <a:prstGeom prst="rect">
                <a:avLst/>
              </a:prstGeom>
              <a:blipFill>
                <a:blip r:embed="rId5"/>
                <a:stretch>
                  <a:fillRect/>
                </a:stretch>
              </a:blipFill>
            </p:spPr>
            <p:txBody>
              <a:bodyPr/>
              <a:lstStyle/>
              <a:p>
                <a:r>
                  <a:rPr lang="en-US">
                    <a:noFill/>
                  </a:rPr>
                  <a:t> </a:t>
                </a:r>
              </a:p>
            </p:txBody>
          </p:sp>
        </mc:Fallback>
      </mc:AlternateContent>
      <p:sp>
        <p:nvSpPr>
          <p:cNvPr id="10" name="Rectangle: Rounded Corners 5">
            <a:extLst>
              <a:ext uri="{FF2B5EF4-FFF2-40B4-BE49-F238E27FC236}">
                <a16:creationId xmlns:a16="http://schemas.microsoft.com/office/drawing/2014/main" id="{6538032D-B92C-453D-A513-6B0CC34BC6E0}"/>
              </a:ext>
            </a:extLst>
          </p:cNvPr>
          <p:cNvSpPr/>
          <p:nvPr/>
        </p:nvSpPr>
        <p:spPr>
          <a:xfrm>
            <a:off x="760188" y="4808093"/>
            <a:ext cx="2878623" cy="96936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0285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017860" cy="461665"/>
          </a:xfrm>
          <a:prstGeom prst="rect">
            <a:avLst/>
          </a:prstGeom>
          <a:noFill/>
        </p:spPr>
        <p:txBody>
          <a:bodyPr wrap="none" rtlCol="0">
            <a:spAutoFit/>
          </a:bodyPr>
          <a:lstStyle/>
          <a:p>
            <a:r>
              <a:rPr lang="en-US" sz="2400" dirty="0"/>
              <a:t>Current Mirror</a:t>
            </a:r>
            <a:endParaRPr lang="ro-RO" sz="2400" dirty="0"/>
          </a:p>
        </p:txBody>
      </p:sp>
      <p:sp>
        <p:nvSpPr>
          <p:cNvPr id="6" name="CasetăText 23">
            <a:extLst>
              <a:ext uri="{FF2B5EF4-FFF2-40B4-BE49-F238E27FC236}">
                <a16:creationId xmlns:a16="http://schemas.microsoft.com/office/drawing/2014/main" id="{275AA0F9-00EB-48FD-BA04-3FF099FC50B3}"/>
              </a:ext>
            </a:extLst>
          </p:cNvPr>
          <p:cNvSpPr txBox="1"/>
          <p:nvPr/>
        </p:nvSpPr>
        <p:spPr>
          <a:xfrm>
            <a:off x="400050" y="944433"/>
            <a:ext cx="11348604" cy="4247317"/>
          </a:xfrm>
          <a:prstGeom prst="rect">
            <a:avLst/>
          </a:prstGeom>
          <a:noFill/>
        </p:spPr>
        <p:txBody>
          <a:bodyPr wrap="square" rtlCol="0">
            <a:spAutoFit/>
          </a:bodyPr>
          <a:lstStyle/>
          <a:p>
            <a:r>
              <a:rPr lang="en-US" dirty="0"/>
              <a:t>Current mirror output characteristic:</a:t>
            </a:r>
            <a:endParaRPr lang="en-US" dirty="0">
              <a:sym typeface="Wingdings" panose="05000000000000000000" pitchFamily="2" charset="2"/>
            </a:endParaRPr>
          </a:p>
          <a:p>
            <a:pPr marL="342900" indent="-342900">
              <a:buFont typeface="Arial" panose="020B0604020202020204" pitchFamily="34" charset="0"/>
              <a:buChar char="•"/>
            </a:pPr>
            <a:r>
              <a:rPr lang="en-US" dirty="0">
                <a:sym typeface="Wingdings" panose="05000000000000000000" pitchFamily="2" charset="2"/>
              </a:rPr>
              <a:t>We assume N1 and N2 to be identical for simplicity (W/L)</a:t>
            </a:r>
            <a:r>
              <a:rPr lang="en-US" baseline="-25000" dirty="0">
                <a:sym typeface="Wingdings" panose="05000000000000000000" pitchFamily="2" charset="2"/>
              </a:rPr>
              <a:t>1</a:t>
            </a:r>
            <a:r>
              <a:rPr lang="en-US" dirty="0">
                <a:sym typeface="Wingdings" panose="05000000000000000000" pitchFamily="2" charset="2"/>
              </a:rPr>
              <a:t>=(W/L)</a:t>
            </a:r>
            <a:r>
              <a:rPr lang="en-US" baseline="-25000" dirty="0">
                <a:sym typeface="Wingdings" panose="05000000000000000000" pitchFamily="2" charset="2"/>
              </a:rPr>
              <a:t>2</a:t>
            </a:r>
            <a:r>
              <a:rPr lang="en-US" dirty="0">
                <a:sym typeface="Wingdings" panose="05000000000000000000" pitchFamily="2" charset="2"/>
              </a:rPr>
              <a:t>.</a:t>
            </a:r>
          </a:p>
          <a:p>
            <a:pPr marL="342900" indent="-342900">
              <a:buFont typeface="Arial" panose="020B0604020202020204" pitchFamily="34" charset="0"/>
              <a:buChar char="•"/>
            </a:pPr>
            <a:r>
              <a:rPr lang="en-US" dirty="0">
                <a:sym typeface="Wingdings" panose="05000000000000000000" pitchFamily="2" charset="2"/>
              </a:rPr>
              <a:t>They also have the same gate – source voltage (V</a:t>
            </a:r>
            <a:r>
              <a:rPr lang="en-US" baseline="-25000" dirty="0">
                <a:sym typeface="Wingdings" panose="05000000000000000000" pitchFamily="2" charset="2"/>
              </a:rPr>
              <a:t>gs1</a:t>
            </a:r>
            <a:r>
              <a:rPr lang="en-US" dirty="0">
                <a:sym typeface="Wingdings" panose="05000000000000000000" pitchFamily="2" charset="2"/>
              </a:rPr>
              <a:t>=V</a:t>
            </a:r>
            <a:r>
              <a:rPr lang="en-US" baseline="-25000" dirty="0">
                <a:sym typeface="Wingdings" panose="05000000000000000000" pitchFamily="2" charset="2"/>
              </a:rPr>
              <a:t>gs2</a:t>
            </a:r>
            <a:r>
              <a:rPr lang="en-US" dirty="0">
                <a:sym typeface="Wingdings" panose="05000000000000000000" pitchFamily="2" charset="2"/>
              </a:rPr>
              <a:t>), so they will have the same output characteristic.</a:t>
            </a:r>
          </a:p>
          <a:p>
            <a:pPr marL="342900" indent="-342900">
              <a:buFont typeface="Arial" panose="020B0604020202020204" pitchFamily="34" charset="0"/>
              <a:buChar char="•"/>
            </a:pPr>
            <a:r>
              <a:rPr lang="en-US" dirty="0">
                <a:sym typeface="Wingdings" panose="05000000000000000000" pitchFamily="2" charset="2"/>
              </a:rPr>
              <a:t>N1 has V</a:t>
            </a:r>
            <a:r>
              <a:rPr lang="en-US" baseline="-25000" dirty="0">
                <a:sym typeface="Wingdings" panose="05000000000000000000" pitchFamily="2" charset="2"/>
              </a:rPr>
              <a:t>ds</a:t>
            </a:r>
            <a:r>
              <a:rPr lang="en-US" dirty="0">
                <a:sym typeface="Wingdings" panose="05000000000000000000" pitchFamily="2" charset="2"/>
              </a:rPr>
              <a:t>=V</a:t>
            </a:r>
            <a:r>
              <a:rPr lang="en-US" baseline="-25000" dirty="0">
                <a:sym typeface="Wingdings" panose="05000000000000000000" pitchFamily="2" charset="2"/>
              </a:rPr>
              <a:t>gs</a:t>
            </a:r>
            <a:r>
              <a:rPr lang="en-US" dirty="0">
                <a:sym typeface="Wingdings" panose="05000000000000000000" pitchFamily="2" charset="2"/>
              </a:rPr>
              <a:t> so it is biased in the marked point.</a:t>
            </a:r>
          </a:p>
          <a:p>
            <a:pPr marL="342900" indent="-342900">
              <a:buFont typeface="Arial" panose="020B0604020202020204" pitchFamily="34" charset="0"/>
              <a:buChar char="•"/>
            </a:pPr>
            <a:r>
              <a:rPr lang="en-US" dirty="0">
                <a:sym typeface="Wingdings" panose="05000000000000000000" pitchFamily="2" charset="2"/>
              </a:rPr>
              <a:t>Due to the loop (gate – drain connection) the V</a:t>
            </a:r>
            <a:r>
              <a:rPr lang="en-US" baseline="-25000" dirty="0">
                <a:sym typeface="Wingdings" panose="05000000000000000000" pitchFamily="2" charset="2"/>
              </a:rPr>
              <a:t>gs</a:t>
            </a:r>
            <a:r>
              <a:rPr lang="en-US" dirty="0">
                <a:sym typeface="Wingdings" panose="05000000000000000000" pitchFamily="2" charset="2"/>
              </a:rPr>
              <a:t> voltage is adjusted so that I</a:t>
            </a:r>
            <a:r>
              <a:rPr lang="en-US" baseline="-25000" dirty="0">
                <a:sym typeface="Wingdings" panose="05000000000000000000" pitchFamily="2" charset="2"/>
              </a:rPr>
              <a:t>R</a:t>
            </a:r>
            <a:r>
              <a:rPr lang="en-US" dirty="0">
                <a:sym typeface="Wingdings" panose="05000000000000000000" pitchFamily="2" charset="2"/>
              </a:rPr>
              <a:t> flows through N1.</a:t>
            </a:r>
          </a:p>
          <a:p>
            <a:pPr marL="342900" indent="-342900">
              <a:buFont typeface="Arial" panose="020B0604020202020204" pitchFamily="34" charset="0"/>
              <a:buChar char="•"/>
            </a:pPr>
            <a:r>
              <a:rPr lang="en-US" dirty="0">
                <a:sym typeface="Wingdings" panose="05000000000000000000" pitchFamily="2" charset="2"/>
              </a:rPr>
              <a:t>N2 can be biased anywhere on the characteristic depending on the output voltage.</a:t>
            </a:r>
          </a:p>
          <a:p>
            <a:pPr marL="342900" indent="-342900">
              <a:buFont typeface="Arial" panose="020B0604020202020204" pitchFamily="34" charset="0"/>
              <a:buChar char="•"/>
            </a:pPr>
            <a:r>
              <a:rPr lang="en-US" dirty="0">
                <a:sym typeface="Wingdings" panose="05000000000000000000" pitchFamily="2" charset="2"/>
              </a:rPr>
              <a:t>From this picture we can clearly see the channel length modulation / finite output resistance effect on current mirroring – N2 current is equal to I</a:t>
            </a:r>
            <a:r>
              <a:rPr lang="en-US" baseline="-25000" dirty="0">
                <a:sym typeface="Wingdings" panose="05000000000000000000" pitchFamily="2" charset="2"/>
              </a:rPr>
              <a:t>R</a:t>
            </a:r>
            <a:r>
              <a:rPr lang="en-US" dirty="0">
                <a:sym typeface="Wingdings" panose="05000000000000000000" pitchFamily="2" charset="2"/>
              </a:rPr>
              <a:t> only if V</a:t>
            </a:r>
            <a:r>
              <a:rPr lang="en-US" baseline="-25000" dirty="0">
                <a:sym typeface="Wingdings" panose="05000000000000000000" pitchFamily="2" charset="2"/>
              </a:rPr>
              <a:t>O</a:t>
            </a:r>
            <a:r>
              <a:rPr lang="en-US" dirty="0">
                <a:sym typeface="Wingdings" panose="05000000000000000000" pitchFamily="2" charset="2"/>
              </a:rPr>
              <a:t>=V</a:t>
            </a:r>
            <a:r>
              <a:rPr lang="en-US" baseline="-25000" dirty="0">
                <a:sym typeface="Wingdings" panose="05000000000000000000" pitchFamily="2" charset="2"/>
              </a:rPr>
              <a:t>gs</a:t>
            </a:r>
            <a:r>
              <a:rPr lang="en-US" dirty="0">
                <a:sym typeface="Wingdings" panose="05000000000000000000" pitchFamily="2" charset="2"/>
              </a:rPr>
              <a:t>, otherwise there will be a small error due to different drain source voltages.</a:t>
            </a:r>
          </a:p>
          <a:p>
            <a:pPr marL="342900" indent="-342900">
              <a:buFont typeface="Arial" panose="020B0604020202020204" pitchFamily="34" charset="0"/>
              <a:buChar char="•"/>
            </a:pPr>
            <a:r>
              <a:rPr lang="en-US" dirty="0">
                <a:sym typeface="Wingdings" panose="05000000000000000000" pitchFamily="2" charset="2"/>
              </a:rPr>
              <a:t>We can also see that if N2 is no longer in saturation (V</a:t>
            </a:r>
            <a:r>
              <a:rPr lang="en-US" baseline="-25000" dirty="0">
                <a:sym typeface="Wingdings" panose="05000000000000000000" pitchFamily="2" charset="2"/>
              </a:rPr>
              <a:t>O</a:t>
            </a:r>
            <a:r>
              <a:rPr lang="en-US" dirty="0">
                <a:sym typeface="Wingdings" panose="05000000000000000000" pitchFamily="2" charset="2"/>
              </a:rPr>
              <a:t> drops below V</a:t>
            </a:r>
            <a:r>
              <a:rPr lang="en-US" baseline="-25000" dirty="0">
                <a:sym typeface="Wingdings" panose="05000000000000000000" pitchFamily="2" charset="2"/>
              </a:rPr>
              <a:t>gs</a:t>
            </a:r>
            <a:r>
              <a:rPr lang="en-US" dirty="0">
                <a:sym typeface="Wingdings" panose="05000000000000000000" pitchFamily="2" charset="2"/>
              </a:rPr>
              <a:t>–V</a:t>
            </a:r>
            <a:r>
              <a:rPr lang="en-US" baseline="-25000" dirty="0">
                <a:sym typeface="Wingdings" panose="05000000000000000000" pitchFamily="2" charset="2"/>
              </a:rPr>
              <a:t>T</a:t>
            </a:r>
            <a:r>
              <a:rPr lang="en-US" dirty="0">
                <a:sym typeface="Wingdings" panose="05000000000000000000" pitchFamily="2" charset="2"/>
              </a:rPr>
              <a:t>) the output current starts to drop and the mirror is no longer working (the error between I</a:t>
            </a:r>
            <a:r>
              <a:rPr lang="en-US" baseline="-25000" dirty="0">
                <a:sym typeface="Wingdings" panose="05000000000000000000" pitchFamily="2" charset="2"/>
              </a:rPr>
              <a:t>O</a:t>
            </a:r>
            <a:r>
              <a:rPr lang="en-US" dirty="0">
                <a:sym typeface="Wingdings" panose="05000000000000000000" pitchFamily="2" charset="2"/>
              </a:rPr>
              <a:t> and I</a:t>
            </a:r>
            <a:r>
              <a:rPr lang="en-US" baseline="-25000" dirty="0">
                <a:sym typeface="Wingdings" panose="05000000000000000000" pitchFamily="2" charset="2"/>
              </a:rPr>
              <a:t>R</a:t>
            </a:r>
            <a:r>
              <a:rPr lang="en-US" dirty="0">
                <a:sym typeface="Wingdings" panose="05000000000000000000" pitchFamily="2" charset="2"/>
              </a:rPr>
              <a:t> is no longer negligible)</a:t>
            </a:r>
          </a:p>
          <a:p>
            <a:pPr marL="342900" indent="-342900">
              <a:buFont typeface="Arial" panose="020B0604020202020204" pitchFamily="34" charset="0"/>
              <a:buChar char="•"/>
            </a:pPr>
            <a:r>
              <a:rPr lang="en-US" dirty="0">
                <a:sym typeface="Wingdings" panose="05000000000000000000" pitchFamily="2" charset="2"/>
              </a:rPr>
              <a:t>If N1 and N2 have different W/L ratios, the transistors will no longer have the same characteristic but the characteristics will be scaled with the W/L ratios – all above arguments and conclusions are still valid.</a:t>
            </a:r>
          </a:p>
          <a:p>
            <a:pPr marL="342900" indent="-342900">
              <a:buFont typeface="Arial" panose="020B0604020202020204" pitchFamily="34" charset="0"/>
              <a:buChar char="•"/>
            </a:pPr>
            <a:r>
              <a:rPr lang="en-US" dirty="0">
                <a:sym typeface="Wingdings" panose="05000000000000000000" pitchFamily="2" charset="2"/>
              </a:rPr>
              <a:t>The finite output resistance error can be reduced either by using longer transistors (the output resistance is proportional to the channel length) or by using more complex circuits (</a:t>
            </a:r>
            <a:r>
              <a:rPr lang="en-US" dirty="0" err="1">
                <a:sym typeface="Wingdings" panose="05000000000000000000" pitchFamily="2" charset="2"/>
              </a:rPr>
              <a:t>cascode</a:t>
            </a:r>
            <a:r>
              <a:rPr lang="en-US" dirty="0">
                <a:sym typeface="Wingdings" panose="05000000000000000000" pitchFamily="2" charset="2"/>
              </a:rPr>
              <a:t> current mirror).</a:t>
            </a:r>
          </a:p>
        </p:txBody>
      </p:sp>
    </p:spTree>
    <p:extLst>
      <p:ext uri="{BB962C8B-B14F-4D97-AF65-F5344CB8AC3E}">
        <p14:creationId xmlns:p14="http://schemas.microsoft.com/office/powerpoint/2010/main" val="1823954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017860" cy="461665"/>
          </a:xfrm>
          <a:prstGeom prst="rect">
            <a:avLst/>
          </a:prstGeom>
          <a:noFill/>
        </p:spPr>
        <p:txBody>
          <a:bodyPr wrap="none" rtlCol="0">
            <a:spAutoFit/>
          </a:bodyPr>
          <a:lstStyle/>
          <a:p>
            <a:r>
              <a:rPr lang="en-US" sz="2400" dirty="0"/>
              <a:t>Current Mirror</a:t>
            </a:r>
            <a:endParaRPr lang="ro-RO" sz="2400" dirty="0"/>
          </a:p>
        </p:txBody>
      </p:sp>
      <p:pic>
        <p:nvPicPr>
          <p:cNvPr id="11" name="Picture 10">
            <a:extLst>
              <a:ext uri="{FF2B5EF4-FFF2-40B4-BE49-F238E27FC236}">
                <a16:creationId xmlns:a16="http://schemas.microsoft.com/office/drawing/2014/main" id="{3B23698F-9C9B-4C77-9057-CAC9DB7341E8}"/>
              </a:ext>
            </a:extLst>
          </p:cNvPr>
          <p:cNvPicPr>
            <a:picLocks noChangeAspect="1"/>
          </p:cNvPicPr>
          <p:nvPr/>
        </p:nvPicPr>
        <p:blipFill>
          <a:blip r:embed="rId2"/>
          <a:stretch>
            <a:fillRect/>
          </a:stretch>
        </p:blipFill>
        <p:spPr>
          <a:xfrm>
            <a:off x="2417910" y="1035422"/>
            <a:ext cx="7238841" cy="5558713"/>
          </a:xfrm>
          <a:prstGeom prst="rect">
            <a:avLst/>
          </a:prstGeom>
        </p:spPr>
      </p:pic>
    </p:spTree>
    <p:extLst>
      <p:ext uri="{BB962C8B-B14F-4D97-AF65-F5344CB8AC3E}">
        <p14:creationId xmlns:p14="http://schemas.microsoft.com/office/powerpoint/2010/main" val="2120045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6921E0D-8E7B-44FA-9C8F-C955433B3847}"/>
              </a:ext>
            </a:extLst>
          </p:cNvPr>
          <p:cNvPicPr>
            <a:picLocks noChangeAspect="1"/>
          </p:cNvPicPr>
          <p:nvPr/>
        </p:nvPicPr>
        <p:blipFill>
          <a:blip r:embed="rId2"/>
          <a:stretch>
            <a:fillRect/>
          </a:stretch>
        </p:blipFill>
        <p:spPr>
          <a:xfrm>
            <a:off x="494061" y="3026071"/>
            <a:ext cx="11254593" cy="3534241"/>
          </a:xfrm>
          <a:prstGeom prst="rect">
            <a:avLst/>
          </a:prstGeom>
        </p:spPr>
      </p:pic>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4932441" cy="461665"/>
          </a:xfrm>
          <a:prstGeom prst="rect">
            <a:avLst/>
          </a:prstGeom>
          <a:noFill/>
        </p:spPr>
        <p:txBody>
          <a:bodyPr wrap="none" rtlCol="0">
            <a:spAutoFit/>
          </a:bodyPr>
          <a:lstStyle/>
          <a:p>
            <a:r>
              <a:rPr lang="en-US" sz="2400" dirty="0"/>
              <a:t>Current Mirror – Small Signal Analysis</a:t>
            </a:r>
            <a:endParaRPr lang="ro-RO" sz="2400" dirty="0"/>
          </a:p>
        </p:txBody>
      </p:sp>
      <p:sp>
        <p:nvSpPr>
          <p:cNvPr id="2" name="CasetăText 23">
            <a:extLst>
              <a:ext uri="{FF2B5EF4-FFF2-40B4-BE49-F238E27FC236}">
                <a16:creationId xmlns:a16="http://schemas.microsoft.com/office/drawing/2014/main" id="{D23FF606-D8FE-4CD4-A3EB-1694D8EEC594}"/>
              </a:ext>
            </a:extLst>
          </p:cNvPr>
          <p:cNvSpPr txBox="1"/>
          <p:nvPr/>
        </p:nvSpPr>
        <p:spPr>
          <a:xfrm>
            <a:off x="400050" y="893892"/>
            <a:ext cx="11348604" cy="1477328"/>
          </a:xfrm>
          <a:prstGeom prst="rect">
            <a:avLst/>
          </a:prstGeom>
          <a:noFill/>
        </p:spPr>
        <p:txBody>
          <a:bodyPr wrap="square" rtlCol="0">
            <a:spAutoFit/>
          </a:bodyPr>
          <a:lstStyle/>
          <a:p>
            <a:pPr marL="342900" indent="-342900">
              <a:buFont typeface="Arial" panose="020B0604020202020204" pitchFamily="34" charset="0"/>
              <a:buChar char="•"/>
            </a:pPr>
            <a:r>
              <a:rPr lang="en-US" dirty="0"/>
              <a:t>We will consider a bias current mirror. This is to say that the reference current is fixed, so it’s small signal variation is 0. This means that we replace the IB current source with an “open circuit” in the small signal circuit (just omit it).</a:t>
            </a:r>
          </a:p>
          <a:p>
            <a:pPr marL="342900" indent="-342900">
              <a:buFont typeface="Arial" panose="020B0604020202020204" pitchFamily="34" charset="0"/>
              <a:buChar char="•"/>
            </a:pPr>
            <a:r>
              <a:rPr lang="en-US" dirty="0"/>
              <a:t>We replace both transistors with the small signal equivalent circuit and we connect them according to the large signal schematic.</a:t>
            </a:r>
          </a:p>
          <a:p>
            <a:pPr marL="342900" indent="-342900">
              <a:buFont typeface="Arial" panose="020B0604020202020204" pitchFamily="34" charset="0"/>
              <a:buChar char="•"/>
            </a:pPr>
            <a:r>
              <a:rPr lang="en-US" dirty="0"/>
              <a:t>Note that we do not have any input signal in this circuit.</a:t>
            </a:r>
          </a:p>
        </p:txBody>
      </p:sp>
      <p:sp>
        <p:nvSpPr>
          <p:cNvPr id="8" name="Arrow: Right 32">
            <a:extLst>
              <a:ext uri="{FF2B5EF4-FFF2-40B4-BE49-F238E27FC236}">
                <a16:creationId xmlns:a16="http://schemas.microsoft.com/office/drawing/2014/main" id="{49E3C206-618F-41D4-907B-19B0E6A4413B}"/>
              </a:ext>
            </a:extLst>
          </p:cNvPr>
          <p:cNvSpPr/>
          <p:nvPr/>
        </p:nvSpPr>
        <p:spPr>
          <a:xfrm>
            <a:off x="3903036" y="5090426"/>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8508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4932441" cy="461665"/>
          </a:xfrm>
          <a:prstGeom prst="rect">
            <a:avLst/>
          </a:prstGeom>
          <a:noFill/>
        </p:spPr>
        <p:txBody>
          <a:bodyPr wrap="none" rtlCol="0">
            <a:spAutoFit/>
          </a:bodyPr>
          <a:lstStyle/>
          <a:p>
            <a:r>
              <a:rPr lang="en-US" sz="2400" dirty="0"/>
              <a:t>Current Mirror – Small Signal Analysis</a:t>
            </a:r>
            <a:endParaRPr lang="ro-RO" sz="2400" dirty="0"/>
          </a:p>
        </p:txBody>
      </p:sp>
      <p:sp>
        <p:nvSpPr>
          <p:cNvPr id="2" name="CasetăText 23">
            <a:extLst>
              <a:ext uri="{FF2B5EF4-FFF2-40B4-BE49-F238E27FC236}">
                <a16:creationId xmlns:a16="http://schemas.microsoft.com/office/drawing/2014/main" id="{D23FF606-D8FE-4CD4-A3EB-1694D8EEC594}"/>
              </a:ext>
            </a:extLst>
          </p:cNvPr>
          <p:cNvSpPr txBox="1"/>
          <p:nvPr/>
        </p:nvSpPr>
        <p:spPr>
          <a:xfrm>
            <a:off x="400050" y="893892"/>
            <a:ext cx="8218981" cy="1200329"/>
          </a:xfrm>
          <a:prstGeom prst="rect">
            <a:avLst/>
          </a:prstGeom>
          <a:noFill/>
        </p:spPr>
        <p:txBody>
          <a:bodyPr wrap="square" rtlCol="0">
            <a:spAutoFit/>
          </a:bodyPr>
          <a:lstStyle/>
          <a:p>
            <a:pPr marL="342900" indent="-342900">
              <a:buFont typeface="Arial" panose="020B0604020202020204" pitchFamily="34" charset="0"/>
              <a:buChar char="•"/>
            </a:pPr>
            <a:r>
              <a:rPr lang="en-US" dirty="0"/>
              <a:t>A simple and systematic way of solving small signal equivalent circuits is based on the Node Voltage Method and basically resumes to writhing for each node that the sum of currents going out of the node is equal to 0 (K1 law).</a:t>
            </a:r>
          </a:p>
          <a:p>
            <a:pPr marL="342900" indent="-342900">
              <a:buFont typeface="Arial" panose="020B0604020202020204" pitchFamily="34" charset="0"/>
              <a:buChar char="•"/>
            </a:pPr>
            <a:r>
              <a:rPr lang="en-US" dirty="0"/>
              <a:t>Now to apply this for our circuit. We first solve the gate node (G1, G2, D2).</a:t>
            </a:r>
          </a:p>
        </p:txBody>
      </p:sp>
      <p:pic>
        <p:nvPicPr>
          <p:cNvPr id="6" name="Picture 5">
            <a:extLst>
              <a:ext uri="{FF2B5EF4-FFF2-40B4-BE49-F238E27FC236}">
                <a16:creationId xmlns:a16="http://schemas.microsoft.com/office/drawing/2014/main" id="{80D1C677-DFD8-405A-8E42-DC28FE2B8C16}"/>
              </a:ext>
            </a:extLst>
          </p:cNvPr>
          <p:cNvPicPr>
            <a:picLocks noChangeAspect="1"/>
          </p:cNvPicPr>
          <p:nvPr/>
        </p:nvPicPr>
        <p:blipFill>
          <a:blip r:embed="rId2"/>
          <a:stretch>
            <a:fillRect/>
          </a:stretch>
        </p:blipFill>
        <p:spPr>
          <a:xfrm>
            <a:off x="8619031" y="1023639"/>
            <a:ext cx="3129623" cy="1587166"/>
          </a:xfrm>
          <a:prstGeom prst="rect">
            <a:avLst/>
          </a:prstGeom>
          <a:ln w="19050">
            <a:solidFill>
              <a:srgbClr val="FF0000"/>
            </a:solidFill>
          </a:ln>
        </p:spPr>
      </p:pic>
      <mc:AlternateContent xmlns:mc="http://schemas.openxmlformats.org/markup-compatibility/2006" xmlns:a14="http://schemas.microsoft.com/office/drawing/2010/main">
        <mc:Choice Requires="a14">
          <p:sp>
            <p:nvSpPr>
              <p:cNvPr id="10" name="Dreptunghi 4">
                <a:extLst>
                  <a:ext uri="{FF2B5EF4-FFF2-40B4-BE49-F238E27FC236}">
                    <a16:creationId xmlns:a16="http://schemas.microsoft.com/office/drawing/2014/main" id="{79F9C5DE-CDFD-4BCC-8585-157C56AE7784}"/>
                  </a:ext>
                </a:extLst>
              </p:cNvPr>
              <p:cNvSpPr/>
              <p:nvPr/>
            </p:nvSpPr>
            <p:spPr>
              <a:xfrm>
                <a:off x="766766" y="2094221"/>
                <a:ext cx="1996169" cy="66588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𝑜</m:t>
                              </m:r>
                              <m:r>
                                <a:rPr lang="en-US" b="0" i="1" smtClean="0">
                                  <a:latin typeface="Cambria Math" panose="02040503050406030204" pitchFamily="18" charset="0"/>
                                </a:rPr>
                                <m:t>1</m:t>
                              </m:r>
                            </m:sub>
                          </m:sSub>
                        </m:den>
                      </m:f>
                      <m:r>
                        <a:rPr lang="en-US" b="0" i="1" smtClean="0">
                          <a:latin typeface="Cambria Math" panose="02040503050406030204" pitchFamily="18" charset="0"/>
                        </a:rPr>
                        <m:t>=0</m:t>
                      </m:r>
                    </m:oMath>
                  </m:oMathPara>
                </a14:m>
                <a:endParaRPr lang="en-US" dirty="0"/>
              </a:p>
            </p:txBody>
          </p:sp>
        </mc:Choice>
        <mc:Fallback xmlns="">
          <p:sp>
            <p:nvSpPr>
              <p:cNvPr id="10" name="Dreptunghi 4">
                <a:extLst>
                  <a:ext uri="{FF2B5EF4-FFF2-40B4-BE49-F238E27FC236}">
                    <a16:creationId xmlns:a16="http://schemas.microsoft.com/office/drawing/2014/main" id="{79F9C5DE-CDFD-4BCC-8585-157C56AE7784}"/>
                  </a:ext>
                </a:extLst>
              </p:cNvPr>
              <p:cNvSpPr>
                <a:spLocks noRot="1" noChangeAspect="1" noMove="1" noResize="1" noEditPoints="1" noAdjustHandles="1" noChangeArrowheads="1" noChangeShapeType="1" noTextEdit="1"/>
              </p:cNvSpPr>
              <p:nvPr/>
            </p:nvSpPr>
            <p:spPr>
              <a:xfrm>
                <a:off x="766766" y="2094221"/>
                <a:ext cx="1996169" cy="665888"/>
              </a:xfrm>
              <a:prstGeom prst="rect">
                <a:avLst/>
              </a:prstGeom>
              <a:blipFill>
                <a:blip r:embed="rId3"/>
                <a:stretch>
                  <a:fillRect/>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09F9DD8E-727A-4EC6-A188-C885B283451F}"/>
              </a:ext>
            </a:extLst>
          </p:cNvPr>
          <p:cNvPicPr>
            <a:picLocks noChangeAspect="1"/>
          </p:cNvPicPr>
          <p:nvPr/>
        </p:nvPicPr>
        <p:blipFill>
          <a:blip r:embed="rId4"/>
          <a:stretch>
            <a:fillRect/>
          </a:stretch>
        </p:blipFill>
        <p:spPr>
          <a:xfrm>
            <a:off x="2598935" y="4214968"/>
            <a:ext cx="6608756" cy="2266735"/>
          </a:xfrm>
          <a:prstGeom prst="rect">
            <a:avLst/>
          </a:prstGeom>
        </p:spPr>
      </p:pic>
      <mc:AlternateContent xmlns:mc="http://schemas.openxmlformats.org/markup-compatibility/2006" xmlns:a14="http://schemas.microsoft.com/office/drawing/2010/main">
        <mc:Choice Requires="a14">
          <p:sp>
            <p:nvSpPr>
              <p:cNvPr id="18" name="Dreptunghi 4">
                <a:extLst>
                  <a:ext uri="{FF2B5EF4-FFF2-40B4-BE49-F238E27FC236}">
                    <a16:creationId xmlns:a16="http://schemas.microsoft.com/office/drawing/2014/main" id="{2FED29F2-384A-465A-BB3B-BE2DB851244C}"/>
                  </a:ext>
                </a:extLst>
              </p:cNvPr>
              <p:cNvSpPr/>
              <p:nvPr/>
            </p:nvSpPr>
            <p:spPr>
              <a:xfrm>
                <a:off x="3396113" y="2071995"/>
                <a:ext cx="2226856" cy="71468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b="0" i="1" smtClean="0">
                                      <a:latin typeface="Cambria Math" panose="02040503050406030204" pitchFamily="18" charset="0"/>
                                    </a:rPr>
                                    <m:t>1</m:t>
                                  </m:r>
                                </m:sub>
                              </m:sSub>
                            </m:den>
                          </m:f>
                        </m:e>
                      </m:d>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b="0" i="1" smtClean="0">
                          <a:latin typeface="Cambria Math" panose="02040503050406030204" pitchFamily="18" charset="0"/>
                        </a:rPr>
                        <m:t>=0</m:t>
                      </m:r>
                    </m:oMath>
                  </m:oMathPara>
                </a14:m>
                <a:endParaRPr lang="en-US" dirty="0"/>
              </a:p>
            </p:txBody>
          </p:sp>
        </mc:Choice>
        <mc:Fallback xmlns="">
          <p:sp>
            <p:nvSpPr>
              <p:cNvPr id="18" name="Dreptunghi 4">
                <a:extLst>
                  <a:ext uri="{FF2B5EF4-FFF2-40B4-BE49-F238E27FC236}">
                    <a16:creationId xmlns:a16="http://schemas.microsoft.com/office/drawing/2014/main" id="{2FED29F2-384A-465A-BB3B-BE2DB851244C}"/>
                  </a:ext>
                </a:extLst>
              </p:cNvPr>
              <p:cNvSpPr>
                <a:spLocks noRot="1" noChangeAspect="1" noMove="1" noResize="1" noEditPoints="1" noAdjustHandles="1" noChangeArrowheads="1" noChangeShapeType="1" noTextEdit="1"/>
              </p:cNvSpPr>
              <p:nvPr/>
            </p:nvSpPr>
            <p:spPr>
              <a:xfrm>
                <a:off x="3396113" y="2071995"/>
                <a:ext cx="2226856" cy="714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Dreptunghi 4">
                <a:extLst>
                  <a:ext uri="{FF2B5EF4-FFF2-40B4-BE49-F238E27FC236}">
                    <a16:creationId xmlns:a16="http://schemas.microsoft.com/office/drawing/2014/main" id="{C9887541-01D6-4AC9-93F6-51010BB92C41}"/>
                  </a:ext>
                </a:extLst>
              </p:cNvPr>
              <p:cNvSpPr/>
              <p:nvPr/>
            </p:nvSpPr>
            <p:spPr>
              <a:xfrm>
                <a:off x="6039550" y="2244498"/>
                <a:ext cx="973043"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b="0" i="1" smtClean="0">
                          <a:latin typeface="Cambria Math" panose="02040503050406030204" pitchFamily="18" charset="0"/>
                        </a:rPr>
                        <m:t>=0</m:t>
                      </m:r>
                    </m:oMath>
                  </m:oMathPara>
                </a14:m>
                <a:endParaRPr lang="en-US" dirty="0"/>
              </a:p>
            </p:txBody>
          </p:sp>
        </mc:Choice>
        <mc:Fallback xmlns="">
          <p:sp>
            <p:nvSpPr>
              <p:cNvPr id="22" name="Dreptunghi 4">
                <a:extLst>
                  <a:ext uri="{FF2B5EF4-FFF2-40B4-BE49-F238E27FC236}">
                    <a16:creationId xmlns:a16="http://schemas.microsoft.com/office/drawing/2014/main" id="{C9887541-01D6-4AC9-93F6-51010BB92C41}"/>
                  </a:ext>
                </a:extLst>
              </p:cNvPr>
              <p:cNvSpPr>
                <a:spLocks noRot="1" noChangeAspect="1" noMove="1" noResize="1" noEditPoints="1" noAdjustHandles="1" noChangeArrowheads="1" noChangeShapeType="1" noTextEdit="1"/>
              </p:cNvSpPr>
              <p:nvPr/>
            </p:nvSpPr>
            <p:spPr>
              <a:xfrm>
                <a:off x="6039550" y="2244498"/>
                <a:ext cx="973043" cy="391902"/>
              </a:xfrm>
              <a:prstGeom prst="rect">
                <a:avLst/>
              </a:prstGeom>
              <a:blipFill>
                <a:blip r:embed="rId6"/>
                <a:stretch>
                  <a:fillRect b="-6250"/>
                </a:stretch>
              </a:blipFill>
            </p:spPr>
            <p:txBody>
              <a:bodyPr/>
              <a:lstStyle/>
              <a:p>
                <a:r>
                  <a:rPr lang="en-US">
                    <a:noFill/>
                  </a:rPr>
                  <a:t> </a:t>
                </a:r>
              </a:p>
            </p:txBody>
          </p:sp>
        </mc:Fallback>
      </mc:AlternateContent>
      <p:sp>
        <p:nvSpPr>
          <p:cNvPr id="24" name="Arrow: Right 32">
            <a:extLst>
              <a:ext uri="{FF2B5EF4-FFF2-40B4-BE49-F238E27FC236}">
                <a16:creationId xmlns:a16="http://schemas.microsoft.com/office/drawing/2014/main" id="{6454227E-0D11-47AA-BF13-9B527F11B321}"/>
              </a:ext>
            </a:extLst>
          </p:cNvPr>
          <p:cNvSpPr/>
          <p:nvPr/>
        </p:nvSpPr>
        <p:spPr>
          <a:xfrm>
            <a:off x="2991504" y="2327666"/>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rrow: Right 32">
            <a:extLst>
              <a:ext uri="{FF2B5EF4-FFF2-40B4-BE49-F238E27FC236}">
                <a16:creationId xmlns:a16="http://schemas.microsoft.com/office/drawing/2014/main" id="{7A7C6112-BF49-4CEA-87FF-70CE7BAFE204}"/>
              </a:ext>
            </a:extLst>
          </p:cNvPr>
          <p:cNvSpPr/>
          <p:nvPr/>
        </p:nvSpPr>
        <p:spPr>
          <a:xfrm>
            <a:off x="5689923" y="2342627"/>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asetăText 23">
            <a:extLst>
              <a:ext uri="{FF2B5EF4-FFF2-40B4-BE49-F238E27FC236}">
                <a16:creationId xmlns:a16="http://schemas.microsoft.com/office/drawing/2014/main" id="{26A52799-A7E1-48E8-ABAA-DBA1547C5627}"/>
              </a:ext>
            </a:extLst>
          </p:cNvPr>
          <p:cNvSpPr txBox="1"/>
          <p:nvPr/>
        </p:nvSpPr>
        <p:spPr>
          <a:xfrm>
            <a:off x="400050" y="2884806"/>
            <a:ext cx="11158229" cy="923330"/>
          </a:xfrm>
          <a:prstGeom prst="rect">
            <a:avLst/>
          </a:prstGeom>
          <a:noFill/>
        </p:spPr>
        <p:txBody>
          <a:bodyPr wrap="square" rtlCol="0">
            <a:spAutoFit/>
          </a:bodyPr>
          <a:lstStyle/>
          <a:p>
            <a:pPr marL="342900" indent="-342900">
              <a:buFont typeface="Arial" panose="020B0604020202020204" pitchFamily="34" charset="0"/>
              <a:buChar char="•"/>
            </a:pPr>
            <a:r>
              <a:rPr lang="en-US" dirty="0"/>
              <a:t>This is not really unexpected.. We do not apply any small signal current so the resulting small signal voltage is 0.</a:t>
            </a:r>
          </a:p>
          <a:p>
            <a:pPr marL="342900" indent="-342900">
              <a:buFont typeface="Arial" panose="020B0604020202020204" pitchFamily="34" charset="0"/>
              <a:buChar char="•"/>
            </a:pPr>
            <a:r>
              <a:rPr lang="en-US" dirty="0"/>
              <a:t>This means that also g</a:t>
            </a:r>
            <a:r>
              <a:rPr lang="en-US" baseline="-25000" dirty="0"/>
              <a:t>m2</a:t>
            </a:r>
            <a:r>
              <a:rPr lang="en-US" dirty="0"/>
              <a:t>V</a:t>
            </a:r>
            <a:r>
              <a:rPr lang="en-US" baseline="-25000" dirty="0"/>
              <a:t>gs</a:t>
            </a:r>
            <a:r>
              <a:rPr lang="en-US" dirty="0"/>
              <a:t>=0, so the voltage controlled current source disappears and we are left only with r</a:t>
            </a:r>
            <a:r>
              <a:rPr lang="en-US" baseline="-25000" dirty="0"/>
              <a:t>o2</a:t>
            </a:r>
            <a:r>
              <a:rPr lang="en-US" dirty="0"/>
              <a:t>.</a:t>
            </a:r>
          </a:p>
          <a:p>
            <a:pPr marL="342900" indent="-342900">
              <a:buFont typeface="Arial" panose="020B0604020202020204" pitchFamily="34" charset="0"/>
              <a:buChar char="•"/>
            </a:pPr>
            <a:r>
              <a:rPr lang="en-US" b="1" dirty="0"/>
              <a:t>Conclusion:</a:t>
            </a:r>
            <a:r>
              <a:rPr lang="en-US" dirty="0"/>
              <a:t> A bias current mirror is equivalent at small signal with the output resistance of the output transistor.</a:t>
            </a:r>
          </a:p>
        </p:txBody>
      </p:sp>
      <p:cxnSp>
        <p:nvCxnSpPr>
          <p:cNvPr id="30" name="Straight Connector 29">
            <a:extLst>
              <a:ext uri="{FF2B5EF4-FFF2-40B4-BE49-F238E27FC236}">
                <a16:creationId xmlns:a16="http://schemas.microsoft.com/office/drawing/2014/main" id="{51116EE6-6AFD-4D3B-BD57-D11423FB8DEB}"/>
              </a:ext>
            </a:extLst>
          </p:cNvPr>
          <p:cNvCxnSpPr>
            <a:cxnSpLocks/>
          </p:cNvCxnSpPr>
          <p:nvPr/>
        </p:nvCxnSpPr>
        <p:spPr>
          <a:xfrm flipV="1">
            <a:off x="7446768" y="5078538"/>
            <a:ext cx="644685" cy="58547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53BE4FC-9647-496A-B729-622783AE637E}"/>
              </a:ext>
            </a:extLst>
          </p:cNvPr>
          <p:cNvCxnSpPr>
            <a:cxnSpLocks/>
          </p:cNvCxnSpPr>
          <p:nvPr/>
        </p:nvCxnSpPr>
        <p:spPr>
          <a:xfrm flipH="1" flipV="1">
            <a:off x="7446768" y="5144322"/>
            <a:ext cx="644685" cy="5196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A3A937EA-7520-430D-8528-D408413441AE}"/>
              </a:ext>
            </a:extLst>
          </p:cNvPr>
          <p:cNvSpPr/>
          <p:nvPr/>
        </p:nvSpPr>
        <p:spPr>
          <a:xfrm>
            <a:off x="8400639" y="4795666"/>
            <a:ext cx="807052" cy="1427517"/>
          </a:xfrm>
          <a:prstGeom prst="round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Dreptunghi 4">
                <a:extLst>
                  <a:ext uri="{FF2B5EF4-FFF2-40B4-BE49-F238E27FC236}">
                    <a16:creationId xmlns:a16="http://schemas.microsoft.com/office/drawing/2014/main" id="{865A5A6C-B8EC-4E6C-9AAE-E679F4EF2B32}"/>
                  </a:ext>
                </a:extLst>
              </p:cNvPr>
              <p:cNvSpPr/>
              <p:nvPr/>
            </p:nvSpPr>
            <p:spPr>
              <a:xfrm>
                <a:off x="5979164" y="4082137"/>
                <a:ext cx="973043"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b="0" i="1" smtClean="0">
                          <a:latin typeface="Cambria Math" panose="02040503050406030204" pitchFamily="18" charset="0"/>
                        </a:rPr>
                        <m:t>=0</m:t>
                      </m:r>
                    </m:oMath>
                  </m:oMathPara>
                </a14:m>
                <a:endParaRPr lang="en-US" dirty="0"/>
              </a:p>
            </p:txBody>
          </p:sp>
        </mc:Choice>
        <mc:Fallback xmlns="">
          <p:sp>
            <p:nvSpPr>
              <p:cNvPr id="42" name="Dreptunghi 4">
                <a:extLst>
                  <a:ext uri="{FF2B5EF4-FFF2-40B4-BE49-F238E27FC236}">
                    <a16:creationId xmlns:a16="http://schemas.microsoft.com/office/drawing/2014/main" id="{865A5A6C-B8EC-4E6C-9AAE-E679F4EF2B32}"/>
                  </a:ext>
                </a:extLst>
              </p:cNvPr>
              <p:cNvSpPr>
                <a:spLocks noRot="1" noChangeAspect="1" noMove="1" noResize="1" noEditPoints="1" noAdjustHandles="1" noChangeArrowheads="1" noChangeShapeType="1" noTextEdit="1"/>
              </p:cNvSpPr>
              <p:nvPr/>
            </p:nvSpPr>
            <p:spPr>
              <a:xfrm>
                <a:off x="5979164" y="4082137"/>
                <a:ext cx="973043" cy="391902"/>
              </a:xfrm>
              <a:prstGeom prst="rect">
                <a:avLst/>
              </a:prstGeom>
              <a:blipFill>
                <a:blip r:embed="rId7"/>
                <a:stretch>
                  <a:fillRect b="-6250"/>
                </a:stretch>
              </a:blipFill>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EC37C007-F776-4CE9-B22B-201435F715EE}"/>
              </a:ext>
            </a:extLst>
          </p:cNvPr>
          <p:cNvCxnSpPr>
            <a:cxnSpLocks/>
          </p:cNvCxnSpPr>
          <p:nvPr/>
        </p:nvCxnSpPr>
        <p:spPr>
          <a:xfrm>
            <a:off x="6861289" y="4400961"/>
            <a:ext cx="400105" cy="3223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5F11DE2-8FA9-488C-AB6E-7CF85C5E4ED9}"/>
              </a:ext>
            </a:extLst>
          </p:cNvPr>
          <p:cNvCxnSpPr>
            <a:cxnSpLocks/>
          </p:cNvCxnSpPr>
          <p:nvPr/>
        </p:nvCxnSpPr>
        <p:spPr>
          <a:xfrm flipV="1">
            <a:off x="4790184" y="4328599"/>
            <a:ext cx="1037886" cy="1089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133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4381649" cy="461665"/>
          </a:xfrm>
          <a:prstGeom prst="rect">
            <a:avLst/>
          </a:prstGeom>
          <a:noFill/>
        </p:spPr>
        <p:txBody>
          <a:bodyPr wrap="none" rtlCol="0">
            <a:spAutoFit/>
          </a:bodyPr>
          <a:lstStyle/>
          <a:p>
            <a:r>
              <a:rPr lang="en-US" sz="2400" dirty="0"/>
              <a:t>Mos Diode – Small Signal Analysis</a:t>
            </a:r>
            <a:endParaRPr lang="ro-RO" sz="2400" dirty="0"/>
          </a:p>
        </p:txBody>
      </p:sp>
      <p:sp>
        <p:nvSpPr>
          <p:cNvPr id="2" name="CasetăText 23">
            <a:extLst>
              <a:ext uri="{FF2B5EF4-FFF2-40B4-BE49-F238E27FC236}">
                <a16:creationId xmlns:a16="http://schemas.microsoft.com/office/drawing/2014/main" id="{D23FF606-D8FE-4CD4-A3EB-1694D8EEC594}"/>
              </a:ext>
            </a:extLst>
          </p:cNvPr>
          <p:cNvSpPr txBox="1"/>
          <p:nvPr/>
        </p:nvSpPr>
        <p:spPr>
          <a:xfrm>
            <a:off x="400050" y="893892"/>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dirty="0"/>
              <a:t>Let us now consider a MOS diode (MOS transistor with gate and drain connected together) .</a:t>
            </a:r>
          </a:p>
          <a:p>
            <a:pPr marL="342900" indent="-342900">
              <a:buFont typeface="Arial" panose="020B0604020202020204" pitchFamily="34" charset="0"/>
              <a:buChar char="•"/>
            </a:pPr>
            <a:r>
              <a:rPr lang="en-US" dirty="0"/>
              <a:t>This time we do not assume the current to be constant, so there will be a small signal current, </a:t>
            </a:r>
            <a:r>
              <a:rPr lang="en-US" i="1" dirty="0"/>
              <a:t>i</a:t>
            </a:r>
            <a:r>
              <a:rPr lang="en-US" dirty="0"/>
              <a:t>.</a:t>
            </a:r>
          </a:p>
        </p:txBody>
      </p:sp>
      <mc:AlternateContent xmlns:mc="http://schemas.openxmlformats.org/markup-compatibility/2006" xmlns:a14="http://schemas.microsoft.com/office/drawing/2010/main">
        <mc:Choice Requires="a14">
          <p:sp>
            <p:nvSpPr>
              <p:cNvPr id="10" name="Dreptunghi 4">
                <a:extLst>
                  <a:ext uri="{FF2B5EF4-FFF2-40B4-BE49-F238E27FC236}">
                    <a16:creationId xmlns:a16="http://schemas.microsoft.com/office/drawing/2014/main" id="{79F9C5DE-CDFD-4BCC-8585-157C56AE7784}"/>
                  </a:ext>
                </a:extLst>
              </p:cNvPr>
              <p:cNvSpPr/>
              <p:nvPr/>
            </p:nvSpPr>
            <p:spPr>
              <a:xfrm>
                <a:off x="818849" y="1666624"/>
                <a:ext cx="2212766" cy="66588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𝑜</m:t>
                              </m:r>
                            </m:sub>
                          </m:sSub>
                        </m:den>
                      </m:f>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=0</m:t>
                      </m:r>
                    </m:oMath>
                  </m:oMathPara>
                </a14:m>
                <a:endParaRPr lang="en-US" dirty="0"/>
              </a:p>
            </p:txBody>
          </p:sp>
        </mc:Choice>
        <mc:Fallback xmlns="">
          <p:sp>
            <p:nvSpPr>
              <p:cNvPr id="10" name="Dreptunghi 4">
                <a:extLst>
                  <a:ext uri="{FF2B5EF4-FFF2-40B4-BE49-F238E27FC236}">
                    <a16:creationId xmlns:a16="http://schemas.microsoft.com/office/drawing/2014/main" id="{79F9C5DE-CDFD-4BCC-8585-157C56AE7784}"/>
                  </a:ext>
                </a:extLst>
              </p:cNvPr>
              <p:cNvSpPr>
                <a:spLocks noRot="1" noChangeAspect="1" noMove="1" noResize="1" noEditPoints="1" noAdjustHandles="1" noChangeArrowheads="1" noChangeShapeType="1" noTextEdit="1"/>
              </p:cNvSpPr>
              <p:nvPr/>
            </p:nvSpPr>
            <p:spPr>
              <a:xfrm>
                <a:off x="818849" y="1666624"/>
                <a:ext cx="2212766" cy="6658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Dreptunghi 4">
                <a:extLst>
                  <a:ext uri="{FF2B5EF4-FFF2-40B4-BE49-F238E27FC236}">
                    <a16:creationId xmlns:a16="http://schemas.microsoft.com/office/drawing/2014/main" id="{2FED29F2-384A-465A-BB3B-BE2DB851244C}"/>
                  </a:ext>
                </a:extLst>
              </p:cNvPr>
              <p:cNvSpPr/>
              <p:nvPr/>
            </p:nvSpPr>
            <p:spPr>
              <a:xfrm>
                <a:off x="3448196" y="1644398"/>
                <a:ext cx="2226856" cy="71468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sub>
                              </m:sSub>
                            </m:den>
                          </m:f>
                        </m:e>
                      </m:d>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b="0" i="1" smtClean="0">
                          <a:latin typeface="Cambria Math" panose="02040503050406030204" pitchFamily="18" charset="0"/>
                        </a:rPr>
                        <m:t>=</m:t>
                      </m:r>
                      <m:r>
                        <a:rPr lang="en-US" b="0" i="1" smtClean="0">
                          <a:latin typeface="Cambria Math" panose="02040503050406030204" pitchFamily="18" charset="0"/>
                        </a:rPr>
                        <m:t>𝑖</m:t>
                      </m:r>
                    </m:oMath>
                  </m:oMathPara>
                </a14:m>
                <a:endParaRPr lang="en-US" dirty="0"/>
              </a:p>
            </p:txBody>
          </p:sp>
        </mc:Choice>
        <mc:Fallback xmlns="">
          <p:sp>
            <p:nvSpPr>
              <p:cNvPr id="18" name="Dreptunghi 4">
                <a:extLst>
                  <a:ext uri="{FF2B5EF4-FFF2-40B4-BE49-F238E27FC236}">
                    <a16:creationId xmlns:a16="http://schemas.microsoft.com/office/drawing/2014/main" id="{2FED29F2-384A-465A-BB3B-BE2DB851244C}"/>
                  </a:ext>
                </a:extLst>
              </p:cNvPr>
              <p:cNvSpPr>
                <a:spLocks noRot="1" noChangeAspect="1" noMove="1" noResize="1" noEditPoints="1" noAdjustHandles="1" noChangeArrowheads="1" noChangeShapeType="1" noTextEdit="1"/>
              </p:cNvSpPr>
              <p:nvPr/>
            </p:nvSpPr>
            <p:spPr>
              <a:xfrm>
                <a:off x="3448196" y="1644398"/>
                <a:ext cx="2226856" cy="714683"/>
              </a:xfrm>
              <a:prstGeom prst="rect">
                <a:avLst/>
              </a:prstGeom>
              <a:blipFill>
                <a:blip r:embed="rId3"/>
                <a:stretch>
                  <a:fillRect/>
                </a:stretch>
              </a:blipFill>
            </p:spPr>
            <p:txBody>
              <a:bodyPr/>
              <a:lstStyle/>
              <a:p>
                <a:r>
                  <a:rPr lang="en-US">
                    <a:noFill/>
                  </a:rPr>
                  <a:t> </a:t>
                </a:r>
              </a:p>
            </p:txBody>
          </p:sp>
        </mc:Fallback>
      </mc:AlternateContent>
      <p:sp>
        <p:nvSpPr>
          <p:cNvPr id="24" name="Arrow: Right 32">
            <a:extLst>
              <a:ext uri="{FF2B5EF4-FFF2-40B4-BE49-F238E27FC236}">
                <a16:creationId xmlns:a16="http://schemas.microsoft.com/office/drawing/2014/main" id="{6454227E-0D11-47AA-BF13-9B527F11B321}"/>
              </a:ext>
            </a:extLst>
          </p:cNvPr>
          <p:cNvSpPr/>
          <p:nvPr/>
        </p:nvSpPr>
        <p:spPr>
          <a:xfrm>
            <a:off x="3101758" y="1900069"/>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94A37E3-9D4A-4B06-968B-9E286C9E20E7}"/>
              </a:ext>
            </a:extLst>
          </p:cNvPr>
          <p:cNvPicPr>
            <a:picLocks noChangeAspect="1"/>
          </p:cNvPicPr>
          <p:nvPr/>
        </p:nvPicPr>
        <p:blipFill>
          <a:blip r:embed="rId4"/>
          <a:stretch>
            <a:fillRect/>
          </a:stretch>
        </p:blipFill>
        <p:spPr>
          <a:xfrm>
            <a:off x="1526193" y="4116395"/>
            <a:ext cx="8821258" cy="2551729"/>
          </a:xfrm>
          <a:prstGeom prst="rect">
            <a:avLst/>
          </a:prstGeom>
        </p:spPr>
      </p:pic>
      <p:sp>
        <p:nvSpPr>
          <p:cNvPr id="8" name="Arrow: Right 32">
            <a:extLst>
              <a:ext uri="{FF2B5EF4-FFF2-40B4-BE49-F238E27FC236}">
                <a16:creationId xmlns:a16="http://schemas.microsoft.com/office/drawing/2014/main" id="{383F66BA-FE44-4EE5-8410-285C1641EDE5}"/>
              </a:ext>
            </a:extLst>
          </p:cNvPr>
          <p:cNvSpPr/>
          <p:nvPr/>
        </p:nvSpPr>
        <p:spPr>
          <a:xfrm>
            <a:off x="3327039" y="5337510"/>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32">
            <a:extLst>
              <a:ext uri="{FF2B5EF4-FFF2-40B4-BE49-F238E27FC236}">
                <a16:creationId xmlns:a16="http://schemas.microsoft.com/office/drawing/2014/main" id="{E87A0C44-4E6B-4042-9751-2D6CAB0D531C}"/>
              </a:ext>
            </a:extLst>
          </p:cNvPr>
          <p:cNvSpPr/>
          <p:nvPr/>
        </p:nvSpPr>
        <p:spPr>
          <a:xfrm>
            <a:off x="7064676" y="5337509"/>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32">
            <a:extLst>
              <a:ext uri="{FF2B5EF4-FFF2-40B4-BE49-F238E27FC236}">
                <a16:creationId xmlns:a16="http://schemas.microsoft.com/office/drawing/2014/main" id="{C988AFC6-8138-4F35-97E1-A28AADB12502}"/>
              </a:ext>
            </a:extLst>
          </p:cNvPr>
          <p:cNvSpPr/>
          <p:nvPr/>
        </p:nvSpPr>
        <p:spPr>
          <a:xfrm>
            <a:off x="6005278" y="1900069"/>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105F8B97-E87F-4DEB-9575-DB3E810285A5}"/>
                  </a:ext>
                </a:extLst>
              </p:cNvPr>
              <p:cNvSpPr/>
              <p:nvPr/>
            </p:nvSpPr>
            <p:spPr>
              <a:xfrm>
                <a:off x="6473651" y="1596152"/>
                <a:ext cx="2226856" cy="8860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sub>
                                  </m:sSub>
                                </m:den>
                              </m:f>
                            </m:e>
                          </m:d>
                        </m:den>
                      </m:f>
                      <m:r>
                        <a:rPr lang="en-US" b="0" i="1" smtClean="0">
                          <a:latin typeface="Cambria Math" panose="02040503050406030204" pitchFamily="18" charset="0"/>
                        </a:rPr>
                        <m:t>𝑖</m:t>
                      </m:r>
                    </m:oMath>
                  </m:oMathPara>
                </a14:m>
                <a:endParaRPr lang="en-US" dirty="0"/>
              </a:p>
            </p:txBody>
          </p:sp>
        </mc:Choice>
        <mc:Fallback xmlns="">
          <p:sp>
            <p:nvSpPr>
              <p:cNvPr id="12" name="Dreptunghi 4">
                <a:extLst>
                  <a:ext uri="{FF2B5EF4-FFF2-40B4-BE49-F238E27FC236}">
                    <a16:creationId xmlns:a16="http://schemas.microsoft.com/office/drawing/2014/main" id="{105F8B97-E87F-4DEB-9575-DB3E810285A5}"/>
                  </a:ext>
                </a:extLst>
              </p:cNvPr>
              <p:cNvSpPr>
                <a:spLocks noRot="1" noChangeAspect="1" noMove="1" noResize="1" noEditPoints="1" noAdjustHandles="1" noChangeArrowheads="1" noChangeShapeType="1" noTextEdit="1"/>
              </p:cNvSpPr>
              <p:nvPr/>
            </p:nvSpPr>
            <p:spPr>
              <a:xfrm>
                <a:off x="6473651" y="1596152"/>
                <a:ext cx="2226856" cy="88607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Dreptunghi 4">
                <a:extLst>
                  <a:ext uri="{FF2B5EF4-FFF2-40B4-BE49-F238E27FC236}">
                    <a16:creationId xmlns:a16="http://schemas.microsoft.com/office/drawing/2014/main" id="{110FA7AE-A976-49D8-9E69-C285CD6A21B2}"/>
                  </a:ext>
                </a:extLst>
              </p:cNvPr>
              <p:cNvSpPr/>
              <p:nvPr/>
            </p:nvSpPr>
            <p:spPr>
              <a:xfrm>
                <a:off x="9146295" y="1391551"/>
                <a:ext cx="2226856" cy="111761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sub>
                          </m:sSub>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sub>
                              </m:sSub>
                            </m:den>
                          </m:f>
                        </m:num>
                        <m:den>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sub>
                              </m:sSub>
                              <m:r>
                                <a:rPr lang="en-US" i="1">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sub>
                                  </m:sSub>
                                </m:den>
                              </m:f>
                            </m:e>
                          </m:d>
                        </m:den>
                      </m:f>
                      <m:r>
                        <a:rPr lang="en-US" b="0" i="1" smtClean="0">
                          <a:latin typeface="Cambria Math" panose="02040503050406030204" pitchFamily="18" charset="0"/>
                        </a:rPr>
                        <m:t>𝑖</m:t>
                      </m:r>
                    </m:oMath>
                  </m:oMathPara>
                </a14:m>
                <a:endParaRPr lang="en-US" dirty="0"/>
              </a:p>
            </p:txBody>
          </p:sp>
        </mc:Choice>
        <mc:Fallback xmlns="">
          <p:sp>
            <p:nvSpPr>
              <p:cNvPr id="14" name="Dreptunghi 4">
                <a:extLst>
                  <a:ext uri="{FF2B5EF4-FFF2-40B4-BE49-F238E27FC236}">
                    <a16:creationId xmlns:a16="http://schemas.microsoft.com/office/drawing/2014/main" id="{110FA7AE-A976-49D8-9E69-C285CD6A21B2}"/>
                  </a:ext>
                </a:extLst>
              </p:cNvPr>
              <p:cNvSpPr>
                <a:spLocks noRot="1" noChangeAspect="1" noMove="1" noResize="1" noEditPoints="1" noAdjustHandles="1" noChangeArrowheads="1" noChangeShapeType="1" noTextEdit="1"/>
              </p:cNvSpPr>
              <p:nvPr/>
            </p:nvSpPr>
            <p:spPr>
              <a:xfrm>
                <a:off x="9146295" y="1391551"/>
                <a:ext cx="2226856" cy="1117614"/>
              </a:xfrm>
              <a:prstGeom prst="rect">
                <a:avLst/>
              </a:prstGeom>
              <a:blipFill>
                <a:blip r:embed="rId6"/>
                <a:stretch>
                  <a:fillRect/>
                </a:stretch>
              </a:blipFill>
            </p:spPr>
            <p:txBody>
              <a:bodyPr/>
              <a:lstStyle/>
              <a:p>
                <a:r>
                  <a:rPr lang="en-US">
                    <a:noFill/>
                  </a:rPr>
                  <a:t> </a:t>
                </a:r>
              </a:p>
            </p:txBody>
          </p:sp>
        </mc:Fallback>
      </mc:AlternateContent>
      <p:sp>
        <p:nvSpPr>
          <p:cNvPr id="15" name="Arrow: Right 32">
            <a:extLst>
              <a:ext uri="{FF2B5EF4-FFF2-40B4-BE49-F238E27FC236}">
                <a16:creationId xmlns:a16="http://schemas.microsoft.com/office/drawing/2014/main" id="{E573E599-E2F1-48EB-BF4A-85C451D20D71}"/>
              </a:ext>
            </a:extLst>
          </p:cNvPr>
          <p:cNvSpPr/>
          <p:nvPr/>
        </p:nvSpPr>
        <p:spPr>
          <a:xfrm>
            <a:off x="8691900" y="1840193"/>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6" name="Dreptunghi 4">
                <a:extLst>
                  <a:ext uri="{FF2B5EF4-FFF2-40B4-BE49-F238E27FC236}">
                    <a16:creationId xmlns:a16="http://schemas.microsoft.com/office/drawing/2014/main" id="{05A15483-3875-42C4-A307-235C6F2232CF}"/>
                  </a:ext>
                </a:extLst>
              </p:cNvPr>
              <p:cNvSpPr/>
              <p:nvPr/>
            </p:nvSpPr>
            <p:spPr>
              <a:xfrm>
                <a:off x="811804" y="2400652"/>
                <a:ext cx="2226856" cy="71468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sub>
                              </m:sSub>
                            </m:den>
                          </m:f>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𝑟</m:t>
                              </m:r>
                            </m:e>
                            <m:sub>
                              <m:r>
                                <a:rPr lang="en-US" i="1">
                                  <a:latin typeface="Cambria Math" panose="02040503050406030204" pitchFamily="18" charset="0"/>
                                </a:rPr>
                                <m:t>𝑜</m:t>
                              </m:r>
                            </m:sub>
                          </m:sSub>
                        </m:e>
                      </m:d>
                      <m:r>
                        <a:rPr lang="en-US" b="0" i="1" smtClean="0">
                          <a:latin typeface="Cambria Math" panose="02040503050406030204" pitchFamily="18" charset="0"/>
                        </a:rPr>
                        <m:t> </m:t>
                      </m:r>
                      <m:r>
                        <a:rPr lang="en-US" b="0" i="1" smtClean="0">
                          <a:latin typeface="Cambria Math" panose="02040503050406030204" pitchFamily="18" charset="0"/>
                        </a:rPr>
                        <m:t>𝑖</m:t>
                      </m:r>
                    </m:oMath>
                  </m:oMathPara>
                </a14:m>
                <a:endParaRPr lang="en-US" dirty="0"/>
              </a:p>
            </p:txBody>
          </p:sp>
        </mc:Choice>
        <mc:Fallback xmlns="">
          <p:sp>
            <p:nvSpPr>
              <p:cNvPr id="16" name="Dreptunghi 4">
                <a:extLst>
                  <a:ext uri="{FF2B5EF4-FFF2-40B4-BE49-F238E27FC236}">
                    <a16:creationId xmlns:a16="http://schemas.microsoft.com/office/drawing/2014/main" id="{05A15483-3875-42C4-A307-235C6F2232CF}"/>
                  </a:ext>
                </a:extLst>
              </p:cNvPr>
              <p:cNvSpPr>
                <a:spLocks noRot="1" noChangeAspect="1" noMove="1" noResize="1" noEditPoints="1" noAdjustHandles="1" noChangeArrowheads="1" noChangeShapeType="1" noTextEdit="1"/>
              </p:cNvSpPr>
              <p:nvPr/>
            </p:nvSpPr>
            <p:spPr>
              <a:xfrm>
                <a:off x="811804" y="2400652"/>
                <a:ext cx="2226856" cy="714683"/>
              </a:xfrm>
              <a:prstGeom prst="rect">
                <a:avLst/>
              </a:prstGeom>
              <a:blipFill>
                <a:blip r:embed="rId7"/>
                <a:stretch>
                  <a:fillRect/>
                </a:stretch>
              </a:blipFill>
            </p:spPr>
            <p:txBody>
              <a:bodyPr/>
              <a:lstStyle/>
              <a:p>
                <a:r>
                  <a:rPr lang="en-US">
                    <a:noFill/>
                  </a:rPr>
                  <a:t> </a:t>
                </a:r>
              </a:p>
            </p:txBody>
          </p:sp>
        </mc:Fallback>
      </mc:AlternateContent>
      <p:sp>
        <p:nvSpPr>
          <p:cNvPr id="17" name="CasetăText 23">
            <a:extLst>
              <a:ext uri="{FF2B5EF4-FFF2-40B4-BE49-F238E27FC236}">
                <a16:creationId xmlns:a16="http://schemas.microsoft.com/office/drawing/2014/main" id="{B96C9417-686A-4123-9B30-EDD8D20BA0D3}"/>
              </a:ext>
            </a:extLst>
          </p:cNvPr>
          <p:cNvSpPr txBox="1"/>
          <p:nvPr/>
        </p:nvSpPr>
        <p:spPr>
          <a:xfrm>
            <a:off x="400050" y="3195586"/>
            <a:ext cx="11348604" cy="923330"/>
          </a:xfrm>
          <a:prstGeom prst="rect">
            <a:avLst/>
          </a:prstGeom>
          <a:noFill/>
        </p:spPr>
        <p:txBody>
          <a:bodyPr wrap="square" rtlCol="0">
            <a:spAutoFit/>
          </a:bodyPr>
          <a:lstStyle/>
          <a:p>
            <a:pPr marL="342900" indent="-342900">
              <a:buFont typeface="Arial" panose="020B0604020202020204" pitchFamily="34" charset="0"/>
              <a:buChar char="•"/>
            </a:pPr>
            <a:r>
              <a:rPr lang="en-US" dirty="0"/>
              <a:t>This is exactly the same result we would get if we replace the MOS diode (small signal equivalent circuit) with an equivalent resistor.</a:t>
            </a:r>
          </a:p>
          <a:p>
            <a:pPr marL="342900" indent="-342900">
              <a:buFont typeface="Arial" panose="020B0604020202020204" pitchFamily="34" charset="0"/>
              <a:buChar char="•"/>
            </a:pPr>
            <a:r>
              <a:rPr lang="en-US" dirty="0"/>
              <a:t>Note that 1/g</a:t>
            </a:r>
            <a:r>
              <a:rPr lang="en-US" baseline="-25000" dirty="0"/>
              <a:t>m</a:t>
            </a:r>
            <a:r>
              <a:rPr lang="en-US" dirty="0"/>
              <a:t> is usually much smaller then r</a:t>
            </a:r>
            <a:r>
              <a:rPr lang="en-US" baseline="-25000" dirty="0"/>
              <a:t>o</a:t>
            </a:r>
            <a:r>
              <a:rPr lang="en-US" dirty="0"/>
              <a:t>, to this can be approximated by 1/g</a:t>
            </a:r>
            <a:r>
              <a:rPr lang="en-US" baseline="-25000" dirty="0"/>
              <a:t>m</a:t>
            </a:r>
            <a:r>
              <a:rPr lang="en-US" dirty="0"/>
              <a:t>.</a:t>
            </a:r>
          </a:p>
        </p:txBody>
      </p:sp>
      <p:sp>
        <p:nvSpPr>
          <p:cNvPr id="19" name="Rectangle: Rounded Corners 5">
            <a:extLst>
              <a:ext uri="{FF2B5EF4-FFF2-40B4-BE49-F238E27FC236}">
                <a16:creationId xmlns:a16="http://schemas.microsoft.com/office/drawing/2014/main" id="{065C5BBF-E443-4FF8-9371-D14529B1902A}"/>
              </a:ext>
            </a:extLst>
          </p:cNvPr>
          <p:cNvSpPr/>
          <p:nvPr/>
        </p:nvSpPr>
        <p:spPr>
          <a:xfrm>
            <a:off x="811804" y="2376727"/>
            <a:ext cx="1970867" cy="768463"/>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8133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1DB68BF-E9BF-444A-97DA-E758369A744A}"/>
              </a:ext>
            </a:extLst>
          </p:cNvPr>
          <p:cNvPicPr>
            <a:picLocks noChangeAspect="1"/>
          </p:cNvPicPr>
          <p:nvPr/>
        </p:nvPicPr>
        <p:blipFill>
          <a:blip r:embed="rId2"/>
          <a:stretch>
            <a:fillRect/>
          </a:stretch>
        </p:blipFill>
        <p:spPr>
          <a:xfrm>
            <a:off x="4800052" y="4908211"/>
            <a:ext cx="4254323" cy="1699924"/>
          </a:xfrm>
          <a:prstGeom prst="rect">
            <a:avLst/>
          </a:prstGeom>
        </p:spPr>
      </p:pic>
      <p:pic>
        <p:nvPicPr>
          <p:cNvPr id="6" name="Picture 5">
            <a:extLst>
              <a:ext uri="{FF2B5EF4-FFF2-40B4-BE49-F238E27FC236}">
                <a16:creationId xmlns:a16="http://schemas.microsoft.com/office/drawing/2014/main" id="{D7297643-2FC0-481E-8638-BAFACCD9D8BF}"/>
              </a:ext>
            </a:extLst>
          </p:cNvPr>
          <p:cNvPicPr>
            <a:picLocks noChangeAspect="1"/>
          </p:cNvPicPr>
          <p:nvPr/>
        </p:nvPicPr>
        <p:blipFill>
          <a:blip r:embed="rId3"/>
          <a:stretch>
            <a:fillRect/>
          </a:stretch>
        </p:blipFill>
        <p:spPr>
          <a:xfrm>
            <a:off x="3401042" y="1577710"/>
            <a:ext cx="4164137" cy="2707710"/>
          </a:xfrm>
          <a:prstGeom prst="rect">
            <a:avLst/>
          </a:prstGeom>
        </p:spPr>
      </p:pic>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522118" cy="461665"/>
          </a:xfrm>
          <a:prstGeom prst="rect">
            <a:avLst/>
          </a:prstGeom>
          <a:noFill/>
        </p:spPr>
        <p:txBody>
          <a:bodyPr wrap="none" rtlCol="0">
            <a:spAutoFit/>
          </a:bodyPr>
          <a:lstStyle/>
          <a:p>
            <a:r>
              <a:rPr lang="en-US" sz="2400" dirty="0"/>
              <a:t>Equivalences to remember</a:t>
            </a:r>
            <a:endParaRPr lang="ro-RO" sz="2400" dirty="0"/>
          </a:p>
        </p:txBody>
      </p:sp>
      <p:sp>
        <p:nvSpPr>
          <p:cNvPr id="2" name="CasetăText 23">
            <a:extLst>
              <a:ext uri="{FF2B5EF4-FFF2-40B4-BE49-F238E27FC236}">
                <a16:creationId xmlns:a16="http://schemas.microsoft.com/office/drawing/2014/main" id="{D23FF606-D8FE-4CD4-A3EB-1694D8EEC594}"/>
              </a:ext>
            </a:extLst>
          </p:cNvPr>
          <p:cNvSpPr txBox="1"/>
          <p:nvPr/>
        </p:nvSpPr>
        <p:spPr>
          <a:xfrm>
            <a:off x="400050" y="893892"/>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dirty="0"/>
              <a:t>A bias current mirror (small signal current equal to zero) is equivalent at small signal with the output resistance of the output transistor.</a:t>
            </a:r>
          </a:p>
        </p:txBody>
      </p:sp>
      <p:sp>
        <p:nvSpPr>
          <p:cNvPr id="8" name="Arrow: Right 32">
            <a:extLst>
              <a:ext uri="{FF2B5EF4-FFF2-40B4-BE49-F238E27FC236}">
                <a16:creationId xmlns:a16="http://schemas.microsoft.com/office/drawing/2014/main" id="{383F66BA-FE44-4EE5-8410-285C1641EDE5}"/>
              </a:ext>
            </a:extLst>
          </p:cNvPr>
          <p:cNvSpPr/>
          <p:nvPr/>
        </p:nvSpPr>
        <p:spPr>
          <a:xfrm>
            <a:off x="6251697" y="5751291"/>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32">
            <a:extLst>
              <a:ext uri="{FF2B5EF4-FFF2-40B4-BE49-F238E27FC236}">
                <a16:creationId xmlns:a16="http://schemas.microsoft.com/office/drawing/2014/main" id="{E87A0C44-4E6B-4042-9751-2D6CAB0D531C}"/>
              </a:ext>
            </a:extLst>
          </p:cNvPr>
          <p:cNvSpPr/>
          <p:nvPr/>
        </p:nvSpPr>
        <p:spPr>
          <a:xfrm>
            <a:off x="6327893" y="3143069"/>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asetăText 23">
            <a:extLst>
              <a:ext uri="{FF2B5EF4-FFF2-40B4-BE49-F238E27FC236}">
                <a16:creationId xmlns:a16="http://schemas.microsoft.com/office/drawing/2014/main" id="{B96C9417-686A-4123-9B30-EDD8D20BA0D3}"/>
              </a:ext>
            </a:extLst>
          </p:cNvPr>
          <p:cNvSpPr txBox="1"/>
          <p:nvPr/>
        </p:nvSpPr>
        <p:spPr>
          <a:xfrm>
            <a:off x="400050" y="4470886"/>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A MOS diode is equivalent at small signal with a resistor of approximately 1/g</a:t>
            </a:r>
            <a:r>
              <a:rPr lang="en-US" baseline="-25000" dirty="0"/>
              <a:t>m</a:t>
            </a:r>
            <a:r>
              <a:rPr lang="en-US" dirty="0"/>
              <a:t> value.</a:t>
            </a:r>
          </a:p>
        </p:txBody>
      </p:sp>
    </p:spTree>
    <p:extLst>
      <p:ext uri="{BB962C8B-B14F-4D97-AF65-F5344CB8AC3E}">
        <p14:creationId xmlns:p14="http://schemas.microsoft.com/office/powerpoint/2010/main" val="43411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738570" cy="461665"/>
          </a:xfrm>
          <a:prstGeom prst="rect">
            <a:avLst/>
          </a:prstGeom>
          <a:noFill/>
        </p:spPr>
        <p:txBody>
          <a:bodyPr wrap="none" rtlCol="0">
            <a:spAutoFit/>
          </a:bodyPr>
          <a:lstStyle/>
          <a:p>
            <a:r>
              <a:rPr lang="en-US" sz="2400"/>
              <a:t>Small Signal Analysis</a:t>
            </a:r>
            <a:endParaRPr lang="ro-RO" sz="2400" dirty="0"/>
          </a:p>
        </p:txBody>
      </p:sp>
      <p:sp>
        <p:nvSpPr>
          <p:cNvPr id="5" name="CasetăText 23">
            <a:extLst>
              <a:ext uri="{FF2B5EF4-FFF2-40B4-BE49-F238E27FC236}">
                <a16:creationId xmlns:a16="http://schemas.microsoft.com/office/drawing/2014/main" id="{EAAAD3F7-C8D4-460F-AD17-A249BECCA4C6}"/>
              </a:ext>
            </a:extLst>
          </p:cNvPr>
          <p:cNvSpPr txBox="1"/>
          <p:nvPr/>
        </p:nvSpPr>
        <p:spPr>
          <a:xfrm>
            <a:off x="400050" y="913561"/>
            <a:ext cx="11080750" cy="369332"/>
          </a:xfrm>
          <a:prstGeom prst="rect">
            <a:avLst/>
          </a:prstGeom>
          <a:noFill/>
        </p:spPr>
        <p:txBody>
          <a:bodyPr wrap="square" rtlCol="0">
            <a:spAutoFit/>
          </a:bodyPr>
          <a:lstStyle/>
          <a:p>
            <a:pPr marL="342900" indent="-342900">
              <a:buFont typeface="Arial" panose="020B0604020202020204" pitchFamily="34" charset="0"/>
              <a:buChar char="•"/>
            </a:pPr>
            <a:r>
              <a:rPr lang="en-US" dirty="0"/>
              <a:t>Taylor series representation around </a:t>
            </a:r>
            <a:r>
              <a:rPr lang="en-US" i="1" dirty="0"/>
              <a:t>x</a:t>
            </a:r>
            <a:r>
              <a:rPr lang="en-US" baseline="-25000" dirty="0"/>
              <a:t>0</a:t>
            </a:r>
            <a:r>
              <a:rPr lang="en-US" dirty="0"/>
              <a:t>, for an infinitely differentiable single variable real function, is:</a:t>
            </a:r>
          </a:p>
        </p:txBody>
      </p:sp>
      <mc:AlternateContent xmlns:mc="http://schemas.openxmlformats.org/markup-compatibility/2006" xmlns:a14="http://schemas.microsoft.com/office/drawing/2010/main">
        <mc:Choice Requires="a14">
          <p:sp>
            <p:nvSpPr>
              <p:cNvPr id="6" name="Dreptunghi 4">
                <a:extLst>
                  <a:ext uri="{FF2B5EF4-FFF2-40B4-BE49-F238E27FC236}">
                    <a16:creationId xmlns:a16="http://schemas.microsoft.com/office/drawing/2014/main" id="{79DF9269-CED2-4609-AE76-145769B8DD35}"/>
                  </a:ext>
                </a:extLst>
              </p:cNvPr>
              <p:cNvSpPr/>
              <p:nvPr/>
            </p:nvSpPr>
            <p:spPr>
              <a:xfrm>
                <a:off x="732962" y="1297967"/>
                <a:ext cx="9325182" cy="793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den>
                      </m:f>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𝑑𝑓</m:t>
                                  </m:r>
                                </m:num>
                                <m:den>
                                  <m:r>
                                    <a:rPr lang="en-US" i="1">
                                      <a:latin typeface="Cambria Math" panose="02040503050406030204" pitchFamily="18" charset="0"/>
                                    </a:rPr>
                                    <m:t>𝑑𝑥</m:t>
                                  </m:r>
                                </m:den>
                              </m:f>
                            </m:e>
                          </m:d>
                        </m:e>
                        <m: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r>
                            <a:rPr lang="en-US" i="1">
                              <a:latin typeface="Cambria Math" panose="02040503050406030204" pitchFamily="18" charset="0"/>
                            </a:rPr>
                            <m:t>)</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i="1">
                              <a:latin typeface="Cambria Math" panose="02040503050406030204" pitchFamily="18" charset="0"/>
                            </a:rPr>
                            <m:t>!</m:t>
                          </m:r>
                        </m:den>
                      </m:f>
                      <m:sSub>
                        <m:sSubPr>
                          <m:ctrlPr>
                            <a:rPr lang="en-US" i="1">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i="1">
                                      <a:latin typeface="Cambria Math" panose="02040503050406030204" pitchFamily="18" charset="0"/>
                                    </a:rPr>
                                    <m:t>𝑓</m:t>
                                  </m:r>
                                </m:num>
                                <m:den>
                                  <m:r>
                                    <a:rPr lang="en-US" i="1">
                                      <a:latin typeface="Cambria Math" panose="02040503050406030204" pitchFamily="18" charset="0"/>
                                    </a:rPr>
                                    <m:t>𝑑</m:t>
                                  </m:r>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den>
                              </m:f>
                            </m:e>
                          </m:d>
                        </m:e>
                        <m: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r>
                            <a:rPr lang="en-US" i="1">
                              <a:latin typeface="Cambria Math" panose="02040503050406030204" pitchFamily="18" charset="0"/>
                            </a:rPr>
                            <m:t>)</m:t>
                          </m:r>
                        </m:sub>
                      </m:sSub>
                      <m:sSup>
                        <m:sSupPr>
                          <m:ctrlPr>
                            <a:rPr lang="en-US" i="1" smtClean="0">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𝑛</m:t>
                          </m:r>
                          <m:r>
                            <a:rPr lang="en-US" i="1">
                              <a:latin typeface="Cambria Math" panose="02040503050406030204" pitchFamily="18" charset="0"/>
                            </a:rPr>
                            <m:t>!</m:t>
                          </m:r>
                        </m:den>
                      </m:f>
                      <m:sSub>
                        <m:sSubPr>
                          <m:ctrlPr>
                            <a:rPr lang="en-US" i="1">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b="0" i="1" smtClean="0">
                                          <a:latin typeface="Cambria Math" panose="02040503050406030204" pitchFamily="18" charset="0"/>
                                        </a:rPr>
                                        <m:t>𝑛</m:t>
                                      </m:r>
                                    </m:sup>
                                  </m:sSup>
                                  <m:r>
                                    <a:rPr lang="en-US" i="1">
                                      <a:latin typeface="Cambria Math" panose="02040503050406030204" pitchFamily="18" charset="0"/>
                                    </a:rPr>
                                    <m:t>𝑓</m:t>
                                  </m:r>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b="0" i="1" smtClean="0">
                                          <a:latin typeface="Cambria Math" panose="02040503050406030204" pitchFamily="18" charset="0"/>
                                        </a:rPr>
                                        <m:t>𝑛</m:t>
                                      </m:r>
                                    </m:sup>
                                  </m:sSup>
                                </m:den>
                              </m:f>
                            </m:e>
                          </m:d>
                        </m:e>
                        <m: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r>
                            <a:rPr lang="en-US" i="1">
                              <a:latin typeface="Cambria Math" panose="02040503050406030204" pitchFamily="18" charset="0"/>
                            </a:rPr>
                            <m:t>)</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e>
                          </m:d>
                        </m:e>
                        <m:sup>
                          <m:r>
                            <a:rPr lang="en-US" b="0" i="1" smtClean="0">
                              <a:latin typeface="Cambria Math" panose="02040503050406030204" pitchFamily="18" charset="0"/>
                            </a:rPr>
                            <m:t>𝑛</m:t>
                          </m:r>
                        </m:sup>
                      </m:sSup>
                      <m:r>
                        <a:rPr lang="en-US" b="0" i="0" smtClean="0">
                          <a:latin typeface="Cambria Math" panose="02040503050406030204" pitchFamily="18" charset="0"/>
                        </a:rPr>
                        <m:t>+..</m:t>
                      </m:r>
                    </m:oMath>
                  </m:oMathPara>
                </a14:m>
                <a:endParaRPr lang="en-US" dirty="0"/>
              </a:p>
            </p:txBody>
          </p:sp>
        </mc:Choice>
        <mc:Fallback xmlns="">
          <p:sp>
            <p:nvSpPr>
              <p:cNvPr id="6" name="Dreptunghi 4">
                <a:extLst>
                  <a:ext uri="{FF2B5EF4-FFF2-40B4-BE49-F238E27FC236}">
                    <a16:creationId xmlns:a16="http://schemas.microsoft.com/office/drawing/2014/main" id="{79DF9269-CED2-4609-AE76-145769B8DD35}"/>
                  </a:ext>
                </a:extLst>
              </p:cNvPr>
              <p:cNvSpPr>
                <a:spLocks noRot="1" noChangeAspect="1" noMove="1" noResize="1" noEditPoints="1" noAdjustHandles="1" noChangeArrowheads="1" noChangeShapeType="1" noTextEdit="1"/>
              </p:cNvSpPr>
              <p:nvPr/>
            </p:nvSpPr>
            <p:spPr>
              <a:xfrm>
                <a:off x="732962" y="1297967"/>
                <a:ext cx="9325182" cy="793615"/>
              </a:xfrm>
              <a:prstGeom prst="rect">
                <a:avLst/>
              </a:prstGeom>
              <a:blipFill>
                <a:blip r:embed="rId2"/>
                <a:stretch>
                  <a:fillRect/>
                </a:stretch>
              </a:blipFill>
            </p:spPr>
            <p:txBody>
              <a:bodyPr/>
              <a:lstStyle/>
              <a:p>
                <a:r>
                  <a:rPr lang="en-US">
                    <a:noFill/>
                  </a:rPr>
                  <a:t> </a:t>
                </a:r>
              </a:p>
            </p:txBody>
          </p:sp>
        </mc:Fallback>
      </mc:AlternateContent>
      <p:sp>
        <p:nvSpPr>
          <p:cNvPr id="8" name="CasetăText 23">
            <a:extLst>
              <a:ext uri="{FF2B5EF4-FFF2-40B4-BE49-F238E27FC236}">
                <a16:creationId xmlns:a16="http://schemas.microsoft.com/office/drawing/2014/main" id="{361AA4A9-1670-47B1-82A9-D24C6C5B7E9E}"/>
              </a:ext>
            </a:extLst>
          </p:cNvPr>
          <p:cNvSpPr txBox="1"/>
          <p:nvPr/>
        </p:nvSpPr>
        <p:spPr>
          <a:xfrm>
            <a:off x="400048" y="2091582"/>
            <a:ext cx="11524095" cy="369332"/>
          </a:xfrm>
          <a:prstGeom prst="rect">
            <a:avLst/>
          </a:prstGeom>
          <a:noFill/>
        </p:spPr>
        <p:txBody>
          <a:bodyPr wrap="square" rtlCol="0">
            <a:spAutoFit/>
          </a:bodyPr>
          <a:lstStyle/>
          <a:p>
            <a:pPr marL="342900" indent="-342900">
              <a:buFont typeface="Arial" panose="020B0604020202020204" pitchFamily="34" charset="0"/>
              <a:buChar char="•"/>
            </a:pPr>
            <a:r>
              <a:rPr lang="en-US" dirty="0"/>
              <a:t>First order Taylor approximation (linearization):</a:t>
            </a:r>
          </a:p>
        </p:txBody>
      </p:sp>
      <p:sp>
        <p:nvSpPr>
          <p:cNvPr id="33" name="CasetăText 23">
            <a:extLst>
              <a:ext uri="{FF2B5EF4-FFF2-40B4-BE49-F238E27FC236}">
                <a16:creationId xmlns:a16="http://schemas.microsoft.com/office/drawing/2014/main" id="{894E709C-E23B-470E-81A8-470FBCA26F59}"/>
              </a:ext>
            </a:extLst>
          </p:cNvPr>
          <p:cNvSpPr txBox="1"/>
          <p:nvPr/>
        </p:nvSpPr>
        <p:spPr>
          <a:xfrm>
            <a:off x="400047" y="3198474"/>
            <a:ext cx="11524095" cy="369332"/>
          </a:xfrm>
          <a:prstGeom prst="rect">
            <a:avLst/>
          </a:prstGeom>
          <a:noFill/>
        </p:spPr>
        <p:txBody>
          <a:bodyPr wrap="square" rtlCol="0">
            <a:spAutoFit/>
          </a:bodyPr>
          <a:lstStyle/>
          <a:p>
            <a:pPr marL="342900" indent="-342900">
              <a:buFont typeface="Arial" panose="020B0604020202020204" pitchFamily="34" charset="0"/>
              <a:buChar char="•"/>
            </a:pPr>
            <a:r>
              <a:rPr lang="en-US" dirty="0"/>
              <a:t>Multiple variables (2 variables) first order Taylor approximation</a:t>
            </a:r>
          </a:p>
        </p:txBody>
      </p:sp>
      <p:sp>
        <p:nvSpPr>
          <p:cNvPr id="37" name="CasetăText 23">
            <a:extLst>
              <a:ext uri="{FF2B5EF4-FFF2-40B4-BE49-F238E27FC236}">
                <a16:creationId xmlns:a16="http://schemas.microsoft.com/office/drawing/2014/main" id="{A2D1C57D-AA2F-423A-8712-5DB90E7C433E}"/>
              </a:ext>
            </a:extLst>
          </p:cNvPr>
          <p:cNvSpPr txBox="1"/>
          <p:nvPr/>
        </p:nvSpPr>
        <p:spPr>
          <a:xfrm>
            <a:off x="400047" y="4701954"/>
            <a:ext cx="11524095" cy="369332"/>
          </a:xfrm>
          <a:prstGeom prst="rect">
            <a:avLst/>
          </a:prstGeom>
          <a:noFill/>
        </p:spPr>
        <p:txBody>
          <a:bodyPr wrap="square" rtlCol="0">
            <a:spAutoFit/>
          </a:bodyPr>
          <a:lstStyle/>
          <a:p>
            <a:pPr marL="342900" indent="-342900">
              <a:buFont typeface="Arial" panose="020B0604020202020204" pitchFamily="34" charset="0"/>
              <a:buChar char="•"/>
            </a:pPr>
            <a:r>
              <a:rPr lang="en-US" dirty="0"/>
              <a:t>What Taylor’s theorem actually states: (from Wikipedia)</a:t>
            </a:r>
          </a:p>
        </p:txBody>
      </p:sp>
      <mc:AlternateContent xmlns:mc="http://schemas.openxmlformats.org/markup-compatibility/2006" xmlns:a14="http://schemas.microsoft.com/office/drawing/2010/main">
        <mc:Choice Requires="a14">
          <p:sp>
            <p:nvSpPr>
              <p:cNvPr id="18" name="Dreptunghi 4">
                <a:extLst>
                  <a:ext uri="{FF2B5EF4-FFF2-40B4-BE49-F238E27FC236}">
                    <a16:creationId xmlns:a16="http://schemas.microsoft.com/office/drawing/2014/main" id="{773286C9-5053-469B-BB34-E0F5C995A9CA}"/>
                  </a:ext>
                </a:extLst>
              </p:cNvPr>
              <p:cNvSpPr/>
              <p:nvPr/>
            </p:nvSpPr>
            <p:spPr>
              <a:xfrm>
                <a:off x="732962" y="2411684"/>
                <a:ext cx="3558218" cy="7879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𝑑𝑓</m:t>
                                  </m:r>
                                </m:num>
                                <m:den>
                                  <m:r>
                                    <a:rPr lang="en-US" i="1">
                                      <a:latin typeface="Cambria Math" panose="02040503050406030204" pitchFamily="18" charset="0"/>
                                    </a:rPr>
                                    <m:t>𝑑𝑥</m:t>
                                  </m:r>
                                </m:den>
                              </m:f>
                            </m:e>
                          </m:d>
                        </m:e>
                        <m: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r>
                            <a:rPr lang="en-US" i="1">
                              <a:latin typeface="Cambria Math" panose="02040503050406030204" pitchFamily="18" charset="0"/>
                            </a:rPr>
                            <m:t>)</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oMath>
                  </m:oMathPara>
                </a14:m>
                <a:endParaRPr lang="en-US" dirty="0"/>
              </a:p>
            </p:txBody>
          </p:sp>
        </mc:Choice>
        <mc:Fallback xmlns="">
          <p:sp>
            <p:nvSpPr>
              <p:cNvPr id="18" name="Dreptunghi 4">
                <a:extLst>
                  <a:ext uri="{FF2B5EF4-FFF2-40B4-BE49-F238E27FC236}">
                    <a16:creationId xmlns:a16="http://schemas.microsoft.com/office/drawing/2014/main" id="{773286C9-5053-469B-BB34-E0F5C995A9CA}"/>
                  </a:ext>
                </a:extLst>
              </p:cNvPr>
              <p:cNvSpPr>
                <a:spLocks noRot="1" noChangeAspect="1" noMove="1" noResize="1" noEditPoints="1" noAdjustHandles="1" noChangeArrowheads="1" noChangeShapeType="1" noTextEdit="1"/>
              </p:cNvSpPr>
              <p:nvPr/>
            </p:nvSpPr>
            <p:spPr>
              <a:xfrm>
                <a:off x="732962" y="2411684"/>
                <a:ext cx="3558218" cy="7879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Dreptunghi 4">
                <a:extLst>
                  <a:ext uri="{FF2B5EF4-FFF2-40B4-BE49-F238E27FC236}">
                    <a16:creationId xmlns:a16="http://schemas.microsoft.com/office/drawing/2014/main" id="{F4B76072-AA5F-4585-8795-8782FB49B502}"/>
                  </a:ext>
                </a:extLst>
              </p:cNvPr>
              <p:cNvSpPr/>
              <p:nvPr/>
            </p:nvSpPr>
            <p:spPr>
              <a:xfrm>
                <a:off x="738180" y="3588522"/>
                <a:ext cx="6542560" cy="7879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0</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𝑓</m:t>
                                  </m:r>
                                </m:num>
                                <m:den>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𝑥</m:t>
                                  </m:r>
                                </m:den>
                              </m:f>
                            </m:e>
                          </m:d>
                        </m:e>
                        <m: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sub>
                          </m:sSub>
                          <m:r>
                            <a:rPr lang="en-US" i="1">
                              <a:latin typeface="Cambria Math" panose="02040503050406030204" pitchFamily="18" charset="0"/>
                            </a:rPr>
                            <m:t>)</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r>
                        <a:rPr lang="en-US" i="1">
                          <a:latin typeface="Cambria Math" panose="02040503050406030204" pitchFamily="18" charset="0"/>
                        </a:rPr>
                        <m:t>+</m:t>
                      </m:r>
                      <m:sSub>
                        <m:sSubPr>
                          <m:ctrlPr>
                            <a:rPr lang="en-US" i="1">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𝑓</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𝑦</m:t>
                                  </m:r>
                                </m:den>
                              </m:f>
                            </m:e>
                          </m:d>
                        </m:e>
                        <m: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sub>
                          </m:sSub>
                          <m:r>
                            <a:rPr lang="en-US" i="1">
                              <a:latin typeface="Cambria Math" panose="02040503050406030204" pitchFamily="18" charset="0"/>
                            </a:rPr>
                            <m:t>)</m:t>
                          </m:r>
                        </m:sub>
                      </m:sSub>
                      <m:d>
                        <m:dPr>
                          <m:ctrlPr>
                            <a:rPr lang="en-US" i="1">
                              <a:latin typeface="Cambria Math" panose="02040503050406030204" pitchFamily="18" charset="0"/>
                            </a:rPr>
                          </m:ctrlPr>
                        </m:dPr>
                        <m:e>
                          <m:r>
                            <a:rPr lang="en-US" b="0" i="1" smtClean="0">
                              <a:latin typeface="Cambria Math" panose="02040503050406030204" pitchFamily="18" charset="0"/>
                            </a:rPr>
                            <m:t>𝑦</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0</m:t>
                              </m:r>
                            </m:sub>
                          </m:sSub>
                        </m:e>
                      </m:d>
                    </m:oMath>
                  </m:oMathPara>
                </a14:m>
                <a:endParaRPr lang="en-US" dirty="0"/>
              </a:p>
            </p:txBody>
          </p:sp>
        </mc:Choice>
        <mc:Fallback xmlns="">
          <p:sp>
            <p:nvSpPr>
              <p:cNvPr id="20" name="Dreptunghi 4">
                <a:extLst>
                  <a:ext uri="{FF2B5EF4-FFF2-40B4-BE49-F238E27FC236}">
                    <a16:creationId xmlns:a16="http://schemas.microsoft.com/office/drawing/2014/main" id="{F4B76072-AA5F-4585-8795-8782FB49B502}"/>
                  </a:ext>
                </a:extLst>
              </p:cNvPr>
              <p:cNvSpPr>
                <a:spLocks noRot="1" noChangeAspect="1" noMove="1" noResize="1" noEditPoints="1" noAdjustHandles="1" noChangeArrowheads="1" noChangeShapeType="1" noTextEdit="1"/>
              </p:cNvSpPr>
              <p:nvPr/>
            </p:nvSpPr>
            <p:spPr>
              <a:xfrm>
                <a:off x="738180" y="3588522"/>
                <a:ext cx="6542560" cy="787973"/>
              </a:xfrm>
              <a:prstGeom prst="rect">
                <a:avLst/>
              </a:prstGeom>
              <a:blipFill>
                <a:blip r:embed="rId4"/>
                <a:stretch>
                  <a:fillRect/>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4B7C3A75-CB57-4044-A0E9-617F974F50F2}"/>
              </a:ext>
            </a:extLst>
          </p:cNvPr>
          <p:cNvPicPr>
            <a:picLocks noChangeAspect="1"/>
          </p:cNvPicPr>
          <p:nvPr/>
        </p:nvPicPr>
        <p:blipFill>
          <a:blip r:embed="rId5"/>
          <a:stretch>
            <a:fillRect/>
          </a:stretch>
        </p:blipFill>
        <p:spPr>
          <a:xfrm>
            <a:off x="830860" y="5133396"/>
            <a:ext cx="8306877" cy="1348307"/>
          </a:xfrm>
          <a:prstGeom prst="rect">
            <a:avLst/>
          </a:prstGeom>
        </p:spPr>
      </p:pic>
    </p:spTree>
    <p:extLst>
      <p:ext uri="{BB962C8B-B14F-4D97-AF65-F5344CB8AC3E}">
        <p14:creationId xmlns:p14="http://schemas.microsoft.com/office/powerpoint/2010/main" val="3625224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738570" cy="461665"/>
          </a:xfrm>
          <a:prstGeom prst="rect">
            <a:avLst/>
          </a:prstGeom>
          <a:noFill/>
        </p:spPr>
        <p:txBody>
          <a:bodyPr wrap="none" rtlCol="0">
            <a:spAutoFit/>
          </a:bodyPr>
          <a:lstStyle/>
          <a:p>
            <a:r>
              <a:rPr lang="en-US" sz="2400"/>
              <a:t>Small Signal Analysis</a:t>
            </a:r>
            <a:endParaRPr lang="ro-RO" sz="2400" dirty="0"/>
          </a:p>
        </p:txBody>
      </p:sp>
      <p:sp>
        <p:nvSpPr>
          <p:cNvPr id="5" name="CasetăText 23">
            <a:extLst>
              <a:ext uri="{FF2B5EF4-FFF2-40B4-BE49-F238E27FC236}">
                <a16:creationId xmlns:a16="http://schemas.microsoft.com/office/drawing/2014/main" id="{EAAAD3F7-C8D4-460F-AD17-A249BECCA4C6}"/>
              </a:ext>
            </a:extLst>
          </p:cNvPr>
          <p:cNvSpPr txBox="1"/>
          <p:nvPr/>
        </p:nvSpPr>
        <p:spPr>
          <a:xfrm>
            <a:off x="400050" y="913561"/>
            <a:ext cx="11080750" cy="1200329"/>
          </a:xfrm>
          <a:prstGeom prst="rect">
            <a:avLst/>
          </a:prstGeom>
          <a:noFill/>
        </p:spPr>
        <p:txBody>
          <a:bodyPr wrap="square" rtlCol="0">
            <a:spAutoFit/>
          </a:bodyPr>
          <a:lstStyle/>
          <a:p>
            <a:pPr marL="342900" indent="-342900">
              <a:buFont typeface="Arial" panose="020B0604020202020204" pitchFamily="34" charset="0"/>
              <a:buChar char="•"/>
            </a:pPr>
            <a:r>
              <a:rPr lang="en-US"/>
              <a:t>We will start by deriving the small signal model for the resistor, the supply voltage and bias current.</a:t>
            </a:r>
            <a:endParaRPr lang="en-US" dirty="0"/>
          </a:p>
          <a:p>
            <a:pPr marL="342900" indent="-342900">
              <a:buFont typeface="Arial" panose="020B0604020202020204" pitchFamily="34" charset="0"/>
              <a:buChar char="•"/>
            </a:pPr>
            <a:r>
              <a:rPr lang="en-US"/>
              <a:t>The resistor is already a linear component so it should not be surprising that the small signal model is identical to the large signal model – but we will do the derivation step-by-step to be used as an example.</a:t>
            </a:r>
          </a:p>
          <a:p>
            <a:pPr marL="342900" indent="-342900">
              <a:buFont typeface="Arial" panose="020B0604020202020204" pitchFamily="34" charset="0"/>
              <a:buChar char="•"/>
            </a:pPr>
            <a:r>
              <a:rPr lang="en-US"/>
              <a:t>Large signal resistor model (Ohm’s Law):</a:t>
            </a:r>
            <a:endParaRPr lang="en-US" dirty="0"/>
          </a:p>
        </p:txBody>
      </p:sp>
      <mc:AlternateContent xmlns:mc="http://schemas.openxmlformats.org/markup-compatibility/2006" xmlns:a14="http://schemas.microsoft.com/office/drawing/2010/main">
        <mc:Choice Requires="a14">
          <p:sp>
            <p:nvSpPr>
              <p:cNvPr id="6" name="Dreptunghi 4">
                <a:extLst>
                  <a:ext uri="{FF2B5EF4-FFF2-40B4-BE49-F238E27FC236}">
                    <a16:creationId xmlns:a16="http://schemas.microsoft.com/office/drawing/2014/main" id="{79DF9269-CED2-4609-AE76-145769B8DD35}"/>
                  </a:ext>
                </a:extLst>
              </p:cNvPr>
              <p:cNvSpPr/>
              <p:nvPr/>
            </p:nvSpPr>
            <p:spPr>
              <a:xfrm>
                <a:off x="777846" y="2140362"/>
                <a:ext cx="9914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𝐼</m:t>
                      </m:r>
                    </m:oMath>
                  </m:oMathPara>
                </a14:m>
                <a:endParaRPr lang="en-US" dirty="0"/>
              </a:p>
            </p:txBody>
          </p:sp>
        </mc:Choice>
        <mc:Fallback xmlns="">
          <p:sp>
            <p:nvSpPr>
              <p:cNvPr id="6" name="Dreptunghi 4">
                <a:extLst>
                  <a:ext uri="{FF2B5EF4-FFF2-40B4-BE49-F238E27FC236}">
                    <a16:creationId xmlns:a16="http://schemas.microsoft.com/office/drawing/2014/main" id="{79DF9269-CED2-4609-AE76-145769B8DD35}"/>
                  </a:ext>
                </a:extLst>
              </p:cNvPr>
              <p:cNvSpPr>
                <a:spLocks noRot="1" noChangeAspect="1" noMove="1" noResize="1" noEditPoints="1" noAdjustHandles="1" noChangeArrowheads="1" noChangeShapeType="1" noTextEdit="1"/>
              </p:cNvSpPr>
              <p:nvPr/>
            </p:nvSpPr>
            <p:spPr>
              <a:xfrm>
                <a:off x="777846" y="2140362"/>
                <a:ext cx="991489" cy="369332"/>
              </a:xfrm>
              <a:prstGeom prst="rect">
                <a:avLst/>
              </a:prstGeom>
              <a:blipFill>
                <a:blip r:embed="rId2"/>
                <a:stretch>
                  <a:fillRect/>
                </a:stretch>
              </a:blipFill>
            </p:spPr>
            <p:txBody>
              <a:bodyPr/>
              <a:lstStyle/>
              <a:p>
                <a:r>
                  <a:rPr lang="en-US">
                    <a:noFill/>
                  </a:rPr>
                  <a:t> </a:t>
                </a:r>
              </a:p>
            </p:txBody>
          </p:sp>
        </mc:Fallback>
      </mc:AlternateContent>
      <p:sp>
        <p:nvSpPr>
          <p:cNvPr id="8" name="CasetăText 23">
            <a:extLst>
              <a:ext uri="{FF2B5EF4-FFF2-40B4-BE49-F238E27FC236}">
                <a16:creationId xmlns:a16="http://schemas.microsoft.com/office/drawing/2014/main" id="{361AA4A9-1670-47B1-82A9-D24C6C5B7E9E}"/>
              </a:ext>
            </a:extLst>
          </p:cNvPr>
          <p:cNvSpPr txBox="1"/>
          <p:nvPr/>
        </p:nvSpPr>
        <p:spPr>
          <a:xfrm>
            <a:off x="400049" y="2509694"/>
            <a:ext cx="11524095" cy="369332"/>
          </a:xfrm>
          <a:prstGeom prst="rect">
            <a:avLst/>
          </a:prstGeom>
          <a:noFill/>
        </p:spPr>
        <p:txBody>
          <a:bodyPr wrap="square" rtlCol="0">
            <a:spAutoFit/>
          </a:bodyPr>
          <a:lstStyle/>
          <a:p>
            <a:pPr marL="342900" indent="-342900">
              <a:buFont typeface="Arial" panose="020B0604020202020204" pitchFamily="34" charset="0"/>
              <a:buChar char="•"/>
            </a:pPr>
            <a:r>
              <a:rPr lang="en-US"/>
              <a:t>We linearize this equation using first order Taylor approximation arround a defined static opperating point I</a:t>
            </a:r>
            <a:r>
              <a:rPr lang="en-US" baseline="-25000"/>
              <a:t>PSF</a:t>
            </a:r>
            <a:r>
              <a:rPr lang="en-US"/>
              <a:t>, V</a:t>
            </a:r>
            <a:r>
              <a:rPr lang="en-US" baseline="-25000"/>
              <a:t>PSF</a:t>
            </a:r>
            <a:r>
              <a:rPr lang="en-US"/>
              <a:t>. </a:t>
            </a:r>
            <a:endParaRPr lang="en-US" dirty="0"/>
          </a:p>
        </p:txBody>
      </p:sp>
      <mc:AlternateContent xmlns:mc="http://schemas.openxmlformats.org/markup-compatibility/2006" xmlns:a14="http://schemas.microsoft.com/office/drawing/2010/main">
        <mc:Choice Requires="a14">
          <p:sp>
            <p:nvSpPr>
              <p:cNvPr id="17" name="Dreptunghi 4">
                <a:extLst>
                  <a:ext uri="{FF2B5EF4-FFF2-40B4-BE49-F238E27FC236}">
                    <a16:creationId xmlns:a16="http://schemas.microsoft.com/office/drawing/2014/main" id="{2F8D5332-E239-4274-9FFA-E7FA5D5A1EBC}"/>
                  </a:ext>
                </a:extLst>
              </p:cNvPr>
              <p:cNvSpPr/>
              <p:nvPr/>
            </p:nvSpPr>
            <p:spPr>
              <a:xfrm>
                <a:off x="777846" y="2965707"/>
                <a:ext cx="2730748"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𝑃𝑆𝐹</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r>
                            <a:rPr lang="en-US" b="0" i="1" smtClean="0">
                              <a:latin typeface="Cambria Math" panose="02040503050406030204" pitchFamily="18" charset="0"/>
                            </a:rPr>
                            <m:t> </m:t>
                          </m:r>
                          <m:r>
                            <a:rPr lang="en-US" b="0" i="1" smtClean="0">
                              <a:latin typeface="Cambria Math" panose="02040503050406030204" pitchFamily="18" charset="0"/>
                            </a:rPr>
                            <m:t>𝑉</m:t>
                          </m:r>
                        </m:num>
                        <m:den>
                          <m:r>
                            <a:rPr lang="en-US" b="0" i="1" smtClean="0">
                              <a:latin typeface="Cambria Math" panose="02040503050406030204" pitchFamily="18" charset="0"/>
                            </a:rPr>
                            <m:t>𝑑</m:t>
                          </m:r>
                          <m:r>
                            <a:rPr lang="en-US" b="0" i="1" smtClean="0">
                              <a:latin typeface="Cambria Math" panose="02040503050406030204" pitchFamily="18" charset="0"/>
                            </a:rPr>
                            <m:t> </m:t>
                          </m:r>
                          <m:r>
                            <a:rPr lang="en-US" b="0" i="1" smtClean="0">
                              <a:latin typeface="Cambria Math" panose="02040503050406030204" pitchFamily="18" charset="0"/>
                            </a:rPr>
                            <m:t>𝐼</m:t>
                          </m:r>
                        </m:den>
                      </m:f>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𝐼</m:t>
                              </m:r>
                            </m:e>
                            <m:sub>
                              <m:r>
                                <a:rPr lang="en-US" b="0" i="1" smtClean="0">
                                  <a:latin typeface="Cambria Math" panose="02040503050406030204" pitchFamily="18" charset="0"/>
                                </a:rPr>
                                <m:t>𝑃𝑆𝐹</m:t>
                              </m:r>
                            </m:sub>
                          </m:sSub>
                        </m:e>
                      </m:d>
                    </m:oMath>
                  </m:oMathPara>
                </a14:m>
                <a:endParaRPr lang="en-US" dirty="0"/>
              </a:p>
            </p:txBody>
          </p:sp>
        </mc:Choice>
        <mc:Fallback xmlns="">
          <p:sp>
            <p:nvSpPr>
              <p:cNvPr id="17" name="Dreptunghi 4">
                <a:extLst>
                  <a:ext uri="{FF2B5EF4-FFF2-40B4-BE49-F238E27FC236}">
                    <a16:creationId xmlns:a16="http://schemas.microsoft.com/office/drawing/2014/main" id="{2F8D5332-E239-4274-9FFA-E7FA5D5A1EBC}"/>
                  </a:ext>
                </a:extLst>
              </p:cNvPr>
              <p:cNvSpPr>
                <a:spLocks noRot="1" noChangeAspect="1" noMove="1" noResize="1" noEditPoints="1" noAdjustHandles="1" noChangeArrowheads="1" noChangeShapeType="1" noTextEdit="1"/>
              </p:cNvSpPr>
              <p:nvPr/>
            </p:nvSpPr>
            <p:spPr>
              <a:xfrm>
                <a:off x="777846" y="2965707"/>
                <a:ext cx="2730748" cy="618246"/>
              </a:xfrm>
              <a:prstGeom prst="rect">
                <a:avLst/>
              </a:prstGeom>
              <a:blipFill>
                <a:blip r:embed="rId3"/>
                <a:stretch>
                  <a:fillRect/>
                </a:stretch>
              </a:blipFill>
            </p:spPr>
            <p:txBody>
              <a:bodyPr/>
              <a:lstStyle/>
              <a:p>
                <a:r>
                  <a:rPr lang="en-US">
                    <a:noFill/>
                  </a:rPr>
                  <a:t> </a:t>
                </a:r>
              </a:p>
            </p:txBody>
          </p:sp>
        </mc:Fallback>
      </mc:AlternateContent>
      <p:sp>
        <p:nvSpPr>
          <p:cNvPr id="19" name="Arrow: Right 32">
            <a:extLst>
              <a:ext uri="{FF2B5EF4-FFF2-40B4-BE49-F238E27FC236}">
                <a16:creationId xmlns:a16="http://schemas.microsoft.com/office/drawing/2014/main" id="{069BC562-D842-4EBA-B857-9A4B86244DCF}"/>
              </a:ext>
            </a:extLst>
          </p:cNvPr>
          <p:cNvSpPr/>
          <p:nvPr/>
        </p:nvSpPr>
        <p:spPr>
          <a:xfrm>
            <a:off x="4076450" y="3201803"/>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1" name="Dreptunghi 4">
                <a:extLst>
                  <a:ext uri="{FF2B5EF4-FFF2-40B4-BE49-F238E27FC236}">
                    <a16:creationId xmlns:a16="http://schemas.microsoft.com/office/drawing/2014/main" id="{510BE542-372B-45CB-B621-4E50F332E523}"/>
                  </a:ext>
                </a:extLst>
              </p:cNvPr>
              <p:cNvSpPr/>
              <p:nvPr/>
            </p:nvSpPr>
            <p:spPr>
              <a:xfrm>
                <a:off x="4789509" y="2965707"/>
                <a:ext cx="2745174"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𝑃𝑆𝐹</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r>
                            <a:rPr lang="en-US" b="0" i="1" smtClean="0">
                              <a:latin typeface="Cambria Math" panose="02040503050406030204" pitchFamily="18" charset="0"/>
                            </a:rPr>
                            <m:t> </m:t>
                          </m:r>
                          <m:r>
                            <a:rPr lang="en-US" b="0" i="1" smtClean="0">
                              <a:latin typeface="Cambria Math" panose="02040503050406030204" pitchFamily="18" charset="0"/>
                            </a:rPr>
                            <m:t>𝑉</m:t>
                          </m:r>
                        </m:num>
                        <m:den>
                          <m:r>
                            <a:rPr lang="en-US" b="0" i="1" smtClean="0">
                              <a:latin typeface="Cambria Math" panose="02040503050406030204" pitchFamily="18" charset="0"/>
                            </a:rPr>
                            <m:t>𝑑</m:t>
                          </m:r>
                          <m:r>
                            <a:rPr lang="en-US" b="0" i="1" smtClean="0">
                              <a:latin typeface="Cambria Math" panose="02040503050406030204" pitchFamily="18" charset="0"/>
                            </a:rPr>
                            <m:t> </m:t>
                          </m:r>
                          <m:r>
                            <a:rPr lang="en-US" b="0" i="1" smtClean="0">
                              <a:latin typeface="Cambria Math" panose="02040503050406030204" pitchFamily="18" charset="0"/>
                            </a:rPr>
                            <m:t>𝐼</m:t>
                          </m:r>
                        </m:den>
                      </m:f>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𝐼</m:t>
                              </m:r>
                            </m:e>
                            <m:sub>
                              <m:r>
                                <a:rPr lang="en-US" b="0" i="1" smtClean="0">
                                  <a:latin typeface="Cambria Math" panose="02040503050406030204" pitchFamily="18" charset="0"/>
                                </a:rPr>
                                <m:t>𝑃𝑆𝐹</m:t>
                              </m:r>
                            </m:sub>
                          </m:sSub>
                        </m:e>
                      </m:d>
                    </m:oMath>
                  </m:oMathPara>
                </a14:m>
                <a:endParaRPr lang="en-US" dirty="0"/>
              </a:p>
            </p:txBody>
          </p:sp>
        </mc:Choice>
        <mc:Fallback xmlns="">
          <p:sp>
            <p:nvSpPr>
              <p:cNvPr id="21" name="Dreptunghi 4">
                <a:extLst>
                  <a:ext uri="{FF2B5EF4-FFF2-40B4-BE49-F238E27FC236}">
                    <a16:creationId xmlns:a16="http://schemas.microsoft.com/office/drawing/2014/main" id="{510BE542-372B-45CB-B621-4E50F332E523}"/>
                  </a:ext>
                </a:extLst>
              </p:cNvPr>
              <p:cNvSpPr>
                <a:spLocks noRot="1" noChangeAspect="1" noMove="1" noResize="1" noEditPoints="1" noAdjustHandles="1" noChangeArrowheads="1" noChangeShapeType="1" noTextEdit="1"/>
              </p:cNvSpPr>
              <p:nvPr/>
            </p:nvSpPr>
            <p:spPr>
              <a:xfrm>
                <a:off x="4789509" y="2965707"/>
                <a:ext cx="2745174" cy="618246"/>
              </a:xfrm>
              <a:prstGeom prst="rect">
                <a:avLst/>
              </a:prstGeom>
              <a:blipFill>
                <a:blip r:embed="rId4"/>
                <a:stretch>
                  <a:fillRect/>
                </a:stretch>
              </a:blipFill>
            </p:spPr>
            <p:txBody>
              <a:bodyPr/>
              <a:lstStyle/>
              <a:p>
                <a:r>
                  <a:rPr lang="en-US">
                    <a:noFill/>
                  </a:rPr>
                  <a:t> </a:t>
                </a:r>
              </a:p>
            </p:txBody>
          </p:sp>
        </mc:Fallback>
      </mc:AlternateContent>
      <p:sp>
        <p:nvSpPr>
          <p:cNvPr id="29" name="Arrow: Right 32">
            <a:extLst>
              <a:ext uri="{FF2B5EF4-FFF2-40B4-BE49-F238E27FC236}">
                <a16:creationId xmlns:a16="http://schemas.microsoft.com/office/drawing/2014/main" id="{8EE61530-31AD-4E2F-A102-5320BF5BECB9}"/>
              </a:ext>
            </a:extLst>
          </p:cNvPr>
          <p:cNvSpPr/>
          <p:nvPr/>
        </p:nvSpPr>
        <p:spPr>
          <a:xfrm>
            <a:off x="8109595" y="3201803"/>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1" name="Dreptunghi 4">
                <a:extLst>
                  <a:ext uri="{FF2B5EF4-FFF2-40B4-BE49-F238E27FC236}">
                    <a16:creationId xmlns:a16="http://schemas.microsoft.com/office/drawing/2014/main" id="{DC3F47B1-6964-4613-8560-2A02575D580F}"/>
                  </a:ext>
                </a:extLst>
              </p:cNvPr>
              <p:cNvSpPr/>
              <p:nvPr/>
            </p:nvSpPr>
            <p:spPr>
              <a:xfrm>
                <a:off x="8542454" y="2965707"/>
                <a:ext cx="1494705"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r>
                            <a:rPr lang="en-US" b="0" i="1" smtClean="0">
                              <a:latin typeface="Cambria Math" panose="02040503050406030204" pitchFamily="18" charset="0"/>
                            </a:rPr>
                            <m:t> </m:t>
                          </m:r>
                          <m:r>
                            <a:rPr lang="en-US" b="0" i="1" smtClean="0">
                              <a:latin typeface="Cambria Math" panose="02040503050406030204" pitchFamily="18" charset="0"/>
                            </a:rPr>
                            <m:t>𝑉</m:t>
                          </m:r>
                        </m:num>
                        <m:den>
                          <m:r>
                            <a:rPr lang="en-US" b="0" i="1" smtClean="0">
                              <a:latin typeface="Cambria Math" panose="02040503050406030204" pitchFamily="18" charset="0"/>
                            </a:rPr>
                            <m:t>𝑑</m:t>
                          </m:r>
                          <m:r>
                            <a:rPr lang="en-US" b="0" i="1" smtClean="0">
                              <a:latin typeface="Cambria Math" panose="02040503050406030204" pitchFamily="18" charset="0"/>
                            </a:rPr>
                            <m:t> </m:t>
                          </m:r>
                          <m:r>
                            <a:rPr lang="en-US" b="0" i="1" smtClean="0">
                              <a:latin typeface="Cambria Math" panose="02040503050406030204" pitchFamily="18" charset="0"/>
                            </a:rPr>
                            <m:t>𝐼</m:t>
                          </m:r>
                        </m:den>
                      </m:f>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oMath>
                  </m:oMathPara>
                </a14:m>
                <a:endParaRPr lang="en-US" dirty="0"/>
              </a:p>
            </p:txBody>
          </p:sp>
        </mc:Choice>
        <mc:Fallback xmlns="">
          <p:sp>
            <p:nvSpPr>
              <p:cNvPr id="31" name="Dreptunghi 4">
                <a:extLst>
                  <a:ext uri="{FF2B5EF4-FFF2-40B4-BE49-F238E27FC236}">
                    <a16:creationId xmlns:a16="http://schemas.microsoft.com/office/drawing/2014/main" id="{DC3F47B1-6964-4613-8560-2A02575D580F}"/>
                  </a:ext>
                </a:extLst>
              </p:cNvPr>
              <p:cNvSpPr>
                <a:spLocks noRot="1" noChangeAspect="1" noMove="1" noResize="1" noEditPoints="1" noAdjustHandles="1" noChangeArrowheads="1" noChangeShapeType="1" noTextEdit="1"/>
              </p:cNvSpPr>
              <p:nvPr/>
            </p:nvSpPr>
            <p:spPr>
              <a:xfrm>
                <a:off x="8542454" y="2965707"/>
                <a:ext cx="1494705" cy="618246"/>
              </a:xfrm>
              <a:prstGeom prst="rect">
                <a:avLst/>
              </a:prstGeom>
              <a:blipFill>
                <a:blip r:embed="rId5"/>
                <a:stretch>
                  <a:fillRect/>
                </a:stretch>
              </a:blipFill>
            </p:spPr>
            <p:txBody>
              <a:bodyPr/>
              <a:lstStyle/>
              <a:p>
                <a:r>
                  <a:rPr lang="en-US">
                    <a:noFill/>
                  </a:rPr>
                  <a:t> </a:t>
                </a:r>
              </a:p>
            </p:txBody>
          </p:sp>
        </mc:Fallback>
      </mc:AlternateContent>
      <p:sp>
        <p:nvSpPr>
          <p:cNvPr id="33" name="CasetăText 23">
            <a:extLst>
              <a:ext uri="{FF2B5EF4-FFF2-40B4-BE49-F238E27FC236}">
                <a16:creationId xmlns:a16="http://schemas.microsoft.com/office/drawing/2014/main" id="{894E709C-E23B-470E-81A8-470FBCA26F59}"/>
              </a:ext>
            </a:extLst>
          </p:cNvPr>
          <p:cNvSpPr txBox="1"/>
          <p:nvPr/>
        </p:nvSpPr>
        <p:spPr>
          <a:xfrm>
            <a:off x="400049" y="3609643"/>
            <a:ext cx="11524095" cy="1200329"/>
          </a:xfrm>
          <a:prstGeom prst="rect">
            <a:avLst/>
          </a:prstGeom>
          <a:noFill/>
        </p:spPr>
        <p:txBody>
          <a:bodyPr wrap="square" rtlCol="0">
            <a:spAutoFit/>
          </a:bodyPr>
          <a:lstStyle/>
          <a:p>
            <a:pPr marL="342900" indent="-342900">
              <a:buFont typeface="Arial" panose="020B0604020202020204" pitchFamily="34" charset="0"/>
              <a:buChar char="•"/>
            </a:pPr>
            <a:r>
              <a:rPr lang="el-GR" dirty="0"/>
              <a:t>Δ</a:t>
            </a:r>
            <a:r>
              <a:rPr lang="en-US" dirty="0"/>
              <a:t>V and </a:t>
            </a:r>
            <a:r>
              <a:rPr lang="el-GR" dirty="0"/>
              <a:t>Δ</a:t>
            </a:r>
            <a:r>
              <a:rPr lang="en-US" dirty="0"/>
              <a:t>I represent the small signal variations around the static operating point.</a:t>
            </a:r>
          </a:p>
          <a:p>
            <a:pPr marL="342900" indent="-342900">
              <a:buFont typeface="Arial" panose="020B0604020202020204" pitchFamily="34" charset="0"/>
              <a:buChar char="•"/>
            </a:pPr>
            <a:r>
              <a:rPr lang="en-US" dirty="0"/>
              <a:t>We shall also use the </a:t>
            </a:r>
            <a:r>
              <a:rPr lang="en-US" i="1" dirty="0"/>
              <a:t>v</a:t>
            </a:r>
            <a:r>
              <a:rPr lang="en-US" dirty="0"/>
              <a:t> and </a:t>
            </a:r>
            <a:r>
              <a:rPr lang="en-US" i="1" dirty="0"/>
              <a:t>i</a:t>
            </a:r>
            <a:r>
              <a:rPr lang="en-US" dirty="0"/>
              <a:t> notations (lower case) for small signal values (</a:t>
            </a:r>
            <a:r>
              <a:rPr lang="en-US" i="1" dirty="0"/>
              <a:t>v</a:t>
            </a:r>
            <a:r>
              <a:rPr lang="en-US" dirty="0"/>
              <a:t>=</a:t>
            </a:r>
            <a:r>
              <a:rPr lang="el-GR" dirty="0"/>
              <a:t> Δ</a:t>
            </a:r>
            <a:r>
              <a:rPr lang="en-US" dirty="0"/>
              <a:t>V and </a:t>
            </a:r>
            <a:r>
              <a:rPr lang="en-US" i="1" dirty="0"/>
              <a:t>i</a:t>
            </a:r>
            <a:r>
              <a:rPr lang="en-US" dirty="0"/>
              <a:t>= </a:t>
            </a:r>
            <a:r>
              <a:rPr lang="el-GR" dirty="0"/>
              <a:t>Δ</a:t>
            </a:r>
            <a:r>
              <a:rPr lang="en-US" dirty="0"/>
              <a:t>I) </a:t>
            </a:r>
          </a:p>
          <a:p>
            <a:pPr marL="342900" indent="-342900">
              <a:buFont typeface="Arial" panose="020B0604020202020204" pitchFamily="34" charset="0"/>
              <a:buChar char="•"/>
            </a:pPr>
            <a:r>
              <a:rPr lang="en-US" dirty="0"/>
              <a:t>For the resistor we have</a:t>
            </a:r>
          </a:p>
          <a:p>
            <a:endParaRPr lang="en-US" dirty="0"/>
          </a:p>
        </p:txBody>
      </p:sp>
      <mc:AlternateContent xmlns:mc="http://schemas.openxmlformats.org/markup-compatibility/2006" xmlns:a14="http://schemas.microsoft.com/office/drawing/2010/main">
        <mc:Choice Requires="a14">
          <p:sp>
            <p:nvSpPr>
              <p:cNvPr id="35" name="Dreptunghi 4">
                <a:extLst>
                  <a:ext uri="{FF2B5EF4-FFF2-40B4-BE49-F238E27FC236}">
                    <a16:creationId xmlns:a16="http://schemas.microsoft.com/office/drawing/2014/main" id="{893424CF-7E3A-4290-BFC0-817A1F76C11B}"/>
                  </a:ext>
                </a:extLst>
              </p:cNvPr>
              <p:cNvSpPr/>
              <p:nvPr/>
            </p:nvSpPr>
            <p:spPr>
              <a:xfrm>
                <a:off x="732962" y="4481918"/>
                <a:ext cx="1036373"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m:t>
                          </m:r>
                          <m:r>
                            <a:rPr lang="en-US" b="0" i="1" smtClean="0">
                              <a:latin typeface="Cambria Math" panose="02040503050406030204" pitchFamily="18" charset="0"/>
                            </a:rPr>
                            <m:t> </m:t>
                          </m:r>
                          <m:r>
                            <a:rPr lang="en-US" b="0" i="1" smtClean="0">
                              <a:latin typeface="Cambria Math" panose="02040503050406030204" pitchFamily="18" charset="0"/>
                            </a:rPr>
                            <m:t>𝑉</m:t>
                          </m:r>
                        </m:num>
                        <m:den>
                          <m:r>
                            <a:rPr lang="en-US" b="0" i="1" smtClean="0">
                              <a:latin typeface="Cambria Math" panose="02040503050406030204" pitchFamily="18" charset="0"/>
                            </a:rPr>
                            <m:t>𝑑</m:t>
                          </m:r>
                          <m:r>
                            <a:rPr lang="en-US" b="0" i="1" smtClean="0">
                              <a:latin typeface="Cambria Math" panose="02040503050406030204" pitchFamily="18" charset="0"/>
                            </a:rPr>
                            <m:t> </m:t>
                          </m:r>
                          <m:r>
                            <a:rPr lang="en-US" b="0" i="1" smtClean="0">
                              <a:latin typeface="Cambria Math" panose="02040503050406030204" pitchFamily="18" charset="0"/>
                            </a:rPr>
                            <m:t>𝐼</m:t>
                          </m:r>
                        </m:den>
                      </m:f>
                      <m:r>
                        <a:rPr lang="en-US" b="0" i="1" smtClean="0">
                          <a:latin typeface="Cambria Math" panose="02040503050406030204" pitchFamily="18" charset="0"/>
                        </a:rPr>
                        <m:t>=</m:t>
                      </m:r>
                      <m:r>
                        <a:rPr lang="en-US" b="0" i="1" smtClean="0">
                          <a:latin typeface="Cambria Math" panose="02040503050406030204" pitchFamily="18" charset="0"/>
                        </a:rPr>
                        <m:t>𝑅</m:t>
                      </m:r>
                    </m:oMath>
                  </m:oMathPara>
                </a14:m>
                <a:endParaRPr lang="en-US" dirty="0"/>
              </a:p>
            </p:txBody>
          </p:sp>
        </mc:Choice>
        <mc:Fallback xmlns="">
          <p:sp>
            <p:nvSpPr>
              <p:cNvPr id="35" name="Dreptunghi 4">
                <a:extLst>
                  <a:ext uri="{FF2B5EF4-FFF2-40B4-BE49-F238E27FC236}">
                    <a16:creationId xmlns:a16="http://schemas.microsoft.com/office/drawing/2014/main" id="{893424CF-7E3A-4290-BFC0-817A1F76C11B}"/>
                  </a:ext>
                </a:extLst>
              </p:cNvPr>
              <p:cNvSpPr>
                <a:spLocks noRot="1" noChangeAspect="1" noMove="1" noResize="1" noEditPoints="1" noAdjustHandles="1" noChangeArrowheads="1" noChangeShapeType="1" noTextEdit="1"/>
              </p:cNvSpPr>
              <p:nvPr/>
            </p:nvSpPr>
            <p:spPr>
              <a:xfrm>
                <a:off x="732962" y="4481918"/>
                <a:ext cx="1036373" cy="618246"/>
              </a:xfrm>
              <a:prstGeom prst="rect">
                <a:avLst/>
              </a:prstGeom>
              <a:blipFill>
                <a:blip r:embed="rId6"/>
                <a:stretch>
                  <a:fillRect/>
                </a:stretch>
              </a:blipFill>
            </p:spPr>
            <p:txBody>
              <a:bodyPr/>
              <a:lstStyle/>
              <a:p>
                <a:r>
                  <a:rPr lang="en-US">
                    <a:noFill/>
                  </a:rPr>
                  <a:t> </a:t>
                </a:r>
              </a:p>
            </p:txBody>
          </p:sp>
        </mc:Fallback>
      </mc:AlternateContent>
      <p:sp>
        <p:nvSpPr>
          <p:cNvPr id="37" name="CasetăText 23">
            <a:extLst>
              <a:ext uri="{FF2B5EF4-FFF2-40B4-BE49-F238E27FC236}">
                <a16:creationId xmlns:a16="http://schemas.microsoft.com/office/drawing/2014/main" id="{A2D1C57D-AA2F-423A-8712-5DB90E7C433E}"/>
              </a:ext>
            </a:extLst>
          </p:cNvPr>
          <p:cNvSpPr txBox="1"/>
          <p:nvPr/>
        </p:nvSpPr>
        <p:spPr>
          <a:xfrm>
            <a:off x="400049" y="5115238"/>
            <a:ext cx="11524095" cy="369332"/>
          </a:xfrm>
          <a:prstGeom prst="rect">
            <a:avLst/>
          </a:prstGeom>
          <a:noFill/>
        </p:spPr>
        <p:txBody>
          <a:bodyPr wrap="square" rtlCol="0">
            <a:spAutoFit/>
          </a:bodyPr>
          <a:lstStyle/>
          <a:p>
            <a:pPr marL="342900" indent="-342900">
              <a:buFont typeface="Arial" panose="020B0604020202020204" pitchFamily="34" charset="0"/>
              <a:buChar char="•"/>
            </a:pPr>
            <a:r>
              <a:rPr lang="en-US" dirty="0"/>
              <a:t>So we get the resistor small signal model:</a:t>
            </a:r>
          </a:p>
        </p:txBody>
      </p:sp>
      <mc:AlternateContent xmlns:mc="http://schemas.openxmlformats.org/markup-compatibility/2006" xmlns:a14="http://schemas.microsoft.com/office/drawing/2010/main">
        <mc:Choice Requires="a14">
          <p:sp>
            <p:nvSpPr>
              <p:cNvPr id="39" name="Dreptunghi 4">
                <a:extLst>
                  <a:ext uri="{FF2B5EF4-FFF2-40B4-BE49-F238E27FC236}">
                    <a16:creationId xmlns:a16="http://schemas.microsoft.com/office/drawing/2014/main" id="{484F0CAD-EF82-4B2B-A84A-2B98A1E241F4}"/>
                  </a:ext>
                </a:extLst>
              </p:cNvPr>
              <p:cNvSpPr/>
              <p:nvPr/>
            </p:nvSpPr>
            <p:spPr>
              <a:xfrm>
                <a:off x="732962" y="5439435"/>
                <a:ext cx="12672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𝐼</m:t>
                      </m:r>
                    </m:oMath>
                  </m:oMathPara>
                </a14:m>
                <a:endParaRPr lang="en-US" dirty="0"/>
              </a:p>
            </p:txBody>
          </p:sp>
        </mc:Choice>
        <mc:Fallback xmlns="">
          <p:sp>
            <p:nvSpPr>
              <p:cNvPr id="39" name="Dreptunghi 4">
                <a:extLst>
                  <a:ext uri="{FF2B5EF4-FFF2-40B4-BE49-F238E27FC236}">
                    <a16:creationId xmlns:a16="http://schemas.microsoft.com/office/drawing/2014/main" id="{484F0CAD-EF82-4B2B-A84A-2B98A1E241F4}"/>
                  </a:ext>
                </a:extLst>
              </p:cNvPr>
              <p:cNvSpPr>
                <a:spLocks noRot="1" noChangeAspect="1" noMove="1" noResize="1" noEditPoints="1" noAdjustHandles="1" noChangeArrowheads="1" noChangeShapeType="1" noTextEdit="1"/>
              </p:cNvSpPr>
              <p:nvPr/>
            </p:nvSpPr>
            <p:spPr>
              <a:xfrm>
                <a:off x="732962" y="5439435"/>
                <a:ext cx="1267206" cy="369332"/>
              </a:xfrm>
              <a:prstGeom prst="rect">
                <a:avLst/>
              </a:prstGeom>
              <a:blipFill>
                <a:blip r:embed="rId7"/>
                <a:stretch>
                  <a:fillRect/>
                </a:stretch>
              </a:blipFill>
            </p:spPr>
            <p:txBody>
              <a:bodyPr/>
              <a:lstStyle/>
              <a:p>
                <a:r>
                  <a:rPr lang="en-US">
                    <a:noFill/>
                  </a:rPr>
                  <a:t> </a:t>
                </a:r>
              </a:p>
            </p:txBody>
          </p:sp>
        </mc:Fallback>
      </mc:AlternateContent>
      <p:sp>
        <p:nvSpPr>
          <p:cNvPr id="2" name="CasetăText 23">
            <a:extLst>
              <a:ext uri="{FF2B5EF4-FFF2-40B4-BE49-F238E27FC236}">
                <a16:creationId xmlns:a16="http://schemas.microsoft.com/office/drawing/2014/main" id="{A834D943-165F-4498-9072-0BF6A06D1F68}"/>
              </a:ext>
            </a:extLst>
          </p:cNvPr>
          <p:cNvSpPr txBox="1"/>
          <p:nvPr/>
        </p:nvSpPr>
        <p:spPr>
          <a:xfrm>
            <a:off x="2209799" y="5439435"/>
            <a:ext cx="2120901" cy="369332"/>
          </a:xfrm>
          <a:prstGeom prst="rect">
            <a:avLst/>
          </a:prstGeom>
          <a:noFill/>
        </p:spPr>
        <p:txBody>
          <a:bodyPr wrap="square" rtlCol="0">
            <a:spAutoFit/>
          </a:bodyPr>
          <a:lstStyle/>
          <a:p>
            <a:r>
              <a:rPr lang="en-US" dirty="0"/>
              <a:t>or equivalent</a:t>
            </a:r>
          </a:p>
        </p:txBody>
      </p:sp>
      <mc:AlternateContent xmlns:mc="http://schemas.openxmlformats.org/markup-compatibility/2006" xmlns:a14="http://schemas.microsoft.com/office/drawing/2010/main">
        <mc:Choice Requires="a14">
          <p:sp>
            <p:nvSpPr>
              <p:cNvPr id="7" name="Dreptunghi 4">
                <a:extLst>
                  <a:ext uri="{FF2B5EF4-FFF2-40B4-BE49-F238E27FC236}">
                    <a16:creationId xmlns:a16="http://schemas.microsoft.com/office/drawing/2014/main" id="{299AA8AD-ACBE-430A-A24C-52F89D1827BD}"/>
                  </a:ext>
                </a:extLst>
              </p:cNvPr>
              <p:cNvSpPr/>
              <p:nvPr/>
            </p:nvSpPr>
            <p:spPr>
              <a:xfrm>
                <a:off x="3805833" y="5439435"/>
                <a:ext cx="9572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𝑖</m:t>
                      </m:r>
                    </m:oMath>
                  </m:oMathPara>
                </a14:m>
                <a:endParaRPr lang="en-US" dirty="0"/>
              </a:p>
            </p:txBody>
          </p:sp>
        </mc:Choice>
        <mc:Fallback xmlns="">
          <p:sp>
            <p:nvSpPr>
              <p:cNvPr id="7" name="Dreptunghi 4">
                <a:extLst>
                  <a:ext uri="{FF2B5EF4-FFF2-40B4-BE49-F238E27FC236}">
                    <a16:creationId xmlns:a16="http://schemas.microsoft.com/office/drawing/2014/main" id="{299AA8AD-ACBE-430A-A24C-52F89D1827BD}"/>
                  </a:ext>
                </a:extLst>
              </p:cNvPr>
              <p:cNvSpPr>
                <a:spLocks noRot="1" noChangeAspect="1" noMove="1" noResize="1" noEditPoints="1" noAdjustHandles="1" noChangeArrowheads="1" noChangeShapeType="1" noTextEdit="1"/>
              </p:cNvSpPr>
              <p:nvPr/>
            </p:nvSpPr>
            <p:spPr>
              <a:xfrm>
                <a:off x="3805833" y="5439435"/>
                <a:ext cx="957249" cy="36933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68756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738570" cy="461665"/>
          </a:xfrm>
          <a:prstGeom prst="rect">
            <a:avLst/>
          </a:prstGeom>
          <a:noFill/>
        </p:spPr>
        <p:txBody>
          <a:bodyPr wrap="none" rtlCol="0">
            <a:spAutoFit/>
          </a:bodyPr>
          <a:lstStyle/>
          <a:p>
            <a:r>
              <a:rPr lang="en-US" sz="2400"/>
              <a:t>Small Signal Analysis</a:t>
            </a:r>
            <a:endParaRPr lang="ro-RO" sz="2400" dirty="0"/>
          </a:p>
        </p:txBody>
      </p:sp>
      <p:sp>
        <p:nvSpPr>
          <p:cNvPr id="5" name="CasetăText 23">
            <a:extLst>
              <a:ext uri="{FF2B5EF4-FFF2-40B4-BE49-F238E27FC236}">
                <a16:creationId xmlns:a16="http://schemas.microsoft.com/office/drawing/2014/main" id="{EAAAD3F7-C8D4-460F-AD17-A249BECCA4C6}"/>
              </a:ext>
            </a:extLst>
          </p:cNvPr>
          <p:cNvSpPr txBox="1"/>
          <p:nvPr/>
        </p:nvSpPr>
        <p:spPr>
          <a:xfrm>
            <a:off x="400049" y="913561"/>
            <a:ext cx="11348603" cy="646331"/>
          </a:xfrm>
          <a:prstGeom prst="rect">
            <a:avLst/>
          </a:prstGeom>
          <a:noFill/>
        </p:spPr>
        <p:txBody>
          <a:bodyPr wrap="square" rtlCol="0">
            <a:spAutoFit/>
          </a:bodyPr>
          <a:lstStyle/>
          <a:p>
            <a:pPr marL="342900" indent="-342900">
              <a:buFont typeface="Arial" panose="020B0604020202020204" pitchFamily="34" charset="0"/>
              <a:buChar char="•"/>
            </a:pPr>
            <a:r>
              <a:rPr lang="en-US"/>
              <a:t>We will now consider a fixed supply voltage, V</a:t>
            </a:r>
            <a:r>
              <a:rPr lang="en-US" baseline="-25000"/>
              <a:t>DD</a:t>
            </a:r>
            <a:r>
              <a:rPr lang="en-US"/>
              <a:t>.</a:t>
            </a:r>
          </a:p>
          <a:p>
            <a:pPr marL="342900" indent="-342900">
              <a:buFont typeface="Arial" panose="020B0604020202020204" pitchFamily="34" charset="0"/>
              <a:buChar char="•"/>
            </a:pPr>
            <a:r>
              <a:rPr lang="en-US"/>
              <a:t>As the supply voltage is fiexd, it’s derivative (in respect to anythign) is 0.</a:t>
            </a:r>
            <a:endParaRPr lang="en-US" dirty="0"/>
          </a:p>
        </p:txBody>
      </p:sp>
      <mc:AlternateContent xmlns:mc="http://schemas.openxmlformats.org/markup-compatibility/2006" xmlns:a14="http://schemas.microsoft.com/office/drawing/2010/main">
        <mc:Choice Requires="a14">
          <p:sp>
            <p:nvSpPr>
              <p:cNvPr id="6" name="Dreptunghi 4">
                <a:extLst>
                  <a:ext uri="{FF2B5EF4-FFF2-40B4-BE49-F238E27FC236}">
                    <a16:creationId xmlns:a16="http://schemas.microsoft.com/office/drawing/2014/main" id="{79DF9269-CED2-4609-AE76-145769B8DD35}"/>
                  </a:ext>
                </a:extLst>
              </p:cNvPr>
              <p:cNvSpPr/>
              <p:nvPr/>
            </p:nvSpPr>
            <p:spPr>
              <a:xfrm>
                <a:off x="777846" y="1603098"/>
                <a:ext cx="1202124" cy="665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𝑑𝑑</m:t>
                              </m:r>
                            </m:sub>
                          </m:sSub>
                        </m:num>
                        <m:den>
                          <m:r>
                            <a:rPr lang="en-US" b="0" i="1" smtClean="0">
                              <a:latin typeface="Cambria Math" panose="02040503050406030204" pitchFamily="18" charset="0"/>
                            </a:rPr>
                            <m:t>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m:t>
                              </m:r>
                            </m:sub>
                          </m:sSub>
                        </m:den>
                      </m:f>
                      <m:r>
                        <a:rPr lang="en-US" b="0" i="1" smtClean="0">
                          <a:latin typeface="Cambria Math" panose="02040503050406030204" pitchFamily="18" charset="0"/>
                        </a:rPr>
                        <m:t>=0</m:t>
                      </m:r>
                    </m:oMath>
                  </m:oMathPara>
                </a14:m>
                <a:endParaRPr lang="en-US" dirty="0"/>
              </a:p>
            </p:txBody>
          </p:sp>
        </mc:Choice>
        <mc:Fallback xmlns="">
          <p:sp>
            <p:nvSpPr>
              <p:cNvPr id="6" name="Dreptunghi 4">
                <a:extLst>
                  <a:ext uri="{FF2B5EF4-FFF2-40B4-BE49-F238E27FC236}">
                    <a16:creationId xmlns:a16="http://schemas.microsoft.com/office/drawing/2014/main" id="{79DF9269-CED2-4609-AE76-145769B8DD35}"/>
                  </a:ext>
                </a:extLst>
              </p:cNvPr>
              <p:cNvSpPr>
                <a:spLocks noRot="1" noChangeAspect="1" noMove="1" noResize="1" noEditPoints="1" noAdjustHandles="1" noChangeArrowheads="1" noChangeShapeType="1" noTextEdit="1"/>
              </p:cNvSpPr>
              <p:nvPr/>
            </p:nvSpPr>
            <p:spPr>
              <a:xfrm>
                <a:off x="777846" y="1603098"/>
                <a:ext cx="1202124" cy="665118"/>
              </a:xfrm>
              <a:prstGeom prst="rect">
                <a:avLst/>
              </a:prstGeom>
              <a:blipFill>
                <a:blip r:embed="rId2"/>
                <a:stretch>
                  <a:fillRect/>
                </a:stretch>
              </a:blipFill>
            </p:spPr>
            <p:txBody>
              <a:bodyPr/>
              <a:lstStyle/>
              <a:p>
                <a:r>
                  <a:rPr lang="en-US">
                    <a:noFill/>
                  </a:rPr>
                  <a:t> </a:t>
                </a:r>
              </a:p>
            </p:txBody>
          </p:sp>
        </mc:Fallback>
      </mc:AlternateContent>
      <p:sp>
        <p:nvSpPr>
          <p:cNvPr id="8" name="CasetăText 23">
            <a:extLst>
              <a:ext uri="{FF2B5EF4-FFF2-40B4-BE49-F238E27FC236}">
                <a16:creationId xmlns:a16="http://schemas.microsoft.com/office/drawing/2014/main" id="{361AA4A9-1670-47B1-82A9-D24C6C5B7E9E}"/>
              </a:ext>
            </a:extLst>
          </p:cNvPr>
          <p:cNvSpPr txBox="1"/>
          <p:nvPr/>
        </p:nvSpPr>
        <p:spPr>
          <a:xfrm>
            <a:off x="400050" y="2349781"/>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b="1"/>
              <a:t>Conclusion:</a:t>
            </a:r>
            <a:r>
              <a:rPr lang="en-US"/>
              <a:t> A fixed voltage supply line is considered shorted to ground in a small signal analysis.</a:t>
            </a:r>
            <a:endParaRPr lang="en-US" dirty="0"/>
          </a:p>
        </p:txBody>
      </p:sp>
      <p:sp>
        <p:nvSpPr>
          <p:cNvPr id="2" name="Arrow: Right 32">
            <a:extLst>
              <a:ext uri="{FF2B5EF4-FFF2-40B4-BE49-F238E27FC236}">
                <a16:creationId xmlns:a16="http://schemas.microsoft.com/office/drawing/2014/main" id="{430EE406-CC87-44DE-B6A3-9847C47F53D7}"/>
              </a:ext>
            </a:extLst>
          </p:cNvPr>
          <p:cNvSpPr/>
          <p:nvPr/>
        </p:nvSpPr>
        <p:spPr>
          <a:xfrm>
            <a:off x="2661295" y="1845890"/>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Dreptunghi 4">
                <a:extLst>
                  <a:ext uri="{FF2B5EF4-FFF2-40B4-BE49-F238E27FC236}">
                    <a16:creationId xmlns:a16="http://schemas.microsoft.com/office/drawing/2014/main" id="{9D20A0B3-68A2-4671-85DE-BB5ED21DB30C}"/>
                  </a:ext>
                </a:extLst>
              </p:cNvPr>
              <p:cNvSpPr/>
              <p:nvPr/>
            </p:nvSpPr>
            <p:spPr>
              <a:xfrm>
                <a:off x="3226224" y="1731535"/>
                <a:ext cx="11483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𝑑𝑑</m:t>
                          </m:r>
                        </m:sub>
                      </m:sSub>
                      <m:r>
                        <a:rPr lang="en-US" b="0" i="1" smtClean="0">
                          <a:latin typeface="Cambria Math" panose="02040503050406030204" pitchFamily="18" charset="0"/>
                        </a:rPr>
                        <m:t>=0</m:t>
                      </m:r>
                    </m:oMath>
                  </m:oMathPara>
                </a14:m>
                <a:endParaRPr lang="en-US" dirty="0"/>
              </a:p>
            </p:txBody>
          </p:sp>
        </mc:Choice>
        <mc:Fallback xmlns="">
          <p:sp>
            <p:nvSpPr>
              <p:cNvPr id="7" name="Dreptunghi 4">
                <a:extLst>
                  <a:ext uri="{FF2B5EF4-FFF2-40B4-BE49-F238E27FC236}">
                    <a16:creationId xmlns:a16="http://schemas.microsoft.com/office/drawing/2014/main" id="{9D20A0B3-68A2-4671-85DE-BB5ED21DB30C}"/>
                  </a:ext>
                </a:extLst>
              </p:cNvPr>
              <p:cNvSpPr>
                <a:spLocks noRot="1" noChangeAspect="1" noMove="1" noResize="1" noEditPoints="1" noAdjustHandles="1" noChangeArrowheads="1" noChangeShapeType="1" noTextEdit="1"/>
              </p:cNvSpPr>
              <p:nvPr/>
            </p:nvSpPr>
            <p:spPr>
              <a:xfrm>
                <a:off x="3226224" y="1731535"/>
                <a:ext cx="1148327" cy="369332"/>
              </a:xfrm>
              <a:prstGeom prst="rect">
                <a:avLst/>
              </a:prstGeom>
              <a:blipFill>
                <a:blip r:embed="rId3"/>
                <a:stretch>
                  <a:fillRect/>
                </a:stretch>
              </a:blipFill>
            </p:spPr>
            <p:txBody>
              <a:bodyPr/>
              <a:lstStyle/>
              <a:p>
                <a:r>
                  <a:rPr lang="en-US">
                    <a:noFill/>
                  </a:rPr>
                  <a:t> </a:t>
                </a:r>
              </a:p>
            </p:txBody>
          </p:sp>
        </mc:Fallback>
      </mc:AlternateContent>
      <p:sp>
        <p:nvSpPr>
          <p:cNvPr id="22" name="CasetăText 23">
            <a:extLst>
              <a:ext uri="{FF2B5EF4-FFF2-40B4-BE49-F238E27FC236}">
                <a16:creationId xmlns:a16="http://schemas.microsoft.com/office/drawing/2014/main" id="{E7E0C885-CD08-4FF4-93A6-DD02EA3D936D}"/>
              </a:ext>
            </a:extLst>
          </p:cNvPr>
          <p:cNvSpPr txBox="1"/>
          <p:nvPr/>
        </p:nvSpPr>
        <p:spPr>
          <a:xfrm>
            <a:off x="400047" y="2966354"/>
            <a:ext cx="11348603" cy="646331"/>
          </a:xfrm>
          <a:prstGeom prst="rect">
            <a:avLst/>
          </a:prstGeom>
          <a:noFill/>
        </p:spPr>
        <p:txBody>
          <a:bodyPr wrap="square" rtlCol="0">
            <a:spAutoFit/>
          </a:bodyPr>
          <a:lstStyle/>
          <a:p>
            <a:pPr marL="342900" indent="-342900">
              <a:buFont typeface="Arial" panose="020B0604020202020204" pitchFamily="34" charset="0"/>
              <a:buChar char="•"/>
            </a:pPr>
            <a:r>
              <a:rPr lang="en-US"/>
              <a:t>We will now consider a fixed bias current, I</a:t>
            </a:r>
            <a:r>
              <a:rPr lang="en-US" baseline="-25000"/>
              <a:t>b</a:t>
            </a:r>
            <a:r>
              <a:rPr lang="en-US"/>
              <a:t>.</a:t>
            </a:r>
          </a:p>
          <a:p>
            <a:pPr marL="342900" indent="-342900">
              <a:buFont typeface="Arial" panose="020B0604020202020204" pitchFamily="34" charset="0"/>
              <a:buChar char="•"/>
            </a:pPr>
            <a:r>
              <a:rPr lang="en-US"/>
              <a:t>Similarly, the derivative of a fixed bias current is also 0 (in respect to anythign).</a:t>
            </a:r>
            <a:endParaRPr lang="en-US" dirty="0"/>
          </a:p>
        </p:txBody>
      </p:sp>
      <mc:AlternateContent xmlns:mc="http://schemas.openxmlformats.org/markup-compatibility/2006" xmlns:a14="http://schemas.microsoft.com/office/drawing/2010/main">
        <mc:Choice Requires="a14">
          <p:sp>
            <p:nvSpPr>
              <p:cNvPr id="23" name="Dreptunghi 4">
                <a:extLst>
                  <a:ext uri="{FF2B5EF4-FFF2-40B4-BE49-F238E27FC236}">
                    <a16:creationId xmlns:a16="http://schemas.microsoft.com/office/drawing/2014/main" id="{03125484-D167-442A-AD59-E4B47E09716E}"/>
                  </a:ext>
                </a:extLst>
              </p:cNvPr>
              <p:cNvSpPr/>
              <p:nvPr/>
            </p:nvSpPr>
            <p:spPr>
              <a:xfrm>
                <a:off x="777844" y="3655891"/>
                <a:ext cx="1048492" cy="665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m:t>
                              </m:r>
                            </m:sub>
                          </m:sSub>
                        </m:num>
                        <m:den>
                          <m:r>
                            <a:rPr lang="en-US" b="0" i="1" smtClean="0">
                              <a:latin typeface="Cambria Math" panose="02040503050406030204" pitchFamily="18" charset="0"/>
                            </a:rPr>
                            <m:t>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m:t>
                              </m:r>
                            </m:sub>
                          </m:sSub>
                        </m:den>
                      </m:f>
                      <m:r>
                        <a:rPr lang="en-US" b="0" i="1" smtClean="0">
                          <a:latin typeface="Cambria Math" panose="02040503050406030204" pitchFamily="18" charset="0"/>
                        </a:rPr>
                        <m:t>=0</m:t>
                      </m:r>
                    </m:oMath>
                  </m:oMathPara>
                </a14:m>
                <a:endParaRPr lang="en-US" dirty="0"/>
              </a:p>
            </p:txBody>
          </p:sp>
        </mc:Choice>
        <mc:Fallback xmlns="">
          <p:sp>
            <p:nvSpPr>
              <p:cNvPr id="23" name="Dreptunghi 4">
                <a:extLst>
                  <a:ext uri="{FF2B5EF4-FFF2-40B4-BE49-F238E27FC236}">
                    <a16:creationId xmlns:a16="http://schemas.microsoft.com/office/drawing/2014/main" id="{03125484-D167-442A-AD59-E4B47E09716E}"/>
                  </a:ext>
                </a:extLst>
              </p:cNvPr>
              <p:cNvSpPr>
                <a:spLocks noRot="1" noChangeAspect="1" noMove="1" noResize="1" noEditPoints="1" noAdjustHandles="1" noChangeArrowheads="1" noChangeShapeType="1" noTextEdit="1"/>
              </p:cNvSpPr>
              <p:nvPr/>
            </p:nvSpPr>
            <p:spPr>
              <a:xfrm>
                <a:off x="777844" y="3655891"/>
                <a:ext cx="1048492" cy="665118"/>
              </a:xfrm>
              <a:prstGeom prst="rect">
                <a:avLst/>
              </a:prstGeom>
              <a:blipFill>
                <a:blip r:embed="rId4"/>
                <a:stretch>
                  <a:fillRect/>
                </a:stretch>
              </a:blipFill>
            </p:spPr>
            <p:txBody>
              <a:bodyPr/>
              <a:lstStyle/>
              <a:p>
                <a:r>
                  <a:rPr lang="en-US">
                    <a:noFill/>
                  </a:rPr>
                  <a:t> </a:t>
                </a:r>
              </a:p>
            </p:txBody>
          </p:sp>
        </mc:Fallback>
      </mc:AlternateContent>
      <p:sp>
        <p:nvSpPr>
          <p:cNvPr id="24" name="CasetăText 23">
            <a:extLst>
              <a:ext uri="{FF2B5EF4-FFF2-40B4-BE49-F238E27FC236}">
                <a16:creationId xmlns:a16="http://schemas.microsoft.com/office/drawing/2014/main" id="{3307B853-490D-435F-A4C1-56B1E4C17E30}"/>
              </a:ext>
            </a:extLst>
          </p:cNvPr>
          <p:cNvSpPr txBox="1"/>
          <p:nvPr/>
        </p:nvSpPr>
        <p:spPr>
          <a:xfrm>
            <a:off x="400048" y="4402574"/>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b="1"/>
              <a:t>Conclusion:</a:t>
            </a:r>
            <a:r>
              <a:rPr lang="en-US"/>
              <a:t> A fixed bias current is considered “open” (0 current flow) in a small signal analysis.</a:t>
            </a:r>
            <a:endParaRPr lang="en-US" dirty="0"/>
          </a:p>
        </p:txBody>
      </p:sp>
      <p:sp>
        <p:nvSpPr>
          <p:cNvPr id="25" name="Arrow: Right 32">
            <a:extLst>
              <a:ext uri="{FF2B5EF4-FFF2-40B4-BE49-F238E27FC236}">
                <a16:creationId xmlns:a16="http://schemas.microsoft.com/office/drawing/2014/main" id="{B638D6ED-BAE7-4A5B-9772-0692DF44ADC7}"/>
              </a:ext>
            </a:extLst>
          </p:cNvPr>
          <p:cNvSpPr/>
          <p:nvPr/>
        </p:nvSpPr>
        <p:spPr>
          <a:xfrm>
            <a:off x="2661293" y="3898683"/>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6" name="Dreptunghi 4">
                <a:extLst>
                  <a:ext uri="{FF2B5EF4-FFF2-40B4-BE49-F238E27FC236}">
                    <a16:creationId xmlns:a16="http://schemas.microsoft.com/office/drawing/2014/main" id="{B2D33AD6-75EC-4576-967C-8424F3347AA0}"/>
                  </a:ext>
                </a:extLst>
              </p:cNvPr>
              <p:cNvSpPr/>
              <p:nvPr/>
            </p:nvSpPr>
            <p:spPr>
              <a:xfrm>
                <a:off x="3226222" y="3784328"/>
                <a:ext cx="9946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𝑏</m:t>
                          </m:r>
                        </m:sub>
                      </m:sSub>
                      <m:r>
                        <a:rPr lang="en-US" b="0" i="1" smtClean="0">
                          <a:latin typeface="Cambria Math" panose="02040503050406030204" pitchFamily="18" charset="0"/>
                        </a:rPr>
                        <m:t>=0</m:t>
                      </m:r>
                    </m:oMath>
                  </m:oMathPara>
                </a14:m>
                <a:endParaRPr lang="en-US" dirty="0"/>
              </a:p>
            </p:txBody>
          </p:sp>
        </mc:Choice>
        <mc:Fallback xmlns="">
          <p:sp>
            <p:nvSpPr>
              <p:cNvPr id="26" name="Dreptunghi 4">
                <a:extLst>
                  <a:ext uri="{FF2B5EF4-FFF2-40B4-BE49-F238E27FC236}">
                    <a16:creationId xmlns:a16="http://schemas.microsoft.com/office/drawing/2014/main" id="{B2D33AD6-75EC-4576-967C-8424F3347AA0}"/>
                  </a:ext>
                </a:extLst>
              </p:cNvPr>
              <p:cNvSpPr>
                <a:spLocks noRot="1" noChangeAspect="1" noMove="1" noResize="1" noEditPoints="1" noAdjustHandles="1" noChangeArrowheads="1" noChangeShapeType="1" noTextEdit="1"/>
              </p:cNvSpPr>
              <p:nvPr/>
            </p:nvSpPr>
            <p:spPr>
              <a:xfrm>
                <a:off x="3226222" y="3784328"/>
                <a:ext cx="994696" cy="369332"/>
              </a:xfrm>
              <a:prstGeom prst="rect">
                <a:avLst/>
              </a:prstGeom>
              <a:blipFill>
                <a:blip r:embed="rId5"/>
                <a:stretch>
                  <a:fillRect/>
                </a:stretch>
              </a:blipFill>
            </p:spPr>
            <p:txBody>
              <a:bodyPr/>
              <a:lstStyle/>
              <a:p>
                <a:r>
                  <a:rPr lang="en-US">
                    <a:noFill/>
                  </a:rPr>
                  <a:t> </a:t>
                </a:r>
              </a:p>
            </p:txBody>
          </p:sp>
        </mc:Fallback>
      </mc:AlternateContent>
      <p:sp>
        <p:nvSpPr>
          <p:cNvPr id="9" name="CasetăText 23">
            <a:extLst>
              <a:ext uri="{FF2B5EF4-FFF2-40B4-BE49-F238E27FC236}">
                <a16:creationId xmlns:a16="http://schemas.microsoft.com/office/drawing/2014/main" id="{196FF8CF-6ABC-4191-B890-1A709048AE29}"/>
              </a:ext>
            </a:extLst>
          </p:cNvPr>
          <p:cNvSpPr txBox="1"/>
          <p:nvPr/>
        </p:nvSpPr>
        <p:spPr>
          <a:xfrm>
            <a:off x="400046" y="5064372"/>
            <a:ext cx="11348603" cy="923330"/>
          </a:xfrm>
          <a:prstGeom prst="rect">
            <a:avLst/>
          </a:prstGeom>
          <a:noFill/>
        </p:spPr>
        <p:txBody>
          <a:bodyPr wrap="square" rtlCol="0">
            <a:spAutoFit/>
          </a:bodyPr>
          <a:lstStyle/>
          <a:p>
            <a:pPr marL="342900" indent="-342900">
              <a:buFont typeface="Arial" panose="020B0604020202020204" pitchFamily="34" charset="0"/>
              <a:buChar char="•"/>
            </a:pPr>
            <a:r>
              <a:rPr lang="en-US" dirty="0"/>
              <a:t>Please note that this results are valid only as long as we consider the supply voltage and bias current to be constant. For example, if we would like to determine the power supply rejection ration for our circuit, we then apply a signal on the supply line to see the effect at the output. In this case, the supply voltage is clearly not “ground” anymore .</a:t>
            </a:r>
          </a:p>
        </p:txBody>
      </p:sp>
    </p:spTree>
    <p:extLst>
      <p:ext uri="{BB962C8B-B14F-4D97-AF65-F5344CB8AC3E}">
        <p14:creationId xmlns:p14="http://schemas.microsoft.com/office/powerpoint/2010/main" val="3909014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4508157" cy="461665"/>
          </a:xfrm>
          <a:prstGeom prst="rect">
            <a:avLst/>
          </a:prstGeom>
          <a:noFill/>
        </p:spPr>
        <p:txBody>
          <a:bodyPr wrap="none" rtlCol="0">
            <a:spAutoFit/>
          </a:bodyPr>
          <a:lstStyle/>
          <a:p>
            <a:r>
              <a:rPr lang="en-US" sz="2400" dirty="0"/>
              <a:t>MOS </a:t>
            </a:r>
            <a:r>
              <a:rPr lang="en-US" sz="2400"/>
              <a:t>Transistor Small Signal Model</a:t>
            </a:r>
            <a:endParaRPr lang="ro-RO" sz="2400" dirty="0"/>
          </a:p>
        </p:txBody>
      </p:sp>
      <p:sp>
        <p:nvSpPr>
          <p:cNvPr id="13" name="CasetăText 23">
            <a:extLst>
              <a:ext uri="{FF2B5EF4-FFF2-40B4-BE49-F238E27FC236}">
                <a16:creationId xmlns:a16="http://schemas.microsoft.com/office/drawing/2014/main" id="{020F7836-9340-4CB0-B8D7-E15CD17A9A20}"/>
              </a:ext>
            </a:extLst>
          </p:cNvPr>
          <p:cNvSpPr txBox="1"/>
          <p:nvPr/>
        </p:nvSpPr>
        <p:spPr>
          <a:xfrm>
            <a:off x="400050" y="1114961"/>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dirty="0"/>
              <a:t>We will now derive the small signal for MOS transistor in saturation.</a:t>
            </a:r>
          </a:p>
          <a:p>
            <a:pPr marL="342900" indent="-342900">
              <a:buFont typeface="Arial" panose="020B0604020202020204" pitchFamily="34" charset="0"/>
              <a:buChar char="•"/>
            </a:pPr>
            <a:r>
              <a:rPr lang="en-US" dirty="0"/>
              <a:t>The drain current is a function of 2 variables, V</a:t>
            </a:r>
            <a:r>
              <a:rPr lang="en-US" baseline="-25000" dirty="0"/>
              <a:t>gs</a:t>
            </a:r>
            <a:r>
              <a:rPr lang="en-US" dirty="0"/>
              <a:t> and V</a:t>
            </a:r>
            <a:r>
              <a:rPr lang="en-US" baseline="-25000" dirty="0"/>
              <a:t>ds</a:t>
            </a:r>
            <a:r>
              <a:rPr lang="en-US" dirty="0"/>
              <a:t>:  </a:t>
            </a:r>
          </a:p>
        </p:txBody>
      </p:sp>
      <mc:AlternateContent xmlns:mc="http://schemas.openxmlformats.org/markup-compatibility/2006" xmlns:a14="http://schemas.microsoft.com/office/drawing/2010/main">
        <mc:Choice Requires="a14">
          <p:sp>
            <p:nvSpPr>
              <p:cNvPr id="6" name="Dreptunghi 4">
                <a:extLst>
                  <a:ext uri="{FF2B5EF4-FFF2-40B4-BE49-F238E27FC236}">
                    <a16:creationId xmlns:a16="http://schemas.microsoft.com/office/drawing/2014/main" id="{26AEDE15-A12B-4348-89F1-E4AA9D26FFB2}"/>
                  </a:ext>
                </a:extLst>
              </p:cNvPr>
              <p:cNvSpPr/>
              <p:nvPr/>
            </p:nvSpPr>
            <p:spPr>
              <a:xfrm>
                <a:off x="778978" y="1789155"/>
                <a:ext cx="7945400" cy="6186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b="0" i="0" smtClean="0">
                          <a:latin typeface="Cambria Math" panose="02040503050406030204" pitchFamily="18" charset="0"/>
                        </a:rPr>
                        <m:t>,</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m:t>
                          </m:r>
                          <m:r>
                            <a:rPr lang="en-US" i="1">
                              <a:latin typeface="Cambria Math" panose="02040503050406030204" pitchFamily="18" charset="0"/>
                            </a:rPr>
                            <m:t>𝑠</m:t>
                          </m:r>
                        </m:sub>
                      </m:sSub>
                      <m:r>
                        <a:rPr lang="en-US" b="0" i="0" smtClean="0">
                          <a:latin typeface="Cambria Math" panose="02040503050406030204" pitchFamily="18" charset="0"/>
                        </a:rPr>
                        <m:t>)</m:t>
                      </m:r>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d>
                        <m:dPr>
                          <m:ctrlPr>
                            <a:rPr lang="en-US" i="1" smtClean="0">
                              <a:latin typeface="Cambria Math" panose="02040503050406030204" pitchFamily="18" charset="0"/>
                            </a:rPr>
                          </m:ctrlPr>
                        </m:dPr>
                        <m:e>
                          <m:r>
                            <a:rPr lang="en-US" b="0" i="1" smtClean="0">
                              <a:latin typeface="Cambria Math" panose="02040503050406030204" pitchFamily="18" charset="0"/>
                            </a:rPr>
                            <m:t>1+</m:t>
                          </m:r>
                          <m:r>
                            <m:rPr>
                              <m:sty m:val="p"/>
                            </m:rPr>
                            <a:rPr lang="el-GR" b="0" i="1" smtClean="0">
                              <a:latin typeface="Cambria Math" panose="02040503050406030204" pitchFamily="18" charset="0"/>
                            </a:rPr>
                            <m:t>λ</m:t>
                          </m:r>
                          <m:r>
                            <a:rPr lang="en-US" b="0" i="1" smtClean="0">
                              <a:latin typeface="Cambria Math" panose="02040503050406030204" pitchFamily="18" charset="0"/>
                            </a:rPr>
                            <m:t> </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𝑑𝑠</m:t>
                              </m:r>
                            </m:sub>
                          </m:sSub>
                        </m:e>
                      </m:d>
                    </m:oMath>
                  </m:oMathPara>
                </a14:m>
                <a:endParaRPr lang="en-US" dirty="0"/>
              </a:p>
            </p:txBody>
          </p:sp>
        </mc:Choice>
        <mc:Fallback xmlns="">
          <p:sp>
            <p:nvSpPr>
              <p:cNvPr id="6" name="Dreptunghi 4">
                <a:extLst>
                  <a:ext uri="{FF2B5EF4-FFF2-40B4-BE49-F238E27FC236}">
                    <a16:creationId xmlns:a16="http://schemas.microsoft.com/office/drawing/2014/main" id="{26AEDE15-A12B-4348-89F1-E4AA9D26FFB2}"/>
                  </a:ext>
                </a:extLst>
              </p:cNvPr>
              <p:cNvSpPr>
                <a:spLocks noRot="1" noChangeAspect="1" noMove="1" noResize="1" noEditPoints="1" noAdjustHandles="1" noChangeArrowheads="1" noChangeShapeType="1" noTextEdit="1"/>
              </p:cNvSpPr>
              <p:nvPr/>
            </p:nvSpPr>
            <p:spPr>
              <a:xfrm>
                <a:off x="778978" y="1789155"/>
                <a:ext cx="7945400" cy="618631"/>
              </a:xfrm>
              <a:prstGeom prst="rect">
                <a:avLst/>
              </a:prstGeom>
              <a:blipFill>
                <a:blip r:embed="rId2"/>
                <a:stretch>
                  <a:fillRect/>
                </a:stretch>
              </a:blipFill>
            </p:spPr>
            <p:txBody>
              <a:bodyPr/>
              <a:lstStyle/>
              <a:p>
                <a:r>
                  <a:rPr lang="en-US">
                    <a:noFill/>
                  </a:rPr>
                  <a:t> </a:t>
                </a:r>
              </a:p>
            </p:txBody>
          </p:sp>
        </mc:Fallback>
      </mc:AlternateContent>
      <p:sp>
        <p:nvSpPr>
          <p:cNvPr id="8" name="CasetăText 23">
            <a:extLst>
              <a:ext uri="{FF2B5EF4-FFF2-40B4-BE49-F238E27FC236}">
                <a16:creationId xmlns:a16="http://schemas.microsoft.com/office/drawing/2014/main" id="{CC6079E1-99EF-48D7-B858-79D168AF5B91}"/>
              </a:ext>
            </a:extLst>
          </p:cNvPr>
          <p:cNvSpPr txBox="1"/>
          <p:nvPr/>
        </p:nvSpPr>
        <p:spPr>
          <a:xfrm>
            <a:off x="400050" y="2431618"/>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dirty="0"/>
              <a:t>We linearize this equation using the first order Taylor approximation, this time for a function of 2 variables. We will do so around a static operation point, V</a:t>
            </a:r>
            <a:r>
              <a:rPr lang="en-US" baseline="-25000" dirty="0"/>
              <a:t>gs0</a:t>
            </a:r>
            <a:r>
              <a:rPr lang="en-US" dirty="0"/>
              <a:t>, V</a:t>
            </a:r>
            <a:r>
              <a:rPr lang="en-US" baseline="-25000" dirty="0"/>
              <a:t>ds0</a:t>
            </a:r>
            <a:r>
              <a:rPr lang="en-US" dirty="0"/>
              <a:t>.</a:t>
            </a:r>
          </a:p>
        </p:txBody>
      </p:sp>
      <mc:AlternateContent xmlns:mc="http://schemas.openxmlformats.org/markup-compatibility/2006" xmlns:a14="http://schemas.microsoft.com/office/drawing/2010/main">
        <mc:Choice Requires="a14">
          <p:sp>
            <p:nvSpPr>
              <p:cNvPr id="10" name="Dreptunghi 4">
                <a:extLst>
                  <a:ext uri="{FF2B5EF4-FFF2-40B4-BE49-F238E27FC236}">
                    <a16:creationId xmlns:a16="http://schemas.microsoft.com/office/drawing/2014/main" id="{336600C9-360E-40EB-BB64-5B66956775DE}"/>
                  </a:ext>
                </a:extLst>
              </p:cNvPr>
              <p:cNvSpPr/>
              <p:nvPr/>
            </p:nvSpPr>
            <p:spPr>
              <a:xfrm>
                <a:off x="778978" y="3101781"/>
                <a:ext cx="7945400" cy="69743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b="0" i="0" smtClean="0">
                              <a:latin typeface="Cambria Math" panose="02040503050406030204" pitchFamily="18" charset="0"/>
                            </a:rPr>
                            <m:t>,</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m:t>
                              </m:r>
                              <m:r>
                                <a:rPr lang="en-US" i="1">
                                  <a:latin typeface="Cambria Math" panose="02040503050406030204" pitchFamily="18" charset="0"/>
                                </a:rPr>
                                <m:t>𝑠</m:t>
                              </m:r>
                            </m:sub>
                          </m:sSub>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r>
                                <a:rPr lang="en-US" b="0" i="1" smtClean="0">
                                  <a:latin typeface="Cambria Math" panose="02040503050406030204" pitchFamily="18" charset="0"/>
                                </a:rPr>
                                <m:t>0</m:t>
                              </m:r>
                            </m:sub>
                          </m:sSub>
                          <m:r>
                            <a:rPr lang="en-US">
                              <a:latin typeface="Cambria Math" panose="02040503050406030204" pitchFamily="18" charset="0"/>
                            </a:rPr>
                            <m:t>,</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𝑑𝑠</m:t>
                              </m:r>
                              <m:r>
                                <a:rPr lang="en-US" b="0" i="1" smtClean="0">
                                  <a:latin typeface="Cambria Math" panose="02040503050406030204" pitchFamily="18" charset="0"/>
                                </a:rPr>
                                <m:t>0</m:t>
                              </m:r>
                            </m:sub>
                          </m:sSub>
                        </m:e>
                      </m:d>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sub>
                          </m:sSub>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𝑔𝑠</m:t>
                              </m:r>
                            </m:sub>
                          </m:sSub>
                        </m:den>
                      </m:f>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r>
                                <a:rPr lang="en-US" i="1">
                                  <a:latin typeface="Cambria Math" panose="02040503050406030204" pitchFamily="18" charset="0"/>
                                </a:rPr>
                                <m:t>0</m:t>
                              </m:r>
                            </m:sub>
                          </m:sSub>
                        </m:e>
                      </m:d>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𝐷</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𝑠</m:t>
                              </m:r>
                            </m:sub>
                          </m:sSub>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m:t>
                              </m:r>
                              <m:r>
                                <a:rPr lang="en-US" i="1">
                                  <a:latin typeface="Cambria Math" panose="02040503050406030204" pitchFamily="18" charset="0"/>
                                </a:rPr>
                                <m:t>𝑠</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m:t>
                              </m:r>
                              <m:r>
                                <a:rPr lang="en-US" i="1">
                                  <a:latin typeface="Cambria Math" panose="02040503050406030204" pitchFamily="18" charset="0"/>
                                </a:rPr>
                                <m:t>𝑠</m:t>
                              </m:r>
                              <m:r>
                                <a:rPr lang="en-US" i="1">
                                  <a:latin typeface="Cambria Math" panose="02040503050406030204" pitchFamily="18" charset="0"/>
                                </a:rPr>
                                <m:t>0</m:t>
                              </m:r>
                            </m:sub>
                          </m:sSub>
                        </m:e>
                      </m:d>
                    </m:oMath>
                  </m:oMathPara>
                </a14:m>
                <a:endParaRPr lang="en-US" dirty="0"/>
              </a:p>
            </p:txBody>
          </p:sp>
        </mc:Choice>
        <mc:Fallback xmlns="">
          <p:sp>
            <p:nvSpPr>
              <p:cNvPr id="10" name="Dreptunghi 4">
                <a:extLst>
                  <a:ext uri="{FF2B5EF4-FFF2-40B4-BE49-F238E27FC236}">
                    <a16:creationId xmlns:a16="http://schemas.microsoft.com/office/drawing/2014/main" id="{336600C9-360E-40EB-BB64-5B66956775DE}"/>
                  </a:ext>
                </a:extLst>
              </p:cNvPr>
              <p:cNvSpPr>
                <a:spLocks noRot="1" noChangeAspect="1" noMove="1" noResize="1" noEditPoints="1" noAdjustHandles="1" noChangeArrowheads="1" noChangeShapeType="1" noTextEdit="1"/>
              </p:cNvSpPr>
              <p:nvPr/>
            </p:nvSpPr>
            <p:spPr>
              <a:xfrm>
                <a:off x="778978" y="3101781"/>
                <a:ext cx="7945400" cy="697435"/>
              </a:xfrm>
              <a:prstGeom prst="rect">
                <a:avLst/>
              </a:prstGeom>
              <a:blipFill>
                <a:blip r:embed="rId3"/>
                <a:stretch>
                  <a:fillRect/>
                </a:stretch>
              </a:blipFill>
            </p:spPr>
            <p:txBody>
              <a:bodyPr/>
              <a:lstStyle/>
              <a:p>
                <a:r>
                  <a:rPr lang="en-US">
                    <a:noFill/>
                  </a:rPr>
                  <a:t> </a:t>
                </a:r>
              </a:p>
            </p:txBody>
          </p:sp>
        </mc:Fallback>
      </mc:AlternateContent>
      <p:sp>
        <p:nvSpPr>
          <p:cNvPr id="12" name="CasetăText 23">
            <a:extLst>
              <a:ext uri="{FF2B5EF4-FFF2-40B4-BE49-F238E27FC236}">
                <a16:creationId xmlns:a16="http://schemas.microsoft.com/office/drawing/2014/main" id="{B3F82B87-2947-46FB-A600-030D770872FB}"/>
              </a:ext>
            </a:extLst>
          </p:cNvPr>
          <p:cNvSpPr txBox="1"/>
          <p:nvPr/>
        </p:nvSpPr>
        <p:spPr>
          <a:xfrm>
            <a:off x="400050" y="3748275"/>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dirty="0"/>
              <a:t>Both derivatives are evaluated in the static operation point, V</a:t>
            </a:r>
            <a:r>
              <a:rPr lang="en-US" baseline="-25000" dirty="0"/>
              <a:t>gs0</a:t>
            </a:r>
            <a:r>
              <a:rPr lang="en-US" dirty="0"/>
              <a:t>, V</a:t>
            </a:r>
            <a:r>
              <a:rPr lang="en-US" baseline="-25000" dirty="0"/>
              <a:t>ds0</a:t>
            </a:r>
            <a:r>
              <a:rPr lang="en-US" dirty="0"/>
              <a:t>.</a:t>
            </a:r>
          </a:p>
          <a:p>
            <a:pPr marL="342900" indent="-342900">
              <a:buFont typeface="Arial" panose="020B0604020202020204" pitchFamily="34" charset="0"/>
              <a:buChar char="•"/>
            </a:pPr>
            <a:r>
              <a:rPr lang="en-US" dirty="0"/>
              <a:t>The small signal variables are: (we will continue using the lower case notation)</a:t>
            </a:r>
          </a:p>
        </p:txBody>
      </p:sp>
      <mc:AlternateContent xmlns:mc="http://schemas.openxmlformats.org/markup-compatibility/2006" xmlns:a14="http://schemas.microsoft.com/office/drawing/2010/main">
        <mc:Choice Requires="a14">
          <p:sp>
            <p:nvSpPr>
              <p:cNvPr id="16" name="Dreptunghi 4">
                <a:extLst>
                  <a:ext uri="{FF2B5EF4-FFF2-40B4-BE49-F238E27FC236}">
                    <a16:creationId xmlns:a16="http://schemas.microsoft.com/office/drawing/2014/main" id="{981DD0F4-EE8B-4D0A-8928-49B49958ED28}"/>
                  </a:ext>
                </a:extLst>
              </p:cNvPr>
              <p:cNvSpPr/>
              <p:nvPr/>
            </p:nvSpPr>
            <p:spPr>
              <a:xfrm>
                <a:off x="824953" y="4385745"/>
                <a:ext cx="4129229" cy="41165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𝐷</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𝐷</m:t>
                          </m:r>
                        </m:sub>
                      </m:sSub>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b="0" i="0" smtClean="0">
                              <a:latin typeface="Cambria Math" panose="02040503050406030204" pitchFamily="18" charset="0"/>
                            </a:rPr>
                            <m:t>,</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m:t>
                              </m:r>
                              <m:r>
                                <a:rPr lang="en-US" i="1">
                                  <a:latin typeface="Cambria Math" panose="02040503050406030204" pitchFamily="18" charset="0"/>
                                </a:rPr>
                                <m:t>𝑠</m:t>
                              </m:r>
                            </m:sub>
                          </m:sSub>
                        </m:e>
                      </m:d>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r>
                                <a:rPr lang="en-US" b="0" i="1" smtClean="0">
                                  <a:latin typeface="Cambria Math" panose="02040503050406030204" pitchFamily="18" charset="0"/>
                                </a:rPr>
                                <m:t>0</m:t>
                              </m:r>
                            </m:sub>
                          </m:sSub>
                          <m:r>
                            <a:rPr lang="en-US">
                              <a:latin typeface="Cambria Math" panose="02040503050406030204" pitchFamily="18" charset="0"/>
                            </a:rPr>
                            <m:t>,</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𝑑𝑠</m:t>
                              </m:r>
                              <m:r>
                                <a:rPr lang="en-US" b="0" i="1" smtClean="0">
                                  <a:latin typeface="Cambria Math" panose="02040503050406030204" pitchFamily="18" charset="0"/>
                                </a:rPr>
                                <m:t>0</m:t>
                              </m:r>
                            </m:sub>
                          </m:sSub>
                        </m:e>
                      </m:d>
                    </m:oMath>
                  </m:oMathPara>
                </a14:m>
                <a:endParaRPr lang="en-US" dirty="0"/>
              </a:p>
            </p:txBody>
          </p:sp>
        </mc:Choice>
        <mc:Fallback xmlns="">
          <p:sp>
            <p:nvSpPr>
              <p:cNvPr id="16" name="Dreptunghi 4">
                <a:extLst>
                  <a:ext uri="{FF2B5EF4-FFF2-40B4-BE49-F238E27FC236}">
                    <a16:creationId xmlns:a16="http://schemas.microsoft.com/office/drawing/2014/main" id="{981DD0F4-EE8B-4D0A-8928-49B49958ED28}"/>
                  </a:ext>
                </a:extLst>
              </p:cNvPr>
              <p:cNvSpPr>
                <a:spLocks noRot="1" noChangeAspect="1" noMove="1" noResize="1" noEditPoints="1" noAdjustHandles="1" noChangeArrowheads="1" noChangeShapeType="1" noTextEdit="1"/>
              </p:cNvSpPr>
              <p:nvPr/>
            </p:nvSpPr>
            <p:spPr>
              <a:xfrm>
                <a:off x="824953" y="4385745"/>
                <a:ext cx="4129229" cy="411651"/>
              </a:xfrm>
              <a:prstGeom prst="rect">
                <a:avLst/>
              </a:prstGeom>
              <a:blipFill>
                <a:blip r:embed="rId4"/>
                <a:stretch>
                  <a:fillRect b="-4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Dreptunghi 4">
                <a:extLst>
                  <a:ext uri="{FF2B5EF4-FFF2-40B4-BE49-F238E27FC236}">
                    <a16:creationId xmlns:a16="http://schemas.microsoft.com/office/drawing/2014/main" id="{6D11126E-1601-4CCF-9968-29268E4B8968}"/>
                  </a:ext>
                </a:extLst>
              </p:cNvPr>
              <p:cNvSpPr/>
              <p:nvPr/>
            </p:nvSpPr>
            <p:spPr>
              <a:xfrm>
                <a:off x="824953" y="4797396"/>
                <a:ext cx="2939118" cy="41165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𝑔𝑠</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𝑔𝑠</m:t>
                          </m:r>
                        </m:sub>
                      </m:sSub>
                      <m:r>
                        <a:rPr lang="en-US" i="1">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r>
                                <a:rPr lang="en-US" i="1">
                                  <a:latin typeface="Cambria Math" panose="02040503050406030204" pitchFamily="18" charset="0"/>
                                </a:rPr>
                                <m:t>0</m:t>
                              </m:r>
                            </m:sub>
                          </m:sSub>
                        </m:e>
                      </m:d>
                    </m:oMath>
                  </m:oMathPara>
                </a14:m>
                <a:endParaRPr lang="en-US" dirty="0"/>
              </a:p>
            </p:txBody>
          </p:sp>
        </mc:Choice>
        <mc:Fallback xmlns="">
          <p:sp>
            <p:nvSpPr>
              <p:cNvPr id="18" name="Dreptunghi 4">
                <a:extLst>
                  <a:ext uri="{FF2B5EF4-FFF2-40B4-BE49-F238E27FC236}">
                    <a16:creationId xmlns:a16="http://schemas.microsoft.com/office/drawing/2014/main" id="{6D11126E-1601-4CCF-9968-29268E4B8968}"/>
                  </a:ext>
                </a:extLst>
              </p:cNvPr>
              <p:cNvSpPr>
                <a:spLocks noRot="1" noChangeAspect="1" noMove="1" noResize="1" noEditPoints="1" noAdjustHandles="1" noChangeArrowheads="1" noChangeShapeType="1" noTextEdit="1"/>
              </p:cNvSpPr>
              <p:nvPr/>
            </p:nvSpPr>
            <p:spPr>
              <a:xfrm>
                <a:off x="824953" y="4797396"/>
                <a:ext cx="2939118" cy="411651"/>
              </a:xfrm>
              <a:prstGeom prst="rect">
                <a:avLst/>
              </a:prstGeom>
              <a:blipFill>
                <a:blip r:embed="rId5"/>
                <a:stretch>
                  <a:fillRect b="-7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Dreptunghi 4">
                <a:extLst>
                  <a:ext uri="{FF2B5EF4-FFF2-40B4-BE49-F238E27FC236}">
                    <a16:creationId xmlns:a16="http://schemas.microsoft.com/office/drawing/2014/main" id="{B5B41FDA-1C24-44E5-9C1A-EBAB6394B071}"/>
                  </a:ext>
                </a:extLst>
              </p:cNvPr>
              <p:cNvSpPr/>
              <p:nvPr/>
            </p:nvSpPr>
            <p:spPr>
              <a:xfrm>
                <a:off x="824953" y="5281356"/>
                <a:ext cx="2832647" cy="41165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𝑑𝑠</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𝑑𝑠</m:t>
                          </m:r>
                        </m:sub>
                      </m:sSub>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m:t>
                              </m:r>
                              <m:r>
                                <a:rPr lang="en-US" i="1">
                                  <a:latin typeface="Cambria Math" panose="02040503050406030204" pitchFamily="18" charset="0"/>
                                </a:rPr>
                                <m:t>𝑠</m:t>
                              </m:r>
                              <m:r>
                                <a:rPr lang="en-US" i="1">
                                  <a:latin typeface="Cambria Math" panose="02040503050406030204" pitchFamily="18" charset="0"/>
                                </a:rPr>
                                <m:t>0</m:t>
                              </m:r>
                            </m:sub>
                          </m:sSub>
                        </m:e>
                      </m:d>
                    </m:oMath>
                  </m:oMathPara>
                </a14:m>
                <a:endParaRPr lang="en-US" dirty="0"/>
              </a:p>
            </p:txBody>
          </p:sp>
        </mc:Choice>
        <mc:Fallback xmlns="">
          <p:sp>
            <p:nvSpPr>
              <p:cNvPr id="20" name="Dreptunghi 4">
                <a:extLst>
                  <a:ext uri="{FF2B5EF4-FFF2-40B4-BE49-F238E27FC236}">
                    <a16:creationId xmlns:a16="http://schemas.microsoft.com/office/drawing/2014/main" id="{B5B41FDA-1C24-44E5-9C1A-EBAB6394B071}"/>
                  </a:ext>
                </a:extLst>
              </p:cNvPr>
              <p:cNvSpPr>
                <a:spLocks noRot="1" noChangeAspect="1" noMove="1" noResize="1" noEditPoints="1" noAdjustHandles="1" noChangeArrowheads="1" noChangeShapeType="1" noTextEdit="1"/>
              </p:cNvSpPr>
              <p:nvPr/>
            </p:nvSpPr>
            <p:spPr>
              <a:xfrm>
                <a:off x="824953" y="5281356"/>
                <a:ext cx="2832647" cy="411651"/>
              </a:xfrm>
              <a:prstGeom prst="rect">
                <a:avLst/>
              </a:prstGeom>
              <a:blipFill>
                <a:blip r:embed="rId6"/>
                <a:stretch>
                  <a:fillRect b="-4412"/>
                </a:stretch>
              </a:blipFill>
            </p:spPr>
            <p:txBody>
              <a:bodyPr/>
              <a:lstStyle/>
              <a:p>
                <a:r>
                  <a:rPr lang="en-US">
                    <a:noFill/>
                  </a:rPr>
                  <a:t> </a:t>
                </a:r>
              </a:p>
            </p:txBody>
          </p:sp>
        </mc:Fallback>
      </mc:AlternateContent>
    </p:spTree>
    <p:extLst>
      <p:ext uri="{BB962C8B-B14F-4D97-AF65-F5344CB8AC3E}">
        <p14:creationId xmlns:p14="http://schemas.microsoft.com/office/powerpoint/2010/main" val="922496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4508157" cy="461665"/>
          </a:xfrm>
          <a:prstGeom prst="rect">
            <a:avLst/>
          </a:prstGeom>
          <a:noFill/>
        </p:spPr>
        <p:txBody>
          <a:bodyPr wrap="none" rtlCol="0">
            <a:spAutoFit/>
          </a:bodyPr>
          <a:lstStyle/>
          <a:p>
            <a:r>
              <a:rPr lang="en-US" sz="2400" dirty="0"/>
              <a:t>MOS </a:t>
            </a:r>
            <a:r>
              <a:rPr lang="en-US" sz="2400"/>
              <a:t>Transistor Small Signal Model</a:t>
            </a:r>
            <a:endParaRPr lang="ro-RO" sz="2400" dirty="0"/>
          </a:p>
        </p:txBody>
      </p:sp>
      <p:sp>
        <p:nvSpPr>
          <p:cNvPr id="13" name="CasetăText 23">
            <a:extLst>
              <a:ext uri="{FF2B5EF4-FFF2-40B4-BE49-F238E27FC236}">
                <a16:creationId xmlns:a16="http://schemas.microsoft.com/office/drawing/2014/main" id="{020F7836-9340-4CB0-B8D7-E15CD17A9A20}"/>
              </a:ext>
            </a:extLst>
          </p:cNvPr>
          <p:cNvSpPr txBox="1"/>
          <p:nvPr/>
        </p:nvSpPr>
        <p:spPr>
          <a:xfrm>
            <a:off x="400050" y="1114961"/>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The small signal MOS transistor model results.</a:t>
            </a:r>
          </a:p>
        </p:txBody>
      </p:sp>
      <mc:AlternateContent xmlns:mc="http://schemas.openxmlformats.org/markup-compatibility/2006" xmlns:a14="http://schemas.microsoft.com/office/drawing/2010/main">
        <mc:Choice Requires="a14">
          <p:sp>
            <p:nvSpPr>
              <p:cNvPr id="24" name="Dreptunghi 4">
                <a:extLst>
                  <a:ext uri="{FF2B5EF4-FFF2-40B4-BE49-F238E27FC236}">
                    <a16:creationId xmlns:a16="http://schemas.microsoft.com/office/drawing/2014/main" id="{1246DC27-3078-4060-AEB7-617A56E5A14E}"/>
                  </a:ext>
                </a:extLst>
              </p:cNvPr>
              <p:cNvSpPr/>
              <p:nvPr/>
            </p:nvSpPr>
            <p:spPr>
              <a:xfrm>
                <a:off x="760189" y="1484293"/>
                <a:ext cx="2916200" cy="69743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𝑖</m:t>
                          </m:r>
                        </m:e>
                        <m:sub>
                          <m:r>
                            <a:rPr lang="en-US" i="1">
                              <a:latin typeface="Cambria Math" panose="02040503050406030204" pitchFamily="18" charset="0"/>
                            </a:rPr>
                            <m:t>𝐷</m:t>
                          </m:r>
                        </m:sub>
                      </m:sSub>
                      <m:r>
                        <a:rPr lang="en-US" i="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sub>
                          </m:sSub>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𝑔𝑠</m:t>
                              </m:r>
                            </m:sub>
                          </m:sSub>
                        </m:den>
                      </m:f>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𝑔𝑠</m:t>
                          </m:r>
                        </m:sub>
                      </m:sSub>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𝐷</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𝑠</m:t>
                              </m:r>
                            </m:sub>
                          </m:sSub>
                        </m:den>
                      </m:f>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𝑑</m:t>
                          </m:r>
                          <m:r>
                            <a:rPr lang="en-US" i="1">
                              <a:latin typeface="Cambria Math" panose="02040503050406030204" pitchFamily="18" charset="0"/>
                            </a:rPr>
                            <m:t>𝑠</m:t>
                          </m:r>
                        </m:sub>
                      </m:sSub>
                    </m:oMath>
                  </m:oMathPara>
                </a14:m>
                <a:endParaRPr lang="en-US" dirty="0"/>
              </a:p>
            </p:txBody>
          </p:sp>
        </mc:Choice>
        <mc:Fallback xmlns="">
          <p:sp>
            <p:nvSpPr>
              <p:cNvPr id="24" name="Dreptunghi 4">
                <a:extLst>
                  <a:ext uri="{FF2B5EF4-FFF2-40B4-BE49-F238E27FC236}">
                    <a16:creationId xmlns:a16="http://schemas.microsoft.com/office/drawing/2014/main" id="{1246DC27-3078-4060-AEB7-617A56E5A14E}"/>
                  </a:ext>
                </a:extLst>
              </p:cNvPr>
              <p:cNvSpPr>
                <a:spLocks noRot="1" noChangeAspect="1" noMove="1" noResize="1" noEditPoints="1" noAdjustHandles="1" noChangeArrowheads="1" noChangeShapeType="1" noTextEdit="1"/>
              </p:cNvSpPr>
              <p:nvPr/>
            </p:nvSpPr>
            <p:spPr>
              <a:xfrm>
                <a:off x="760189" y="1484293"/>
                <a:ext cx="2916200" cy="697435"/>
              </a:xfrm>
              <a:prstGeom prst="rect">
                <a:avLst/>
              </a:prstGeom>
              <a:blipFill>
                <a:blip r:embed="rId2"/>
                <a:stretch>
                  <a:fillRect/>
                </a:stretch>
              </a:blipFill>
            </p:spPr>
            <p:txBody>
              <a:bodyPr/>
              <a:lstStyle/>
              <a:p>
                <a:r>
                  <a:rPr lang="en-US">
                    <a:noFill/>
                  </a:rPr>
                  <a:t> </a:t>
                </a:r>
              </a:p>
            </p:txBody>
          </p:sp>
        </mc:Fallback>
      </mc:AlternateContent>
      <p:sp>
        <p:nvSpPr>
          <p:cNvPr id="26" name="CasetăText 23">
            <a:extLst>
              <a:ext uri="{FF2B5EF4-FFF2-40B4-BE49-F238E27FC236}">
                <a16:creationId xmlns:a16="http://schemas.microsoft.com/office/drawing/2014/main" id="{C7958932-CBCE-445C-BB25-483267ADC391}"/>
              </a:ext>
            </a:extLst>
          </p:cNvPr>
          <p:cNvSpPr txBox="1"/>
          <p:nvPr/>
        </p:nvSpPr>
        <p:spPr>
          <a:xfrm>
            <a:off x="345771" y="2181728"/>
            <a:ext cx="11348604" cy="1200329"/>
          </a:xfrm>
          <a:prstGeom prst="rect">
            <a:avLst/>
          </a:prstGeom>
          <a:noFill/>
        </p:spPr>
        <p:txBody>
          <a:bodyPr wrap="square" rtlCol="0">
            <a:spAutoFit/>
          </a:bodyPr>
          <a:lstStyle/>
          <a:p>
            <a:pPr marL="342900" indent="-342900">
              <a:buFont typeface="Arial" panose="020B0604020202020204" pitchFamily="34" charset="0"/>
              <a:buChar char="•"/>
            </a:pPr>
            <a:r>
              <a:rPr lang="en-US" dirty="0"/>
              <a:t>This equation tells us that the drain – source small signal current has two components – so the equivalent small signal model will have two parallel branches.</a:t>
            </a:r>
          </a:p>
          <a:p>
            <a:pPr marL="342900" indent="-342900">
              <a:buFont typeface="Arial" panose="020B0604020202020204" pitchFamily="34" charset="0"/>
              <a:buChar char="•"/>
            </a:pPr>
            <a:r>
              <a:rPr lang="en-US" dirty="0"/>
              <a:t>The first component is a current controlled by the gate – source voltage. We will model this by a voltage controlled current source. The associated coefficient is called “transconductance”.</a:t>
            </a:r>
          </a:p>
        </p:txBody>
      </p:sp>
      <p:pic>
        <p:nvPicPr>
          <p:cNvPr id="28" name="Imagine 1">
            <a:extLst>
              <a:ext uri="{FF2B5EF4-FFF2-40B4-BE49-F238E27FC236}">
                <a16:creationId xmlns:a16="http://schemas.microsoft.com/office/drawing/2014/main" id="{3BD90A86-BE58-4131-8935-5D595ABD001E}"/>
              </a:ext>
            </a:extLst>
          </p:cNvPr>
          <p:cNvPicPr>
            <a:picLocks noChangeAspect="1"/>
          </p:cNvPicPr>
          <p:nvPr/>
        </p:nvPicPr>
        <p:blipFill>
          <a:blip r:embed="rId3"/>
          <a:stretch>
            <a:fillRect/>
          </a:stretch>
        </p:blipFill>
        <p:spPr>
          <a:xfrm>
            <a:off x="7196203" y="3807231"/>
            <a:ext cx="4448068" cy="2212807"/>
          </a:xfrm>
          <a:prstGeom prst="rect">
            <a:avLst/>
          </a:prstGeom>
        </p:spPr>
      </p:pic>
      <mc:AlternateContent xmlns:mc="http://schemas.openxmlformats.org/markup-compatibility/2006" xmlns:a14="http://schemas.microsoft.com/office/drawing/2010/main">
        <mc:Choice Requires="a14">
          <p:sp>
            <p:nvSpPr>
              <p:cNvPr id="30" name="Dreptunghi 4">
                <a:extLst>
                  <a:ext uri="{FF2B5EF4-FFF2-40B4-BE49-F238E27FC236}">
                    <a16:creationId xmlns:a16="http://schemas.microsoft.com/office/drawing/2014/main" id="{52CB28B4-157F-4043-8AC3-05D827C22A53}"/>
                  </a:ext>
                </a:extLst>
              </p:cNvPr>
              <p:cNvSpPr/>
              <p:nvPr/>
            </p:nvSpPr>
            <p:spPr>
              <a:xfrm>
                <a:off x="760189" y="3335890"/>
                <a:ext cx="1575915" cy="69743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sub>
                          </m:sSub>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𝑔𝑠</m:t>
                              </m:r>
                            </m:sub>
                          </m:sSub>
                        </m:den>
                      </m:f>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sub>
                      </m:sSub>
                    </m:oMath>
                  </m:oMathPara>
                </a14:m>
                <a:endParaRPr lang="en-US" dirty="0"/>
              </a:p>
            </p:txBody>
          </p:sp>
        </mc:Choice>
        <mc:Fallback xmlns="">
          <p:sp>
            <p:nvSpPr>
              <p:cNvPr id="30" name="Dreptunghi 4">
                <a:extLst>
                  <a:ext uri="{FF2B5EF4-FFF2-40B4-BE49-F238E27FC236}">
                    <a16:creationId xmlns:a16="http://schemas.microsoft.com/office/drawing/2014/main" id="{52CB28B4-157F-4043-8AC3-05D827C22A53}"/>
                  </a:ext>
                </a:extLst>
              </p:cNvPr>
              <p:cNvSpPr>
                <a:spLocks noRot="1" noChangeAspect="1" noMove="1" noResize="1" noEditPoints="1" noAdjustHandles="1" noChangeArrowheads="1" noChangeShapeType="1" noTextEdit="1"/>
              </p:cNvSpPr>
              <p:nvPr/>
            </p:nvSpPr>
            <p:spPr>
              <a:xfrm>
                <a:off x="760189" y="3335890"/>
                <a:ext cx="1575915" cy="6974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Dreptunghi 4">
                <a:extLst>
                  <a:ext uri="{FF2B5EF4-FFF2-40B4-BE49-F238E27FC236}">
                    <a16:creationId xmlns:a16="http://schemas.microsoft.com/office/drawing/2014/main" id="{1307907E-56A4-4EAA-8BA1-B4FCBAC5DA58}"/>
                  </a:ext>
                </a:extLst>
              </p:cNvPr>
              <p:cNvSpPr/>
              <p:nvPr/>
            </p:nvSpPr>
            <p:spPr>
              <a:xfrm>
                <a:off x="760189" y="4614585"/>
                <a:ext cx="1575915" cy="68339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𝐷</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𝑠</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𝑜</m:t>
                              </m:r>
                            </m:sub>
                          </m:sSub>
                        </m:den>
                      </m:f>
                    </m:oMath>
                  </m:oMathPara>
                </a14:m>
                <a:endParaRPr lang="en-US" dirty="0"/>
              </a:p>
            </p:txBody>
          </p:sp>
        </mc:Choice>
        <mc:Fallback xmlns="">
          <p:sp>
            <p:nvSpPr>
              <p:cNvPr id="32" name="Dreptunghi 4">
                <a:extLst>
                  <a:ext uri="{FF2B5EF4-FFF2-40B4-BE49-F238E27FC236}">
                    <a16:creationId xmlns:a16="http://schemas.microsoft.com/office/drawing/2014/main" id="{1307907E-56A4-4EAA-8BA1-B4FCBAC5DA58}"/>
                  </a:ext>
                </a:extLst>
              </p:cNvPr>
              <p:cNvSpPr>
                <a:spLocks noRot="1" noChangeAspect="1" noMove="1" noResize="1" noEditPoints="1" noAdjustHandles="1" noChangeArrowheads="1" noChangeShapeType="1" noTextEdit="1"/>
              </p:cNvSpPr>
              <p:nvPr/>
            </p:nvSpPr>
            <p:spPr>
              <a:xfrm>
                <a:off x="760189" y="4614585"/>
                <a:ext cx="1575915" cy="683392"/>
              </a:xfrm>
              <a:prstGeom prst="rect">
                <a:avLst/>
              </a:prstGeom>
              <a:blipFill>
                <a:blip r:embed="rId5"/>
                <a:stretch>
                  <a:fillRect/>
                </a:stretch>
              </a:blipFill>
            </p:spPr>
            <p:txBody>
              <a:bodyPr/>
              <a:lstStyle/>
              <a:p>
                <a:r>
                  <a:rPr lang="en-US">
                    <a:noFill/>
                  </a:rPr>
                  <a:t> </a:t>
                </a:r>
              </a:p>
            </p:txBody>
          </p:sp>
        </mc:Fallback>
      </mc:AlternateContent>
      <p:sp>
        <p:nvSpPr>
          <p:cNvPr id="34" name="CasetăText 23">
            <a:extLst>
              <a:ext uri="{FF2B5EF4-FFF2-40B4-BE49-F238E27FC236}">
                <a16:creationId xmlns:a16="http://schemas.microsoft.com/office/drawing/2014/main" id="{DA18CD0B-460B-4DAA-AFC2-60851646D836}"/>
              </a:ext>
            </a:extLst>
          </p:cNvPr>
          <p:cNvSpPr txBox="1"/>
          <p:nvPr/>
        </p:nvSpPr>
        <p:spPr>
          <a:xfrm>
            <a:off x="400050" y="3995047"/>
            <a:ext cx="6601999" cy="646331"/>
          </a:xfrm>
          <a:prstGeom prst="rect">
            <a:avLst/>
          </a:prstGeom>
          <a:noFill/>
        </p:spPr>
        <p:txBody>
          <a:bodyPr wrap="square" rtlCol="0">
            <a:spAutoFit/>
          </a:bodyPr>
          <a:lstStyle/>
          <a:p>
            <a:pPr marL="342900" indent="-342900">
              <a:buFont typeface="Arial" panose="020B0604020202020204" pitchFamily="34" charset="0"/>
              <a:buChar char="•"/>
            </a:pPr>
            <a:r>
              <a:rPr lang="en-US" dirty="0"/>
              <a:t>The second term is controlled by the drain – source voltage, so it will be modelled as a resistance. It is named “output resistance”.</a:t>
            </a:r>
          </a:p>
        </p:txBody>
      </p:sp>
      <p:sp>
        <p:nvSpPr>
          <p:cNvPr id="36" name="CasetăText 23">
            <a:extLst>
              <a:ext uri="{FF2B5EF4-FFF2-40B4-BE49-F238E27FC236}">
                <a16:creationId xmlns:a16="http://schemas.microsoft.com/office/drawing/2014/main" id="{71E572EB-2D5D-49C0-927A-58FE98A1F839}"/>
              </a:ext>
            </a:extLst>
          </p:cNvPr>
          <p:cNvSpPr txBox="1"/>
          <p:nvPr/>
        </p:nvSpPr>
        <p:spPr>
          <a:xfrm>
            <a:off x="400050" y="5297977"/>
            <a:ext cx="5311818" cy="369332"/>
          </a:xfrm>
          <a:prstGeom prst="rect">
            <a:avLst/>
          </a:prstGeom>
          <a:noFill/>
        </p:spPr>
        <p:txBody>
          <a:bodyPr wrap="square" rtlCol="0">
            <a:spAutoFit/>
          </a:bodyPr>
          <a:lstStyle/>
          <a:p>
            <a:pPr marL="342900" indent="-342900">
              <a:buFont typeface="Arial" panose="020B0604020202020204" pitchFamily="34" charset="0"/>
              <a:buChar char="•"/>
            </a:pPr>
            <a:r>
              <a:rPr lang="en-US" dirty="0"/>
              <a:t>The final small signal model equation results:</a:t>
            </a:r>
          </a:p>
        </p:txBody>
      </p:sp>
      <mc:AlternateContent xmlns:mc="http://schemas.openxmlformats.org/markup-compatibility/2006" xmlns:a14="http://schemas.microsoft.com/office/drawing/2010/main">
        <mc:Choice Requires="a14">
          <p:sp>
            <p:nvSpPr>
              <p:cNvPr id="38" name="Dreptunghi 4">
                <a:extLst>
                  <a:ext uri="{FF2B5EF4-FFF2-40B4-BE49-F238E27FC236}">
                    <a16:creationId xmlns:a16="http://schemas.microsoft.com/office/drawing/2014/main" id="{0F83D1D0-5818-4789-AAC5-F339243654D1}"/>
                  </a:ext>
                </a:extLst>
              </p:cNvPr>
              <p:cNvSpPr/>
              <p:nvPr/>
            </p:nvSpPr>
            <p:spPr>
              <a:xfrm>
                <a:off x="760189" y="5626473"/>
                <a:ext cx="2415159" cy="61395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𝑖</m:t>
                          </m:r>
                        </m:e>
                        <m:sub>
                          <m:r>
                            <a:rPr lang="en-US" i="1">
                              <a:latin typeface="Cambria Math" panose="02040503050406030204" pitchFamily="18" charset="0"/>
                            </a:rPr>
                            <m:t>𝐷</m:t>
                          </m:r>
                        </m:sub>
                      </m:sSub>
                      <m:r>
                        <a:rPr lang="en-US" i="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𝑔𝑠</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𝑑𝑠</m:t>
                              </m:r>
                            </m:sub>
                          </m:sSub>
                        </m:num>
                        <m:den>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𝑜</m:t>
                              </m:r>
                            </m:sub>
                          </m:sSub>
                        </m:den>
                      </m:f>
                    </m:oMath>
                  </m:oMathPara>
                </a14:m>
                <a:endParaRPr lang="en-US" dirty="0"/>
              </a:p>
            </p:txBody>
          </p:sp>
        </mc:Choice>
        <mc:Fallback xmlns="">
          <p:sp>
            <p:nvSpPr>
              <p:cNvPr id="38" name="Dreptunghi 4">
                <a:extLst>
                  <a:ext uri="{FF2B5EF4-FFF2-40B4-BE49-F238E27FC236}">
                    <a16:creationId xmlns:a16="http://schemas.microsoft.com/office/drawing/2014/main" id="{0F83D1D0-5818-4789-AAC5-F339243654D1}"/>
                  </a:ext>
                </a:extLst>
              </p:cNvPr>
              <p:cNvSpPr>
                <a:spLocks noRot="1" noChangeAspect="1" noMove="1" noResize="1" noEditPoints="1" noAdjustHandles="1" noChangeArrowheads="1" noChangeShapeType="1" noTextEdit="1"/>
              </p:cNvSpPr>
              <p:nvPr/>
            </p:nvSpPr>
            <p:spPr>
              <a:xfrm>
                <a:off x="760189" y="5626473"/>
                <a:ext cx="2415159" cy="613951"/>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28176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4508157" cy="461665"/>
          </a:xfrm>
          <a:prstGeom prst="rect">
            <a:avLst/>
          </a:prstGeom>
          <a:noFill/>
        </p:spPr>
        <p:txBody>
          <a:bodyPr wrap="none" rtlCol="0">
            <a:spAutoFit/>
          </a:bodyPr>
          <a:lstStyle/>
          <a:p>
            <a:r>
              <a:rPr lang="en-US" sz="2400" dirty="0"/>
              <a:t>MOS </a:t>
            </a:r>
            <a:r>
              <a:rPr lang="en-US" sz="2400"/>
              <a:t>Transistor Small Signal Model</a:t>
            </a:r>
            <a:endParaRPr lang="ro-RO" sz="2400" dirty="0"/>
          </a:p>
        </p:txBody>
      </p:sp>
      <p:sp>
        <p:nvSpPr>
          <p:cNvPr id="13" name="CasetăText 23">
            <a:extLst>
              <a:ext uri="{FF2B5EF4-FFF2-40B4-BE49-F238E27FC236}">
                <a16:creationId xmlns:a16="http://schemas.microsoft.com/office/drawing/2014/main" id="{020F7836-9340-4CB0-B8D7-E15CD17A9A20}"/>
              </a:ext>
            </a:extLst>
          </p:cNvPr>
          <p:cNvSpPr txBox="1"/>
          <p:nvPr/>
        </p:nvSpPr>
        <p:spPr>
          <a:xfrm>
            <a:off x="400050" y="1564089"/>
            <a:ext cx="10284713" cy="369332"/>
          </a:xfrm>
          <a:prstGeom prst="rect">
            <a:avLst/>
          </a:prstGeom>
          <a:noFill/>
        </p:spPr>
        <p:txBody>
          <a:bodyPr wrap="square" rtlCol="0">
            <a:spAutoFit/>
          </a:bodyPr>
          <a:lstStyle/>
          <a:p>
            <a:pPr marL="342900" indent="-342900">
              <a:buFont typeface="Arial" panose="020B0604020202020204" pitchFamily="34" charset="0"/>
              <a:buChar char="•"/>
            </a:pPr>
            <a:r>
              <a:rPr lang="en-US" dirty="0"/>
              <a:t>We need not to calculate the transconductance and output resistance.</a:t>
            </a:r>
          </a:p>
        </p:txBody>
      </p:sp>
      <mc:AlternateContent xmlns:mc="http://schemas.openxmlformats.org/markup-compatibility/2006" xmlns:a14="http://schemas.microsoft.com/office/drawing/2010/main">
        <mc:Choice Requires="a14">
          <p:sp>
            <p:nvSpPr>
              <p:cNvPr id="5" name="Dreptunghi 4">
                <a:extLst>
                  <a:ext uri="{FF2B5EF4-FFF2-40B4-BE49-F238E27FC236}">
                    <a16:creationId xmlns:a16="http://schemas.microsoft.com/office/drawing/2014/main" id="{FB57DA47-615B-43A9-9AB3-510354C64DB9}"/>
                  </a:ext>
                </a:extLst>
              </p:cNvPr>
              <p:cNvSpPr/>
              <p:nvPr/>
            </p:nvSpPr>
            <p:spPr>
              <a:xfrm>
                <a:off x="785992" y="2008000"/>
                <a:ext cx="10644008" cy="73680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sub>
                          </m:sSub>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𝑔𝑠</m:t>
                              </m:r>
                            </m:sub>
                          </m:sSub>
                        </m:den>
                      </m:f>
                      <m:r>
                        <a:rPr lang="en-US" b="0" i="1" smtClean="0">
                          <a:latin typeface="Cambria Math" panose="02040503050406030204" pitchFamily="18" charset="0"/>
                          <a:ea typeface="Cambria Math" panose="02040503050406030204" pitchFamily="18" charset="0"/>
                        </a:rPr>
                        <m:t>=2</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m:t>
                          </m:r>
                          <m:r>
                            <m:rPr>
                              <m:sty m:val="p"/>
                            </m:rPr>
                            <a:rPr lang="el-GR" i="1">
                              <a:latin typeface="Cambria Math" panose="02040503050406030204" pitchFamily="18" charset="0"/>
                            </a:rPr>
                            <m:t>λ</m:t>
                          </m:r>
                          <m:r>
                            <a:rPr lang="en-US" i="1">
                              <a:latin typeface="Cambria Math" panose="02040503050406030204" pitchFamily="18" charset="0"/>
                            </a:rPr>
                            <m:t> </m:t>
                          </m:r>
                          <m:sSub>
                            <m:sSubPr>
                              <m:ctrlPr>
                                <a:rPr lang="el-GR"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𝑑𝑠</m:t>
                              </m:r>
                            </m:sub>
                          </m:sSub>
                        </m:e>
                      </m:d>
                      <m:r>
                        <a:rPr lang="en-US" b="0" i="1" smtClean="0">
                          <a:latin typeface="Cambria Math" panose="02040503050406030204" pitchFamily="18" charset="0"/>
                        </a:rPr>
                        <m:t>=2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i="1">
                              <a:latin typeface="Cambria Math" panose="02040503050406030204" pitchFamily="18" charset="0"/>
                            </a:rPr>
                            <m:t>2</m:t>
                          </m:r>
                        </m:sup>
                      </m:sSup>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m:t>
                          </m:r>
                          <m:r>
                            <m:rPr>
                              <m:sty m:val="p"/>
                            </m:rPr>
                            <a:rPr lang="el-GR" i="1">
                              <a:latin typeface="Cambria Math" panose="02040503050406030204" pitchFamily="18" charset="0"/>
                            </a:rPr>
                            <m:t>λ</m:t>
                          </m:r>
                          <m:r>
                            <a:rPr lang="en-US" i="1">
                              <a:latin typeface="Cambria Math" panose="02040503050406030204" pitchFamily="18" charset="0"/>
                            </a:rPr>
                            <m:t> </m:t>
                          </m:r>
                          <m:sSub>
                            <m:sSubPr>
                              <m:ctrlPr>
                                <a:rPr lang="el-GR"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𝑑𝑠</m:t>
                              </m:r>
                            </m:sub>
                          </m:sSub>
                        </m:e>
                      </m:d>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𝐼</m:t>
                              </m:r>
                            </m:e>
                            <m:sub>
                              <m:r>
                                <a:rPr lang="en-US" b="0" i="1" smtClean="0">
                                  <a:latin typeface="Cambria Math" panose="02040503050406030204" pitchFamily="18" charset="0"/>
                                </a:rPr>
                                <m:t>𝐷</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sub>
                          </m:sSub>
                        </m:den>
                      </m:f>
                    </m:oMath>
                  </m:oMathPara>
                </a14:m>
                <a:endParaRPr lang="en-US" dirty="0"/>
              </a:p>
            </p:txBody>
          </p:sp>
        </mc:Choice>
        <mc:Fallback xmlns="">
          <p:sp>
            <p:nvSpPr>
              <p:cNvPr id="5" name="Dreptunghi 4">
                <a:extLst>
                  <a:ext uri="{FF2B5EF4-FFF2-40B4-BE49-F238E27FC236}">
                    <a16:creationId xmlns:a16="http://schemas.microsoft.com/office/drawing/2014/main" id="{FB57DA47-615B-43A9-9AB3-510354C64DB9}"/>
                  </a:ext>
                </a:extLst>
              </p:cNvPr>
              <p:cNvSpPr>
                <a:spLocks noRot="1" noChangeAspect="1" noMove="1" noResize="1" noEditPoints="1" noAdjustHandles="1" noChangeArrowheads="1" noChangeShapeType="1" noTextEdit="1"/>
              </p:cNvSpPr>
              <p:nvPr/>
            </p:nvSpPr>
            <p:spPr>
              <a:xfrm>
                <a:off x="785992" y="2008000"/>
                <a:ext cx="10644008" cy="73680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Dreptunghi 4">
                <a:extLst>
                  <a:ext uri="{FF2B5EF4-FFF2-40B4-BE49-F238E27FC236}">
                    <a16:creationId xmlns:a16="http://schemas.microsoft.com/office/drawing/2014/main" id="{2EBDA2D4-1D41-4B78-A8D9-EE54D4F9C4B2}"/>
                  </a:ext>
                </a:extLst>
              </p:cNvPr>
              <p:cNvSpPr/>
              <p:nvPr/>
            </p:nvSpPr>
            <p:spPr>
              <a:xfrm>
                <a:off x="785992" y="891566"/>
                <a:ext cx="7945400" cy="6186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b="0" i="0" smtClean="0">
                          <a:latin typeface="Cambria Math" panose="02040503050406030204" pitchFamily="18" charset="0"/>
                        </a:rPr>
                        <m:t>,</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m:t>
                          </m:r>
                          <m:r>
                            <a:rPr lang="en-US" i="1">
                              <a:latin typeface="Cambria Math" panose="02040503050406030204" pitchFamily="18" charset="0"/>
                            </a:rPr>
                            <m:t>𝑠</m:t>
                          </m:r>
                        </m:sub>
                      </m:sSub>
                      <m:r>
                        <a:rPr lang="en-US" b="0" i="0" smtClean="0">
                          <a:latin typeface="Cambria Math" panose="02040503050406030204" pitchFamily="18" charset="0"/>
                        </a:rPr>
                        <m:t>)</m:t>
                      </m:r>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d>
                        <m:dPr>
                          <m:ctrlPr>
                            <a:rPr lang="en-US" i="1" smtClean="0">
                              <a:latin typeface="Cambria Math" panose="02040503050406030204" pitchFamily="18" charset="0"/>
                            </a:rPr>
                          </m:ctrlPr>
                        </m:dPr>
                        <m:e>
                          <m:r>
                            <a:rPr lang="en-US" b="0" i="1" smtClean="0">
                              <a:latin typeface="Cambria Math" panose="02040503050406030204" pitchFamily="18" charset="0"/>
                            </a:rPr>
                            <m:t>1+</m:t>
                          </m:r>
                          <m:r>
                            <m:rPr>
                              <m:sty m:val="p"/>
                            </m:rPr>
                            <a:rPr lang="el-GR" b="0" i="1" smtClean="0">
                              <a:latin typeface="Cambria Math" panose="02040503050406030204" pitchFamily="18" charset="0"/>
                            </a:rPr>
                            <m:t>λ</m:t>
                          </m:r>
                          <m:r>
                            <a:rPr lang="en-US" b="0" i="1" smtClean="0">
                              <a:latin typeface="Cambria Math" panose="02040503050406030204" pitchFamily="18" charset="0"/>
                            </a:rPr>
                            <m:t> </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𝑑𝑠</m:t>
                              </m:r>
                            </m:sub>
                          </m:sSub>
                        </m:e>
                      </m:d>
                    </m:oMath>
                  </m:oMathPara>
                </a14:m>
                <a:endParaRPr lang="en-US" dirty="0"/>
              </a:p>
            </p:txBody>
          </p:sp>
        </mc:Choice>
        <mc:Fallback xmlns="">
          <p:sp>
            <p:nvSpPr>
              <p:cNvPr id="6" name="Dreptunghi 4">
                <a:extLst>
                  <a:ext uri="{FF2B5EF4-FFF2-40B4-BE49-F238E27FC236}">
                    <a16:creationId xmlns:a16="http://schemas.microsoft.com/office/drawing/2014/main" id="{2EBDA2D4-1D41-4B78-A8D9-EE54D4F9C4B2}"/>
                  </a:ext>
                </a:extLst>
              </p:cNvPr>
              <p:cNvSpPr>
                <a:spLocks noRot="1" noChangeAspect="1" noMove="1" noResize="1" noEditPoints="1" noAdjustHandles="1" noChangeArrowheads="1" noChangeShapeType="1" noTextEdit="1"/>
              </p:cNvSpPr>
              <p:nvPr/>
            </p:nvSpPr>
            <p:spPr>
              <a:xfrm>
                <a:off x="785992" y="891566"/>
                <a:ext cx="7945400" cy="618631"/>
              </a:xfrm>
              <a:prstGeom prst="rect">
                <a:avLst/>
              </a:prstGeom>
              <a:blipFill>
                <a:blip r:embed="rId3"/>
                <a:stretch>
                  <a:fillRect/>
                </a:stretch>
              </a:blipFill>
            </p:spPr>
            <p:txBody>
              <a:bodyPr/>
              <a:lstStyle/>
              <a:p>
                <a:r>
                  <a:rPr lang="en-US">
                    <a:noFill/>
                  </a:rPr>
                  <a:t> </a:t>
                </a:r>
              </a:p>
            </p:txBody>
          </p:sp>
        </mc:Fallback>
      </mc:AlternateContent>
      <p:sp>
        <p:nvSpPr>
          <p:cNvPr id="8" name="Right Brace 7">
            <a:extLst>
              <a:ext uri="{FF2B5EF4-FFF2-40B4-BE49-F238E27FC236}">
                <a16:creationId xmlns:a16="http://schemas.microsoft.com/office/drawing/2014/main" id="{4FF7E496-E9F7-438E-B068-D27940B47454}"/>
              </a:ext>
            </a:extLst>
          </p:cNvPr>
          <p:cNvSpPr/>
          <p:nvPr/>
        </p:nvSpPr>
        <p:spPr>
          <a:xfrm rot="5400000">
            <a:off x="7291713" y="1018970"/>
            <a:ext cx="169101" cy="34916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a:extLst>
              <a:ext uri="{FF2B5EF4-FFF2-40B4-BE49-F238E27FC236}">
                <a16:creationId xmlns:a16="http://schemas.microsoft.com/office/drawing/2014/main" id="{C1E50F0B-9B65-4C4F-8C47-391FCDAF4C00}"/>
              </a:ext>
            </a:extLst>
          </p:cNvPr>
          <p:cNvSpPr/>
          <p:nvPr/>
        </p:nvSpPr>
        <p:spPr>
          <a:xfrm rot="5400000">
            <a:off x="9556837" y="2248390"/>
            <a:ext cx="169101" cy="10386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Dreptunghi 4">
                <a:extLst>
                  <a:ext uri="{FF2B5EF4-FFF2-40B4-BE49-F238E27FC236}">
                    <a16:creationId xmlns:a16="http://schemas.microsoft.com/office/drawing/2014/main" id="{24B0C189-FF95-454D-83F2-94A649EECDD5}"/>
                  </a:ext>
                </a:extLst>
              </p:cNvPr>
              <p:cNvSpPr/>
              <p:nvPr/>
            </p:nvSpPr>
            <p:spPr>
              <a:xfrm>
                <a:off x="7199743" y="2875352"/>
                <a:ext cx="35303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oMath>
                  </m:oMathPara>
                </a14:m>
                <a:endParaRPr lang="en-US" dirty="0"/>
              </a:p>
            </p:txBody>
          </p:sp>
        </mc:Choice>
        <mc:Fallback xmlns="">
          <p:sp>
            <p:nvSpPr>
              <p:cNvPr id="18" name="Dreptunghi 4">
                <a:extLst>
                  <a:ext uri="{FF2B5EF4-FFF2-40B4-BE49-F238E27FC236}">
                    <a16:creationId xmlns:a16="http://schemas.microsoft.com/office/drawing/2014/main" id="{24B0C189-FF95-454D-83F2-94A649EECDD5}"/>
                  </a:ext>
                </a:extLst>
              </p:cNvPr>
              <p:cNvSpPr>
                <a:spLocks noRot="1" noChangeAspect="1" noMove="1" noResize="1" noEditPoints="1" noAdjustHandles="1" noChangeArrowheads="1" noChangeShapeType="1" noTextEdit="1"/>
              </p:cNvSpPr>
              <p:nvPr/>
            </p:nvSpPr>
            <p:spPr>
              <a:xfrm>
                <a:off x="7199743" y="2875352"/>
                <a:ext cx="353039"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Dreptunghi 4">
                <a:extLst>
                  <a:ext uri="{FF2B5EF4-FFF2-40B4-BE49-F238E27FC236}">
                    <a16:creationId xmlns:a16="http://schemas.microsoft.com/office/drawing/2014/main" id="{4A5F50CA-31E9-499D-9508-AF3DD5BEDD0A}"/>
                  </a:ext>
                </a:extLst>
              </p:cNvPr>
              <p:cNvSpPr/>
              <p:nvPr/>
            </p:nvSpPr>
            <p:spPr>
              <a:xfrm>
                <a:off x="9393885" y="2872436"/>
                <a:ext cx="35303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sub>
                      </m:sSub>
                    </m:oMath>
                  </m:oMathPara>
                </a14:m>
                <a:endParaRPr lang="en-US" dirty="0"/>
              </a:p>
            </p:txBody>
          </p:sp>
        </mc:Choice>
        <mc:Fallback xmlns="">
          <p:sp>
            <p:nvSpPr>
              <p:cNvPr id="20" name="Dreptunghi 4">
                <a:extLst>
                  <a:ext uri="{FF2B5EF4-FFF2-40B4-BE49-F238E27FC236}">
                    <a16:creationId xmlns:a16="http://schemas.microsoft.com/office/drawing/2014/main" id="{4A5F50CA-31E9-499D-9508-AF3DD5BEDD0A}"/>
                  </a:ext>
                </a:extLst>
              </p:cNvPr>
              <p:cNvSpPr>
                <a:spLocks noRot="1" noChangeAspect="1" noMove="1" noResize="1" noEditPoints="1" noAdjustHandles="1" noChangeArrowheads="1" noChangeShapeType="1" noTextEdit="1"/>
              </p:cNvSpPr>
              <p:nvPr/>
            </p:nvSpPr>
            <p:spPr>
              <a:xfrm>
                <a:off x="9393885" y="2872436"/>
                <a:ext cx="353039" cy="369332"/>
              </a:xfrm>
              <a:prstGeom prst="rect">
                <a:avLst/>
              </a:prstGeom>
              <a:blipFill>
                <a:blip r:embed="rId5"/>
                <a:stretch>
                  <a:fillRect r="-18966"/>
                </a:stretch>
              </a:blipFill>
            </p:spPr>
            <p:txBody>
              <a:bodyPr/>
              <a:lstStyle/>
              <a:p>
                <a:r>
                  <a:rPr lang="en-US">
                    <a:noFill/>
                  </a:rPr>
                  <a:t> </a:t>
                </a:r>
              </a:p>
            </p:txBody>
          </p:sp>
        </mc:Fallback>
      </mc:AlternateContent>
      <p:sp>
        <p:nvSpPr>
          <p:cNvPr id="22" name="CasetăText 23">
            <a:extLst>
              <a:ext uri="{FF2B5EF4-FFF2-40B4-BE49-F238E27FC236}">
                <a16:creationId xmlns:a16="http://schemas.microsoft.com/office/drawing/2014/main" id="{0DB5784E-814C-4CAE-A1FF-85EF8D922C69}"/>
              </a:ext>
            </a:extLst>
          </p:cNvPr>
          <p:cNvSpPr txBox="1"/>
          <p:nvPr/>
        </p:nvSpPr>
        <p:spPr>
          <a:xfrm>
            <a:off x="400050" y="2872436"/>
            <a:ext cx="3176132" cy="369332"/>
          </a:xfrm>
          <a:prstGeom prst="rect">
            <a:avLst/>
          </a:prstGeom>
          <a:noFill/>
        </p:spPr>
        <p:txBody>
          <a:bodyPr wrap="square" rtlCol="0">
            <a:spAutoFit/>
          </a:bodyPr>
          <a:lstStyle/>
          <a:p>
            <a:pPr marL="342900" indent="-342900">
              <a:buFont typeface="Arial" panose="020B0604020202020204" pitchFamily="34" charset="0"/>
              <a:buChar char="•"/>
            </a:pPr>
            <a:r>
              <a:rPr lang="en-US" dirty="0"/>
              <a:t>Alternatively, we have:</a:t>
            </a:r>
          </a:p>
        </p:txBody>
      </p:sp>
      <mc:AlternateContent xmlns:mc="http://schemas.openxmlformats.org/markup-compatibility/2006" xmlns:a14="http://schemas.microsoft.com/office/drawing/2010/main">
        <mc:Choice Requires="a14">
          <p:sp>
            <p:nvSpPr>
              <p:cNvPr id="24" name="Dreptunghi 4">
                <a:extLst>
                  <a:ext uri="{FF2B5EF4-FFF2-40B4-BE49-F238E27FC236}">
                    <a16:creationId xmlns:a16="http://schemas.microsoft.com/office/drawing/2014/main" id="{14C97E60-E6E5-4825-90B4-A920209FE52C}"/>
                  </a:ext>
                </a:extLst>
              </p:cNvPr>
              <p:cNvSpPr/>
              <p:nvPr/>
            </p:nvSpPr>
            <p:spPr>
              <a:xfrm>
                <a:off x="785992" y="3274663"/>
                <a:ext cx="7180561" cy="91069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sub>
                          </m:sSub>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𝑔𝑠</m:t>
                              </m:r>
                            </m:sub>
                          </m:sSub>
                        </m:den>
                      </m:f>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r>
                            <a:rPr lang="en-US" b="0" i="1" smtClean="0">
                              <a:latin typeface="Cambria Math" panose="02040503050406030204" pitchFamily="18" charset="0"/>
                            </a:rPr>
                            <m:t> </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sSup>
                            <m:sSupPr>
                              <m:ctrlPr>
                                <a:rPr lang="en-US" i="1" smtClean="0">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e>
                      </m:rad>
                      <m:r>
                        <a:rPr lang="en-US" b="0" i="1" smtClean="0">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r>
                            <a:rPr lang="en-US" i="1">
                              <a:latin typeface="Cambria Math" panose="02040503050406030204" pitchFamily="18" charset="0"/>
                            </a:rPr>
                            <m:t> </m:t>
                          </m:r>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𝐷</m:t>
                              </m:r>
                            </m:sub>
                          </m:sSub>
                        </m:e>
                      </m:rad>
                    </m:oMath>
                  </m:oMathPara>
                </a14:m>
                <a:endParaRPr lang="en-US" dirty="0"/>
              </a:p>
            </p:txBody>
          </p:sp>
        </mc:Choice>
        <mc:Fallback xmlns="">
          <p:sp>
            <p:nvSpPr>
              <p:cNvPr id="24" name="Dreptunghi 4">
                <a:extLst>
                  <a:ext uri="{FF2B5EF4-FFF2-40B4-BE49-F238E27FC236}">
                    <a16:creationId xmlns:a16="http://schemas.microsoft.com/office/drawing/2014/main" id="{14C97E60-E6E5-4825-90B4-A920209FE52C}"/>
                  </a:ext>
                </a:extLst>
              </p:cNvPr>
              <p:cNvSpPr>
                <a:spLocks noRot="1" noChangeAspect="1" noMove="1" noResize="1" noEditPoints="1" noAdjustHandles="1" noChangeArrowheads="1" noChangeShapeType="1" noTextEdit="1"/>
              </p:cNvSpPr>
              <p:nvPr/>
            </p:nvSpPr>
            <p:spPr>
              <a:xfrm>
                <a:off x="785992" y="3274663"/>
                <a:ext cx="7180561" cy="910699"/>
              </a:xfrm>
              <a:prstGeom prst="rect">
                <a:avLst/>
              </a:prstGeom>
              <a:blipFill>
                <a:blip r:embed="rId6"/>
                <a:stretch>
                  <a:fillRect/>
                </a:stretch>
              </a:blipFill>
            </p:spPr>
            <p:txBody>
              <a:bodyPr/>
              <a:lstStyle/>
              <a:p>
                <a:r>
                  <a:rPr lang="en-US">
                    <a:noFill/>
                  </a:rPr>
                  <a:t> </a:t>
                </a:r>
              </a:p>
            </p:txBody>
          </p:sp>
        </mc:Fallback>
      </mc:AlternateContent>
      <p:sp>
        <p:nvSpPr>
          <p:cNvPr id="26" name="Right Brace 25">
            <a:extLst>
              <a:ext uri="{FF2B5EF4-FFF2-40B4-BE49-F238E27FC236}">
                <a16:creationId xmlns:a16="http://schemas.microsoft.com/office/drawing/2014/main" id="{CDBA4A87-280E-4F99-A3EC-CE17ADF8EB43}"/>
              </a:ext>
            </a:extLst>
          </p:cNvPr>
          <p:cNvSpPr/>
          <p:nvPr/>
        </p:nvSpPr>
        <p:spPr>
          <a:xfrm rot="5400000">
            <a:off x="4199169" y="2867179"/>
            <a:ext cx="169101" cy="24672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Dreptunghi 4">
                <a:extLst>
                  <a:ext uri="{FF2B5EF4-FFF2-40B4-BE49-F238E27FC236}">
                    <a16:creationId xmlns:a16="http://schemas.microsoft.com/office/drawing/2014/main" id="{DBBBFB05-9779-4DFE-874F-3A5ECEA624E3}"/>
                  </a:ext>
                </a:extLst>
              </p:cNvPr>
              <p:cNvSpPr/>
              <p:nvPr/>
            </p:nvSpPr>
            <p:spPr>
              <a:xfrm>
                <a:off x="4057797" y="4100811"/>
                <a:ext cx="35303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oMath>
                  </m:oMathPara>
                </a14:m>
                <a:endParaRPr lang="en-US" dirty="0"/>
              </a:p>
            </p:txBody>
          </p:sp>
        </mc:Choice>
        <mc:Fallback xmlns="">
          <p:sp>
            <p:nvSpPr>
              <p:cNvPr id="28" name="Dreptunghi 4">
                <a:extLst>
                  <a:ext uri="{FF2B5EF4-FFF2-40B4-BE49-F238E27FC236}">
                    <a16:creationId xmlns:a16="http://schemas.microsoft.com/office/drawing/2014/main" id="{DBBBFB05-9779-4DFE-874F-3A5ECEA624E3}"/>
                  </a:ext>
                </a:extLst>
              </p:cNvPr>
              <p:cNvSpPr>
                <a:spLocks noRot="1" noChangeAspect="1" noMove="1" noResize="1" noEditPoints="1" noAdjustHandles="1" noChangeArrowheads="1" noChangeShapeType="1" noTextEdit="1"/>
              </p:cNvSpPr>
              <p:nvPr/>
            </p:nvSpPr>
            <p:spPr>
              <a:xfrm>
                <a:off x="4057797" y="4100811"/>
                <a:ext cx="353039" cy="369332"/>
              </a:xfrm>
              <a:prstGeom prst="rect">
                <a:avLst/>
              </a:prstGeom>
              <a:blipFill>
                <a:blip r:embed="rId7"/>
                <a:stretch>
                  <a:fillRect/>
                </a:stretch>
              </a:blipFill>
            </p:spPr>
            <p:txBody>
              <a:bodyPr/>
              <a:lstStyle/>
              <a:p>
                <a:r>
                  <a:rPr lang="en-US">
                    <a:noFill/>
                  </a:rPr>
                  <a:t> </a:t>
                </a:r>
              </a:p>
            </p:txBody>
          </p:sp>
        </mc:Fallback>
      </mc:AlternateContent>
      <p:sp>
        <p:nvSpPr>
          <p:cNvPr id="30" name="CasetăText 23">
            <a:extLst>
              <a:ext uri="{FF2B5EF4-FFF2-40B4-BE49-F238E27FC236}">
                <a16:creationId xmlns:a16="http://schemas.microsoft.com/office/drawing/2014/main" id="{91DB9C28-B45C-4919-A360-7A4D1B58C176}"/>
              </a:ext>
            </a:extLst>
          </p:cNvPr>
          <p:cNvSpPr txBox="1"/>
          <p:nvPr/>
        </p:nvSpPr>
        <p:spPr>
          <a:xfrm>
            <a:off x="400050" y="4423110"/>
            <a:ext cx="5405764" cy="369332"/>
          </a:xfrm>
          <a:prstGeom prst="rect">
            <a:avLst/>
          </a:prstGeom>
          <a:noFill/>
        </p:spPr>
        <p:txBody>
          <a:bodyPr wrap="square" rtlCol="0">
            <a:spAutoFit/>
          </a:bodyPr>
          <a:lstStyle/>
          <a:p>
            <a:pPr marL="342900" indent="-342900">
              <a:buFont typeface="Arial" panose="020B0604020202020204" pitchFamily="34" charset="0"/>
              <a:buChar char="•"/>
            </a:pPr>
            <a:r>
              <a:rPr lang="en-US" dirty="0"/>
              <a:t>For the output resistance, we have:</a:t>
            </a:r>
          </a:p>
        </p:txBody>
      </p:sp>
      <mc:AlternateContent xmlns:mc="http://schemas.openxmlformats.org/markup-compatibility/2006" xmlns:a14="http://schemas.microsoft.com/office/drawing/2010/main">
        <mc:Choice Requires="a14">
          <p:sp>
            <p:nvSpPr>
              <p:cNvPr id="32" name="Dreptunghi 4">
                <a:extLst>
                  <a:ext uri="{FF2B5EF4-FFF2-40B4-BE49-F238E27FC236}">
                    <a16:creationId xmlns:a16="http://schemas.microsoft.com/office/drawing/2014/main" id="{369E09AA-138A-4B24-A972-E767DB50A5AC}"/>
                  </a:ext>
                </a:extLst>
              </p:cNvPr>
              <p:cNvSpPr/>
              <p:nvPr/>
            </p:nvSpPr>
            <p:spPr>
              <a:xfrm>
                <a:off x="741400" y="4835920"/>
                <a:ext cx="5584244" cy="66582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𝐷</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𝑠</m:t>
                              </m:r>
                            </m:sub>
                          </m:sSub>
                        </m:den>
                      </m:f>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rPr>
                        <m:t>λ</m:t>
                      </m:r>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i="1">
                              <a:latin typeface="Cambria Math" panose="02040503050406030204" pitchFamily="18" charset="0"/>
                            </a:rPr>
                            <m:t>2</m:t>
                          </m:r>
                        </m:sup>
                      </m:sSup>
                      <m:r>
                        <a:rPr lang="en-US" b="0" i="1" smtClean="0">
                          <a:latin typeface="Cambria Math" panose="02040503050406030204" pitchFamily="18" charset="0"/>
                        </a:rPr>
                        <m:t>=</m:t>
                      </m:r>
                      <m:r>
                        <m:rPr>
                          <m:sty m:val="p"/>
                        </m:rPr>
                        <a:rPr lang="el-GR" i="1">
                          <a:latin typeface="Cambria Math" panose="02040503050406030204" pitchFamily="18" charset="0"/>
                        </a:rPr>
                        <m:t>λ</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𝐷</m:t>
                          </m:r>
                        </m:sub>
                      </m:sSub>
                    </m:oMath>
                  </m:oMathPara>
                </a14:m>
                <a:endParaRPr lang="en-US" dirty="0"/>
              </a:p>
            </p:txBody>
          </p:sp>
        </mc:Choice>
        <mc:Fallback xmlns="">
          <p:sp>
            <p:nvSpPr>
              <p:cNvPr id="32" name="Dreptunghi 4">
                <a:extLst>
                  <a:ext uri="{FF2B5EF4-FFF2-40B4-BE49-F238E27FC236}">
                    <a16:creationId xmlns:a16="http://schemas.microsoft.com/office/drawing/2014/main" id="{369E09AA-138A-4B24-A972-E767DB50A5AC}"/>
                  </a:ext>
                </a:extLst>
              </p:cNvPr>
              <p:cNvSpPr>
                <a:spLocks noRot="1" noChangeAspect="1" noMove="1" noResize="1" noEditPoints="1" noAdjustHandles="1" noChangeArrowheads="1" noChangeShapeType="1" noTextEdit="1"/>
              </p:cNvSpPr>
              <p:nvPr/>
            </p:nvSpPr>
            <p:spPr>
              <a:xfrm>
                <a:off x="741400" y="4835920"/>
                <a:ext cx="5584244" cy="665823"/>
              </a:xfrm>
              <a:prstGeom prst="rect">
                <a:avLst/>
              </a:prstGeom>
              <a:blipFill>
                <a:blip r:embed="rId8"/>
                <a:stretch>
                  <a:fillRect/>
                </a:stretch>
              </a:blipFill>
            </p:spPr>
            <p:txBody>
              <a:bodyPr/>
              <a:lstStyle/>
              <a:p>
                <a:r>
                  <a:rPr lang="en-US">
                    <a:noFill/>
                  </a:rPr>
                  <a:t> </a:t>
                </a:r>
              </a:p>
            </p:txBody>
          </p:sp>
        </mc:Fallback>
      </mc:AlternateContent>
      <p:sp>
        <p:nvSpPr>
          <p:cNvPr id="34" name="Right Brace 33">
            <a:extLst>
              <a:ext uri="{FF2B5EF4-FFF2-40B4-BE49-F238E27FC236}">
                <a16:creationId xmlns:a16="http://schemas.microsoft.com/office/drawing/2014/main" id="{1B839A85-B207-48E2-B6C3-2F0BE125D777}"/>
              </a:ext>
            </a:extLst>
          </p:cNvPr>
          <p:cNvSpPr/>
          <p:nvPr/>
        </p:nvSpPr>
        <p:spPr>
          <a:xfrm rot="5400000">
            <a:off x="2860971" y="4268110"/>
            <a:ext cx="169101" cy="24672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Dreptunghi 4">
                <a:extLst>
                  <a:ext uri="{FF2B5EF4-FFF2-40B4-BE49-F238E27FC236}">
                    <a16:creationId xmlns:a16="http://schemas.microsoft.com/office/drawing/2014/main" id="{16508C38-92BE-4CEB-AC47-464CE94CA0F1}"/>
                  </a:ext>
                </a:extLst>
              </p:cNvPr>
              <p:cNvSpPr/>
              <p:nvPr/>
            </p:nvSpPr>
            <p:spPr>
              <a:xfrm>
                <a:off x="2749893" y="5559295"/>
                <a:ext cx="353039"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oMath>
                  </m:oMathPara>
                </a14:m>
                <a:endParaRPr lang="en-US" dirty="0"/>
              </a:p>
            </p:txBody>
          </p:sp>
        </mc:Choice>
        <mc:Fallback xmlns="">
          <p:sp>
            <p:nvSpPr>
              <p:cNvPr id="36" name="Dreptunghi 4">
                <a:extLst>
                  <a:ext uri="{FF2B5EF4-FFF2-40B4-BE49-F238E27FC236}">
                    <a16:creationId xmlns:a16="http://schemas.microsoft.com/office/drawing/2014/main" id="{16508C38-92BE-4CEB-AC47-464CE94CA0F1}"/>
                  </a:ext>
                </a:extLst>
              </p:cNvPr>
              <p:cNvSpPr>
                <a:spLocks noRot="1" noChangeAspect="1" noMove="1" noResize="1" noEditPoints="1" noAdjustHandles="1" noChangeArrowheads="1" noChangeShapeType="1" noTextEdit="1"/>
              </p:cNvSpPr>
              <p:nvPr/>
            </p:nvSpPr>
            <p:spPr>
              <a:xfrm>
                <a:off x="2749893" y="5559295"/>
                <a:ext cx="353039"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Dreptunghi 4">
                <a:extLst>
                  <a:ext uri="{FF2B5EF4-FFF2-40B4-BE49-F238E27FC236}">
                    <a16:creationId xmlns:a16="http://schemas.microsoft.com/office/drawing/2014/main" id="{D055E371-EBD5-4E4E-8C0F-2553EC91EA69}"/>
                  </a:ext>
                </a:extLst>
              </p:cNvPr>
              <p:cNvSpPr/>
              <p:nvPr/>
            </p:nvSpPr>
            <p:spPr>
              <a:xfrm>
                <a:off x="2481908" y="5928627"/>
                <a:ext cx="1094274" cy="6580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𝑜</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m:rPr>
                              <m:sty m:val="p"/>
                            </m:rPr>
                            <a:rPr lang="el-GR" b="0" i="1" smtClean="0">
                              <a:latin typeface="Cambria Math" panose="02040503050406030204" pitchFamily="18" charset="0"/>
                            </a:rPr>
                            <m:t>λ</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𝐷</m:t>
                              </m:r>
                            </m:sub>
                          </m:sSub>
                        </m:den>
                      </m:f>
                    </m:oMath>
                  </m:oMathPara>
                </a14:m>
                <a:endParaRPr lang="en-US" dirty="0"/>
              </a:p>
            </p:txBody>
          </p:sp>
        </mc:Choice>
        <mc:Fallback xmlns="">
          <p:sp>
            <p:nvSpPr>
              <p:cNvPr id="38" name="Dreptunghi 4">
                <a:extLst>
                  <a:ext uri="{FF2B5EF4-FFF2-40B4-BE49-F238E27FC236}">
                    <a16:creationId xmlns:a16="http://schemas.microsoft.com/office/drawing/2014/main" id="{D055E371-EBD5-4E4E-8C0F-2553EC91EA69}"/>
                  </a:ext>
                </a:extLst>
              </p:cNvPr>
              <p:cNvSpPr>
                <a:spLocks noRot="1" noChangeAspect="1" noMove="1" noResize="1" noEditPoints="1" noAdjustHandles="1" noChangeArrowheads="1" noChangeShapeType="1" noTextEdit="1"/>
              </p:cNvSpPr>
              <p:nvPr/>
            </p:nvSpPr>
            <p:spPr>
              <a:xfrm>
                <a:off x="2481908" y="5928627"/>
                <a:ext cx="1094274" cy="6580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Dreptunghi 4">
                <a:extLst>
                  <a:ext uri="{FF2B5EF4-FFF2-40B4-BE49-F238E27FC236}">
                    <a16:creationId xmlns:a16="http://schemas.microsoft.com/office/drawing/2014/main" id="{53955E5A-8681-4AC8-8E95-904293B5DF2D}"/>
                  </a:ext>
                </a:extLst>
              </p:cNvPr>
              <p:cNvSpPr/>
              <p:nvPr/>
            </p:nvSpPr>
            <p:spPr>
              <a:xfrm>
                <a:off x="654976" y="5928627"/>
                <a:ext cx="1575915" cy="68339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𝐷</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𝑠</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𝑜</m:t>
                              </m:r>
                            </m:sub>
                          </m:sSub>
                        </m:den>
                      </m:f>
                    </m:oMath>
                  </m:oMathPara>
                </a14:m>
                <a:endParaRPr lang="en-US" dirty="0"/>
              </a:p>
            </p:txBody>
          </p:sp>
        </mc:Choice>
        <mc:Fallback xmlns="">
          <p:sp>
            <p:nvSpPr>
              <p:cNvPr id="40" name="Dreptunghi 4">
                <a:extLst>
                  <a:ext uri="{FF2B5EF4-FFF2-40B4-BE49-F238E27FC236}">
                    <a16:creationId xmlns:a16="http://schemas.microsoft.com/office/drawing/2014/main" id="{53955E5A-8681-4AC8-8E95-904293B5DF2D}"/>
                  </a:ext>
                </a:extLst>
              </p:cNvPr>
              <p:cNvSpPr>
                <a:spLocks noRot="1" noChangeAspect="1" noMove="1" noResize="1" noEditPoints="1" noAdjustHandles="1" noChangeArrowheads="1" noChangeShapeType="1" noTextEdit="1"/>
              </p:cNvSpPr>
              <p:nvPr/>
            </p:nvSpPr>
            <p:spPr>
              <a:xfrm>
                <a:off x="654976" y="5928627"/>
                <a:ext cx="1575915" cy="683392"/>
              </a:xfrm>
              <a:prstGeom prst="rect">
                <a:avLst/>
              </a:prstGeom>
              <a:blipFill>
                <a:blip r:embed="rId11"/>
                <a:stretch>
                  <a:fillRect/>
                </a:stretch>
              </a:blipFill>
            </p:spPr>
            <p:txBody>
              <a:bodyPr/>
              <a:lstStyle/>
              <a:p>
                <a:r>
                  <a:rPr lang="en-US">
                    <a:noFill/>
                  </a:rPr>
                  <a:t> </a:t>
                </a:r>
              </a:p>
            </p:txBody>
          </p:sp>
        </mc:Fallback>
      </mc:AlternateContent>
      <p:sp>
        <p:nvSpPr>
          <p:cNvPr id="42" name="Arrow: Right 32">
            <a:extLst>
              <a:ext uri="{FF2B5EF4-FFF2-40B4-BE49-F238E27FC236}">
                <a16:creationId xmlns:a16="http://schemas.microsoft.com/office/drawing/2014/main" id="{88047D61-753C-4271-BE05-40CD7686FD64}"/>
              </a:ext>
            </a:extLst>
          </p:cNvPr>
          <p:cNvSpPr/>
          <p:nvPr/>
        </p:nvSpPr>
        <p:spPr>
          <a:xfrm>
            <a:off x="1988116" y="6170824"/>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4" name="Dreptunghi 4">
                <a:extLst>
                  <a:ext uri="{FF2B5EF4-FFF2-40B4-BE49-F238E27FC236}">
                    <a16:creationId xmlns:a16="http://schemas.microsoft.com/office/drawing/2014/main" id="{5AFAA564-DD14-4CF0-9E14-9BF9B9629A2B}"/>
                  </a:ext>
                </a:extLst>
              </p:cNvPr>
              <p:cNvSpPr/>
              <p:nvPr/>
            </p:nvSpPr>
            <p:spPr>
              <a:xfrm>
                <a:off x="9929991" y="1028409"/>
                <a:ext cx="1229696" cy="6580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𝐷</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sub>
                          </m:sSub>
                        </m:den>
                      </m:f>
                    </m:oMath>
                  </m:oMathPara>
                </a14:m>
                <a:endParaRPr lang="en-US" dirty="0"/>
              </a:p>
            </p:txBody>
          </p:sp>
        </mc:Choice>
        <mc:Fallback xmlns="">
          <p:sp>
            <p:nvSpPr>
              <p:cNvPr id="44" name="Dreptunghi 4">
                <a:extLst>
                  <a:ext uri="{FF2B5EF4-FFF2-40B4-BE49-F238E27FC236}">
                    <a16:creationId xmlns:a16="http://schemas.microsoft.com/office/drawing/2014/main" id="{5AFAA564-DD14-4CF0-9E14-9BF9B9629A2B}"/>
                  </a:ext>
                </a:extLst>
              </p:cNvPr>
              <p:cNvSpPr>
                <a:spLocks noRot="1" noChangeAspect="1" noMove="1" noResize="1" noEditPoints="1" noAdjustHandles="1" noChangeArrowheads="1" noChangeShapeType="1" noTextEdit="1"/>
              </p:cNvSpPr>
              <p:nvPr/>
            </p:nvSpPr>
            <p:spPr>
              <a:xfrm>
                <a:off x="9929991" y="1028409"/>
                <a:ext cx="1229696" cy="658065"/>
              </a:xfrm>
              <a:prstGeom prst="rect">
                <a:avLst/>
              </a:prstGeom>
              <a:blipFill>
                <a:blip r:embed="rId12"/>
                <a:stretch>
                  <a:fillRect/>
                </a:stretch>
              </a:blipFill>
            </p:spPr>
            <p:txBody>
              <a:bodyPr/>
              <a:lstStyle/>
              <a:p>
                <a:r>
                  <a:rPr lang="en-US">
                    <a:noFill/>
                  </a:rPr>
                  <a:t> </a:t>
                </a:r>
              </a:p>
            </p:txBody>
          </p:sp>
        </mc:Fallback>
      </mc:AlternateContent>
      <p:sp>
        <p:nvSpPr>
          <p:cNvPr id="46" name="Arrow: Right 32">
            <a:extLst>
              <a:ext uri="{FF2B5EF4-FFF2-40B4-BE49-F238E27FC236}">
                <a16:creationId xmlns:a16="http://schemas.microsoft.com/office/drawing/2014/main" id="{8A8285A4-28E8-4AD0-AA76-2EA2FD29820B}"/>
              </a:ext>
            </a:extLst>
          </p:cNvPr>
          <p:cNvSpPr/>
          <p:nvPr/>
        </p:nvSpPr>
        <p:spPr>
          <a:xfrm rot="16200000">
            <a:off x="10615689" y="1744056"/>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Arrow: Right 32">
            <a:extLst>
              <a:ext uri="{FF2B5EF4-FFF2-40B4-BE49-F238E27FC236}">
                <a16:creationId xmlns:a16="http://schemas.microsoft.com/office/drawing/2014/main" id="{069C4F0B-AA31-45A2-9290-0A54B7FADE9F}"/>
              </a:ext>
            </a:extLst>
          </p:cNvPr>
          <p:cNvSpPr/>
          <p:nvPr/>
        </p:nvSpPr>
        <p:spPr>
          <a:xfrm>
            <a:off x="8246954" y="3630513"/>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0" name="Dreptunghi 4">
                <a:extLst>
                  <a:ext uri="{FF2B5EF4-FFF2-40B4-BE49-F238E27FC236}">
                    <a16:creationId xmlns:a16="http://schemas.microsoft.com/office/drawing/2014/main" id="{350A215C-60F5-4796-BF97-3DA1E21A651B}"/>
                  </a:ext>
                </a:extLst>
              </p:cNvPr>
              <p:cNvSpPr/>
              <p:nvPr/>
            </p:nvSpPr>
            <p:spPr>
              <a:xfrm>
                <a:off x="8819037" y="3241768"/>
                <a:ext cx="2602785" cy="91069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𝑔</m:t>
                          </m:r>
                        </m:e>
                        <m:sub>
                          <m:r>
                            <a:rPr lang="en-US" b="0" i="1" smtClean="0">
                              <a:latin typeface="Cambria Math" panose="02040503050406030204" pitchFamily="18" charset="0"/>
                              <a:ea typeface="Cambria Math" panose="02040503050406030204" pitchFamily="18" charset="0"/>
                            </a:rPr>
                            <m:t>𝑚</m:t>
                          </m:r>
                        </m:sub>
                      </m:sSub>
                      <m:r>
                        <a:rPr lang="en-US" b="0" i="1" smtClean="0">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r>
                            <a:rPr lang="en-US" i="1">
                              <a:latin typeface="Cambria Math" panose="02040503050406030204" pitchFamily="18" charset="0"/>
                            </a:rPr>
                            <m:t> </m:t>
                          </m:r>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𝐷</m:t>
                              </m:r>
                            </m:sub>
                          </m:sSub>
                        </m:e>
                      </m:rad>
                    </m:oMath>
                  </m:oMathPara>
                </a14:m>
                <a:endParaRPr lang="en-US" dirty="0"/>
              </a:p>
            </p:txBody>
          </p:sp>
        </mc:Choice>
        <mc:Fallback xmlns="">
          <p:sp>
            <p:nvSpPr>
              <p:cNvPr id="50" name="Dreptunghi 4">
                <a:extLst>
                  <a:ext uri="{FF2B5EF4-FFF2-40B4-BE49-F238E27FC236}">
                    <a16:creationId xmlns:a16="http://schemas.microsoft.com/office/drawing/2014/main" id="{350A215C-60F5-4796-BF97-3DA1E21A651B}"/>
                  </a:ext>
                </a:extLst>
              </p:cNvPr>
              <p:cNvSpPr>
                <a:spLocks noRot="1" noChangeAspect="1" noMove="1" noResize="1" noEditPoints="1" noAdjustHandles="1" noChangeArrowheads="1" noChangeShapeType="1" noTextEdit="1"/>
              </p:cNvSpPr>
              <p:nvPr/>
            </p:nvSpPr>
            <p:spPr>
              <a:xfrm>
                <a:off x="8819037" y="3241768"/>
                <a:ext cx="2602785" cy="910699"/>
              </a:xfrm>
              <a:prstGeom prst="rect">
                <a:avLst/>
              </a:prstGeom>
              <a:blipFill>
                <a:blip r:embed="rId13"/>
                <a:stretch>
                  <a:fillRect/>
                </a:stretch>
              </a:blipFill>
            </p:spPr>
            <p:txBody>
              <a:bodyPr/>
              <a:lstStyle/>
              <a:p>
                <a:r>
                  <a:rPr lang="en-US">
                    <a:noFill/>
                  </a:rPr>
                  <a:t> </a:t>
                </a:r>
              </a:p>
            </p:txBody>
          </p:sp>
        </mc:Fallback>
      </mc:AlternateContent>
      <p:sp>
        <p:nvSpPr>
          <p:cNvPr id="52" name="Rectangle: Rounded Corners 5">
            <a:extLst>
              <a:ext uri="{FF2B5EF4-FFF2-40B4-BE49-F238E27FC236}">
                <a16:creationId xmlns:a16="http://schemas.microsoft.com/office/drawing/2014/main" id="{7C91CA60-DDE0-4090-A443-F2C13AC29101}"/>
              </a:ext>
            </a:extLst>
          </p:cNvPr>
          <p:cNvSpPr/>
          <p:nvPr/>
        </p:nvSpPr>
        <p:spPr>
          <a:xfrm>
            <a:off x="8731392" y="3274663"/>
            <a:ext cx="2674616" cy="910699"/>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Rounded Corners 5">
            <a:extLst>
              <a:ext uri="{FF2B5EF4-FFF2-40B4-BE49-F238E27FC236}">
                <a16:creationId xmlns:a16="http://schemas.microsoft.com/office/drawing/2014/main" id="{DEA19155-9033-4FE0-AB95-689FD9AB9DB2}"/>
              </a:ext>
            </a:extLst>
          </p:cNvPr>
          <p:cNvSpPr/>
          <p:nvPr/>
        </p:nvSpPr>
        <p:spPr>
          <a:xfrm>
            <a:off x="9929991" y="1028409"/>
            <a:ext cx="1229696" cy="671563"/>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Rounded Corners 5">
            <a:extLst>
              <a:ext uri="{FF2B5EF4-FFF2-40B4-BE49-F238E27FC236}">
                <a16:creationId xmlns:a16="http://schemas.microsoft.com/office/drawing/2014/main" id="{E4DA4044-2E17-467F-ADDB-F99EAD8E6BCC}"/>
              </a:ext>
            </a:extLst>
          </p:cNvPr>
          <p:cNvSpPr/>
          <p:nvPr/>
        </p:nvSpPr>
        <p:spPr>
          <a:xfrm>
            <a:off x="2481908" y="5928627"/>
            <a:ext cx="1163166" cy="671563"/>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6278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4508157" cy="461665"/>
          </a:xfrm>
          <a:prstGeom prst="rect">
            <a:avLst/>
          </a:prstGeom>
          <a:noFill/>
        </p:spPr>
        <p:txBody>
          <a:bodyPr wrap="none" rtlCol="0">
            <a:spAutoFit/>
          </a:bodyPr>
          <a:lstStyle/>
          <a:p>
            <a:r>
              <a:rPr lang="en-US" sz="2400" dirty="0"/>
              <a:t>MOS </a:t>
            </a:r>
            <a:r>
              <a:rPr lang="en-US" sz="2400"/>
              <a:t>Transistor Small Signal Model</a:t>
            </a:r>
            <a:endParaRPr lang="ro-RO" sz="2400" dirty="0"/>
          </a:p>
        </p:txBody>
      </p:sp>
      <p:pic>
        <p:nvPicPr>
          <p:cNvPr id="2" name="Imagine 1">
            <a:extLst>
              <a:ext uri="{FF2B5EF4-FFF2-40B4-BE49-F238E27FC236}">
                <a16:creationId xmlns:a16="http://schemas.microsoft.com/office/drawing/2014/main" id="{FF2428D0-BB26-4460-8281-38A04D313B00}"/>
              </a:ext>
            </a:extLst>
          </p:cNvPr>
          <p:cNvPicPr>
            <a:picLocks noChangeAspect="1"/>
          </p:cNvPicPr>
          <p:nvPr/>
        </p:nvPicPr>
        <p:blipFill>
          <a:blip r:embed="rId2"/>
          <a:stretch>
            <a:fillRect/>
          </a:stretch>
        </p:blipFill>
        <p:spPr>
          <a:xfrm>
            <a:off x="4313059" y="2517659"/>
            <a:ext cx="5378404" cy="2675626"/>
          </a:xfrm>
          <a:prstGeom prst="rect">
            <a:avLst/>
          </a:prstGeom>
        </p:spPr>
      </p:pic>
      <mc:AlternateContent xmlns:mc="http://schemas.openxmlformats.org/markup-compatibility/2006" xmlns:a14="http://schemas.microsoft.com/office/drawing/2010/main">
        <mc:Choice Requires="a14">
          <p:sp>
            <p:nvSpPr>
              <p:cNvPr id="7" name="Dreptunghi 4">
                <a:extLst>
                  <a:ext uri="{FF2B5EF4-FFF2-40B4-BE49-F238E27FC236}">
                    <a16:creationId xmlns:a16="http://schemas.microsoft.com/office/drawing/2014/main" id="{8A7D74CF-959C-489B-8CA2-6949F91D8F80}"/>
                  </a:ext>
                </a:extLst>
              </p:cNvPr>
              <p:cNvSpPr/>
              <p:nvPr/>
            </p:nvSpPr>
            <p:spPr>
              <a:xfrm>
                <a:off x="1355926" y="2517659"/>
                <a:ext cx="1229696" cy="6580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𝐷</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sub>
                          </m:sSub>
                        </m:den>
                      </m:f>
                    </m:oMath>
                  </m:oMathPara>
                </a14:m>
                <a:endParaRPr lang="en-US" dirty="0"/>
              </a:p>
            </p:txBody>
          </p:sp>
        </mc:Choice>
        <mc:Fallback xmlns="">
          <p:sp>
            <p:nvSpPr>
              <p:cNvPr id="7" name="Dreptunghi 4">
                <a:extLst>
                  <a:ext uri="{FF2B5EF4-FFF2-40B4-BE49-F238E27FC236}">
                    <a16:creationId xmlns:a16="http://schemas.microsoft.com/office/drawing/2014/main" id="{8A7D74CF-959C-489B-8CA2-6949F91D8F80}"/>
                  </a:ext>
                </a:extLst>
              </p:cNvPr>
              <p:cNvSpPr>
                <a:spLocks noRot="1" noChangeAspect="1" noMove="1" noResize="1" noEditPoints="1" noAdjustHandles="1" noChangeArrowheads="1" noChangeShapeType="1" noTextEdit="1"/>
              </p:cNvSpPr>
              <p:nvPr/>
            </p:nvSpPr>
            <p:spPr>
              <a:xfrm>
                <a:off x="1355926" y="2517659"/>
                <a:ext cx="1229696" cy="6580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8B311601-9EF4-4620-82BA-E7986CD705B7}"/>
                  </a:ext>
                </a:extLst>
              </p:cNvPr>
              <p:cNvSpPr/>
              <p:nvPr/>
            </p:nvSpPr>
            <p:spPr>
              <a:xfrm>
                <a:off x="1355926" y="3305025"/>
                <a:ext cx="1094274" cy="6580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𝑜</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m:rPr>
                              <m:sty m:val="p"/>
                            </m:rPr>
                            <a:rPr lang="el-GR" b="0" i="1" smtClean="0">
                              <a:latin typeface="Cambria Math" panose="02040503050406030204" pitchFamily="18" charset="0"/>
                            </a:rPr>
                            <m:t>λ</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𝐷</m:t>
                              </m:r>
                            </m:sub>
                          </m:sSub>
                        </m:den>
                      </m:f>
                    </m:oMath>
                  </m:oMathPara>
                </a14:m>
                <a:endParaRPr lang="en-US" dirty="0"/>
              </a:p>
            </p:txBody>
          </p:sp>
        </mc:Choice>
        <mc:Fallback xmlns="">
          <p:sp>
            <p:nvSpPr>
              <p:cNvPr id="9" name="Dreptunghi 4">
                <a:extLst>
                  <a:ext uri="{FF2B5EF4-FFF2-40B4-BE49-F238E27FC236}">
                    <a16:creationId xmlns:a16="http://schemas.microsoft.com/office/drawing/2014/main" id="{8B311601-9EF4-4620-82BA-E7986CD705B7}"/>
                  </a:ext>
                </a:extLst>
              </p:cNvPr>
              <p:cNvSpPr>
                <a:spLocks noRot="1" noChangeAspect="1" noMove="1" noResize="1" noEditPoints="1" noAdjustHandles="1" noChangeArrowheads="1" noChangeShapeType="1" noTextEdit="1"/>
              </p:cNvSpPr>
              <p:nvPr/>
            </p:nvSpPr>
            <p:spPr>
              <a:xfrm>
                <a:off x="1355926" y="3305025"/>
                <a:ext cx="1094274" cy="6580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Dreptunghi 4">
                <a:extLst>
                  <a:ext uri="{FF2B5EF4-FFF2-40B4-BE49-F238E27FC236}">
                    <a16:creationId xmlns:a16="http://schemas.microsoft.com/office/drawing/2014/main" id="{6B318518-92AC-4542-840F-9F77F9AB99E9}"/>
                  </a:ext>
                </a:extLst>
              </p:cNvPr>
              <p:cNvSpPr/>
              <p:nvPr/>
            </p:nvSpPr>
            <p:spPr>
              <a:xfrm>
                <a:off x="1005197" y="5050742"/>
                <a:ext cx="1274002" cy="665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λ</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𝐿</m:t>
                          </m:r>
                        </m:den>
                      </m:f>
                      <m:f>
                        <m:fPr>
                          <m:ctrlPr>
                            <a:rPr lang="en-US" b="0" i="1" smtClean="0">
                              <a:latin typeface="Cambria Math" panose="02040503050406030204" pitchFamily="18" charset="0"/>
                            </a:rPr>
                          </m:ctrlPr>
                        </m:fPr>
                        <m:num>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𝑑</m:t>
                              </m:r>
                            </m:sub>
                          </m:sSub>
                        </m:num>
                        <m:den>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𝑑𝑠</m:t>
                              </m:r>
                            </m:sub>
                          </m:sSub>
                        </m:den>
                      </m:f>
                    </m:oMath>
                  </m:oMathPara>
                </a14:m>
                <a:endParaRPr lang="en-US" dirty="0"/>
              </a:p>
            </p:txBody>
          </p:sp>
        </mc:Choice>
        <mc:Fallback xmlns="">
          <p:sp>
            <p:nvSpPr>
              <p:cNvPr id="11" name="Dreptunghi 4">
                <a:extLst>
                  <a:ext uri="{FF2B5EF4-FFF2-40B4-BE49-F238E27FC236}">
                    <a16:creationId xmlns:a16="http://schemas.microsoft.com/office/drawing/2014/main" id="{6B318518-92AC-4542-840F-9F77F9AB99E9}"/>
                  </a:ext>
                </a:extLst>
              </p:cNvPr>
              <p:cNvSpPr>
                <a:spLocks noRot="1" noChangeAspect="1" noMove="1" noResize="1" noEditPoints="1" noAdjustHandles="1" noChangeArrowheads="1" noChangeShapeType="1" noTextEdit="1"/>
              </p:cNvSpPr>
              <p:nvPr/>
            </p:nvSpPr>
            <p:spPr>
              <a:xfrm>
                <a:off x="1005197" y="5050742"/>
                <a:ext cx="1274002" cy="665054"/>
              </a:xfrm>
              <a:prstGeom prst="rect">
                <a:avLst/>
              </a:prstGeom>
              <a:blipFill>
                <a:blip r:embed="rId5"/>
                <a:stretch>
                  <a:fillRect/>
                </a:stretch>
              </a:blipFill>
            </p:spPr>
            <p:txBody>
              <a:bodyPr/>
              <a:lstStyle/>
              <a:p>
                <a:r>
                  <a:rPr lang="en-US">
                    <a:noFill/>
                  </a:rPr>
                  <a:t> </a:t>
                </a:r>
              </a:p>
            </p:txBody>
          </p:sp>
        </mc:Fallback>
      </mc:AlternateContent>
      <p:sp>
        <p:nvSpPr>
          <p:cNvPr id="13" name="CasetăText 23">
            <a:extLst>
              <a:ext uri="{FF2B5EF4-FFF2-40B4-BE49-F238E27FC236}">
                <a16:creationId xmlns:a16="http://schemas.microsoft.com/office/drawing/2014/main" id="{020F7836-9340-4CB0-B8D7-E15CD17A9A20}"/>
              </a:ext>
            </a:extLst>
          </p:cNvPr>
          <p:cNvSpPr txBox="1"/>
          <p:nvPr/>
        </p:nvSpPr>
        <p:spPr>
          <a:xfrm>
            <a:off x="644246" y="1291385"/>
            <a:ext cx="8161551" cy="369332"/>
          </a:xfrm>
          <a:prstGeom prst="rect">
            <a:avLst/>
          </a:prstGeom>
          <a:noFill/>
        </p:spPr>
        <p:txBody>
          <a:bodyPr wrap="square" rtlCol="0">
            <a:spAutoFit/>
          </a:bodyPr>
          <a:lstStyle/>
          <a:p>
            <a:pPr marL="342900" indent="-342900">
              <a:buFont typeface="Arial" panose="020B0604020202020204" pitchFamily="34" charset="0"/>
              <a:buChar char="•"/>
            </a:pPr>
            <a:r>
              <a:rPr lang="en-US" dirty="0"/>
              <a:t>The final small signal MOS transistor model results:</a:t>
            </a:r>
          </a:p>
        </p:txBody>
      </p:sp>
      <p:sp>
        <p:nvSpPr>
          <p:cNvPr id="15" name="Rectangle: Rounded Corners 21">
            <a:extLst>
              <a:ext uri="{FF2B5EF4-FFF2-40B4-BE49-F238E27FC236}">
                <a16:creationId xmlns:a16="http://schemas.microsoft.com/office/drawing/2014/main" id="{F13711D3-B07D-4212-90A5-DD255CF07866}"/>
              </a:ext>
            </a:extLst>
          </p:cNvPr>
          <p:cNvSpPr/>
          <p:nvPr/>
        </p:nvSpPr>
        <p:spPr>
          <a:xfrm>
            <a:off x="1214180" y="2422249"/>
            <a:ext cx="1520263" cy="162394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asetăText 23">
            <a:extLst>
              <a:ext uri="{FF2B5EF4-FFF2-40B4-BE49-F238E27FC236}">
                <a16:creationId xmlns:a16="http://schemas.microsoft.com/office/drawing/2014/main" id="{7879C689-B522-4F35-A071-A8EEE6F98E5B}"/>
              </a:ext>
            </a:extLst>
          </p:cNvPr>
          <p:cNvSpPr txBox="1"/>
          <p:nvPr/>
        </p:nvSpPr>
        <p:spPr>
          <a:xfrm>
            <a:off x="644246" y="4506064"/>
            <a:ext cx="8161551" cy="369332"/>
          </a:xfrm>
          <a:prstGeom prst="rect">
            <a:avLst/>
          </a:prstGeom>
          <a:noFill/>
        </p:spPr>
        <p:txBody>
          <a:bodyPr wrap="square" rtlCol="0">
            <a:spAutoFit/>
          </a:bodyPr>
          <a:lstStyle/>
          <a:p>
            <a:pPr marL="342900" indent="-342900">
              <a:buFont typeface="Arial" panose="020B0604020202020204" pitchFamily="34" charset="0"/>
              <a:buChar char="•"/>
            </a:pPr>
            <a:r>
              <a:rPr lang="en-US" dirty="0"/>
              <a:t>Where:</a:t>
            </a:r>
          </a:p>
        </p:txBody>
      </p:sp>
    </p:spTree>
    <p:extLst>
      <p:ext uri="{BB962C8B-B14F-4D97-AF65-F5344CB8AC3E}">
        <p14:creationId xmlns:p14="http://schemas.microsoft.com/office/powerpoint/2010/main" val="3436166460"/>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69534C7506104E85644C48DE41CDB0" ma:contentTypeVersion="5" ma:contentTypeDescription="Create a new document." ma:contentTypeScope="" ma:versionID="88afe80edbd941d8be7bfd0a281f7d50">
  <xsd:schema xmlns:xsd="http://www.w3.org/2001/XMLSchema" xmlns:xs="http://www.w3.org/2001/XMLSchema" xmlns:p="http://schemas.microsoft.com/office/2006/metadata/properties" xmlns:ns2="cc73e858-f3e6-494a-8d82-a008f11df119" targetNamespace="http://schemas.microsoft.com/office/2006/metadata/properties" ma:root="true" ma:fieldsID="8ad0845317dc6a598cc4d165831bfbdb" ns2:_="">
    <xsd:import namespace="cc73e858-f3e6-494a-8d82-a008f11df1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3e858-f3e6-494a-8d82-a008f11df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02E4E6-A2CD-4D32-B13A-E8F22380C2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73e858-f3e6-494a-8d82-a008f11df1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612245-4180-4298-8255-68A05239869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C291B02-FF56-4EDE-807C-F2A95A4314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4123</TotalTime>
  <Words>3082</Words>
  <Application>Microsoft Office PowerPoint</Application>
  <PresentationFormat>Widescreen</PresentationFormat>
  <Paragraphs>218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Temă Office</vt:lpstr>
      <vt:lpstr>Small Signal Model / Current Mirror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Oscilatoare de Relaxare</dc:title>
  <dc:creator>Games</dc:creator>
  <cp:lastModifiedBy>Andrei Danchiv</cp:lastModifiedBy>
  <cp:revision>326</cp:revision>
  <dcterms:created xsi:type="dcterms:W3CDTF">2020-03-21T10:43:24Z</dcterms:created>
  <dcterms:modified xsi:type="dcterms:W3CDTF">2023-01-25T09:22:09Z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0x010100E769534C7506104E85644C48DE41CDB0</vt:lpwstr>
  </property>
</Properties>
</file>