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348" r:id="rId6"/>
    <p:sldId id="349" r:id="rId7"/>
    <p:sldId id="347" r:id="rId8"/>
    <p:sldId id="343" r:id="rId9"/>
    <p:sldId id="350" r:id="rId10"/>
    <p:sldId id="324" r:id="rId11"/>
    <p:sldId id="351" r:id="rId12"/>
    <p:sldId id="325" r:id="rId13"/>
    <p:sldId id="334" r:id="rId14"/>
    <p:sldId id="352" r:id="rId15"/>
    <p:sldId id="326" r:id="rId16"/>
    <p:sldId id="335" r:id="rId17"/>
    <p:sldId id="353" r:id="rId18"/>
    <p:sldId id="327" r:id="rId19"/>
    <p:sldId id="336" r:id="rId20"/>
    <p:sldId id="354" r:id="rId21"/>
    <p:sldId id="328" r:id="rId22"/>
    <p:sldId id="337" r:id="rId23"/>
    <p:sldId id="329" r:id="rId24"/>
    <p:sldId id="338" r:id="rId25"/>
    <p:sldId id="358" r:id="rId26"/>
    <p:sldId id="359" r:id="rId27"/>
    <p:sldId id="355" r:id="rId28"/>
    <p:sldId id="330" r:id="rId29"/>
    <p:sldId id="339" r:id="rId30"/>
    <p:sldId id="356" r:id="rId31"/>
    <p:sldId id="331" r:id="rId32"/>
    <p:sldId id="340" r:id="rId33"/>
    <p:sldId id="357" r:id="rId34"/>
    <p:sldId id="332" r:id="rId35"/>
    <p:sldId id="341" r:id="rId36"/>
    <p:sldId id="333" r:id="rId37"/>
    <p:sldId id="342" r:id="rId38"/>
    <p:sldId id="345" r:id="rId39"/>
    <p:sldId id="346" r:id="rId40"/>
    <p:sldId id="344" r:id="rId41"/>
    <p:sldId id="360" r:id="rId42"/>
    <p:sldId id="36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3939" autoAdjust="0"/>
  </p:normalViewPr>
  <p:slideViewPr>
    <p:cSldViewPr snapToGrid="0">
      <p:cViewPr varScale="1">
        <p:scale>
          <a:sx n="153" d="100"/>
          <a:sy n="153" d="100"/>
        </p:scale>
        <p:origin x="57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ciencedirect.com/topics/chemistry/czochralski-proces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dirty="0"/>
              <a:t>CMOS Process</a:t>
            </a:r>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135777" cy="461665"/>
          </a:xfrm>
          <a:prstGeom prst="rect">
            <a:avLst/>
          </a:prstGeom>
          <a:noFill/>
        </p:spPr>
        <p:txBody>
          <a:bodyPr wrap="none" rtlCol="0">
            <a:spAutoFit/>
          </a:bodyPr>
          <a:lstStyle/>
          <a:p>
            <a:r>
              <a:rPr lang="en-US" sz="2400" dirty="0"/>
              <a:t>Layout – N Well</a:t>
            </a:r>
            <a:endParaRPr lang="ro-RO" sz="2400" dirty="0"/>
          </a:p>
        </p:txBody>
      </p:sp>
      <p:pic>
        <p:nvPicPr>
          <p:cNvPr id="6" name="Picture 5">
            <a:extLst>
              <a:ext uri="{FF2B5EF4-FFF2-40B4-BE49-F238E27FC236}">
                <a16:creationId xmlns:a16="http://schemas.microsoft.com/office/drawing/2014/main" id="{79A53F7E-D7A6-4646-9AB3-B57F9A6F6026}"/>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161351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955903" cy="461665"/>
          </a:xfrm>
          <a:prstGeom prst="rect">
            <a:avLst/>
          </a:prstGeom>
          <a:noFill/>
        </p:spPr>
        <p:txBody>
          <a:bodyPr wrap="none" rtlCol="0">
            <a:spAutoFit/>
          </a:bodyPr>
          <a:lstStyle/>
          <a:p>
            <a:r>
              <a:rPr lang="en-US" sz="2400" dirty="0"/>
              <a:t>Active</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2585323"/>
          </a:xfrm>
          <a:prstGeom prst="rect">
            <a:avLst/>
          </a:prstGeom>
          <a:noFill/>
        </p:spPr>
        <p:txBody>
          <a:bodyPr wrap="square" rtlCol="0">
            <a:spAutoFit/>
          </a:bodyPr>
          <a:lstStyle/>
          <a:p>
            <a:pPr marL="342900" indent="-342900">
              <a:buFont typeface="Arial" panose="020B0604020202020204" pitchFamily="34" charset="0"/>
              <a:buChar char="•"/>
            </a:pPr>
            <a:r>
              <a:rPr lang="en-US" dirty="0"/>
              <a:t>The next step of the process is to define the active regions.</a:t>
            </a:r>
          </a:p>
          <a:p>
            <a:pPr marL="342900" indent="-342900">
              <a:buFont typeface="Arial" panose="020B0604020202020204" pitchFamily="34" charset="0"/>
              <a:buChar char="•"/>
            </a:pPr>
            <a:r>
              <a:rPr lang="en-US" dirty="0"/>
              <a:t>The entire wafer except for the active regions will be covered with Field Oxide (FOX). So we need to mark as “active region” all regions that we need to further dope as either n or p type.</a:t>
            </a:r>
          </a:p>
          <a:p>
            <a:pPr marL="342900" indent="-342900">
              <a:buFont typeface="Arial" panose="020B0604020202020204" pitchFamily="34" charset="0"/>
              <a:buChar char="•"/>
            </a:pPr>
            <a:r>
              <a:rPr lang="en-US" dirty="0"/>
              <a:t>This corresponds to the second photolithographic prosses – the Active mask.</a:t>
            </a:r>
          </a:p>
          <a:p>
            <a:pPr marL="342900" indent="-342900">
              <a:buFont typeface="Arial" panose="020B0604020202020204" pitchFamily="34" charset="0"/>
              <a:buChar char="•"/>
            </a:pPr>
            <a:r>
              <a:rPr lang="en-US" dirty="0"/>
              <a:t>During this process step, the field oxide is grown (covering everything except the regions marked by the Active layer).</a:t>
            </a:r>
          </a:p>
          <a:p>
            <a:pPr marL="342900" indent="-342900">
              <a:buFont typeface="Arial" panose="020B0604020202020204" pitchFamily="34" charset="0"/>
              <a:buChar char="•"/>
            </a:pPr>
            <a:r>
              <a:rPr lang="en-US" dirty="0"/>
              <a:t>LOCOS (locally corroded oxide) – Bird’s Beak</a:t>
            </a:r>
          </a:p>
          <a:p>
            <a:pPr marL="342900" indent="-342900">
              <a:buFont typeface="Arial" panose="020B0604020202020204" pitchFamily="34" charset="0"/>
              <a:buChar char="•"/>
            </a:pPr>
            <a:r>
              <a:rPr lang="en-US" dirty="0"/>
              <a:t>In this example we need two active areas inside the N Well – one for the PMOS transistor and one for the substrate contact and two active areas outside the N Well – one for the NMOS transistor and one for the substrate contact.</a:t>
            </a:r>
          </a:p>
          <a:p>
            <a:pPr marL="342900" indent="-342900">
              <a:buFont typeface="Arial" panose="020B0604020202020204" pitchFamily="34" charset="0"/>
              <a:buChar char="•"/>
            </a:pPr>
            <a:r>
              <a:rPr lang="en-US" dirty="0"/>
              <a:t>The channel width is defined by the Active mask.</a:t>
            </a:r>
          </a:p>
        </p:txBody>
      </p:sp>
    </p:spTree>
    <p:extLst>
      <p:ext uri="{BB962C8B-B14F-4D97-AF65-F5344CB8AC3E}">
        <p14:creationId xmlns:p14="http://schemas.microsoft.com/office/powerpoint/2010/main" val="250360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06630" cy="461665"/>
          </a:xfrm>
          <a:prstGeom prst="rect">
            <a:avLst/>
          </a:prstGeom>
          <a:noFill/>
        </p:spPr>
        <p:txBody>
          <a:bodyPr wrap="none" rtlCol="0">
            <a:spAutoFit/>
          </a:bodyPr>
          <a:lstStyle/>
          <a:p>
            <a:r>
              <a:rPr lang="en-US" sz="2400" dirty="0"/>
              <a:t>Cross Section – Active</a:t>
            </a:r>
            <a:endParaRPr lang="ro-RO" sz="2400" dirty="0"/>
          </a:p>
        </p:txBody>
      </p:sp>
      <p:pic>
        <p:nvPicPr>
          <p:cNvPr id="6" name="Picture 5">
            <a:extLst>
              <a:ext uri="{FF2B5EF4-FFF2-40B4-BE49-F238E27FC236}">
                <a16:creationId xmlns:a16="http://schemas.microsoft.com/office/drawing/2014/main" id="{47B13253-A9E6-418F-962C-90D0037D84E0}"/>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264349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81532" cy="461665"/>
          </a:xfrm>
          <a:prstGeom prst="rect">
            <a:avLst/>
          </a:prstGeom>
          <a:noFill/>
        </p:spPr>
        <p:txBody>
          <a:bodyPr wrap="none" rtlCol="0">
            <a:spAutoFit/>
          </a:bodyPr>
          <a:lstStyle/>
          <a:p>
            <a:r>
              <a:rPr lang="en-US" sz="2400" dirty="0"/>
              <a:t>Layout – Active</a:t>
            </a:r>
            <a:endParaRPr lang="ro-RO" sz="2400" dirty="0"/>
          </a:p>
        </p:txBody>
      </p:sp>
      <p:pic>
        <p:nvPicPr>
          <p:cNvPr id="5" name="Picture 4">
            <a:extLst>
              <a:ext uri="{FF2B5EF4-FFF2-40B4-BE49-F238E27FC236}">
                <a16:creationId xmlns:a16="http://schemas.microsoft.com/office/drawing/2014/main" id="{E7A50478-05FE-48D0-B31A-56BEFA120766}"/>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4988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989630" cy="461665"/>
          </a:xfrm>
          <a:prstGeom prst="rect">
            <a:avLst/>
          </a:prstGeom>
          <a:noFill/>
        </p:spPr>
        <p:txBody>
          <a:bodyPr wrap="none" rtlCol="0">
            <a:spAutoFit/>
          </a:bodyPr>
          <a:lstStyle/>
          <a:p>
            <a:r>
              <a:rPr lang="en-US" sz="2400" dirty="0"/>
              <a:t>Poly Si</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2862322"/>
          </a:xfrm>
          <a:prstGeom prst="rect">
            <a:avLst/>
          </a:prstGeom>
          <a:noFill/>
        </p:spPr>
        <p:txBody>
          <a:bodyPr wrap="square" rtlCol="0">
            <a:spAutoFit/>
          </a:bodyPr>
          <a:lstStyle/>
          <a:p>
            <a:pPr marL="342900" indent="-342900">
              <a:buFont typeface="Arial" panose="020B0604020202020204" pitchFamily="34" charset="0"/>
              <a:buChar char="•"/>
            </a:pPr>
            <a:r>
              <a:rPr lang="en-US" dirty="0"/>
              <a:t>The next step of the process is to grow the gate oxide.</a:t>
            </a:r>
          </a:p>
          <a:p>
            <a:pPr marL="342900" indent="-342900">
              <a:buFont typeface="Arial" panose="020B0604020202020204" pitchFamily="34" charset="0"/>
              <a:buChar char="•"/>
            </a:pPr>
            <a:r>
              <a:rPr lang="en-US" dirty="0"/>
              <a:t>The gate oxide is much thinner then the field oxide but it is a better quality oxide, as all MOS transistors properties depend on it.</a:t>
            </a:r>
          </a:p>
          <a:p>
            <a:pPr marL="342900" indent="-342900">
              <a:buFont typeface="Arial" panose="020B0604020202020204" pitchFamily="34" charset="0"/>
              <a:buChar char="•"/>
            </a:pPr>
            <a:r>
              <a:rPr lang="en-US" dirty="0"/>
              <a:t>There is no mask involved, the process affects the entire wafer (but actually the main </a:t>
            </a:r>
            <a:r>
              <a:rPr lang="en-US" dirty="0" err="1"/>
              <a:t>groth</a:t>
            </a:r>
            <a:r>
              <a:rPr lang="en-US" dirty="0"/>
              <a:t> happens in the active areas as the rest is already covered by the FOX).</a:t>
            </a:r>
          </a:p>
          <a:p>
            <a:pPr marL="342900" indent="-342900">
              <a:buFont typeface="Arial" panose="020B0604020202020204" pitchFamily="34" charset="0"/>
              <a:buChar char="•"/>
            </a:pPr>
            <a:r>
              <a:rPr lang="en-US" dirty="0"/>
              <a:t>Then a poly silicon layer is deposited on the entire wafer. (Again, no mask involved… yet!)</a:t>
            </a:r>
          </a:p>
          <a:p>
            <a:pPr marL="342900" indent="-342900">
              <a:buFont typeface="Arial" panose="020B0604020202020204" pitchFamily="34" charset="0"/>
              <a:buChar char="•"/>
            </a:pPr>
            <a:r>
              <a:rPr lang="en-US" dirty="0"/>
              <a:t>Then, a photolithographic process is applied and the poly silicon is removed from everywhere it is not protected by the mask.</a:t>
            </a:r>
          </a:p>
          <a:p>
            <a:pPr marL="342900" indent="-342900">
              <a:buFont typeface="Arial" panose="020B0604020202020204" pitchFamily="34" charset="0"/>
              <a:buChar char="•"/>
            </a:pPr>
            <a:r>
              <a:rPr lang="en-US" dirty="0"/>
              <a:t>This corresponds to the third photolithographic prosses – the Poly Si mask.</a:t>
            </a:r>
          </a:p>
          <a:p>
            <a:pPr marL="342900" indent="-342900">
              <a:buFont typeface="Arial" panose="020B0604020202020204" pitchFamily="34" charset="0"/>
              <a:buChar char="•"/>
            </a:pPr>
            <a:r>
              <a:rPr lang="en-US" dirty="0"/>
              <a:t>The channel length is defined by the Poly Si mask.</a:t>
            </a:r>
          </a:p>
        </p:txBody>
      </p:sp>
    </p:spTree>
    <p:extLst>
      <p:ext uri="{BB962C8B-B14F-4D97-AF65-F5344CB8AC3E}">
        <p14:creationId xmlns:p14="http://schemas.microsoft.com/office/powerpoint/2010/main" val="282284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40357" cy="461665"/>
          </a:xfrm>
          <a:prstGeom prst="rect">
            <a:avLst/>
          </a:prstGeom>
          <a:noFill/>
        </p:spPr>
        <p:txBody>
          <a:bodyPr wrap="none" rtlCol="0">
            <a:spAutoFit/>
          </a:bodyPr>
          <a:lstStyle/>
          <a:p>
            <a:r>
              <a:rPr lang="en-US" sz="2400" dirty="0"/>
              <a:t>Cross Section – Poly Si</a:t>
            </a:r>
            <a:endParaRPr lang="ro-RO" sz="2400" dirty="0"/>
          </a:p>
        </p:txBody>
      </p:sp>
      <p:pic>
        <p:nvPicPr>
          <p:cNvPr id="5" name="Picture 4">
            <a:extLst>
              <a:ext uri="{FF2B5EF4-FFF2-40B4-BE49-F238E27FC236}">
                <a16:creationId xmlns:a16="http://schemas.microsoft.com/office/drawing/2014/main" id="{DDECBF5A-AE71-4F9C-9B67-809FF744AAB1}"/>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124028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115259" cy="461665"/>
          </a:xfrm>
          <a:prstGeom prst="rect">
            <a:avLst/>
          </a:prstGeom>
          <a:noFill/>
        </p:spPr>
        <p:txBody>
          <a:bodyPr wrap="none" rtlCol="0">
            <a:spAutoFit/>
          </a:bodyPr>
          <a:lstStyle/>
          <a:p>
            <a:r>
              <a:rPr lang="en-US" sz="2400" dirty="0"/>
              <a:t>Layout – Poly Si</a:t>
            </a:r>
            <a:endParaRPr lang="ro-RO" sz="2400" dirty="0"/>
          </a:p>
        </p:txBody>
      </p:sp>
      <p:pic>
        <p:nvPicPr>
          <p:cNvPr id="6" name="Picture 5">
            <a:extLst>
              <a:ext uri="{FF2B5EF4-FFF2-40B4-BE49-F238E27FC236}">
                <a16:creationId xmlns:a16="http://schemas.microsoft.com/office/drawing/2014/main" id="{FAEEBC94-864D-4D30-9F41-36E0AAC8C1AF}"/>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71030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792752" cy="461665"/>
          </a:xfrm>
          <a:prstGeom prst="rect">
            <a:avLst/>
          </a:prstGeom>
          <a:noFill/>
        </p:spPr>
        <p:txBody>
          <a:bodyPr wrap="none" rtlCol="0">
            <a:spAutoFit/>
          </a:bodyPr>
          <a:lstStyle/>
          <a:p>
            <a:r>
              <a:rPr lang="en-US" sz="2400" dirty="0"/>
              <a:t>N Select and P Select</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2308324"/>
          </a:xfrm>
          <a:prstGeom prst="rect">
            <a:avLst/>
          </a:prstGeom>
          <a:noFill/>
        </p:spPr>
        <p:txBody>
          <a:bodyPr wrap="square" rtlCol="0">
            <a:spAutoFit/>
          </a:bodyPr>
          <a:lstStyle/>
          <a:p>
            <a:pPr marL="342900" indent="-342900">
              <a:buFont typeface="Arial" panose="020B0604020202020204" pitchFamily="34" charset="0"/>
              <a:buChar char="•"/>
            </a:pPr>
            <a:r>
              <a:rPr lang="en-US" dirty="0"/>
              <a:t>The next two process steps corresponds to the n+ and p+ doping for the drain, source and substrate contacts.</a:t>
            </a:r>
          </a:p>
          <a:p>
            <a:pPr marL="342900" indent="-342900">
              <a:buFont typeface="Arial" panose="020B0604020202020204" pitchFamily="34" charset="0"/>
              <a:buChar char="•"/>
            </a:pPr>
            <a:r>
              <a:rPr lang="en-US" dirty="0"/>
              <a:t>It can be seen that the N Select and P Select masks are always drown around the active mask. Some active areas are “covered” by N Select while others by P Select.</a:t>
            </a:r>
          </a:p>
          <a:p>
            <a:pPr marL="342900" indent="-342900">
              <a:buFont typeface="Arial" panose="020B0604020202020204" pitchFamily="34" charset="0"/>
              <a:buChar char="•"/>
            </a:pPr>
            <a:r>
              <a:rPr lang="en-US" dirty="0"/>
              <a:t>However, the actual doping will only take place inside the active area – even if the N/P Select masks extends outside the Active, that area is covered by field oxide (FOX) that prevents the doping.</a:t>
            </a:r>
          </a:p>
          <a:p>
            <a:pPr marL="342900" indent="-342900">
              <a:buFont typeface="Arial" panose="020B0604020202020204" pitchFamily="34" charset="0"/>
              <a:buChar char="•"/>
            </a:pPr>
            <a:r>
              <a:rPr lang="en-US" dirty="0"/>
              <a:t>Similarly, the active area below the gate oxide and Poly Si layers will not be dopped (as it is covered by Poly Si).</a:t>
            </a:r>
          </a:p>
          <a:p>
            <a:pPr marL="342900" indent="-342900">
              <a:buFont typeface="Arial" panose="020B0604020202020204" pitchFamily="34" charset="0"/>
              <a:buChar char="•"/>
            </a:pPr>
            <a:r>
              <a:rPr lang="en-US" dirty="0"/>
              <a:t>This process of first defining the Poly Si gate area and then doping the source and drain is an example of self-aligned process (in </a:t>
            </a:r>
            <a:r>
              <a:rPr lang="en-US" dirty="0" err="1"/>
              <a:t>romana</a:t>
            </a:r>
            <a:r>
              <a:rPr lang="en-US" dirty="0"/>
              <a:t>: “</a:t>
            </a:r>
            <a:r>
              <a:rPr lang="en-US" dirty="0" err="1"/>
              <a:t>autoaliniere</a:t>
            </a:r>
            <a:r>
              <a:rPr lang="en-US" dirty="0"/>
              <a:t>”) – see dedicated slide for more details.</a:t>
            </a:r>
          </a:p>
        </p:txBody>
      </p:sp>
    </p:spTree>
    <p:extLst>
      <p:ext uri="{BB962C8B-B14F-4D97-AF65-F5344CB8AC3E}">
        <p14:creationId xmlns:p14="http://schemas.microsoft.com/office/powerpoint/2010/main" val="387535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154903" cy="461665"/>
          </a:xfrm>
          <a:prstGeom prst="rect">
            <a:avLst/>
          </a:prstGeom>
          <a:noFill/>
        </p:spPr>
        <p:txBody>
          <a:bodyPr wrap="none" rtlCol="0">
            <a:spAutoFit/>
          </a:bodyPr>
          <a:lstStyle/>
          <a:p>
            <a:r>
              <a:rPr lang="en-US" sz="2400" dirty="0"/>
              <a:t>Cross Section – N Select</a:t>
            </a:r>
            <a:endParaRPr lang="ro-RO" sz="2400" dirty="0"/>
          </a:p>
        </p:txBody>
      </p:sp>
      <p:pic>
        <p:nvPicPr>
          <p:cNvPr id="6" name="Picture 5">
            <a:extLst>
              <a:ext uri="{FF2B5EF4-FFF2-40B4-BE49-F238E27FC236}">
                <a16:creationId xmlns:a16="http://schemas.microsoft.com/office/drawing/2014/main" id="{4B9E0F93-E7B8-4A48-9298-04906D1C9780}"/>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368007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329805" cy="461665"/>
          </a:xfrm>
          <a:prstGeom prst="rect">
            <a:avLst/>
          </a:prstGeom>
          <a:noFill/>
        </p:spPr>
        <p:txBody>
          <a:bodyPr wrap="none" rtlCol="0">
            <a:spAutoFit/>
          </a:bodyPr>
          <a:lstStyle/>
          <a:p>
            <a:r>
              <a:rPr lang="en-US" sz="2400" dirty="0"/>
              <a:t>Layout – N Select</a:t>
            </a:r>
            <a:endParaRPr lang="ro-RO" sz="2400" dirty="0"/>
          </a:p>
        </p:txBody>
      </p:sp>
      <p:pic>
        <p:nvPicPr>
          <p:cNvPr id="5" name="Picture 4">
            <a:extLst>
              <a:ext uri="{FF2B5EF4-FFF2-40B4-BE49-F238E27FC236}">
                <a16:creationId xmlns:a16="http://schemas.microsoft.com/office/drawing/2014/main" id="{66EBC1D5-10C1-4B81-82E1-DAF36B49749A}"/>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338588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7211590" cy="461665"/>
          </a:xfrm>
          <a:prstGeom prst="rect">
            <a:avLst/>
          </a:prstGeom>
          <a:noFill/>
        </p:spPr>
        <p:txBody>
          <a:bodyPr wrap="none" rtlCol="0">
            <a:spAutoFit/>
          </a:bodyPr>
          <a:lstStyle/>
          <a:p>
            <a:r>
              <a:rPr lang="en-US" sz="2400" dirty="0" err="1"/>
              <a:t>Czochralski</a:t>
            </a:r>
            <a:r>
              <a:rPr lang="en-US" sz="2400" dirty="0"/>
              <a:t> method for obtaining monocrystalline silicon</a:t>
            </a:r>
            <a:endParaRPr lang="ro-RO" sz="2400" dirty="0"/>
          </a:p>
        </p:txBody>
      </p:sp>
      <p:sp>
        <p:nvSpPr>
          <p:cNvPr id="6" name="CasetăText 23">
            <a:extLst>
              <a:ext uri="{FF2B5EF4-FFF2-40B4-BE49-F238E27FC236}">
                <a16:creationId xmlns:a16="http://schemas.microsoft.com/office/drawing/2014/main" id="{687D5EA8-1BF3-4C46-A493-C567EA9602C9}"/>
              </a:ext>
            </a:extLst>
          </p:cNvPr>
          <p:cNvSpPr txBox="1"/>
          <p:nvPr/>
        </p:nvSpPr>
        <p:spPr>
          <a:xfrm>
            <a:off x="6339184" y="5937007"/>
            <a:ext cx="5786350" cy="307777"/>
          </a:xfrm>
          <a:prstGeom prst="rect">
            <a:avLst/>
          </a:prstGeom>
          <a:noFill/>
        </p:spPr>
        <p:txBody>
          <a:bodyPr wrap="square" rtlCol="0">
            <a:spAutoFit/>
          </a:bodyPr>
          <a:lstStyle/>
          <a:p>
            <a:r>
              <a:rPr lang="en-US" sz="1400" dirty="0"/>
              <a:t>Source: </a:t>
            </a:r>
            <a:r>
              <a:rPr lang="en-US" sz="1400" dirty="0">
                <a:hlinkClick r:id="rId2"/>
              </a:rPr>
              <a:t>https://www.sciencedirect.com/topics/chemistry/czochralski-process</a:t>
            </a:r>
            <a:endParaRPr lang="en-US" sz="1400" dirty="0"/>
          </a:p>
        </p:txBody>
      </p:sp>
      <p:sp>
        <p:nvSpPr>
          <p:cNvPr id="10" name="CasetăText 23">
            <a:extLst>
              <a:ext uri="{FF2B5EF4-FFF2-40B4-BE49-F238E27FC236}">
                <a16:creationId xmlns:a16="http://schemas.microsoft.com/office/drawing/2014/main" id="{29455970-09B3-43CB-BB30-DEDBB3784F86}"/>
              </a:ext>
            </a:extLst>
          </p:cNvPr>
          <p:cNvSpPr txBox="1"/>
          <p:nvPr/>
        </p:nvSpPr>
        <p:spPr>
          <a:xfrm>
            <a:off x="400051" y="1029349"/>
            <a:ext cx="5136454" cy="3416320"/>
          </a:xfrm>
          <a:prstGeom prst="rect">
            <a:avLst/>
          </a:prstGeom>
          <a:noFill/>
        </p:spPr>
        <p:txBody>
          <a:bodyPr wrap="square" rtlCol="0">
            <a:spAutoFit/>
          </a:bodyPr>
          <a:lstStyle/>
          <a:p>
            <a:pPr marL="342900" indent="-342900">
              <a:buFont typeface="Arial" panose="020B0604020202020204" pitchFamily="34" charset="0"/>
              <a:buChar char="•"/>
            </a:pPr>
            <a:r>
              <a:rPr lang="en-US" dirty="0"/>
              <a:t>The </a:t>
            </a:r>
            <a:r>
              <a:rPr lang="en-US" dirty="0" err="1"/>
              <a:t>Czochralski</a:t>
            </a:r>
            <a:r>
              <a:rPr lang="en-US" dirty="0"/>
              <a:t> method is the most important technique for obtaining monocrystalline silicon.</a:t>
            </a:r>
          </a:p>
          <a:p>
            <a:pPr marL="342900" indent="-342900">
              <a:buFont typeface="Arial" panose="020B0604020202020204" pitchFamily="34" charset="0"/>
              <a:buChar char="•"/>
            </a:pPr>
            <a:r>
              <a:rPr lang="en-US" dirty="0"/>
              <a:t>It uses a monocrystalline seed that comes in contact with melted silicon and then is slowly pulled up.</a:t>
            </a:r>
          </a:p>
          <a:p>
            <a:pPr marL="342900" indent="-342900">
              <a:buFont typeface="Arial" panose="020B0604020202020204" pitchFamily="34" charset="0"/>
              <a:buChar char="•"/>
            </a:pPr>
            <a:r>
              <a:rPr lang="en-US" dirty="0"/>
              <a:t>The silicon will solidify and follow the seed crystalline structure, resulting in a monocrystalline rod.</a:t>
            </a:r>
          </a:p>
          <a:p>
            <a:pPr marL="342900" indent="-342900">
              <a:buFont typeface="Arial" panose="020B0604020202020204" pitchFamily="34" charset="0"/>
              <a:buChar char="•"/>
            </a:pPr>
            <a:r>
              <a:rPr lang="en-US" dirty="0"/>
              <a:t>There are other methods of growing monocrystalline silicon.</a:t>
            </a:r>
          </a:p>
          <a:p>
            <a:pPr marL="342900" indent="-342900">
              <a:buFont typeface="Arial" panose="020B0604020202020204" pitchFamily="34" charset="0"/>
              <a:buChar char="•"/>
            </a:pPr>
            <a:r>
              <a:rPr lang="en-US" dirty="0"/>
              <a:t>Purification process: chemical purification, physical purification (floating region)</a:t>
            </a:r>
          </a:p>
        </p:txBody>
      </p:sp>
      <p:pic>
        <p:nvPicPr>
          <p:cNvPr id="12" name="Picture 11">
            <a:extLst>
              <a:ext uri="{FF2B5EF4-FFF2-40B4-BE49-F238E27FC236}">
                <a16:creationId xmlns:a16="http://schemas.microsoft.com/office/drawing/2014/main" id="{A4EEFA83-A057-46BA-A853-56B8D414C70E}"/>
              </a:ext>
            </a:extLst>
          </p:cNvPr>
          <p:cNvPicPr>
            <a:picLocks noChangeAspect="1"/>
          </p:cNvPicPr>
          <p:nvPr/>
        </p:nvPicPr>
        <p:blipFill>
          <a:blip r:embed="rId3"/>
          <a:stretch>
            <a:fillRect/>
          </a:stretch>
        </p:blipFill>
        <p:spPr>
          <a:xfrm>
            <a:off x="5800081" y="1716065"/>
            <a:ext cx="6181553" cy="3779033"/>
          </a:xfrm>
          <a:prstGeom prst="rect">
            <a:avLst/>
          </a:prstGeom>
        </p:spPr>
      </p:pic>
    </p:spTree>
    <p:extLst>
      <p:ext uri="{BB962C8B-B14F-4D97-AF65-F5344CB8AC3E}">
        <p14:creationId xmlns:p14="http://schemas.microsoft.com/office/powerpoint/2010/main" val="30557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154903" cy="461665"/>
          </a:xfrm>
          <a:prstGeom prst="rect">
            <a:avLst/>
          </a:prstGeom>
          <a:noFill/>
        </p:spPr>
        <p:txBody>
          <a:bodyPr wrap="none" rtlCol="0">
            <a:spAutoFit/>
          </a:bodyPr>
          <a:lstStyle/>
          <a:p>
            <a:r>
              <a:rPr lang="en-US" sz="2400" dirty="0"/>
              <a:t>Cross Section – P Select</a:t>
            </a:r>
            <a:endParaRPr lang="ro-RO" sz="2400" dirty="0"/>
          </a:p>
        </p:txBody>
      </p:sp>
      <p:pic>
        <p:nvPicPr>
          <p:cNvPr id="5" name="Picture 4">
            <a:extLst>
              <a:ext uri="{FF2B5EF4-FFF2-40B4-BE49-F238E27FC236}">
                <a16:creationId xmlns:a16="http://schemas.microsoft.com/office/drawing/2014/main" id="{B880043A-AF56-4936-A255-612DE35377E7}"/>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75016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289729" cy="461665"/>
          </a:xfrm>
          <a:prstGeom prst="rect">
            <a:avLst/>
          </a:prstGeom>
          <a:noFill/>
        </p:spPr>
        <p:txBody>
          <a:bodyPr wrap="none" rtlCol="0">
            <a:spAutoFit/>
          </a:bodyPr>
          <a:lstStyle/>
          <a:p>
            <a:r>
              <a:rPr lang="en-US" sz="2400" dirty="0"/>
              <a:t>Layout – P Select</a:t>
            </a:r>
            <a:endParaRPr lang="ro-RO" sz="2400" dirty="0"/>
          </a:p>
        </p:txBody>
      </p:sp>
      <p:pic>
        <p:nvPicPr>
          <p:cNvPr id="6" name="Picture 5">
            <a:extLst>
              <a:ext uri="{FF2B5EF4-FFF2-40B4-BE49-F238E27FC236}">
                <a16:creationId xmlns:a16="http://schemas.microsoft.com/office/drawing/2014/main" id="{95B35452-FEB0-432D-9949-44A7E46610D5}"/>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238582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4AEFF-C1E4-469A-988D-0FFA88FAF1A7}"/>
              </a:ext>
            </a:extLst>
          </p:cNvPr>
          <p:cNvPicPr>
            <a:picLocks noChangeAspect="1"/>
          </p:cNvPicPr>
          <p:nvPr/>
        </p:nvPicPr>
        <p:blipFill>
          <a:blip r:embed="rId2"/>
          <a:stretch>
            <a:fillRect/>
          </a:stretch>
        </p:blipFill>
        <p:spPr>
          <a:xfrm>
            <a:off x="1337100" y="3306403"/>
            <a:ext cx="9297497" cy="3285825"/>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25234" cy="461665"/>
          </a:xfrm>
          <a:prstGeom prst="rect">
            <a:avLst/>
          </a:prstGeom>
          <a:noFill/>
        </p:spPr>
        <p:txBody>
          <a:bodyPr wrap="none" rtlCol="0">
            <a:spAutoFit/>
          </a:bodyPr>
          <a:lstStyle/>
          <a:p>
            <a:r>
              <a:rPr lang="en-US" sz="2400" dirty="0"/>
              <a:t>Self-Alignment</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2308324"/>
          </a:xfrm>
          <a:prstGeom prst="rect">
            <a:avLst/>
          </a:prstGeom>
          <a:noFill/>
        </p:spPr>
        <p:txBody>
          <a:bodyPr wrap="square" rtlCol="0">
            <a:spAutoFit/>
          </a:bodyPr>
          <a:lstStyle/>
          <a:p>
            <a:pPr marL="342900" indent="-342900">
              <a:buFont typeface="Arial" panose="020B0604020202020204" pitchFamily="34" charset="0"/>
              <a:buChar char="•"/>
            </a:pPr>
            <a:r>
              <a:rPr lang="en-US" dirty="0"/>
              <a:t>This is an example how a NOT Self-Aligned process would look like.</a:t>
            </a:r>
          </a:p>
          <a:p>
            <a:pPr marL="342900" indent="-342900">
              <a:buFont typeface="Arial" panose="020B0604020202020204" pitchFamily="34" charset="0"/>
              <a:buChar char="•"/>
            </a:pPr>
            <a:r>
              <a:rPr lang="en-US" dirty="0"/>
              <a:t>From the flow perspective, it may look more natural to first do the drain and source doping and then to place the gate poly between them.</a:t>
            </a:r>
          </a:p>
          <a:p>
            <a:pPr marL="342900" indent="-342900">
              <a:buFont typeface="Arial" panose="020B0604020202020204" pitchFamily="34" charset="0"/>
              <a:buChar char="•"/>
            </a:pPr>
            <a:r>
              <a:rPr lang="en-US" dirty="0"/>
              <a:t>The problem with this is that, if there is a misalignment between the N/P Select and the Poly masks, there is a high risk that the poly will not cover the entire distance between the drain and source. In this case the channel will not reach from drain to source and the transistor will never open.</a:t>
            </a:r>
          </a:p>
          <a:p>
            <a:pPr marL="342900" indent="-342900">
              <a:buFont typeface="Arial" panose="020B0604020202020204" pitchFamily="34" charset="0"/>
              <a:buChar char="•"/>
            </a:pPr>
            <a:r>
              <a:rPr lang="en-US" dirty="0"/>
              <a:t>This can be solved by making the poly extra wide, so even if the maximum </a:t>
            </a:r>
            <a:r>
              <a:rPr lang="en-US" dirty="0" err="1"/>
              <a:t>missalignemnt</a:t>
            </a:r>
            <a:r>
              <a:rPr lang="en-US" dirty="0"/>
              <a:t> occurs, it will still reach from source to drain. But this increases the overlap capacitance. </a:t>
            </a:r>
          </a:p>
        </p:txBody>
      </p:sp>
      <p:sp>
        <p:nvSpPr>
          <p:cNvPr id="8" name="Arrow: Right 32">
            <a:extLst>
              <a:ext uri="{FF2B5EF4-FFF2-40B4-BE49-F238E27FC236}">
                <a16:creationId xmlns:a16="http://schemas.microsoft.com/office/drawing/2014/main" id="{7E5C347B-479D-4028-99B9-DE8DFA58851A}"/>
              </a:ext>
            </a:extLst>
          </p:cNvPr>
          <p:cNvSpPr/>
          <p:nvPr/>
        </p:nvSpPr>
        <p:spPr>
          <a:xfrm rot="21441347">
            <a:off x="3042294" y="478004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32">
            <a:extLst>
              <a:ext uri="{FF2B5EF4-FFF2-40B4-BE49-F238E27FC236}">
                <a16:creationId xmlns:a16="http://schemas.microsoft.com/office/drawing/2014/main" id="{C7AC64B2-5116-42ED-BAF0-ABC57C73F5BB}"/>
              </a:ext>
            </a:extLst>
          </p:cNvPr>
          <p:cNvSpPr/>
          <p:nvPr/>
        </p:nvSpPr>
        <p:spPr>
          <a:xfrm rot="19617905">
            <a:off x="4939987" y="4146907"/>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32">
            <a:extLst>
              <a:ext uri="{FF2B5EF4-FFF2-40B4-BE49-F238E27FC236}">
                <a16:creationId xmlns:a16="http://schemas.microsoft.com/office/drawing/2014/main" id="{F8C36158-BEE0-4853-A9F4-065A565F64B3}"/>
              </a:ext>
            </a:extLst>
          </p:cNvPr>
          <p:cNvSpPr/>
          <p:nvPr/>
        </p:nvSpPr>
        <p:spPr>
          <a:xfrm rot="2230417">
            <a:off x="4978547" y="5354271"/>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32">
            <a:extLst>
              <a:ext uri="{FF2B5EF4-FFF2-40B4-BE49-F238E27FC236}">
                <a16:creationId xmlns:a16="http://schemas.microsoft.com/office/drawing/2014/main" id="{B3DA5B42-7707-4813-ACC7-FB371F62EF01}"/>
              </a:ext>
            </a:extLst>
          </p:cNvPr>
          <p:cNvSpPr/>
          <p:nvPr/>
        </p:nvSpPr>
        <p:spPr>
          <a:xfrm rot="21441347">
            <a:off x="6862731" y="477851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32">
            <a:extLst>
              <a:ext uri="{FF2B5EF4-FFF2-40B4-BE49-F238E27FC236}">
                <a16:creationId xmlns:a16="http://schemas.microsoft.com/office/drawing/2014/main" id="{BECE255B-9D21-451B-B224-3EA3B2092317}"/>
              </a:ext>
            </a:extLst>
          </p:cNvPr>
          <p:cNvSpPr/>
          <p:nvPr/>
        </p:nvSpPr>
        <p:spPr>
          <a:xfrm rot="19617905">
            <a:off x="8801216" y="415569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32">
            <a:extLst>
              <a:ext uri="{FF2B5EF4-FFF2-40B4-BE49-F238E27FC236}">
                <a16:creationId xmlns:a16="http://schemas.microsoft.com/office/drawing/2014/main" id="{41C3D638-7609-480F-B32D-91DC34CB49D5}"/>
              </a:ext>
            </a:extLst>
          </p:cNvPr>
          <p:cNvSpPr/>
          <p:nvPr/>
        </p:nvSpPr>
        <p:spPr>
          <a:xfrm rot="2230417">
            <a:off x="8839776" y="5363060"/>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177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59A4DA-1F91-43DB-A0F8-D2EE8297749A}"/>
              </a:ext>
            </a:extLst>
          </p:cNvPr>
          <p:cNvPicPr>
            <a:picLocks noChangeAspect="1"/>
          </p:cNvPicPr>
          <p:nvPr/>
        </p:nvPicPr>
        <p:blipFill>
          <a:blip r:embed="rId2"/>
          <a:stretch>
            <a:fillRect/>
          </a:stretch>
        </p:blipFill>
        <p:spPr>
          <a:xfrm>
            <a:off x="1406404" y="3979981"/>
            <a:ext cx="9503766" cy="2328175"/>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25234" cy="461665"/>
          </a:xfrm>
          <a:prstGeom prst="rect">
            <a:avLst/>
          </a:prstGeom>
          <a:noFill/>
        </p:spPr>
        <p:txBody>
          <a:bodyPr wrap="none" rtlCol="0">
            <a:spAutoFit/>
          </a:bodyPr>
          <a:lstStyle/>
          <a:p>
            <a:r>
              <a:rPr lang="en-US" sz="2400" dirty="0"/>
              <a:t>Self-Alignment</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2585323"/>
          </a:xfrm>
          <a:prstGeom prst="rect">
            <a:avLst/>
          </a:prstGeom>
          <a:noFill/>
        </p:spPr>
        <p:txBody>
          <a:bodyPr wrap="square" rtlCol="0">
            <a:spAutoFit/>
          </a:bodyPr>
          <a:lstStyle/>
          <a:p>
            <a:pPr marL="342900" indent="-342900">
              <a:buFont typeface="Arial" panose="020B0604020202020204" pitchFamily="34" charset="0"/>
              <a:buChar char="•"/>
            </a:pPr>
            <a:r>
              <a:rPr lang="en-US" dirty="0"/>
              <a:t>The above presented problem is solved in a more efficient manner by first defining the gate poly and then doing the drain and source doping on top.</a:t>
            </a:r>
          </a:p>
          <a:p>
            <a:pPr marL="342900" indent="-342900">
              <a:buFont typeface="Arial" panose="020B0604020202020204" pitchFamily="34" charset="0"/>
              <a:buChar char="•"/>
            </a:pPr>
            <a:r>
              <a:rPr lang="en-US" dirty="0"/>
              <a:t>This way, the gate poly acts as a mask, so the drain and source will start exactly at the edge of the gate poly.</a:t>
            </a:r>
          </a:p>
          <a:p>
            <a:pPr marL="342900" indent="-342900">
              <a:buFont typeface="Arial" panose="020B0604020202020204" pitchFamily="34" charset="0"/>
              <a:buChar char="•"/>
            </a:pPr>
            <a:r>
              <a:rPr lang="en-US" dirty="0"/>
              <a:t>Due to lateral diffusion, there will still be some overlap capacitance but much lower than in the case we intentionally extend the poly over the drain and source to account for mask misalignments.</a:t>
            </a:r>
          </a:p>
          <a:p>
            <a:pPr marL="342900" indent="-342900">
              <a:buFont typeface="Arial" panose="020B0604020202020204" pitchFamily="34" charset="0"/>
              <a:buChar char="•"/>
            </a:pPr>
            <a:r>
              <a:rPr lang="en-US" dirty="0"/>
              <a:t>The fact that the gate poly is dopped during the same doping step as the source and drain also helps in controlling the threshold voltage.</a:t>
            </a:r>
          </a:p>
          <a:p>
            <a:pPr marL="342900" indent="-342900">
              <a:buFont typeface="Arial" panose="020B0604020202020204" pitchFamily="34" charset="0"/>
              <a:buChar char="•"/>
            </a:pPr>
            <a:r>
              <a:rPr lang="en-US" dirty="0"/>
              <a:t>This process technique of using one layer to automatically define the next is called “self-alignment” and it is often use (this was just one important example).</a:t>
            </a:r>
          </a:p>
        </p:txBody>
      </p:sp>
      <p:sp>
        <p:nvSpPr>
          <p:cNvPr id="8" name="Arrow: Right 32">
            <a:extLst>
              <a:ext uri="{FF2B5EF4-FFF2-40B4-BE49-F238E27FC236}">
                <a16:creationId xmlns:a16="http://schemas.microsoft.com/office/drawing/2014/main" id="{7E5C347B-479D-4028-99B9-DE8DFA58851A}"/>
              </a:ext>
            </a:extLst>
          </p:cNvPr>
          <p:cNvSpPr/>
          <p:nvPr/>
        </p:nvSpPr>
        <p:spPr>
          <a:xfrm rot="21441347">
            <a:off x="4138321" y="504456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32">
            <a:extLst>
              <a:ext uri="{FF2B5EF4-FFF2-40B4-BE49-F238E27FC236}">
                <a16:creationId xmlns:a16="http://schemas.microsoft.com/office/drawing/2014/main" id="{6AEB37C7-7620-44F9-AFAA-0A389EAB30DB}"/>
              </a:ext>
            </a:extLst>
          </p:cNvPr>
          <p:cNvSpPr/>
          <p:nvPr/>
        </p:nvSpPr>
        <p:spPr>
          <a:xfrm rot="21441347">
            <a:off x="7641433" y="5044570"/>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240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147815" cy="461665"/>
          </a:xfrm>
          <a:prstGeom prst="rect">
            <a:avLst/>
          </a:prstGeom>
          <a:noFill/>
        </p:spPr>
        <p:txBody>
          <a:bodyPr wrap="none" rtlCol="0">
            <a:spAutoFit/>
          </a:bodyPr>
          <a:lstStyle/>
          <a:p>
            <a:r>
              <a:rPr lang="en-US" sz="2400" dirty="0"/>
              <a:t>Contact</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2308324"/>
          </a:xfrm>
          <a:prstGeom prst="rect">
            <a:avLst/>
          </a:prstGeom>
          <a:noFill/>
        </p:spPr>
        <p:txBody>
          <a:bodyPr wrap="square" rtlCol="0">
            <a:spAutoFit/>
          </a:bodyPr>
          <a:lstStyle/>
          <a:p>
            <a:pPr marL="342900" indent="-342900">
              <a:buFont typeface="Arial" panose="020B0604020202020204" pitchFamily="34" charset="0"/>
              <a:buChar char="•"/>
            </a:pPr>
            <a:r>
              <a:rPr lang="en-US" dirty="0"/>
              <a:t>At this point, all transistors are completed but the connections are missing.</a:t>
            </a:r>
          </a:p>
          <a:p>
            <a:pPr marL="342900" indent="-342900">
              <a:buFont typeface="Arial" panose="020B0604020202020204" pitchFamily="34" charset="0"/>
              <a:buChar char="•"/>
            </a:pPr>
            <a:r>
              <a:rPr lang="en-US" dirty="0"/>
              <a:t>The next process steps consists in covering the entire wafer with an isolation layer, PSG (poly silicate glass). This is also a Si oxide layer but this time it is deposited, not grown by oxidation).</a:t>
            </a:r>
          </a:p>
          <a:p>
            <a:pPr marL="342900" indent="-342900">
              <a:buFont typeface="Arial" panose="020B0604020202020204" pitchFamily="34" charset="0"/>
              <a:buChar char="•"/>
            </a:pPr>
            <a:r>
              <a:rPr lang="en-US" dirty="0"/>
              <a:t>This process covers the entire wafer, not mask is involved.</a:t>
            </a:r>
          </a:p>
          <a:p>
            <a:pPr marL="342900" indent="-342900">
              <a:buFont typeface="Arial" panose="020B0604020202020204" pitchFamily="34" charset="0"/>
              <a:buChar char="•"/>
            </a:pPr>
            <a:r>
              <a:rPr lang="en-US" dirty="0"/>
              <a:t>Then, a photolithographic process is applied to create the contact holes.</a:t>
            </a:r>
          </a:p>
          <a:p>
            <a:pPr marL="342900" indent="-342900">
              <a:buFont typeface="Arial" panose="020B0604020202020204" pitchFamily="34" charset="0"/>
              <a:buChar char="•"/>
            </a:pPr>
            <a:r>
              <a:rPr lang="en-US" dirty="0"/>
              <a:t>As the Layout view slide shows, the contact holes are never placed on top of the gate oxide, as the stress will affect the transistor performances. The gate poly Si is extended outside the gate area to accommodate for the contact holes.</a:t>
            </a:r>
          </a:p>
        </p:txBody>
      </p:sp>
    </p:spTree>
    <p:extLst>
      <p:ext uri="{BB962C8B-B14F-4D97-AF65-F5344CB8AC3E}">
        <p14:creationId xmlns:p14="http://schemas.microsoft.com/office/powerpoint/2010/main" val="238787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098541" cy="461665"/>
          </a:xfrm>
          <a:prstGeom prst="rect">
            <a:avLst/>
          </a:prstGeom>
          <a:noFill/>
        </p:spPr>
        <p:txBody>
          <a:bodyPr wrap="none" rtlCol="0">
            <a:spAutoFit/>
          </a:bodyPr>
          <a:lstStyle/>
          <a:p>
            <a:r>
              <a:rPr lang="en-US" sz="2400" dirty="0"/>
              <a:t>Cross Section – Contact</a:t>
            </a:r>
            <a:endParaRPr lang="ro-RO" sz="2400" dirty="0"/>
          </a:p>
        </p:txBody>
      </p:sp>
      <p:pic>
        <p:nvPicPr>
          <p:cNvPr id="6" name="Picture 5">
            <a:extLst>
              <a:ext uri="{FF2B5EF4-FFF2-40B4-BE49-F238E27FC236}">
                <a16:creationId xmlns:a16="http://schemas.microsoft.com/office/drawing/2014/main" id="{897405E1-5A30-46A7-BBC0-36C302871D0B}"/>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280602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273443" cy="461665"/>
          </a:xfrm>
          <a:prstGeom prst="rect">
            <a:avLst/>
          </a:prstGeom>
          <a:noFill/>
        </p:spPr>
        <p:txBody>
          <a:bodyPr wrap="none" rtlCol="0">
            <a:spAutoFit/>
          </a:bodyPr>
          <a:lstStyle/>
          <a:p>
            <a:r>
              <a:rPr lang="en-US" sz="2400" dirty="0"/>
              <a:t>Layout – Contact</a:t>
            </a:r>
            <a:endParaRPr lang="ro-RO" sz="2400" dirty="0"/>
          </a:p>
        </p:txBody>
      </p:sp>
      <p:pic>
        <p:nvPicPr>
          <p:cNvPr id="5" name="Picture 4">
            <a:extLst>
              <a:ext uri="{FF2B5EF4-FFF2-40B4-BE49-F238E27FC236}">
                <a16:creationId xmlns:a16="http://schemas.microsoft.com/office/drawing/2014/main" id="{D0A76ACB-9078-427C-BCE8-86DAD9EB40FF}"/>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386385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141018" cy="461665"/>
          </a:xfrm>
          <a:prstGeom prst="rect">
            <a:avLst/>
          </a:prstGeom>
          <a:noFill/>
        </p:spPr>
        <p:txBody>
          <a:bodyPr wrap="none" rtlCol="0">
            <a:spAutoFit/>
          </a:bodyPr>
          <a:lstStyle/>
          <a:p>
            <a:r>
              <a:rPr lang="en-US" sz="2400" dirty="0"/>
              <a:t>Metal 1</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next process steps consists in covering the entire wafer with a metal layer.</a:t>
            </a:r>
          </a:p>
          <a:p>
            <a:pPr marL="342900" indent="-342900">
              <a:buFont typeface="Arial" panose="020B0604020202020204" pitchFamily="34" charset="0"/>
              <a:buChar char="•"/>
            </a:pPr>
            <a:r>
              <a:rPr lang="en-US" dirty="0"/>
              <a:t>This process covers the entire wafer, not mask is involved.</a:t>
            </a:r>
          </a:p>
          <a:p>
            <a:pPr marL="342900" indent="-342900">
              <a:buFont typeface="Arial" panose="020B0604020202020204" pitchFamily="34" charset="0"/>
              <a:buChar char="•"/>
            </a:pPr>
            <a:r>
              <a:rPr lang="en-US" dirty="0"/>
              <a:t>Then, a photolithographic process is applied to create the desire metal structure (define the connections).</a:t>
            </a:r>
          </a:p>
        </p:txBody>
      </p:sp>
    </p:spTree>
    <p:extLst>
      <p:ext uri="{BB962C8B-B14F-4D97-AF65-F5344CB8AC3E}">
        <p14:creationId xmlns:p14="http://schemas.microsoft.com/office/powerpoint/2010/main" val="34970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091744" cy="461665"/>
          </a:xfrm>
          <a:prstGeom prst="rect">
            <a:avLst/>
          </a:prstGeom>
          <a:noFill/>
        </p:spPr>
        <p:txBody>
          <a:bodyPr wrap="none" rtlCol="0">
            <a:spAutoFit/>
          </a:bodyPr>
          <a:lstStyle/>
          <a:p>
            <a:r>
              <a:rPr lang="en-US" sz="2400" dirty="0"/>
              <a:t>Cross Section – Metal 1</a:t>
            </a:r>
            <a:endParaRPr lang="ro-RO" sz="2400" dirty="0"/>
          </a:p>
        </p:txBody>
      </p:sp>
      <p:pic>
        <p:nvPicPr>
          <p:cNvPr id="5" name="Picture 4">
            <a:extLst>
              <a:ext uri="{FF2B5EF4-FFF2-40B4-BE49-F238E27FC236}">
                <a16:creationId xmlns:a16="http://schemas.microsoft.com/office/drawing/2014/main" id="{00CA47FC-248A-4D93-9790-469A2B9F542A}"/>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365392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266646" cy="461665"/>
          </a:xfrm>
          <a:prstGeom prst="rect">
            <a:avLst/>
          </a:prstGeom>
          <a:noFill/>
        </p:spPr>
        <p:txBody>
          <a:bodyPr wrap="none" rtlCol="0">
            <a:spAutoFit/>
          </a:bodyPr>
          <a:lstStyle/>
          <a:p>
            <a:r>
              <a:rPr lang="en-US" sz="2400" dirty="0"/>
              <a:t>Layout – Metal 1</a:t>
            </a:r>
            <a:endParaRPr lang="ro-RO" sz="2400" dirty="0"/>
          </a:p>
        </p:txBody>
      </p:sp>
      <p:pic>
        <p:nvPicPr>
          <p:cNvPr id="6" name="Picture 5">
            <a:extLst>
              <a:ext uri="{FF2B5EF4-FFF2-40B4-BE49-F238E27FC236}">
                <a16:creationId xmlns:a16="http://schemas.microsoft.com/office/drawing/2014/main" id="{AFCFDCD4-A8D7-433D-AA23-611F1AF24686}"/>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370592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929631" cy="461665"/>
          </a:xfrm>
          <a:prstGeom prst="rect">
            <a:avLst/>
          </a:prstGeom>
          <a:noFill/>
        </p:spPr>
        <p:txBody>
          <a:bodyPr wrap="none" rtlCol="0">
            <a:spAutoFit/>
          </a:bodyPr>
          <a:lstStyle/>
          <a:p>
            <a:r>
              <a:rPr lang="en-US" sz="2400" dirty="0"/>
              <a:t>Silicon Wafers</a:t>
            </a:r>
            <a:endParaRPr lang="ro-RO" sz="2400" dirty="0"/>
          </a:p>
        </p:txBody>
      </p:sp>
      <p:sp>
        <p:nvSpPr>
          <p:cNvPr id="10" name="CasetăText 23">
            <a:extLst>
              <a:ext uri="{FF2B5EF4-FFF2-40B4-BE49-F238E27FC236}">
                <a16:creationId xmlns:a16="http://schemas.microsoft.com/office/drawing/2014/main" id="{29455970-09B3-43CB-BB30-DEDBB3784F86}"/>
              </a:ext>
            </a:extLst>
          </p:cNvPr>
          <p:cNvSpPr txBox="1"/>
          <p:nvPr/>
        </p:nvSpPr>
        <p:spPr>
          <a:xfrm>
            <a:off x="400050" y="1029349"/>
            <a:ext cx="8474640" cy="1477328"/>
          </a:xfrm>
          <a:prstGeom prst="rect">
            <a:avLst/>
          </a:prstGeom>
          <a:noFill/>
        </p:spPr>
        <p:txBody>
          <a:bodyPr wrap="square" rtlCol="0">
            <a:spAutoFit/>
          </a:bodyPr>
          <a:lstStyle/>
          <a:p>
            <a:pPr marL="342900" indent="-342900">
              <a:buFont typeface="Arial" panose="020B0604020202020204" pitchFamily="34" charset="0"/>
              <a:buChar char="•"/>
            </a:pPr>
            <a:r>
              <a:rPr lang="en-US" dirty="0"/>
              <a:t>The monocrystalline silicon rod is cut into wafers.</a:t>
            </a:r>
          </a:p>
          <a:p>
            <a:pPr marL="342900" indent="-342900">
              <a:buFont typeface="Arial" panose="020B0604020202020204" pitchFamily="34" charset="0"/>
              <a:buChar char="•"/>
            </a:pPr>
            <a:r>
              <a:rPr lang="en-US" dirty="0"/>
              <a:t>Typical wafer sizes used today are 6, 8 and 12 inch.</a:t>
            </a:r>
          </a:p>
          <a:p>
            <a:pPr marL="342900" indent="-342900">
              <a:buFont typeface="Arial" panose="020B0604020202020204" pitchFamily="34" charset="0"/>
              <a:buChar char="•"/>
            </a:pPr>
            <a:r>
              <a:rPr lang="en-US" dirty="0"/>
              <a:t>For wafer alignment, either a flat or a notch is used.</a:t>
            </a:r>
          </a:p>
          <a:p>
            <a:pPr marL="342900" indent="-342900">
              <a:buFont typeface="Arial" panose="020B0604020202020204" pitchFamily="34" charset="0"/>
              <a:buChar char="•"/>
            </a:pPr>
            <a:r>
              <a:rPr lang="en-US" dirty="0"/>
              <a:t>Wafers can be intrinsic (undoped) but are usually pre-doped to either N or P type.</a:t>
            </a:r>
          </a:p>
          <a:p>
            <a:pPr marL="342900" indent="-342900">
              <a:buFont typeface="Arial" panose="020B0604020202020204" pitchFamily="34" charset="0"/>
              <a:buChar char="•"/>
            </a:pPr>
            <a:r>
              <a:rPr lang="en-US" dirty="0"/>
              <a:t>Depending on the process, wafers can have different crystallographic orientations.</a:t>
            </a:r>
          </a:p>
        </p:txBody>
      </p:sp>
      <p:pic>
        <p:nvPicPr>
          <p:cNvPr id="5" name="Picture 4">
            <a:extLst>
              <a:ext uri="{FF2B5EF4-FFF2-40B4-BE49-F238E27FC236}">
                <a16:creationId xmlns:a16="http://schemas.microsoft.com/office/drawing/2014/main" id="{C80BFA46-5C42-443A-9CCF-8F236D417762}"/>
              </a:ext>
            </a:extLst>
          </p:cNvPr>
          <p:cNvPicPr>
            <a:picLocks noChangeAspect="1"/>
          </p:cNvPicPr>
          <p:nvPr/>
        </p:nvPicPr>
        <p:blipFill>
          <a:blip r:embed="rId2"/>
          <a:stretch>
            <a:fillRect/>
          </a:stretch>
        </p:blipFill>
        <p:spPr>
          <a:xfrm>
            <a:off x="7856346" y="2935015"/>
            <a:ext cx="4063748" cy="3676386"/>
          </a:xfrm>
          <a:prstGeom prst="rect">
            <a:avLst/>
          </a:prstGeom>
        </p:spPr>
      </p:pic>
      <p:pic>
        <p:nvPicPr>
          <p:cNvPr id="8" name="Picture 7">
            <a:extLst>
              <a:ext uri="{FF2B5EF4-FFF2-40B4-BE49-F238E27FC236}">
                <a16:creationId xmlns:a16="http://schemas.microsoft.com/office/drawing/2014/main" id="{DB455DD9-AD08-426D-8713-6F4130B91261}"/>
              </a:ext>
            </a:extLst>
          </p:cNvPr>
          <p:cNvPicPr>
            <a:picLocks noChangeAspect="1"/>
          </p:cNvPicPr>
          <p:nvPr/>
        </p:nvPicPr>
        <p:blipFill>
          <a:blip r:embed="rId3"/>
          <a:stretch>
            <a:fillRect/>
          </a:stretch>
        </p:blipFill>
        <p:spPr>
          <a:xfrm>
            <a:off x="4471792" y="3429000"/>
            <a:ext cx="2633704" cy="3124351"/>
          </a:xfrm>
          <a:prstGeom prst="rect">
            <a:avLst/>
          </a:prstGeom>
        </p:spPr>
      </p:pic>
      <p:pic>
        <p:nvPicPr>
          <p:cNvPr id="11" name="Picture 10">
            <a:extLst>
              <a:ext uri="{FF2B5EF4-FFF2-40B4-BE49-F238E27FC236}">
                <a16:creationId xmlns:a16="http://schemas.microsoft.com/office/drawing/2014/main" id="{286584C5-0DB7-4485-BC2B-A895218ED9C5}"/>
              </a:ext>
            </a:extLst>
          </p:cNvPr>
          <p:cNvPicPr>
            <a:picLocks noChangeAspect="1"/>
          </p:cNvPicPr>
          <p:nvPr/>
        </p:nvPicPr>
        <p:blipFill>
          <a:blip r:embed="rId4"/>
          <a:stretch>
            <a:fillRect/>
          </a:stretch>
        </p:blipFill>
        <p:spPr>
          <a:xfrm>
            <a:off x="748446" y="4147844"/>
            <a:ext cx="2972496" cy="1680807"/>
          </a:xfrm>
          <a:prstGeom prst="rect">
            <a:avLst/>
          </a:prstGeom>
        </p:spPr>
      </p:pic>
    </p:spTree>
    <p:extLst>
      <p:ext uri="{BB962C8B-B14F-4D97-AF65-F5344CB8AC3E}">
        <p14:creationId xmlns:p14="http://schemas.microsoft.com/office/powerpoint/2010/main" val="379079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142894" cy="461665"/>
          </a:xfrm>
          <a:prstGeom prst="rect">
            <a:avLst/>
          </a:prstGeom>
          <a:noFill/>
        </p:spPr>
        <p:txBody>
          <a:bodyPr wrap="none" rtlCol="0">
            <a:spAutoFit/>
          </a:bodyPr>
          <a:lstStyle/>
          <a:p>
            <a:r>
              <a:rPr lang="en-US" sz="2400" dirty="0"/>
              <a:t>Via and Metal 2</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462098" cy="1477328"/>
          </a:xfrm>
          <a:prstGeom prst="rect">
            <a:avLst/>
          </a:prstGeom>
          <a:noFill/>
        </p:spPr>
        <p:txBody>
          <a:bodyPr wrap="square" rtlCol="0">
            <a:spAutoFit/>
          </a:bodyPr>
          <a:lstStyle/>
          <a:p>
            <a:pPr marL="342900" indent="-342900">
              <a:buFont typeface="Arial" panose="020B0604020202020204" pitchFamily="34" charset="0"/>
              <a:buChar char="•"/>
            </a:pPr>
            <a:r>
              <a:rPr lang="en-US" dirty="0"/>
              <a:t>In this example process, we have two metal layers but modern processes can have many more.</a:t>
            </a:r>
          </a:p>
          <a:p>
            <a:pPr marL="342900" indent="-342900">
              <a:buFont typeface="Arial" panose="020B0604020202020204" pitchFamily="34" charset="0"/>
              <a:buChar char="•"/>
            </a:pPr>
            <a:r>
              <a:rPr lang="en-US" dirty="0"/>
              <a:t>Two more photolithographic processes are needed to open the connections between metal layers (called “via”) and to define the Metal 2 desired shapes (wires).</a:t>
            </a:r>
          </a:p>
          <a:p>
            <a:pPr marL="342900" indent="-342900">
              <a:buFont typeface="Arial" panose="020B0604020202020204" pitchFamily="34" charset="0"/>
              <a:buChar char="•"/>
            </a:pPr>
            <a:r>
              <a:rPr lang="en-US" dirty="0"/>
              <a:t>After the last metal layer, the entire wafer is covered with the final isolation layer. A final photolithographic process is needed to define the pad openings for the bonding wires. (not presented in the pictures)</a:t>
            </a:r>
          </a:p>
        </p:txBody>
      </p:sp>
    </p:spTree>
    <p:extLst>
      <p:ext uri="{BB962C8B-B14F-4D97-AF65-F5344CB8AC3E}">
        <p14:creationId xmlns:p14="http://schemas.microsoft.com/office/powerpoint/2010/main" val="2750494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528128" cy="461665"/>
          </a:xfrm>
          <a:prstGeom prst="rect">
            <a:avLst/>
          </a:prstGeom>
          <a:noFill/>
        </p:spPr>
        <p:txBody>
          <a:bodyPr wrap="none" rtlCol="0">
            <a:spAutoFit/>
          </a:bodyPr>
          <a:lstStyle/>
          <a:p>
            <a:r>
              <a:rPr lang="en-US" sz="2400" dirty="0"/>
              <a:t>Cross Section – Via</a:t>
            </a:r>
            <a:endParaRPr lang="ro-RO" sz="2400" dirty="0"/>
          </a:p>
        </p:txBody>
      </p:sp>
      <p:pic>
        <p:nvPicPr>
          <p:cNvPr id="6" name="Picture 5">
            <a:extLst>
              <a:ext uri="{FF2B5EF4-FFF2-40B4-BE49-F238E27FC236}">
                <a16:creationId xmlns:a16="http://schemas.microsoft.com/office/drawing/2014/main" id="{D7CD035B-662A-4D27-B402-159424F00CA7}"/>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259170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703030" cy="461665"/>
          </a:xfrm>
          <a:prstGeom prst="rect">
            <a:avLst/>
          </a:prstGeom>
          <a:noFill/>
        </p:spPr>
        <p:txBody>
          <a:bodyPr wrap="none" rtlCol="0">
            <a:spAutoFit/>
          </a:bodyPr>
          <a:lstStyle/>
          <a:p>
            <a:r>
              <a:rPr lang="en-US" sz="2400" dirty="0"/>
              <a:t>Layout – Via</a:t>
            </a:r>
            <a:endParaRPr lang="ro-RO" sz="2400" dirty="0"/>
          </a:p>
        </p:txBody>
      </p:sp>
      <p:pic>
        <p:nvPicPr>
          <p:cNvPr id="5" name="Picture 4">
            <a:extLst>
              <a:ext uri="{FF2B5EF4-FFF2-40B4-BE49-F238E27FC236}">
                <a16:creationId xmlns:a16="http://schemas.microsoft.com/office/drawing/2014/main" id="{2C1DF5E7-EFE4-4EFE-A27D-D26FA82B51AD}"/>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2855355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091744" cy="461665"/>
          </a:xfrm>
          <a:prstGeom prst="rect">
            <a:avLst/>
          </a:prstGeom>
          <a:noFill/>
        </p:spPr>
        <p:txBody>
          <a:bodyPr wrap="none" rtlCol="0">
            <a:spAutoFit/>
          </a:bodyPr>
          <a:lstStyle/>
          <a:p>
            <a:r>
              <a:rPr lang="en-US" sz="2400" dirty="0"/>
              <a:t>Cross Section – Metal 2</a:t>
            </a:r>
            <a:endParaRPr lang="ro-RO" sz="2400" dirty="0"/>
          </a:p>
        </p:txBody>
      </p:sp>
      <p:pic>
        <p:nvPicPr>
          <p:cNvPr id="5" name="Picture 4">
            <a:extLst>
              <a:ext uri="{FF2B5EF4-FFF2-40B4-BE49-F238E27FC236}">
                <a16:creationId xmlns:a16="http://schemas.microsoft.com/office/drawing/2014/main" id="{11E5669C-516A-4188-A4D6-1F4EC59466F0}"/>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3833477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266646" cy="461665"/>
          </a:xfrm>
          <a:prstGeom prst="rect">
            <a:avLst/>
          </a:prstGeom>
          <a:noFill/>
        </p:spPr>
        <p:txBody>
          <a:bodyPr wrap="none" rtlCol="0">
            <a:spAutoFit/>
          </a:bodyPr>
          <a:lstStyle/>
          <a:p>
            <a:r>
              <a:rPr lang="en-US" sz="2400" dirty="0"/>
              <a:t>Layout – Metal 2</a:t>
            </a:r>
            <a:endParaRPr lang="ro-RO" sz="2400" dirty="0"/>
          </a:p>
        </p:txBody>
      </p:sp>
      <p:pic>
        <p:nvPicPr>
          <p:cNvPr id="6" name="Picture 5">
            <a:extLst>
              <a:ext uri="{FF2B5EF4-FFF2-40B4-BE49-F238E27FC236}">
                <a16:creationId xmlns:a16="http://schemas.microsoft.com/office/drawing/2014/main" id="{B8463930-BB3A-47A3-857B-1AE85BFB7751}"/>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722261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392788" cy="461665"/>
          </a:xfrm>
          <a:prstGeom prst="rect">
            <a:avLst/>
          </a:prstGeom>
          <a:noFill/>
        </p:spPr>
        <p:txBody>
          <a:bodyPr wrap="none" rtlCol="0">
            <a:spAutoFit/>
          </a:bodyPr>
          <a:lstStyle/>
          <a:p>
            <a:r>
              <a:rPr lang="en-US" sz="2400" dirty="0"/>
              <a:t>DRC – Design Rules Check</a:t>
            </a:r>
            <a:endParaRPr lang="ro-RO" sz="2400" dirty="0"/>
          </a:p>
        </p:txBody>
      </p:sp>
      <p:sp>
        <p:nvSpPr>
          <p:cNvPr id="5" name="CasetăText 23">
            <a:extLst>
              <a:ext uri="{FF2B5EF4-FFF2-40B4-BE49-F238E27FC236}">
                <a16:creationId xmlns:a16="http://schemas.microsoft.com/office/drawing/2014/main" id="{C39E7223-9A09-4A64-A8C8-615E7DCE94B9}"/>
              </a:ext>
            </a:extLst>
          </p:cNvPr>
          <p:cNvSpPr txBox="1"/>
          <p:nvPr/>
        </p:nvSpPr>
        <p:spPr>
          <a:xfrm>
            <a:off x="400050" y="1006793"/>
            <a:ext cx="11080750" cy="3139321"/>
          </a:xfrm>
          <a:prstGeom prst="rect">
            <a:avLst/>
          </a:prstGeom>
          <a:noFill/>
        </p:spPr>
        <p:txBody>
          <a:bodyPr wrap="square" rtlCol="0">
            <a:spAutoFit/>
          </a:bodyPr>
          <a:lstStyle/>
          <a:p>
            <a:pPr marL="342900" indent="-342900">
              <a:buFont typeface="Arial" panose="020B0604020202020204" pitchFamily="34" charset="0"/>
              <a:buChar char="•"/>
            </a:pPr>
            <a:r>
              <a:rPr lang="en-US" dirty="0"/>
              <a:t>Design Rules Check (DRC) check consists in checking all technology specific geometric rues.</a:t>
            </a:r>
          </a:p>
          <a:p>
            <a:pPr marL="342900" indent="-342900">
              <a:buFont typeface="Arial" panose="020B0604020202020204" pitchFamily="34" charset="0"/>
              <a:buChar char="•"/>
            </a:pPr>
            <a:r>
              <a:rPr lang="en-US" dirty="0"/>
              <a:t>There is not a standard set of DRC rules but each technology has it’s own rule set. (however there are rules that can be found in practically all technologies)</a:t>
            </a:r>
          </a:p>
          <a:p>
            <a:pPr marL="342900" indent="-342900">
              <a:buFont typeface="Arial" panose="020B0604020202020204" pitchFamily="34" charset="0"/>
              <a:buChar char="•"/>
            </a:pPr>
            <a:r>
              <a:rPr lang="en-US" dirty="0"/>
              <a:t>Examples of DRC rules:</a:t>
            </a:r>
          </a:p>
          <a:p>
            <a:pPr marL="800100" lvl="1" indent="-342900">
              <a:buFont typeface="Wingdings" panose="05000000000000000000" pitchFamily="2" charset="2"/>
              <a:buChar char="§"/>
            </a:pPr>
            <a:r>
              <a:rPr lang="en-US" dirty="0"/>
              <a:t>Minimum distance between two metal lines (on same metal layer).</a:t>
            </a:r>
          </a:p>
          <a:p>
            <a:pPr marL="800100" lvl="1" indent="-342900">
              <a:buFont typeface="Wingdings" panose="05000000000000000000" pitchFamily="2" charset="2"/>
              <a:buChar char="§"/>
            </a:pPr>
            <a:r>
              <a:rPr lang="en-US" dirty="0"/>
              <a:t>Minimum metal line width.</a:t>
            </a:r>
          </a:p>
          <a:p>
            <a:pPr marL="800100" lvl="1" indent="-342900">
              <a:buFont typeface="Wingdings" panose="05000000000000000000" pitchFamily="2" charset="2"/>
              <a:buChar char="§"/>
            </a:pPr>
            <a:r>
              <a:rPr lang="en-US" dirty="0"/>
              <a:t>Minimum transistor width and length.</a:t>
            </a:r>
          </a:p>
          <a:p>
            <a:pPr marL="800100" lvl="1" indent="-342900">
              <a:buFont typeface="Wingdings" panose="05000000000000000000" pitchFamily="2" charset="2"/>
              <a:buChar char="§"/>
            </a:pPr>
            <a:r>
              <a:rPr lang="en-US" dirty="0"/>
              <a:t>Contact and via size.</a:t>
            </a:r>
          </a:p>
          <a:p>
            <a:pPr marL="800100" lvl="1" indent="-342900">
              <a:buFont typeface="Wingdings" panose="05000000000000000000" pitchFamily="2" charset="2"/>
              <a:buChar char="§"/>
            </a:pPr>
            <a:r>
              <a:rPr lang="en-US" dirty="0"/>
              <a:t>Minimum distance between N Select and P Select active areas.</a:t>
            </a:r>
          </a:p>
          <a:p>
            <a:pPr marL="800100" lvl="1" indent="-342900">
              <a:buFont typeface="Wingdings" panose="05000000000000000000" pitchFamily="2" charset="2"/>
              <a:buChar char="§"/>
            </a:pPr>
            <a:r>
              <a:rPr lang="en-US" dirty="0"/>
              <a:t>Rule to specify if via over contact is allowed or not.</a:t>
            </a:r>
          </a:p>
          <a:p>
            <a:pPr marL="800100" lvl="1" indent="-342900">
              <a:buFont typeface="Wingdings" panose="05000000000000000000" pitchFamily="2" charset="2"/>
              <a:buChar char="§"/>
            </a:pPr>
            <a:r>
              <a:rPr lang="en-US" dirty="0"/>
              <a:t>Minimum gate poly extension outside channel active area.</a:t>
            </a:r>
          </a:p>
        </p:txBody>
      </p:sp>
    </p:spTree>
    <p:extLst>
      <p:ext uri="{BB962C8B-B14F-4D97-AF65-F5344CB8AC3E}">
        <p14:creationId xmlns:p14="http://schemas.microsoft.com/office/powerpoint/2010/main" val="2521078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021165" cy="461665"/>
          </a:xfrm>
          <a:prstGeom prst="rect">
            <a:avLst/>
          </a:prstGeom>
          <a:noFill/>
        </p:spPr>
        <p:txBody>
          <a:bodyPr wrap="none" rtlCol="0">
            <a:spAutoFit/>
          </a:bodyPr>
          <a:lstStyle/>
          <a:p>
            <a:r>
              <a:rPr lang="en-US" sz="2400" dirty="0"/>
              <a:t>LVS – Layout versus Schematic</a:t>
            </a:r>
            <a:endParaRPr lang="ro-RO" sz="2400" dirty="0"/>
          </a:p>
        </p:txBody>
      </p:sp>
      <p:sp>
        <p:nvSpPr>
          <p:cNvPr id="5" name="CasetăText 23">
            <a:extLst>
              <a:ext uri="{FF2B5EF4-FFF2-40B4-BE49-F238E27FC236}">
                <a16:creationId xmlns:a16="http://schemas.microsoft.com/office/drawing/2014/main" id="{A9910699-F6F1-40F0-9800-FE5F3A67FC08}"/>
              </a:ext>
            </a:extLst>
          </p:cNvPr>
          <p:cNvSpPr txBox="1"/>
          <p:nvPr/>
        </p:nvSpPr>
        <p:spPr>
          <a:xfrm>
            <a:off x="400050" y="1006793"/>
            <a:ext cx="11080750" cy="1477328"/>
          </a:xfrm>
          <a:prstGeom prst="rect">
            <a:avLst/>
          </a:prstGeom>
          <a:noFill/>
        </p:spPr>
        <p:txBody>
          <a:bodyPr wrap="square" rtlCol="0">
            <a:spAutoFit/>
          </a:bodyPr>
          <a:lstStyle/>
          <a:p>
            <a:pPr marL="342900" indent="-342900">
              <a:buFont typeface="Arial" panose="020B0604020202020204" pitchFamily="34" charset="0"/>
              <a:buChar char="•"/>
            </a:pPr>
            <a:r>
              <a:rPr lang="en-US" dirty="0"/>
              <a:t>Layout versus Schematic (LVS) check consists in checking that the layout corresponds to the schematic.</a:t>
            </a:r>
          </a:p>
          <a:p>
            <a:pPr marL="342900" indent="-342900">
              <a:buFont typeface="Arial" panose="020B0604020202020204" pitchFamily="34" charset="0"/>
              <a:buChar char="•"/>
            </a:pPr>
            <a:r>
              <a:rPr lang="en-US" dirty="0"/>
              <a:t>The LVS checks that:</a:t>
            </a:r>
          </a:p>
          <a:p>
            <a:pPr marL="800100" lvl="1" indent="-342900">
              <a:buFont typeface="Wingdings" panose="05000000000000000000" pitchFamily="2" charset="2"/>
              <a:buChar char="§"/>
            </a:pPr>
            <a:r>
              <a:rPr lang="en-US" dirty="0"/>
              <a:t>There is a one to one correspondence between schematic and layout transistors, including sizing (L and W)</a:t>
            </a:r>
          </a:p>
          <a:p>
            <a:pPr marL="800100" lvl="1" indent="-342900">
              <a:buFont typeface="Wingdings" panose="05000000000000000000" pitchFamily="2" charset="2"/>
              <a:buChar char="§"/>
            </a:pPr>
            <a:r>
              <a:rPr lang="en-US" dirty="0"/>
              <a:t>All connections (between components and to the “outside world”) from the schematic perfectly correspond to the connections from the layout.</a:t>
            </a:r>
          </a:p>
        </p:txBody>
      </p:sp>
    </p:spTree>
    <p:extLst>
      <p:ext uri="{BB962C8B-B14F-4D97-AF65-F5344CB8AC3E}">
        <p14:creationId xmlns:p14="http://schemas.microsoft.com/office/powerpoint/2010/main" val="71455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021165" cy="461665"/>
          </a:xfrm>
          <a:prstGeom prst="rect">
            <a:avLst/>
          </a:prstGeom>
          <a:noFill/>
        </p:spPr>
        <p:txBody>
          <a:bodyPr wrap="none" rtlCol="0">
            <a:spAutoFit/>
          </a:bodyPr>
          <a:lstStyle/>
          <a:p>
            <a:r>
              <a:rPr lang="en-US" sz="2400" dirty="0"/>
              <a:t>LVS – Layout versus Schematic</a:t>
            </a:r>
            <a:endParaRPr lang="ro-RO" sz="2400" dirty="0"/>
          </a:p>
        </p:txBody>
      </p:sp>
      <p:pic>
        <p:nvPicPr>
          <p:cNvPr id="6" name="Picture 5">
            <a:extLst>
              <a:ext uri="{FF2B5EF4-FFF2-40B4-BE49-F238E27FC236}">
                <a16:creationId xmlns:a16="http://schemas.microsoft.com/office/drawing/2014/main" id="{B8463930-BB3A-47A3-857B-1AE85BFB7751}"/>
              </a:ext>
            </a:extLst>
          </p:cNvPr>
          <p:cNvPicPr>
            <a:picLocks noChangeAspect="1"/>
          </p:cNvPicPr>
          <p:nvPr/>
        </p:nvPicPr>
        <p:blipFill>
          <a:blip r:embed="rId2"/>
          <a:stretch>
            <a:fillRect/>
          </a:stretch>
        </p:blipFill>
        <p:spPr>
          <a:xfrm>
            <a:off x="3971009" y="1660367"/>
            <a:ext cx="7777645" cy="4257456"/>
          </a:xfrm>
          <a:prstGeom prst="rect">
            <a:avLst/>
          </a:prstGeom>
        </p:spPr>
      </p:pic>
      <p:pic>
        <p:nvPicPr>
          <p:cNvPr id="2" name="Picture 1">
            <a:extLst>
              <a:ext uri="{FF2B5EF4-FFF2-40B4-BE49-F238E27FC236}">
                <a16:creationId xmlns:a16="http://schemas.microsoft.com/office/drawing/2014/main" id="{4105D81E-6264-434A-95E1-FA62D75A4A33}"/>
              </a:ext>
            </a:extLst>
          </p:cNvPr>
          <p:cNvPicPr>
            <a:picLocks noChangeAspect="1"/>
          </p:cNvPicPr>
          <p:nvPr/>
        </p:nvPicPr>
        <p:blipFill>
          <a:blip r:embed="rId3"/>
          <a:stretch>
            <a:fillRect/>
          </a:stretch>
        </p:blipFill>
        <p:spPr>
          <a:xfrm>
            <a:off x="488965" y="1607735"/>
            <a:ext cx="2760399" cy="4639913"/>
          </a:xfrm>
          <a:prstGeom prst="rect">
            <a:avLst/>
          </a:prstGeom>
        </p:spPr>
      </p:pic>
      <p:cxnSp>
        <p:nvCxnSpPr>
          <p:cNvPr id="8" name="Straight Arrow Connector 7">
            <a:extLst>
              <a:ext uri="{FF2B5EF4-FFF2-40B4-BE49-F238E27FC236}">
                <a16:creationId xmlns:a16="http://schemas.microsoft.com/office/drawing/2014/main" id="{F368FA75-C90F-4567-8B92-1276C7721918}"/>
              </a:ext>
            </a:extLst>
          </p:cNvPr>
          <p:cNvCxnSpPr/>
          <p:nvPr/>
        </p:nvCxnSpPr>
        <p:spPr>
          <a:xfrm>
            <a:off x="5420616" y="5144322"/>
            <a:ext cx="1098596"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69BAE3-70EA-4B69-A9BB-FDB661908B42}"/>
              </a:ext>
            </a:extLst>
          </p:cNvPr>
          <p:cNvSpPr txBox="1"/>
          <p:nvPr/>
        </p:nvSpPr>
        <p:spPr>
          <a:xfrm>
            <a:off x="6907338" y="4439104"/>
            <a:ext cx="447558" cy="338554"/>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W</a:t>
            </a:r>
            <a:r>
              <a:rPr lang="en-US" sz="1600" baseline="-25000" dirty="0">
                <a:solidFill>
                  <a:schemeClr val="accent6">
                    <a:lumMod val="75000"/>
                  </a:schemeClr>
                </a:solidFill>
                <a:latin typeface="Times New Roman" panose="02020603050405020304" pitchFamily="18" charset="0"/>
                <a:cs typeface="Times New Roman" panose="02020603050405020304" pitchFamily="18" charset="0"/>
              </a:rPr>
              <a:t>n</a:t>
            </a:r>
          </a:p>
        </p:txBody>
      </p:sp>
      <p:cxnSp>
        <p:nvCxnSpPr>
          <p:cNvPr id="10" name="Straight Arrow Connector 9">
            <a:extLst>
              <a:ext uri="{FF2B5EF4-FFF2-40B4-BE49-F238E27FC236}">
                <a16:creationId xmlns:a16="http://schemas.microsoft.com/office/drawing/2014/main" id="{42D2E36A-2487-4FFA-A9A4-CC0D5EAFE4D1}"/>
              </a:ext>
            </a:extLst>
          </p:cNvPr>
          <p:cNvCxnSpPr/>
          <p:nvPr/>
        </p:nvCxnSpPr>
        <p:spPr>
          <a:xfrm>
            <a:off x="8480677" y="5197633"/>
            <a:ext cx="1098596"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77A825-20BE-4412-B562-2EBA51401094}"/>
              </a:ext>
            </a:extLst>
          </p:cNvPr>
          <p:cNvSpPr txBox="1"/>
          <p:nvPr/>
        </p:nvSpPr>
        <p:spPr>
          <a:xfrm>
            <a:off x="7507352" y="4439104"/>
            <a:ext cx="447558" cy="338554"/>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W</a:t>
            </a:r>
            <a:r>
              <a:rPr lang="en-US" sz="1600" baseline="-25000" dirty="0">
                <a:solidFill>
                  <a:schemeClr val="accent6">
                    <a:lumMod val="75000"/>
                  </a:schemeClr>
                </a:solidFill>
                <a:latin typeface="Times New Roman" panose="02020603050405020304" pitchFamily="18" charset="0"/>
                <a:cs typeface="Times New Roman" panose="02020603050405020304" pitchFamily="18" charset="0"/>
              </a:rPr>
              <a:t>p</a:t>
            </a:r>
          </a:p>
        </p:txBody>
      </p:sp>
      <p:cxnSp>
        <p:nvCxnSpPr>
          <p:cNvPr id="13" name="Straight Arrow Connector 12">
            <a:extLst>
              <a:ext uri="{FF2B5EF4-FFF2-40B4-BE49-F238E27FC236}">
                <a16:creationId xmlns:a16="http://schemas.microsoft.com/office/drawing/2014/main" id="{A8743072-7AAB-4F62-8DDE-82E36C2F72C8}"/>
              </a:ext>
            </a:extLst>
          </p:cNvPr>
          <p:cNvCxnSpPr/>
          <p:nvPr/>
        </p:nvCxnSpPr>
        <p:spPr>
          <a:xfrm>
            <a:off x="6907338" y="3216846"/>
            <a:ext cx="0" cy="159197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0229E59-C5C8-4BFB-8DC2-C8EAD28C5406}"/>
              </a:ext>
            </a:extLst>
          </p:cNvPr>
          <p:cNvSpPr txBox="1"/>
          <p:nvPr/>
        </p:nvSpPr>
        <p:spPr>
          <a:xfrm>
            <a:off x="6036528" y="5182285"/>
            <a:ext cx="378630" cy="338554"/>
          </a:xfrm>
          <a:prstGeom prst="rect">
            <a:avLst/>
          </a:prstGeom>
          <a:noFill/>
        </p:spPr>
        <p:txBody>
          <a:bodyPr wrap="non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L</a:t>
            </a:r>
            <a:r>
              <a:rPr lang="en-US" sz="1600" baseline="-25000" dirty="0">
                <a:solidFill>
                  <a:srgbClr val="FF0000"/>
                </a:solidFill>
                <a:latin typeface="Times New Roman" panose="02020603050405020304" pitchFamily="18" charset="0"/>
                <a:cs typeface="Times New Roman" panose="02020603050405020304" pitchFamily="18" charset="0"/>
              </a:rPr>
              <a:t>n</a:t>
            </a:r>
          </a:p>
        </p:txBody>
      </p:sp>
      <p:cxnSp>
        <p:nvCxnSpPr>
          <p:cNvPr id="16" name="Straight Arrow Connector 15">
            <a:extLst>
              <a:ext uri="{FF2B5EF4-FFF2-40B4-BE49-F238E27FC236}">
                <a16:creationId xmlns:a16="http://schemas.microsoft.com/office/drawing/2014/main" id="{96969B97-5439-4B28-83FA-527C95C92BB3}"/>
              </a:ext>
            </a:extLst>
          </p:cNvPr>
          <p:cNvCxnSpPr/>
          <p:nvPr/>
        </p:nvCxnSpPr>
        <p:spPr>
          <a:xfrm>
            <a:off x="8020187" y="3216846"/>
            <a:ext cx="0" cy="159197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968E8C-E50C-4C7A-94E7-92C654D1BC90}"/>
              </a:ext>
            </a:extLst>
          </p:cNvPr>
          <p:cNvSpPr txBox="1"/>
          <p:nvPr/>
        </p:nvSpPr>
        <p:spPr>
          <a:xfrm>
            <a:off x="9200643" y="5219174"/>
            <a:ext cx="378630" cy="338554"/>
          </a:xfrm>
          <a:prstGeom prst="rect">
            <a:avLst/>
          </a:prstGeom>
          <a:noFill/>
        </p:spPr>
        <p:txBody>
          <a:bodyPr wrap="non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L</a:t>
            </a:r>
            <a:r>
              <a:rPr lang="en-US" sz="1600" baseline="-25000" dirty="0">
                <a:solidFill>
                  <a:srgbClr val="FF0000"/>
                </a:solidFill>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105460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5363" cy="461665"/>
          </a:xfrm>
          <a:prstGeom prst="rect">
            <a:avLst/>
          </a:prstGeom>
          <a:noFill/>
        </p:spPr>
        <p:txBody>
          <a:bodyPr wrap="none" rtlCol="0">
            <a:spAutoFit/>
          </a:bodyPr>
          <a:lstStyle/>
          <a:p>
            <a:r>
              <a:rPr lang="en-US" sz="2400" dirty="0"/>
              <a:t>Things are much more complex then presented here…</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916615"/>
            <a:ext cx="11462098" cy="5632311"/>
          </a:xfrm>
          <a:prstGeom prst="rect">
            <a:avLst/>
          </a:prstGeom>
          <a:noFill/>
        </p:spPr>
        <p:txBody>
          <a:bodyPr wrap="square" rtlCol="0">
            <a:spAutoFit/>
          </a:bodyPr>
          <a:lstStyle/>
          <a:p>
            <a:pPr marL="342900" indent="-342900">
              <a:buFont typeface="Arial" panose="020B0604020202020204" pitchFamily="34" charset="0"/>
              <a:buChar char="•"/>
            </a:pPr>
            <a:r>
              <a:rPr lang="en-US" dirty="0"/>
              <a:t>Twin tub – most processes use both n and p wells. This is much better for controlling transistor performances (V</a:t>
            </a:r>
            <a:r>
              <a:rPr lang="en-US" baseline="-25000" dirty="0"/>
              <a:t>T</a:t>
            </a:r>
            <a:r>
              <a:rPr lang="en-US" dirty="0"/>
              <a:t>).</a:t>
            </a:r>
          </a:p>
          <a:p>
            <a:pPr marL="342900" indent="-342900">
              <a:buFont typeface="Arial" panose="020B0604020202020204" pitchFamily="34" charset="0"/>
              <a:buChar char="•"/>
            </a:pPr>
            <a:r>
              <a:rPr lang="en-US" dirty="0"/>
              <a:t>Additional photolithographic step for doping inside the channel for controlling the threshold voltage. (Usually this mask is not explicitly drown during the layout but is automatically generated from the other masks)</a:t>
            </a:r>
          </a:p>
          <a:p>
            <a:pPr marL="342900" indent="-342900">
              <a:buFont typeface="Arial" panose="020B0604020202020204" pitchFamily="34" charset="0"/>
              <a:buChar char="•"/>
            </a:pPr>
            <a:r>
              <a:rPr lang="en-US" dirty="0"/>
              <a:t>LDD – lightly dopped drain – in modern processes there is a small lightly dopped region between the channel and the actual drain contact. This is needed in submicron processes to reduce the electric field near the drain and thus reduce the number of hot carriers (high energy carriers that can tunnel in the gate oxide)</a:t>
            </a:r>
          </a:p>
          <a:p>
            <a:pPr marL="342900" indent="-342900">
              <a:buFont typeface="Arial" panose="020B0604020202020204" pitchFamily="34" charset="0"/>
              <a:buChar char="•"/>
            </a:pPr>
            <a:r>
              <a:rPr lang="en-US" dirty="0"/>
              <a:t>Silicide (rom: “</a:t>
            </a:r>
            <a:r>
              <a:rPr lang="en-US" dirty="0" err="1"/>
              <a:t>salicidare</a:t>
            </a:r>
            <a:r>
              <a:rPr lang="en-US" dirty="0"/>
              <a:t>”) – gate poly is covered by a Si – </a:t>
            </a:r>
            <a:r>
              <a:rPr lang="en-US" dirty="0" err="1"/>
              <a:t>Ti</a:t>
            </a:r>
            <a:r>
              <a:rPr lang="en-US" dirty="0"/>
              <a:t> alloy that dramatically increases conductivity. This makes poly silicon routing possible.</a:t>
            </a:r>
          </a:p>
          <a:p>
            <a:pPr marL="342900" indent="-342900">
              <a:buFont typeface="Arial" panose="020B0604020202020204" pitchFamily="34" charset="0"/>
              <a:buChar char="•"/>
            </a:pPr>
            <a:r>
              <a:rPr lang="en-US" dirty="0"/>
              <a:t>Tungsten plugs – aluminum (together with copper) is largely used for wiring (metal layer) as it is reasonable low ohmic and has good mechanical properties. But at the Al – Si interface there is a risk of “spiking” (Al forms filaments inside the silicon and can short circuit the drain/source junctions to the substrate). Tungsten is a much better interface metal for Si surfaces.</a:t>
            </a:r>
          </a:p>
          <a:p>
            <a:pPr marL="342900" indent="-342900">
              <a:buFont typeface="Arial" panose="020B0604020202020204" pitchFamily="34" charset="0"/>
              <a:buChar char="•"/>
            </a:pPr>
            <a:r>
              <a:rPr lang="en-US" dirty="0"/>
              <a:t>Metal stack - The metallization system should have good mechanical properties (so it sticks to the isolation layer) should have good conductivity (so the wires are low ohmic) and should provide good contact to the silicon surface). For this reasons, the metallization system is usually quite complex and consists of a metal stack.</a:t>
            </a:r>
          </a:p>
          <a:p>
            <a:pPr marL="342900" indent="-342900">
              <a:buFont typeface="Arial" panose="020B0604020202020204" pitchFamily="34" charset="0"/>
              <a:buChar char="•"/>
            </a:pPr>
            <a:r>
              <a:rPr lang="en-US" dirty="0"/>
              <a:t>Annealing process – after some process steps (ion implantation), the substrate crystallin structure is affected. This can be fixed by a thermal treatment (that gives enough energy to the atoms to move back in the correct crystallin order). This is also needed for activating the impurities.</a:t>
            </a:r>
          </a:p>
          <a:p>
            <a:pPr marL="342900" indent="-342900">
              <a:buFont typeface="Arial" panose="020B0604020202020204" pitchFamily="34" charset="0"/>
              <a:buChar char="•"/>
            </a:pPr>
            <a:r>
              <a:rPr lang="en-US" dirty="0"/>
              <a:t>Thermal budget – at high temperatures, the impurities diffuse into the silicon. For this reason it is important to avoid high temperature steps at the and of the process as they will affect all implants. </a:t>
            </a:r>
          </a:p>
        </p:txBody>
      </p:sp>
    </p:spTree>
    <p:extLst>
      <p:ext uri="{BB962C8B-B14F-4D97-AF65-F5344CB8AC3E}">
        <p14:creationId xmlns:p14="http://schemas.microsoft.com/office/powerpoint/2010/main" val="1251000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56099" cy="461665"/>
          </a:xfrm>
          <a:prstGeom prst="rect">
            <a:avLst/>
          </a:prstGeom>
          <a:noFill/>
        </p:spPr>
        <p:txBody>
          <a:bodyPr wrap="none" rtlCol="0">
            <a:spAutoFit/>
          </a:bodyPr>
          <a:lstStyle/>
          <a:p>
            <a:r>
              <a:rPr lang="en-US" sz="2400" dirty="0"/>
              <a:t>Backend Process – Sawing / Bonding / Packaging</a:t>
            </a:r>
            <a:endParaRPr lang="ro-RO" sz="2400" dirty="0"/>
          </a:p>
        </p:txBody>
      </p:sp>
      <p:pic>
        <p:nvPicPr>
          <p:cNvPr id="7" name="Picture 6">
            <a:extLst>
              <a:ext uri="{FF2B5EF4-FFF2-40B4-BE49-F238E27FC236}">
                <a16:creationId xmlns:a16="http://schemas.microsoft.com/office/drawing/2014/main" id="{08A474C4-F9D6-443C-A9E3-A99211EA1180}"/>
              </a:ext>
            </a:extLst>
          </p:cNvPr>
          <p:cNvPicPr>
            <a:picLocks noChangeAspect="1"/>
          </p:cNvPicPr>
          <p:nvPr/>
        </p:nvPicPr>
        <p:blipFill>
          <a:blip r:embed="rId2"/>
          <a:stretch>
            <a:fillRect/>
          </a:stretch>
        </p:blipFill>
        <p:spPr>
          <a:xfrm>
            <a:off x="6181593" y="1424871"/>
            <a:ext cx="5276583" cy="4725805"/>
          </a:xfrm>
          <a:prstGeom prst="rect">
            <a:avLst/>
          </a:prstGeom>
        </p:spPr>
      </p:pic>
      <p:sp>
        <p:nvSpPr>
          <p:cNvPr id="12" name="CasetăText 23">
            <a:extLst>
              <a:ext uri="{FF2B5EF4-FFF2-40B4-BE49-F238E27FC236}">
                <a16:creationId xmlns:a16="http://schemas.microsoft.com/office/drawing/2014/main" id="{0A76977D-3044-47A0-AD6A-67651F47EC8B}"/>
              </a:ext>
            </a:extLst>
          </p:cNvPr>
          <p:cNvSpPr txBox="1"/>
          <p:nvPr/>
        </p:nvSpPr>
        <p:spPr>
          <a:xfrm>
            <a:off x="400050" y="1029349"/>
            <a:ext cx="5405764" cy="3416320"/>
          </a:xfrm>
          <a:prstGeom prst="rect">
            <a:avLst/>
          </a:prstGeom>
          <a:noFill/>
        </p:spPr>
        <p:txBody>
          <a:bodyPr wrap="square" rtlCol="0">
            <a:spAutoFit/>
          </a:bodyPr>
          <a:lstStyle/>
          <a:p>
            <a:pPr marL="342900" indent="-342900">
              <a:buFont typeface="Arial" panose="020B0604020202020204" pitchFamily="34" charset="0"/>
              <a:buChar char="•"/>
            </a:pPr>
            <a:r>
              <a:rPr lang="en-US" dirty="0"/>
              <a:t>Chip versus die:</a:t>
            </a:r>
          </a:p>
          <a:p>
            <a:pPr marL="800100" lvl="1" indent="-342900">
              <a:buFont typeface="Wingdings" panose="05000000000000000000" pitchFamily="2" charset="2"/>
              <a:buChar char="§"/>
            </a:pPr>
            <a:r>
              <a:rPr lang="en-US" dirty="0"/>
              <a:t>the die is the “piece of silicon”</a:t>
            </a:r>
          </a:p>
          <a:p>
            <a:pPr marL="800100" lvl="1" indent="-342900">
              <a:buFont typeface="Wingdings" panose="05000000000000000000" pitchFamily="2" charset="2"/>
              <a:buChar char="§"/>
            </a:pPr>
            <a:r>
              <a:rPr lang="en-US" dirty="0"/>
              <a:t>The chip is the packaged die </a:t>
            </a:r>
          </a:p>
          <a:p>
            <a:pPr marL="342900" indent="-342900">
              <a:buFont typeface="Arial" panose="020B0604020202020204" pitchFamily="34" charset="0"/>
              <a:buChar char="•"/>
            </a:pPr>
            <a:r>
              <a:rPr lang="en-US" dirty="0"/>
              <a:t>At the end of the front end process, the individual dies are separated from the wafer (bay sawing or laser cutting).</a:t>
            </a:r>
          </a:p>
          <a:p>
            <a:pPr marL="342900" indent="-342900">
              <a:buFont typeface="Arial" panose="020B0604020202020204" pitchFamily="34" charset="0"/>
              <a:buChar char="•"/>
            </a:pPr>
            <a:r>
              <a:rPr lang="en-US" dirty="0"/>
              <a:t>The dies are then placed inside the package and bonded. </a:t>
            </a:r>
          </a:p>
          <a:p>
            <a:pPr marL="342900" indent="-342900">
              <a:buFont typeface="Arial" panose="020B0604020202020204" pitchFamily="34" charset="0"/>
              <a:buChar char="•"/>
            </a:pPr>
            <a:r>
              <a:rPr lang="en-US" dirty="0"/>
              <a:t>For this, a bonding diagram is needed, detailing the coordinates of each pad and where it should be connected to (package pin).</a:t>
            </a:r>
          </a:p>
          <a:p>
            <a:pPr marL="342900" indent="-342900">
              <a:buFont typeface="Arial" panose="020B0604020202020204" pitchFamily="34" charset="0"/>
              <a:buChar char="•"/>
            </a:pPr>
            <a:r>
              <a:rPr lang="en-US" dirty="0"/>
              <a:t>After this, chips proceed to back end testing.</a:t>
            </a:r>
          </a:p>
        </p:txBody>
      </p:sp>
    </p:spTree>
    <p:extLst>
      <p:ext uri="{BB962C8B-B14F-4D97-AF65-F5344CB8AC3E}">
        <p14:creationId xmlns:p14="http://schemas.microsoft.com/office/powerpoint/2010/main" val="398218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429337" cy="461665"/>
          </a:xfrm>
          <a:prstGeom prst="rect">
            <a:avLst/>
          </a:prstGeom>
          <a:noFill/>
        </p:spPr>
        <p:txBody>
          <a:bodyPr wrap="none" rtlCol="0">
            <a:spAutoFit/>
          </a:bodyPr>
          <a:lstStyle/>
          <a:p>
            <a:r>
              <a:rPr lang="en-US" sz="2400" dirty="0"/>
              <a:t>Photolithographic Process</a:t>
            </a:r>
            <a:endParaRPr lang="ro-RO" sz="2400" dirty="0"/>
          </a:p>
        </p:txBody>
      </p:sp>
      <p:pic>
        <p:nvPicPr>
          <p:cNvPr id="8" name="Picture 7">
            <a:extLst>
              <a:ext uri="{FF2B5EF4-FFF2-40B4-BE49-F238E27FC236}">
                <a16:creationId xmlns:a16="http://schemas.microsoft.com/office/drawing/2014/main" id="{4C00F2E2-3E6B-4BCD-911D-0D537F219E9C}"/>
              </a:ext>
            </a:extLst>
          </p:cNvPr>
          <p:cNvPicPr>
            <a:picLocks noChangeAspect="1"/>
          </p:cNvPicPr>
          <p:nvPr/>
        </p:nvPicPr>
        <p:blipFill>
          <a:blip r:embed="rId2"/>
          <a:stretch>
            <a:fillRect/>
          </a:stretch>
        </p:blipFill>
        <p:spPr>
          <a:xfrm>
            <a:off x="6413327" y="1029350"/>
            <a:ext cx="5335328" cy="5427260"/>
          </a:xfrm>
          <a:prstGeom prst="rect">
            <a:avLst/>
          </a:prstGeom>
        </p:spPr>
      </p:pic>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5956909" cy="5355312"/>
          </a:xfrm>
          <a:prstGeom prst="rect">
            <a:avLst/>
          </a:prstGeom>
          <a:noFill/>
        </p:spPr>
        <p:txBody>
          <a:bodyPr wrap="square" rtlCol="0">
            <a:spAutoFit/>
          </a:bodyPr>
          <a:lstStyle/>
          <a:p>
            <a:pPr marL="342900" indent="-342900">
              <a:buFont typeface="Arial" panose="020B0604020202020204" pitchFamily="34" charset="0"/>
              <a:buChar char="•"/>
            </a:pPr>
            <a:r>
              <a:rPr lang="en-US" dirty="0"/>
              <a:t>The Photolithographic Process allows us to select the area of effect for some process steps.</a:t>
            </a:r>
          </a:p>
          <a:p>
            <a:pPr marL="342900" indent="-342900">
              <a:buFont typeface="Arial" panose="020B0604020202020204" pitchFamily="34" charset="0"/>
              <a:buChar char="•"/>
            </a:pPr>
            <a:r>
              <a:rPr lang="en-US" dirty="0"/>
              <a:t>The wafer initially passes through some cleaning and heating process to remove impurities and moisture.</a:t>
            </a:r>
          </a:p>
          <a:p>
            <a:pPr marL="342900" indent="-342900">
              <a:buFont typeface="Arial" panose="020B0604020202020204" pitchFamily="34" charset="0"/>
              <a:buChar char="•"/>
            </a:pPr>
            <a:r>
              <a:rPr lang="en-US" dirty="0"/>
              <a:t>The wafer is then covered with a photoresist layer.</a:t>
            </a:r>
          </a:p>
          <a:p>
            <a:pPr marL="342900" indent="-342900">
              <a:buFont typeface="Arial" panose="020B0604020202020204" pitchFamily="34" charset="0"/>
              <a:buChar char="•"/>
            </a:pPr>
            <a:r>
              <a:rPr lang="en-US" dirty="0"/>
              <a:t>Then the wafer (and photoresist) is exposed to UV light through a mask.</a:t>
            </a:r>
          </a:p>
          <a:p>
            <a:pPr marL="342900" indent="-342900">
              <a:buFont typeface="Arial" panose="020B0604020202020204" pitchFamily="34" charset="0"/>
              <a:buChar char="•"/>
            </a:pPr>
            <a:r>
              <a:rPr lang="en-US" dirty="0"/>
              <a:t>The mask has transparent and opaque areas so the UV light only reaches certain areas of the photoresist.</a:t>
            </a:r>
          </a:p>
          <a:p>
            <a:pPr marL="342900" indent="-342900">
              <a:buFont typeface="Arial" panose="020B0604020202020204" pitchFamily="34" charset="0"/>
              <a:buChar char="•"/>
            </a:pPr>
            <a:r>
              <a:rPr lang="en-US" dirty="0"/>
              <a:t>The photoresist polymerases in the areas exposed to light.</a:t>
            </a:r>
          </a:p>
          <a:p>
            <a:pPr marL="342900" indent="-342900">
              <a:buFont typeface="Arial" panose="020B0604020202020204" pitchFamily="34" charset="0"/>
              <a:buChar char="•"/>
            </a:pPr>
            <a:r>
              <a:rPr lang="en-US" dirty="0"/>
              <a:t>Then the photoresist is developed – the polymerized photoresist is selective corroded.</a:t>
            </a:r>
          </a:p>
          <a:p>
            <a:pPr marL="342900" indent="-342900">
              <a:buFont typeface="Arial" panose="020B0604020202020204" pitchFamily="34" charset="0"/>
              <a:buChar char="•"/>
            </a:pPr>
            <a:r>
              <a:rPr lang="en-US" dirty="0"/>
              <a:t>There are “positive” photoresists that are corroded in the areas exposed to light and “negative” photoresists that are corroded in the areas not exposed to light.</a:t>
            </a:r>
          </a:p>
          <a:p>
            <a:pPr marL="342900" indent="-342900">
              <a:buFont typeface="Arial" panose="020B0604020202020204" pitchFamily="34" charset="0"/>
              <a:buChar char="•"/>
            </a:pPr>
            <a:r>
              <a:rPr lang="en-US" dirty="0"/>
              <a:t>Now the real intended process can be applied and it will take effect only in the areas not covered by photoresist.</a:t>
            </a:r>
          </a:p>
          <a:p>
            <a:pPr marL="342900" indent="-342900">
              <a:buFont typeface="Arial" panose="020B0604020202020204" pitchFamily="34" charset="0"/>
              <a:buChar char="•"/>
            </a:pPr>
            <a:r>
              <a:rPr lang="en-US" dirty="0"/>
              <a:t>After the process is completed, the photoresist is cleaned away and the wafer is ready for the next step.</a:t>
            </a:r>
          </a:p>
        </p:txBody>
      </p:sp>
    </p:spTree>
    <p:extLst>
      <p:ext uri="{BB962C8B-B14F-4D97-AF65-F5344CB8AC3E}">
        <p14:creationId xmlns:p14="http://schemas.microsoft.com/office/powerpoint/2010/main" val="138446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337067" cy="461665"/>
          </a:xfrm>
          <a:prstGeom prst="rect">
            <a:avLst/>
          </a:prstGeom>
          <a:noFill/>
        </p:spPr>
        <p:txBody>
          <a:bodyPr wrap="none" rtlCol="0">
            <a:spAutoFit/>
          </a:bodyPr>
          <a:lstStyle/>
          <a:p>
            <a:r>
              <a:rPr lang="en-US" sz="2400" dirty="0"/>
              <a:t>Example Circuit - Inverter</a:t>
            </a:r>
            <a:endParaRPr lang="ro-RO" sz="2400" dirty="0"/>
          </a:p>
        </p:txBody>
      </p:sp>
      <p:pic>
        <p:nvPicPr>
          <p:cNvPr id="5" name="Picture 4">
            <a:extLst>
              <a:ext uri="{FF2B5EF4-FFF2-40B4-BE49-F238E27FC236}">
                <a16:creationId xmlns:a16="http://schemas.microsoft.com/office/drawing/2014/main" id="{D00AFB2E-D32F-4E19-8391-0C6CDB82B5D3}"/>
              </a:ext>
            </a:extLst>
          </p:cNvPr>
          <p:cNvPicPr>
            <a:picLocks noChangeAspect="1"/>
          </p:cNvPicPr>
          <p:nvPr/>
        </p:nvPicPr>
        <p:blipFill>
          <a:blip r:embed="rId2"/>
          <a:stretch>
            <a:fillRect/>
          </a:stretch>
        </p:blipFill>
        <p:spPr>
          <a:xfrm>
            <a:off x="502121" y="1299627"/>
            <a:ext cx="2895816" cy="4867534"/>
          </a:xfrm>
          <a:prstGeom prst="rect">
            <a:avLst/>
          </a:prstGeom>
        </p:spPr>
      </p:pic>
      <p:sp>
        <p:nvSpPr>
          <p:cNvPr id="6" name="CasetăText 23">
            <a:extLst>
              <a:ext uri="{FF2B5EF4-FFF2-40B4-BE49-F238E27FC236}">
                <a16:creationId xmlns:a16="http://schemas.microsoft.com/office/drawing/2014/main" id="{3F5DFEFC-67F0-4387-8BE0-1970377C7C28}"/>
              </a:ext>
            </a:extLst>
          </p:cNvPr>
          <p:cNvSpPr txBox="1"/>
          <p:nvPr/>
        </p:nvSpPr>
        <p:spPr>
          <a:xfrm>
            <a:off x="3802324" y="1397675"/>
            <a:ext cx="7946330" cy="4524315"/>
          </a:xfrm>
          <a:prstGeom prst="rect">
            <a:avLst/>
          </a:prstGeom>
          <a:noFill/>
        </p:spPr>
        <p:txBody>
          <a:bodyPr wrap="square" rtlCol="0">
            <a:spAutoFit/>
          </a:bodyPr>
          <a:lstStyle/>
          <a:p>
            <a:pPr marL="342900" indent="-342900">
              <a:buFont typeface="Arial" panose="020B0604020202020204" pitchFamily="34" charset="0"/>
              <a:buChar char="•"/>
            </a:pPr>
            <a:r>
              <a:rPr lang="en-US" dirty="0"/>
              <a:t>For presenting the CMOS technological process, we will use the inverter as an example.</a:t>
            </a:r>
          </a:p>
          <a:p>
            <a:pPr marL="342900" indent="-342900">
              <a:buFont typeface="Arial" panose="020B0604020202020204" pitchFamily="34" charset="0"/>
              <a:buChar char="•"/>
            </a:pPr>
            <a:r>
              <a:rPr lang="en-US" dirty="0"/>
              <a:t>The inverter is well suited for this task as it has one NMOS transistor, one PMOS transistor and a few connections (useful for presenting the metal system).</a:t>
            </a:r>
          </a:p>
          <a:p>
            <a:pPr marL="342900" indent="-342900">
              <a:buFont typeface="Arial" panose="020B0604020202020204" pitchFamily="34" charset="0"/>
              <a:buChar char="•"/>
            </a:pPr>
            <a:r>
              <a:rPr lang="en-US" dirty="0"/>
              <a:t>In this lecture we use the 4 terminal symbol for the transistor. This is useful as the MOS transistor physical implementation (layout) has 4 terminals so the correspondence between layout and schematic is easier to follow.</a:t>
            </a:r>
          </a:p>
          <a:p>
            <a:pPr marL="342900" indent="-342900">
              <a:buFont typeface="Arial" panose="020B0604020202020204" pitchFamily="34" charset="0"/>
              <a:buChar char="•"/>
            </a:pPr>
            <a:r>
              <a:rPr lang="en-US" dirty="0"/>
              <a:t>Note that for each transistor it is required to specify the channel length and width.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Next slides will present for each stage of the process two views:</a:t>
            </a:r>
          </a:p>
          <a:p>
            <a:pPr marL="800100" lvl="1" indent="-342900">
              <a:buFont typeface="Wingdings" panose="05000000000000000000" pitchFamily="2" charset="2"/>
              <a:buChar char="§"/>
            </a:pPr>
            <a:r>
              <a:rPr lang="en-US" dirty="0"/>
              <a:t>The cross section view (vertical slice through the transistor) – this is the view most used while studying the transistor physics (this is the view presented in the previous lecture)</a:t>
            </a:r>
          </a:p>
          <a:p>
            <a:pPr marL="800100" lvl="1" indent="-342900">
              <a:buFont typeface="Wingdings" panose="05000000000000000000" pitchFamily="2" charset="2"/>
              <a:buChar char="§"/>
            </a:pPr>
            <a:r>
              <a:rPr lang="en-US" dirty="0"/>
              <a:t>Layout (top view) – this is the “view from above”. This is the view that is actually used for building the circuit.</a:t>
            </a:r>
          </a:p>
        </p:txBody>
      </p:sp>
    </p:spTree>
    <p:extLst>
      <p:ext uri="{BB962C8B-B14F-4D97-AF65-F5344CB8AC3E}">
        <p14:creationId xmlns:p14="http://schemas.microsoft.com/office/powerpoint/2010/main" val="115093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886111" cy="461665"/>
          </a:xfrm>
          <a:prstGeom prst="rect">
            <a:avLst/>
          </a:prstGeom>
          <a:noFill/>
        </p:spPr>
        <p:txBody>
          <a:bodyPr wrap="none" rtlCol="0">
            <a:spAutoFit/>
          </a:bodyPr>
          <a:lstStyle/>
          <a:p>
            <a:r>
              <a:rPr lang="en-US" sz="2400" dirty="0"/>
              <a:t>Technological Process</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t>We shall discuss a very simple CMOS technological process.</a:t>
            </a:r>
          </a:p>
          <a:p>
            <a:pPr marL="342900" indent="-342900">
              <a:buFont typeface="Arial" panose="020B0604020202020204" pitchFamily="34" charset="0"/>
              <a:buChar char="•"/>
            </a:pPr>
            <a:r>
              <a:rPr lang="en-US" dirty="0"/>
              <a:t>We consider we start with a p-type substrate (P </a:t>
            </a:r>
            <a:r>
              <a:rPr lang="en-US" dirty="0" err="1"/>
              <a:t>Subst</a:t>
            </a:r>
            <a:r>
              <a:rPr lang="en-US" dirty="0"/>
              <a:t>). This means that the wafer was pre-dopped to p type.</a:t>
            </a:r>
          </a:p>
          <a:p>
            <a:pPr marL="342900" indent="-342900">
              <a:buFont typeface="Arial" panose="020B0604020202020204" pitchFamily="34" charset="0"/>
              <a:buChar char="•"/>
            </a:pPr>
            <a:r>
              <a:rPr lang="en-US" dirty="0"/>
              <a:t>This means we can implement NMOS transistors directly on the substrate, but for PMOS transistors we will need an n-type region (N Well).</a:t>
            </a:r>
          </a:p>
        </p:txBody>
      </p:sp>
    </p:spTree>
    <p:extLst>
      <p:ext uri="{BB962C8B-B14F-4D97-AF65-F5344CB8AC3E}">
        <p14:creationId xmlns:p14="http://schemas.microsoft.com/office/powerpoint/2010/main" val="322647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257687" cy="461665"/>
          </a:xfrm>
          <a:prstGeom prst="rect">
            <a:avLst/>
          </a:prstGeom>
          <a:noFill/>
        </p:spPr>
        <p:txBody>
          <a:bodyPr wrap="none" rtlCol="0">
            <a:spAutoFit/>
          </a:bodyPr>
          <a:lstStyle/>
          <a:p>
            <a:r>
              <a:rPr lang="en-US" sz="2400" dirty="0"/>
              <a:t>Cross Section - Substrate</a:t>
            </a:r>
            <a:endParaRPr lang="ro-RO" sz="2400" dirty="0"/>
          </a:p>
        </p:txBody>
      </p:sp>
      <p:pic>
        <p:nvPicPr>
          <p:cNvPr id="7" name="Picture 6">
            <a:extLst>
              <a:ext uri="{FF2B5EF4-FFF2-40B4-BE49-F238E27FC236}">
                <a16:creationId xmlns:a16="http://schemas.microsoft.com/office/drawing/2014/main" id="{8D73CDD8-CBBF-48BB-955E-3199094171E2}"/>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296652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010148" cy="461665"/>
          </a:xfrm>
          <a:prstGeom prst="rect">
            <a:avLst/>
          </a:prstGeom>
          <a:noFill/>
        </p:spPr>
        <p:txBody>
          <a:bodyPr wrap="none" rtlCol="0">
            <a:spAutoFit/>
          </a:bodyPr>
          <a:lstStyle/>
          <a:p>
            <a:r>
              <a:rPr lang="en-US" sz="2400" dirty="0"/>
              <a:t>N Well</a:t>
            </a:r>
            <a:endParaRPr lang="ro-RO" sz="2400" dirty="0"/>
          </a:p>
        </p:txBody>
      </p:sp>
      <p:sp>
        <p:nvSpPr>
          <p:cNvPr id="10" name="CasetăText 23">
            <a:extLst>
              <a:ext uri="{FF2B5EF4-FFF2-40B4-BE49-F238E27FC236}">
                <a16:creationId xmlns:a16="http://schemas.microsoft.com/office/drawing/2014/main" id="{204CDD00-3639-4A12-8BF4-549B81D00672}"/>
              </a:ext>
            </a:extLst>
          </p:cNvPr>
          <p:cNvSpPr txBox="1"/>
          <p:nvPr/>
        </p:nvSpPr>
        <p:spPr>
          <a:xfrm>
            <a:off x="400050" y="1029349"/>
            <a:ext cx="1134860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The first process step consists in defining the n-type region for the PMOS transistors.</a:t>
            </a:r>
          </a:p>
          <a:p>
            <a:pPr marL="342900" indent="-342900">
              <a:buFont typeface="Arial" panose="020B0604020202020204" pitchFamily="34" charset="0"/>
              <a:buChar char="•"/>
            </a:pPr>
            <a:r>
              <a:rPr lang="en-US" dirty="0"/>
              <a:t>This corresponds to the first photolithographic prosses – the N Well mask.</a:t>
            </a:r>
          </a:p>
          <a:p>
            <a:pPr marL="342900" indent="-342900">
              <a:buFont typeface="Arial" panose="020B0604020202020204" pitchFamily="34" charset="0"/>
              <a:buChar char="•"/>
            </a:pPr>
            <a:r>
              <a:rPr lang="en-US" dirty="0"/>
              <a:t>During this process step, a deep but not very strongly dopped n-type region is created.</a:t>
            </a:r>
          </a:p>
          <a:p>
            <a:pPr marL="342900" indent="-342900">
              <a:buFont typeface="Arial" panose="020B0604020202020204" pitchFamily="34" charset="0"/>
              <a:buChar char="•"/>
            </a:pPr>
            <a:r>
              <a:rPr lang="en-US" dirty="0"/>
              <a:t>In this example we only have one PMOS transistor so we only need one N Well region. In real circuits there will be multiple N Well regions were the PMOS transistors are placed.</a:t>
            </a:r>
          </a:p>
        </p:txBody>
      </p:sp>
    </p:spTree>
    <p:extLst>
      <p:ext uri="{BB962C8B-B14F-4D97-AF65-F5344CB8AC3E}">
        <p14:creationId xmlns:p14="http://schemas.microsoft.com/office/powerpoint/2010/main" val="298689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60875" cy="461665"/>
          </a:xfrm>
          <a:prstGeom prst="rect">
            <a:avLst/>
          </a:prstGeom>
          <a:noFill/>
        </p:spPr>
        <p:txBody>
          <a:bodyPr wrap="none" rtlCol="0">
            <a:spAutoFit/>
          </a:bodyPr>
          <a:lstStyle/>
          <a:p>
            <a:r>
              <a:rPr lang="en-US" sz="2400" dirty="0"/>
              <a:t>Cross Section – N Well</a:t>
            </a:r>
            <a:endParaRPr lang="ro-RO" sz="2400" dirty="0"/>
          </a:p>
        </p:txBody>
      </p:sp>
      <p:pic>
        <p:nvPicPr>
          <p:cNvPr id="5" name="Picture 4">
            <a:extLst>
              <a:ext uri="{FF2B5EF4-FFF2-40B4-BE49-F238E27FC236}">
                <a16:creationId xmlns:a16="http://schemas.microsoft.com/office/drawing/2014/main" id="{447CD613-82A2-4E75-AAAA-F9579B2E3250}"/>
              </a:ext>
            </a:extLst>
          </p:cNvPr>
          <p:cNvPicPr>
            <a:picLocks noChangeAspect="1"/>
          </p:cNvPicPr>
          <p:nvPr/>
        </p:nvPicPr>
        <p:blipFill>
          <a:blip r:embed="rId2"/>
          <a:stretch>
            <a:fillRect/>
          </a:stretch>
        </p:blipFill>
        <p:spPr>
          <a:xfrm>
            <a:off x="1097280" y="1005840"/>
            <a:ext cx="9989309" cy="5468113"/>
          </a:xfrm>
          <a:prstGeom prst="rect">
            <a:avLst/>
          </a:prstGeom>
        </p:spPr>
      </p:pic>
    </p:spTree>
    <p:extLst>
      <p:ext uri="{BB962C8B-B14F-4D97-AF65-F5344CB8AC3E}">
        <p14:creationId xmlns:p14="http://schemas.microsoft.com/office/powerpoint/2010/main" val="613569399"/>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25D0B-593C-497C-A4CE-3844907401DB}">
  <ds:schemaRefs>
    <ds:schemaRef ds:uri="http://schemas.microsoft.com/sharepoint/v3/contenttype/forms"/>
  </ds:schemaRefs>
</ds:datastoreItem>
</file>

<file path=customXml/itemProps2.xml><?xml version="1.0" encoding="utf-8"?>
<ds:datastoreItem xmlns:ds="http://schemas.openxmlformats.org/officeDocument/2006/customXml" ds:itemID="{B5CD3223-32FF-4B7B-9314-3E9A0F0EC7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0E20DD-D977-41CE-9B9F-7D376D522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3933</TotalTime>
  <Words>2437</Words>
  <Application>Microsoft Office PowerPoint</Application>
  <PresentationFormat>Widescreen</PresentationFormat>
  <Paragraphs>148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Temă Office</vt:lpstr>
      <vt:lpstr>CMOS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320</cp:revision>
  <dcterms:created xsi:type="dcterms:W3CDTF">2020-03-21T10:43:24Z</dcterms:created>
  <dcterms:modified xsi:type="dcterms:W3CDTF">2023-01-25T09:22:24Z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