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324" r:id="rId6"/>
    <p:sldId id="325" r:id="rId7"/>
    <p:sldId id="306" r:id="rId8"/>
    <p:sldId id="300" r:id="rId9"/>
    <p:sldId id="308" r:id="rId10"/>
    <p:sldId id="307" r:id="rId11"/>
    <p:sldId id="309" r:id="rId12"/>
    <p:sldId id="311" r:id="rId13"/>
    <p:sldId id="310" r:id="rId14"/>
    <p:sldId id="313" r:id="rId15"/>
    <p:sldId id="312" r:id="rId16"/>
    <p:sldId id="327" r:id="rId17"/>
    <p:sldId id="314" r:id="rId18"/>
    <p:sldId id="315" r:id="rId19"/>
    <p:sldId id="304" r:id="rId20"/>
    <p:sldId id="317" r:id="rId21"/>
    <p:sldId id="318" r:id="rId22"/>
    <p:sldId id="303" r:id="rId23"/>
    <p:sldId id="305" r:id="rId24"/>
    <p:sldId id="319" r:id="rId25"/>
    <p:sldId id="32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3939" autoAdjust="0"/>
  </p:normalViewPr>
  <p:slideViewPr>
    <p:cSldViewPr snapToGrid="0">
      <p:cViewPr varScale="1">
        <p:scale>
          <a:sx n="153" d="100"/>
          <a:sy n="153" d="100"/>
        </p:scale>
        <p:origin x="576" y="13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1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A6D6E0-5EE1-4AC3-8171-D77E3A954E13}" type="datetimeFigureOut">
              <a:rPr lang="en-US" smtClean="0"/>
              <a:t>1/25/2023</a:t>
            </a:fld>
            <a:endParaRPr lang="en-US" dirty="0"/>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FA394A-C513-4071-97ED-8B3BA9BFD7BA}" type="slidenum">
              <a:rPr lang="en-US" smtClean="0"/>
              <a:t>‹#›</a:t>
            </a:fld>
            <a:endParaRPr lang="en-US" dirty="0"/>
          </a:p>
        </p:txBody>
      </p:sp>
    </p:spTree>
    <p:extLst>
      <p:ext uri="{BB962C8B-B14F-4D97-AF65-F5344CB8AC3E}">
        <p14:creationId xmlns:p14="http://schemas.microsoft.com/office/powerpoint/2010/main" val="2158126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143DB69-0195-4831-A582-9AD13782C359}"/>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endParaRPr lang="en-US"/>
          </a:p>
        </p:txBody>
      </p:sp>
      <p:sp>
        <p:nvSpPr>
          <p:cNvPr id="3" name="Subtitlu 2">
            <a:extLst>
              <a:ext uri="{FF2B5EF4-FFF2-40B4-BE49-F238E27FC236}">
                <a16:creationId xmlns:a16="http://schemas.microsoft.com/office/drawing/2014/main" id="{0A6B548C-2BE0-4964-8950-55C605B36A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a:p>
        </p:txBody>
      </p:sp>
      <p:sp>
        <p:nvSpPr>
          <p:cNvPr id="4" name="Substituent dată 3">
            <a:extLst>
              <a:ext uri="{FF2B5EF4-FFF2-40B4-BE49-F238E27FC236}">
                <a16:creationId xmlns:a16="http://schemas.microsoft.com/office/drawing/2014/main" id="{5BC39020-7A4F-4F19-A275-A73ACB2298BA}"/>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5" name="Substituent subsol 4">
            <a:extLst>
              <a:ext uri="{FF2B5EF4-FFF2-40B4-BE49-F238E27FC236}">
                <a16:creationId xmlns:a16="http://schemas.microsoft.com/office/drawing/2014/main" id="{0CF1D3BC-2171-47E4-8439-6037B92FE24C}"/>
              </a:ext>
            </a:extLst>
          </p:cNvPr>
          <p:cNvSpPr>
            <a:spLocks noGrp="1"/>
          </p:cNvSpPr>
          <p:nvPr>
            <p:ph type="ftr" sz="quarter" idx="11"/>
          </p:nvPr>
        </p:nvSpPr>
        <p:spPr/>
        <p:txBody>
          <a:bodyPr/>
          <a:lstStyle/>
          <a:p>
            <a:endParaRPr lang="en-US" dirty="0"/>
          </a:p>
        </p:txBody>
      </p:sp>
      <p:sp>
        <p:nvSpPr>
          <p:cNvPr id="6" name="Substituent număr diapozitiv 5">
            <a:extLst>
              <a:ext uri="{FF2B5EF4-FFF2-40B4-BE49-F238E27FC236}">
                <a16:creationId xmlns:a16="http://schemas.microsoft.com/office/drawing/2014/main" id="{4A349EE6-60DC-43E1-B0D6-4BAE49DD7409}"/>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2889419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022A818-2D62-4B42-AD90-99FBB5246D85}"/>
              </a:ext>
            </a:extLst>
          </p:cNvPr>
          <p:cNvSpPr>
            <a:spLocks noGrp="1"/>
          </p:cNvSpPr>
          <p:nvPr>
            <p:ph type="title"/>
          </p:nvPr>
        </p:nvSpPr>
        <p:spPr/>
        <p:txBody>
          <a:bodyPr/>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769697B0-74FF-436F-BF0D-128CD9EB5BDD}"/>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BBAEFD4F-4368-456F-A3B0-AD38B1E61E6B}"/>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5" name="Substituent subsol 4">
            <a:extLst>
              <a:ext uri="{FF2B5EF4-FFF2-40B4-BE49-F238E27FC236}">
                <a16:creationId xmlns:a16="http://schemas.microsoft.com/office/drawing/2014/main" id="{BC24CFF1-BB8B-4549-8BCE-04B86779DAEF}"/>
              </a:ext>
            </a:extLst>
          </p:cNvPr>
          <p:cNvSpPr>
            <a:spLocks noGrp="1"/>
          </p:cNvSpPr>
          <p:nvPr>
            <p:ph type="ftr" sz="quarter" idx="11"/>
          </p:nvPr>
        </p:nvSpPr>
        <p:spPr/>
        <p:txBody>
          <a:bodyPr/>
          <a:lstStyle/>
          <a:p>
            <a:endParaRPr lang="en-US" dirty="0"/>
          </a:p>
        </p:txBody>
      </p:sp>
      <p:sp>
        <p:nvSpPr>
          <p:cNvPr id="6" name="Substituent număr diapozitiv 5">
            <a:extLst>
              <a:ext uri="{FF2B5EF4-FFF2-40B4-BE49-F238E27FC236}">
                <a16:creationId xmlns:a16="http://schemas.microsoft.com/office/drawing/2014/main" id="{2EAEC0F0-E171-47D0-95D3-C7A31037E7F7}"/>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1971685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F00631C3-5209-4F81-8F5E-65910B1A9782}"/>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5FDC74BB-D3C1-491B-BAE3-38214F3C1F5E}"/>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C7DC3B9E-6759-4795-A5CF-6961284E55E4}"/>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5" name="Substituent subsol 4">
            <a:extLst>
              <a:ext uri="{FF2B5EF4-FFF2-40B4-BE49-F238E27FC236}">
                <a16:creationId xmlns:a16="http://schemas.microsoft.com/office/drawing/2014/main" id="{21F54FA8-0918-4097-B72C-4DE226F4432A}"/>
              </a:ext>
            </a:extLst>
          </p:cNvPr>
          <p:cNvSpPr>
            <a:spLocks noGrp="1"/>
          </p:cNvSpPr>
          <p:nvPr>
            <p:ph type="ftr" sz="quarter" idx="11"/>
          </p:nvPr>
        </p:nvSpPr>
        <p:spPr/>
        <p:txBody>
          <a:bodyPr/>
          <a:lstStyle/>
          <a:p>
            <a:endParaRPr lang="en-US" dirty="0"/>
          </a:p>
        </p:txBody>
      </p:sp>
      <p:sp>
        <p:nvSpPr>
          <p:cNvPr id="6" name="Substituent număr diapozitiv 5">
            <a:extLst>
              <a:ext uri="{FF2B5EF4-FFF2-40B4-BE49-F238E27FC236}">
                <a16:creationId xmlns:a16="http://schemas.microsoft.com/office/drawing/2014/main" id="{3A71C8B1-A103-497F-9635-EDF59DDD8157}"/>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3926213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83FB4CC-2DCA-4097-B2FD-A99F6CB9071E}"/>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28C56B81-FC98-4D4F-A9C5-A7F45C355869}"/>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39D7E3FA-9C60-4EAF-9384-C5E186835113}"/>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5" name="Substituent subsol 4">
            <a:extLst>
              <a:ext uri="{FF2B5EF4-FFF2-40B4-BE49-F238E27FC236}">
                <a16:creationId xmlns:a16="http://schemas.microsoft.com/office/drawing/2014/main" id="{14697EC7-9BE6-4F0D-9484-EE564BCEBC8E}"/>
              </a:ext>
            </a:extLst>
          </p:cNvPr>
          <p:cNvSpPr>
            <a:spLocks noGrp="1"/>
          </p:cNvSpPr>
          <p:nvPr>
            <p:ph type="ftr" sz="quarter" idx="11"/>
          </p:nvPr>
        </p:nvSpPr>
        <p:spPr/>
        <p:txBody>
          <a:bodyPr/>
          <a:lstStyle/>
          <a:p>
            <a:endParaRPr lang="en-US" dirty="0"/>
          </a:p>
        </p:txBody>
      </p:sp>
      <p:sp>
        <p:nvSpPr>
          <p:cNvPr id="6" name="Substituent număr diapozitiv 5">
            <a:extLst>
              <a:ext uri="{FF2B5EF4-FFF2-40B4-BE49-F238E27FC236}">
                <a16:creationId xmlns:a16="http://schemas.microsoft.com/office/drawing/2014/main" id="{799F25C3-F47C-41BC-BBF9-4DE317883C2C}"/>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2534471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5937025-62AE-4E00-BEC9-AC388CE18270}"/>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36ED24DB-11DE-409F-93A5-C826BE0A12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0A53FDEF-B1E3-4E01-8E94-2CFB748D2F95}"/>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5" name="Substituent subsol 4">
            <a:extLst>
              <a:ext uri="{FF2B5EF4-FFF2-40B4-BE49-F238E27FC236}">
                <a16:creationId xmlns:a16="http://schemas.microsoft.com/office/drawing/2014/main" id="{41EE3618-C552-4D2B-A756-1FC2B6B2973C}"/>
              </a:ext>
            </a:extLst>
          </p:cNvPr>
          <p:cNvSpPr>
            <a:spLocks noGrp="1"/>
          </p:cNvSpPr>
          <p:nvPr>
            <p:ph type="ftr" sz="quarter" idx="11"/>
          </p:nvPr>
        </p:nvSpPr>
        <p:spPr/>
        <p:txBody>
          <a:bodyPr/>
          <a:lstStyle/>
          <a:p>
            <a:endParaRPr lang="en-US" dirty="0"/>
          </a:p>
        </p:txBody>
      </p:sp>
      <p:sp>
        <p:nvSpPr>
          <p:cNvPr id="6" name="Substituent număr diapozitiv 5">
            <a:extLst>
              <a:ext uri="{FF2B5EF4-FFF2-40B4-BE49-F238E27FC236}">
                <a16:creationId xmlns:a16="http://schemas.microsoft.com/office/drawing/2014/main" id="{EF86B1D6-A3FF-4AE6-81FE-6D2CF881F237}"/>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3149173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25F3A6B-A78F-440C-8035-6ABF025C4D97}"/>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47580DC3-0244-44B4-86EC-765DECFBF763}"/>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a:extLst>
              <a:ext uri="{FF2B5EF4-FFF2-40B4-BE49-F238E27FC236}">
                <a16:creationId xmlns:a16="http://schemas.microsoft.com/office/drawing/2014/main" id="{3690D545-2208-47DC-8D4D-6852FB4E2E18}"/>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a:extLst>
              <a:ext uri="{FF2B5EF4-FFF2-40B4-BE49-F238E27FC236}">
                <a16:creationId xmlns:a16="http://schemas.microsoft.com/office/drawing/2014/main" id="{81E8A37C-E137-401C-838D-15BC687D5821}"/>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6" name="Substituent subsol 5">
            <a:extLst>
              <a:ext uri="{FF2B5EF4-FFF2-40B4-BE49-F238E27FC236}">
                <a16:creationId xmlns:a16="http://schemas.microsoft.com/office/drawing/2014/main" id="{DE4206A5-2EC1-44A5-81B1-9F9C89FD1F1A}"/>
              </a:ext>
            </a:extLst>
          </p:cNvPr>
          <p:cNvSpPr>
            <a:spLocks noGrp="1"/>
          </p:cNvSpPr>
          <p:nvPr>
            <p:ph type="ftr" sz="quarter" idx="11"/>
          </p:nvPr>
        </p:nvSpPr>
        <p:spPr/>
        <p:txBody>
          <a:bodyPr/>
          <a:lstStyle/>
          <a:p>
            <a:endParaRPr lang="en-US" dirty="0"/>
          </a:p>
        </p:txBody>
      </p:sp>
      <p:sp>
        <p:nvSpPr>
          <p:cNvPr id="7" name="Substituent număr diapozitiv 6">
            <a:extLst>
              <a:ext uri="{FF2B5EF4-FFF2-40B4-BE49-F238E27FC236}">
                <a16:creationId xmlns:a16="http://schemas.microsoft.com/office/drawing/2014/main" id="{4FC35172-1E64-4943-9149-F71A4C41716F}"/>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31296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1CC2801-C0CF-4630-A315-D06BC5E9EC51}"/>
              </a:ext>
            </a:extLst>
          </p:cNvPr>
          <p:cNvSpPr>
            <a:spLocks noGrp="1"/>
          </p:cNvSpPr>
          <p:nvPr>
            <p:ph type="title"/>
          </p:nvPr>
        </p:nvSpPr>
        <p:spPr>
          <a:xfrm>
            <a:off x="839788" y="365125"/>
            <a:ext cx="10515600" cy="1325563"/>
          </a:xfrm>
        </p:spPr>
        <p:txBody>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9E1F4350-074B-4DA7-9605-878958AD0F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6A9A1EA3-0C05-4882-A16D-CF70DD23AD36}"/>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a:extLst>
              <a:ext uri="{FF2B5EF4-FFF2-40B4-BE49-F238E27FC236}">
                <a16:creationId xmlns:a16="http://schemas.microsoft.com/office/drawing/2014/main" id="{92ACCA1E-1700-488C-8CA8-65AE2BDEA8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41A3847C-40D2-458B-B8CF-A8C82045E225}"/>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a:extLst>
              <a:ext uri="{FF2B5EF4-FFF2-40B4-BE49-F238E27FC236}">
                <a16:creationId xmlns:a16="http://schemas.microsoft.com/office/drawing/2014/main" id="{22BA0380-F23D-4799-86A0-D020024A7C47}"/>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8" name="Substituent subsol 7">
            <a:extLst>
              <a:ext uri="{FF2B5EF4-FFF2-40B4-BE49-F238E27FC236}">
                <a16:creationId xmlns:a16="http://schemas.microsoft.com/office/drawing/2014/main" id="{76339661-6BA5-49E4-A28D-E828B1544C69}"/>
              </a:ext>
            </a:extLst>
          </p:cNvPr>
          <p:cNvSpPr>
            <a:spLocks noGrp="1"/>
          </p:cNvSpPr>
          <p:nvPr>
            <p:ph type="ftr" sz="quarter" idx="11"/>
          </p:nvPr>
        </p:nvSpPr>
        <p:spPr/>
        <p:txBody>
          <a:bodyPr/>
          <a:lstStyle/>
          <a:p>
            <a:endParaRPr lang="en-US" dirty="0"/>
          </a:p>
        </p:txBody>
      </p:sp>
      <p:sp>
        <p:nvSpPr>
          <p:cNvPr id="9" name="Substituent număr diapozitiv 8">
            <a:extLst>
              <a:ext uri="{FF2B5EF4-FFF2-40B4-BE49-F238E27FC236}">
                <a16:creationId xmlns:a16="http://schemas.microsoft.com/office/drawing/2014/main" id="{3656B748-1305-4258-BF8B-027934BB2A5B}"/>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3966593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D7B60F5-1C3C-4446-9912-2A8726DF5631}"/>
              </a:ext>
            </a:extLst>
          </p:cNvPr>
          <p:cNvSpPr>
            <a:spLocks noGrp="1"/>
          </p:cNvSpPr>
          <p:nvPr>
            <p:ph type="title"/>
          </p:nvPr>
        </p:nvSpPr>
        <p:spPr>
          <a:xfrm>
            <a:off x="838200" y="365126"/>
            <a:ext cx="10515600" cy="486522"/>
          </a:xfrm>
        </p:spPr>
        <p:txBody>
          <a:bodyPr>
            <a:normAutofit/>
          </a:bodyPr>
          <a:lstStyle>
            <a:lvl1pPr>
              <a:defRPr sz="2400"/>
            </a:lvl1pPr>
          </a:lstStyle>
          <a:p>
            <a:endParaRPr lang="en-US" dirty="0"/>
          </a:p>
        </p:txBody>
      </p:sp>
      <p:sp>
        <p:nvSpPr>
          <p:cNvPr id="3" name="Substituent dată 2">
            <a:extLst>
              <a:ext uri="{FF2B5EF4-FFF2-40B4-BE49-F238E27FC236}">
                <a16:creationId xmlns:a16="http://schemas.microsoft.com/office/drawing/2014/main" id="{E06F795F-8BED-4A39-BFE4-D0AE390AB777}"/>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4" name="Substituent subsol 3">
            <a:extLst>
              <a:ext uri="{FF2B5EF4-FFF2-40B4-BE49-F238E27FC236}">
                <a16:creationId xmlns:a16="http://schemas.microsoft.com/office/drawing/2014/main" id="{1988FFFF-E256-48FF-B680-D64874BC80FE}"/>
              </a:ext>
            </a:extLst>
          </p:cNvPr>
          <p:cNvSpPr>
            <a:spLocks noGrp="1"/>
          </p:cNvSpPr>
          <p:nvPr>
            <p:ph type="ftr" sz="quarter" idx="11"/>
          </p:nvPr>
        </p:nvSpPr>
        <p:spPr/>
        <p:txBody>
          <a:bodyPr/>
          <a:lstStyle/>
          <a:p>
            <a:endParaRPr lang="en-US" dirty="0"/>
          </a:p>
        </p:txBody>
      </p:sp>
      <p:sp>
        <p:nvSpPr>
          <p:cNvPr id="5" name="Substituent număr diapozitiv 4">
            <a:extLst>
              <a:ext uri="{FF2B5EF4-FFF2-40B4-BE49-F238E27FC236}">
                <a16:creationId xmlns:a16="http://schemas.microsoft.com/office/drawing/2014/main" id="{3CBF156E-BBE9-4E50-B4DE-FE0A494EA324}"/>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1256283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E0904599-4DC1-4E20-A915-5B71A5316DBD}"/>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3" name="Substituent subsol 2">
            <a:extLst>
              <a:ext uri="{FF2B5EF4-FFF2-40B4-BE49-F238E27FC236}">
                <a16:creationId xmlns:a16="http://schemas.microsoft.com/office/drawing/2014/main" id="{DD74B14D-3274-4C1D-A4ED-28E5DF046440}"/>
              </a:ext>
            </a:extLst>
          </p:cNvPr>
          <p:cNvSpPr>
            <a:spLocks noGrp="1"/>
          </p:cNvSpPr>
          <p:nvPr>
            <p:ph type="ftr" sz="quarter" idx="11"/>
          </p:nvPr>
        </p:nvSpPr>
        <p:spPr/>
        <p:txBody>
          <a:bodyPr/>
          <a:lstStyle/>
          <a:p>
            <a:endParaRPr lang="en-US" dirty="0"/>
          </a:p>
        </p:txBody>
      </p:sp>
      <p:sp>
        <p:nvSpPr>
          <p:cNvPr id="4" name="Substituent număr diapozitiv 3">
            <a:extLst>
              <a:ext uri="{FF2B5EF4-FFF2-40B4-BE49-F238E27FC236}">
                <a16:creationId xmlns:a16="http://schemas.microsoft.com/office/drawing/2014/main" id="{CE8AC9C1-569E-4538-9F64-6D5194FB6FD2}"/>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274465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77DA779-827A-4ED1-BF13-7857F0F6F416}"/>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3EF5E6FB-4440-4237-BA30-5B71EE8FA1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a:extLst>
              <a:ext uri="{FF2B5EF4-FFF2-40B4-BE49-F238E27FC236}">
                <a16:creationId xmlns:a16="http://schemas.microsoft.com/office/drawing/2014/main" id="{ABA87B6D-5FC5-4A9C-B158-43FB8D4667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8C354B77-10F6-43B0-8875-15576B5F58E1}"/>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6" name="Substituent subsol 5">
            <a:extLst>
              <a:ext uri="{FF2B5EF4-FFF2-40B4-BE49-F238E27FC236}">
                <a16:creationId xmlns:a16="http://schemas.microsoft.com/office/drawing/2014/main" id="{9BDC24CB-79E5-4DCE-9B1D-46D2A3B32449}"/>
              </a:ext>
            </a:extLst>
          </p:cNvPr>
          <p:cNvSpPr>
            <a:spLocks noGrp="1"/>
          </p:cNvSpPr>
          <p:nvPr>
            <p:ph type="ftr" sz="quarter" idx="11"/>
          </p:nvPr>
        </p:nvSpPr>
        <p:spPr/>
        <p:txBody>
          <a:bodyPr/>
          <a:lstStyle/>
          <a:p>
            <a:endParaRPr lang="en-US" dirty="0"/>
          </a:p>
        </p:txBody>
      </p:sp>
      <p:sp>
        <p:nvSpPr>
          <p:cNvPr id="7" name="Substituent număr diapozitiv 6">
            <a:extLst>
              <a:ext uri="{FF2B5EF4-FFF2-40B4-BE49-F238E27FC236}">
                <a16:creationId xmlns:a16="http://schemas.microsoft.com/office/drawing/2014/main" id="{BF2A311E-84C7-443B-A1CC-1F30DCFBAE2F}"/>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2754885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836E169-BCEC-4B85-8ACB-4DF49ECFA80D}"/>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imagine 2">
            <a:extLst>
              <a:ext uri="{FF2B5EF4-FFF2-40B4-BE49-F238E27FC236}">
                <a16:creationId xmlns:a16="http://schemas.microsoft.com/office/drawing/2014/main" id="{7FD4554A-BF63-4FE4-BA25-C508E22B11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Substituent text 3">
            <a:extLst>
              <a:ext uri="{FF2B5EF4-FFF2-40B4-BE49-F238E27FC236}">
                <a16:creationId xmlns:a16="http://schemas.microsoft.com/office/drawing/2014/main" id="{5FCA3B45-A134-4EAA-95C4-1A9568F2A0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4E13E766-9C96-4BFE-BD4A-C2F386A8B8D7}"/>
              </a:ext>
            </a:extLst>
          </p:cNvPr>
          <p:cNvSpPr>
            <a:spLocks noGrp="1"/>
          </p:cNvSpPr>
          <p:nvPr>
            <p:ph type="dt" sz="half" idx="10"/>
          </p:nvPr>
        </p:nvSpPr>
        <p:spPr/>
        <p:txBody>
          <a:bodyPr/>
          <a:lstStyle/>
          <a:p>
            <a:fld id="{0AAB9A0C-F89E-4449-AEFE-A44A67730AD3}" type="datetimeFigureOut">
              <a:rPr lang="en-US" smtClean="0"/>
              <a:t>1/25/2023</a:t>
            </a:fld>
            <a:endParaRPr lang="en-US" dirty="0"/>
          </a:p>
        </p:txBody>
      </p:sp>
      <p:sp>
        <p:nvSpPr>
          <p:cNvPr id="6" name="Substituent subsol 5">
            <a:extLst>
              <a:ext uri="{FF2B5EF4-FFF2-40B4-BE49-F238E27FC236}">
                <a16:creationId xmlns:a16="http://schemas.microsoft.com/office/drawing/2014/main" id="{F0CE9668-E569-4E0E-ABAF-A89B0BBE6E7C}"/>
              </a:ext>
            </a:extLst>
          </p:cNvPr>
          <p:cNvSpPr>
            <a:spLocks noGrp="1"/>
          </p:cNvSpPr>
          <p:nvPr>
            <p:ph type="ftr" sz="quarter" idx="11"/>
          </p:nvPr>
        </p:nvSpPr>
        <p:spPr/>
        <p:txBody>
          <a:bodyPr/>
          <a:lstStyle/>
          <a:p>
            <a:endParaRPr lang="en-US" dirty="0"/>
          </a:p>
        </p:txBody>
      </p:sp>
      <p:sp>
        <p:nvSpPr>
          <p:cNvPr id="7" name="Substituent număr diapozitiv 6">
            <a:extLst>
              <a:ext uri="{FF2B5EF4-FFF2-40B4-BE49-F238E27FC236}">
                <a16:creationId xmlns:a16="http://schemas.microsoft.com/office/drawing/2014/main" id="{A4F73716-0894-4928-8914-5123C9674023}"/>
              </a:ext>
            </a:extLst>
          </p:cNvPr>
          <p:cNvSpPr>
            <a:spLocks noGrp="1"/>
          </p:cNvSpPr>
          <p:nvPr>
            <p:ph type="sldNum" sz="quarter" idx="12"/>
          </p:nvPr>
        </p:nvSpPr>
        <p:spPr/>
        <p:txBody>
          <a:bodyPr/>
          <a:lstStyle/>
          <a:p>
            <a:fld id="{E7928317-3275-45B1-A8CF-2231CB39B59B}" type="slidenum">
              <a:rPr lang="en-US" smtClean="0"/>
              <a:t>‹#›</a:t>
            </a:fld>
            <a:endParaRPr lang="en-US" dirty="0"/>
          </a:p>
        </p:txBody>
      </p:sp>
    </p:spTree>
    <p:extLst>
      <p:ext uri="{BB962C8B-B14F-4D97-AF65-F5344CB8AC3E}">
        <p14:creationId xmlns:p14="http://schemas.microsoft.com/office/powerpoint/2010/main" val="1190877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885F5603-B11B-4F41-97F1-BAFB417F20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A36596C4-C825-4C2E-98F0-E371169563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DDA9DBB5-E60A-4857-B0F8-78E92C5454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B9A0C-F89E-4449-AEFE-A44A67730AD3}" type="datetimeFigureOut">
              <a:rPr lang="en-US" smtClean="0"/>
              <a:t>1/25/2023</a:t>
            </a:fld>
            <a:endParaRPr lang="en-US" dirty="0"/>
          </a:p>
        </p:txBody>
      </p:sp>
      <p:sp>
        <p:nvSpPr>
          <p:cNvPr id="5" name="Substituent subsol 4">
            <a:extLst>
              <a:ext uri="{FF2B5EF4-FFF2-40B4-BE49-F238E27FC236}">
                <a16:creationId xmlns:a16="http://schemas.microsoft.com/office/drawing/2014/main" id="{38DC197A-6848-4639-BF3D-F29FB3587E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ubstituent număr diapozitiv 5">
            <a:extLst>
              <a:ext uri="{FF2B5EF4-FFF2-40B4-BE49-F238E27FC236}">
                <a16:creationId xmlns:a16="http://schemas.microsoft.com/office/drawing/2014/main" id="{46DA4D73-616F-47AF-ABCF-867B442205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28317-3275-45B1-A8CF-2231CB39B59B}" type="slidenum">
              <a:rPr lang="en-US" smtClean="0"/>
              <a:t>‹#›</a:t>
            </a:fld>
            <a:endParaRPr lang="en-US" dirty="0"/>
          </a:p>
        </p:txBody>
      </p:sp>
    </p:spTree>
    <p:extLst>
      <p:ext uri="{BB962C8B-B14F-4D97-AF65-F5344CB8AC3E}">
        <p14:creationId xmlns:p14="http://schemas.microsoft.com/office/powerpoint/2010/main" val="2471299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140.png"/><Relationship Id="rId7"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0.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2.png"/><Relationship Id="rId2" Type="http://schemas.openxmlformats.org/officeDocument/2006/relationships/image" Target="../media/image370.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0.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0.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55.png"/></Relationships>
</file>

<file path=ppt/slides/_rels/slide19.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20.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0.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png"/><Relationship Id="rId7" Type="http://schemas.openxmlformats.org/officeDocument/2006/relationships/image" Target="../media/image110.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image" Target="../media/image90.png"/><Relationship Id="rId4" Type="http://schemas.openxmlformats.org/officeDocument/2006/relationships/image" Target="../media/image80.png"/><Relationship Id="rId9" Type="http://schemas.openxmlformats.org/officeDocument/2006/relationships/image" Target="../media/image130.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D4CA370-25E1-4CF6-A679-9D0EA0F10587}"/>
              </a:ext>
            </a:extLst>
          </p:cNvPr>
          <p:cNvSpPr>
            <a:spLocks noGrp="1"/>
          </p:cNvSpPr>
          <p:nvPr>
            <p:ph type="ctrTitle"/>
          </p:nvPr>
        </p:nvSpPr>
        <p:spPr>
          <a:xfrm>
            <a:off x="1524000" y="1122363"/>
            <a:ext cx="9144000" cy="1020473"/>
          </a:xfrm>
        </p:spPr>
        <p:txBody>
          <a:bodyPr>
            <a:normAutofit/>
          </a:bodyPr>
          <a:lstStyle/>
          <a:p>
            <a:r>
              <a:rPr lang="en-US" sz="4000" dirty="0"/>
              <a:t>Mos Transistor Model</a:t>
            </a:r>
          </a:p>
        </p:txBody>
      </p:sp>
      <p:sp>
        <p:nvSpPr>
          <p:cNvPr id="3" name="Subtitlu 2">
            <a:extLst>
              <a:ext uri="{FF2B5EF4-FFF2-40B4-BE49-F238E27FC236}">
                <a16:creationId xmlns:a16="http://schemas.microsoft.com/office/drawing/2014/main" id="{76728051-7EAE-4865-B651-A3C9F2A3D82A}"/>
              </a:ext>
            </a:extLst>
          </p:cNvPr>
          <p:cNvSpPr>
            <a:spLocks noGrp="1"/>
          </p:cNvSpPr>
          <p:nvPr>
            <p:ph type="subTitle" idx="1"/>
          </p:nvPr>
        </p:nvSpPr>
        <p:spPr>
          <a:xfrm>
            <a:off x="1524000" y="2336800"/>
            <a:ext cx="9144000" cy="2921000"/>
          </a:xfrm>
        </p:spPr>
        <p:txBody>
          <a:bodyPr/>
          <a:lstStyle/>
          <a:p>
            <a:r>
              <a:rPr lang="en-US" dirty="0"/>
              <a:t>FILS – Integrated Circuits</a:t>
            </a:r>
          </a:p>
        </p:txBody>
      </p:sp>
    </p:spTree>
    <p:extLst>
      <p:ext uri="{BB962C8B-B14F-4D97-AF65-F5344CB8AC3E}">
        <p14:creationId xmlns:p14="http://schemas.microsoft.com/office/powerpoint/2010/main" val="1123920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826852" cy="461665"/>
          </a:xfrm>
          <a:prstGeom prst="rect">
            <a:avLst/>
          </a:prstGeom>
          <a:noFill/>
        </p:spPr>
        <p:txBody>
          <a:bodyPr wrap="none" rtlCol="0">
            <a:spAutoFit/>
          </a:bodyPr>
          <a:lstStyle/>
          <a:p>
            <a:r>
              <a:rPr lang="en-US" sz="2400" dirty="0"/>
              <a:t>MOS Transistor Model – Linear Region Model</a:t>
            </a:r>
            <a:endParaRPr lang="ro-RO" sz="2400" dirty="0"/>
          </a:p>
        </p:txBody>
      </p:sp>
      <p:sp>
        <p:nvSpPr>
          <p:cNvPr id="7" name="CasetăText 23">
            <a:extLst>
              <a:ext uri="{FF2B5EF4-FFF2-40B4-BE49-F238E27FC236}">
                <a16:creationId xmlns:a16="http://schemas.microsoft.com/office/drawing/2014/main" id="{467D48BD-B470-41AB-90E9-5B94BAB6BBC5}"/>
              </a:ext>
            </a:extLst>
          </p:cNvPr>
          <p:cNvSpPr txBox="1"/>
          <p:nvPr/>
        </p:nvSpPr>
        <p:spPr>
          <a:xfrm>
            <a:off x="400050" y="1006793"/>
            <a:ext cx="7553486" cy="369332"/>
          </a:xfrm>
          <a:prstGeom prst="rect">
            <a:avLst/>
          </a:prstGeom>
          <a:noFill/>
        </p:spPr>
        <p:txBody>
          <a:bodyPr wrap="square" rtlCol="0">
            <a:spAutoFit/>
          </a:bodyPr>
          <a:lstStyle/>
          <a:p>
            <a:pPr marL="342900" indent="-342900">
              <a:buFont typeface="Arial" panose="020B0604020202020204" pitchFamily="34" charset="0"/>
              <a:buChar char="•"/>
            </a:pPr>
            <a:r>
              <a:rPr lang="en-US" dirty="0"/>
              <a:t>Replacing all this in the original current equation we get</a:t>
            </a:r>
          </a:p>
        </p:txBody>
      </p:sp>
      <mc:AlternateContent xmlns:mc="http://schemas.openxmlformats.org/markup-compatibility/2006" xmlns:a14="http://schemas.microsoft.com/office/drawing/2010/main">
        <mc:Choice Requires="a14">
          <p:sp>
            <p:nvSpPr>
              <p:cNvPr id="18" name="Dreptunghi 4">
                <a:extLst>
                  <a:ext uri="{FF2B5EF4-FFF2-40B4-BE49-F238E27FC236}">
                    <a16:creationId xmlns:a16="http://schemas.microsoft.com/office/drawing/2014/main" id="{4D62EEFB-383D-44EB-85E3-E8D68272076E}"/>
                  </a:ext>
                </a:extLst>
              </p:cNvPr>
              <p:cNvSpPr/>
              <p:nvPr/>
            </p:nvSpPr>
            <p:spPr>
              <a:xfrm>
                <a:off x="711808" y="1422182"/>
                <a:ext cx="4060535" cy="6199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r>
                        <a:rPr lang="en-US" i="1">
                          <a:latin typeface="Cambria Math" panose="02040503050406030204" pitchFamily="18" charset="0"/>
                          <a:ea typeface="Cambria Math" panose="02040503050406030204" pitchFamily="18" charset="0"/>
                        </a:rPr>
                        <m:t>𝑊</m:t>
                      </m:r>
                      <m:r>
                        <a:rPr lang="en-US" b="0" i="1" smtClean="0">
                          <a:latin typeface="Cambria Math" panose="02040503050406030204" pitchFamily="18" charset="0"/>
                          <a:ea typeface="Cambria Math" panose="02040503050406030204" pitchFamily="18" charset="0"/>
                        </a:rPr>
                        <m:t> </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𝐺</m:t>
                              </m:r>
                            </m:sub>
                          </m:sSub>
                          <m:r>
                            <a:rPr lang="en-US" i="1">
                              <a:latin typeface="Cambria Math" panose="02040503050406030204" pitchFamily="18" charset="0"/>
                            </a:rPr>
                            <m:t>−</m:t>
                          </m:r>
                          <m:r>
                            <a:rPr lang="en-US" i="1">
                              <a:latin typeface="Cambria Math" panose="02040503050406030204" pitchFamily="18" charset="0"/>
                            </a:rPr>
                            <m:t>𝑉</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e>
                      </m:d>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𝑥</m:t>
                          </m:r>
                        </m:den>
                      </m:f>
                    </m:oMath>
                  </m:oMathPara>
                </a14:m>
                <a:endParaRPr lang="en-US" dirty="0"/>
              </a:p>
            </p:txBody>
          </p:sp>
        </mc:Choice>
        <mc:Fallback xmlns="">
          <p:sp>
            <p:nvSpPr>
              <p:cNvPr id="18" name="Dreptunghi 4">
                <a:extLst>
                  <a:ext uri="{FF2B5EF4-FFF2-40B4-BE49-F238E27FC236}">
                    <a16:creationId xmlns:a16="http://schemas.microsoft.com/office/drawing/2014/main" id="{4D62EEFB-383D-44EB-85E3-E8D68272076E}"/>
                  </a:ext>
                </a:extLst>
              </p:cNvPr>
              <p:cNvSpPr>
                <a:spLocks noRot="1" noChangeAspect="1" noMove="1" noResize="1" noEditPoints="1" noAdjustHandles="1" noChangeArrowheads="1" noChangeShapeType="1" noTextEdit="1"/>
              </p:cNvSpPr>
              <p:nvPr/>
            </p:nvSpPr>
            <p:spPr>
              <a:xfrm>
                <a:off x="711808" y="1422182"/>
                <a:ext cx="4060535" cy="619913"/>
              </a:xfrm>
              <a:prstGeom prst="rect">
                <a:avLst/>
              </a:prstGeom>
              <a:blipFill>
                <a:blip r:embed="rId2"/>
                <a:stretch>
                  <a:fillRect/>
                </a:stretch>
              </a:blipFill>
            </p:spPr>
            <p:txBody>
              <a:bodyPr/>
              <a:lstStyle/>
              <a:p>
                <a:r>
                  <a:rPr lang="en-US">
                    <a:noFill/>
                  </a:rPr>
                  <a:t> </a:t>
                </a:r>
              </a:p>
            </p:txBody>
          </p:sp>
        </mc:Fallback>
      </mc:AlternateContent>
      <p:sp>
        <p:nvSpPr>
          <p:cNvPr id="28" name="CasetăText 23">
            <a:extLst>
              <a:ext uri="{FF2B5EF4-FFF2-40B4-BE49-F238E27FC236}">
                <a16:creationId xmlns:a16="http://schemas.microsoft.com/office/drawing/2014/main" id="{3D9B347C-F611-4308-9F40-59EE46742958}"/>
              </a:ext>
            </a:extLst>
          </p:cNvPr>
          <p:cNvSpPr txBox="1"/>
          <p:nvPr/>
        </p:nvSpPr>
        <p:spPr>
          <a:xfrm>
            <a:off x="400050" y="2042095"/>
            <a:ext cx="8487392" cy="923330"/>
          </a:xfrm>
          <a:prstGeom prst="rect">
            <a:avLst/>
          </a:prstGeom>
          <a:noFill/>
        </p:spPr>
        <p:txBody>
          <a:bodyPr wrap="square" rtlCol="0">
            <a:spAutoFit/>
          </a:bodyPr>
          <a:lstStyle/>
          <a:p>
            <a:pPr marL="342900" indent="-342900">
              <a:buFont typeface="Arial" panose="020B0604020202020204" pitchFamily="34" charset="0"/>
              <a:buChar char="•"/>
            </a:pPr>
            <a:r>
              <a:rPr lang="en-US" dirty="0"/>
              <a:t>The current does not depend on x (due to charge conservation)</a:t>
            </a:r>
          </a:p>
          <a:p>
            <a:pPr marL="342900" indent="-342900">
              <a:buFont typeface="Arial" panose="020B0604020202020204" pitchFamily="34" charset="0"/>
              <a:buChar char="•"/>
            </a:pPr>
            <a:r>
              <a:rPr lang="en-US" dirty="0"/>
              <a:t>We can solve this – eliminate x – by integrating the current for the entire channel length (from x=0 – source to x=L – drain)</a:t>
            </a:r>
          </a:p>
        </p:txBody>
      </p:sp>
      <mc:AlternateContent xmlns:mc="http://schemas.openxmlformats.org/markup-compatibility/2006" xmlns:a14="http://schemas.microsoft.com/office/drawing/2010/main">
        <mc:Choice Requires="a14">
          <p:sp>
            <p:nvSpPr>
              <p:cNvPr id="30" name="Dreptunghi 4">
                <a:extLst>
                  <a:ext uri="{FF2B5EF4-FFF2-40B4-BE49-F238E27FC236}">
                    <a16:creationId xmlns:a16="http://schemas.microsoft.com/office/drawing/2014/main" id="{1BA4F7E5-13C6-4DC6-822F-A42DA28C623F}"/>
                  </a:ext>
                </a:extLst>
              </p:cNvPr>
              <p:cNvSpPr/>
              <p:nvPr/>
            </p:nvSpPr>
            <p:spPr>
              <a:xfrm>
                <a:off x="711808" y="3059179"/>
                <a:ext cx="5319918" cy="7152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0</m:t>
                          </m:r>
                        </m:sub>
                        <m:sup>
                          <m:r>
                            <a:rPr lang="en-US" b="0" i="1" smtClean="0">
                              <a:latin typeface="Cambria Math" panose="02040503050406030204" pitchFamily="18" charset="0"/>
                            </a:rPr>
                            <m:t>𝐿</m:t>
                          </m:r>
                        </m:sup>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sub>
                          </m:sSub>
                        </m:e>
                      </m:nary>
                      <m:r>
                        <a:rPr lang="en-US" b="0" i="1" smtClean="0">
                          <a:latin typeface="Cambria Math" panose="02040503050406030204" pitchFamily="18" charset="0"/>
                        </a:rPr>
                        <m:t>𝑑𝑥</m:t>
                      </m:r>
                      <m:r>
                        <a:rPr lang="en-US" i="0">
                          <a:latin typeface="Cambria Math" panose="02040503050406030204" pitchFamily="18" charset="0"/>
                        </a:rPr>
                        <m:t>=</m:t>
                      </m:r>
                      <m:nary>
                        <m:naryPr>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0</m:t>
                          </m:r>
                        </m:sub>
                        <m:sup>
                          <m:r>
                            <a:rPr lang="en-US" b="0" i="1" smtClean="0">
                              <a:latin typeface="Cambria Math" panose="02040503050406030204" pitchFamily="18" charset="0"/>
                            </a:rPr>
                            <m:t>𝐿</m:t>
                          </m:r>
                        </m:sup>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r>
                            <a:rPr lang="en-US" i="1">
                              <a:latin typeface="Cambria Math" panose="02040503050406030204" pitchFamily="18" charset="0"/>
                              <a:ea typeface="Cambria Math" panose="02040503050406030204" pitchFamily="18" charset="0"/>
                            </a:rPr>
                            <m:t>𝑊</m:t>
                          </m:r>
                          <m:r>
                            <a:rPr lang="en-US" i="1">
                              <a:latin typeface="Cambria Math" panose="02040503050406030204" pitchFamily="18" charset="0"/>
                              <a:ea typeface="Cambria Math" panose="02040503050406030204" pitchFamily="18" charset="0"/>
                            </a:rPr>
                            <m:t> </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𝐺</m:t>
                                  </m:r>
                                </m:sub>
                              </m:sSub>
                              <m:r>
                                <a:rPr lang="en-US" i="1">
                                  <a:latin typeface="Cambria Math" panose="02040503050406030204" pitchFamily="18" charset="0"/>
                                </a:rPr>
                                <m:t>−</m:t>
                              </m:r>
                              <m:r>
                                <a:rPr lang="en-US" i="1">
                                  <a:latin typeface="Cambria Math" panose="02040503050406030204" pitchFamily="18" charset="0"/>
                                </a:rPr>
                                <m:t>𝑉</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e>
                          </m:d>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𝑉</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𝑥</m:t>
                              </m:r>
                            </m:den>
                          </m:f>
                          <m:r>
                            <m:rPr>
                              <m:nor/>
                            </m:rPr>
                            <a:rPr lang="en-US" dirty="0"/>
                            <m:t> </m:t>
                          </m:r>
                          <m:r>
                            <a:rPr lang="en-US" b="0" i="1" smtClean="0">
                              <a:latin typeface="Cambria Math" panose="02040503050406030204" pitchFamily="18" charset="0"/>
                            </a:rPr>
                            <m:t>𝑑𝑥</m:t>
                          </m:r>
                        </m:e>
                      </m:nary>
                    </m:oMath>
                  </m:oMathPara>
                </a14:m>
                <a:endParaRPr lang="en-US" dirty="0"/>
              </a:p>
            </p:txBody>
          </p:sp>
        </mc:Choice>
        <mc:Fallback xmlns="">
          <p:sp>
            <p:nvSpPr>
              <p:cNvPr id="30" name="Dreptunghi 4">
                <a:extLst>
                  <a:ext uri="{FF2B5EF4-FFF2-40B4-BE49-F238E27FC236}">
                    <a16:creationId xmlns:a16="http://schemas.microsoft.com/office/drawing/2014/main" id="{1BA4F7E5-13C6-4DC6-822F-A42DA28C623F}"/>
                  </a:ext>
                </a:extLst>
              </p:cNvPr>
              <p:cNvSpPr>
                <a:spLocks noRot="1" noChangeAspect="1" noMove="1" noResize="1" noEditPoints="1" noAdjustHandles="1" noChangeArrowheads="1" noChangeShapeType="1" noTextEdit="1"/>
              </p:cNvSpPr>
              <p:nvPr/>
            </p:nvSpPr>
            <p:spPr>
              <a:xfrm>
                <a:off x="711808" y="3059179"/>
                <a:ext cx="5319918" cy="71526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Dreptunghi 4">
                <a:extLst>
                  <a:ext uri="{FF2B5EF4-FFF2-40B4-BE49-F238E27FC236}">
                    <a16:creationId xmlns:a16="http://schemas.microsoft.com/office/drawing/2014/main" id="{DC65A8DF-440B-4680-B97C-103C3F9149DC}"/>
                  </a:ext>
                </a:extLst>
              </p:cNvPr>
              <p:cNvSpPr/>
              <p:nvPr/>
            </p:nvSpPr>
            <p:spPr>
              <a:xfrm>
                <a:off x="7383419" y="3011538"/>
                <a:ext cx="3905300" cy="7629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trlPr>
                            <a:rPr lang="en-US" i="1" smtClean="0">
                              <a:latin typeface="Cambria Math" panose="02040503050406030204" pitchFamily="18" charset="0"/>
                            </a:rPr>
                          </m:ctrlPr>
                        </m:naryPr>
                        <m:sub>
                          <m:r>
                            <a:rPr lang="en-US" b="0" i="1" smtClean="0">
                              <a:latin typeface="Cambria Math" panose="02040503050406030204" pitchFamily="18" charset="0"/>
                            </a:rPr>
                            <m:t>𝑎</m:t>
                          </m:r>
                        </m:sub>
                        <m:sup>
                          <m:r>
                            <a:rPr lang="en-US" b="0" i="1" smtClean="0">
                              <a:latin typeface="Cambria Math" panose="02040503050406030204" pitchFamily="18" charset="0"/>
                            </a:rPr>
                            <m:t>𝑏</m:t>
                          </m:r>
                        </m:sup>
                        <m:e>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𝑑𝑔</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num>
                            <m:den>
                              <m:r>
                                <a:rPr lang="en-US" b="0" i="1" smtClean="0">
                                  <a:latin typeface="Cambria Math" panose="02040503050406030204" pitchFamily="18" charset="0"/>
                                </a:rPr>
                                <m:t>𝑑𝑥</m:t>
                              </m:r>
                            </m:den>
                          </m:f>
                        </m:e>
                      </m:nary>
                      <m:r>
                        <a:rPr lang="en-US" b="0" i="1" smtClean="0">
                          <a:latin typeface="Cambria Math" panose="02040503050406030204" pitchFamily="18" charset="0"/>
                        </a:rPr>
                        <m:t>𝑑𝑥</m:t>
                      </m:r>
                      <m:r>
                        <a:rPr lang="en-US" i="0">
                          <a:latin typeface="Cambria Math" panose="02040503050406030204" pitchFamily="18" charset="0"/>
                        </a:rPr>
                        <m:t>=</m:t>
                      </m:r>
                      <m:nary>
                        <m:naryPr>
                          <m:ctrlPr>
                            <a:rPr lang="en-US" i="1" smtClean="0">
                              <a:latin typeface="Cambria Math" panose="02040503050406030204" pitchFamily="18" charset="0"/>
                            </a:rPr>
                          </m:ctrlPr>
                        </m:naryPr>
                        <m:sub>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sub>
                        <m:sup>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sup>
                        <m:e>
                          <m:r>
                            <a:rPr lang="en-US" b="0" i="1" smtClean="0">
                              <a:latin typeface="Cambria Math" panose="02040503050406030204" pitchFamily="18" charset="0"/>
                            </a:rPr>
                            <m:t>𝑓</m:t>
                          </m:r>
                          <m:r>
                            <a:rPr lang="en-US" b="0" i="1" smtClean="0">
                              <a:latin typeface="Cambria Math" panose="02040503050406030204" pitchFamily="18" charset="0"/>
                            </a:rPr>
                            <m:t>(</m:t>
                          </m:r>
                          <m:r>
                            <m:rPr>
                              <m:nor/>
                            </m:rPr>
                            <a:rPr lang="en-US" b="0" i="0" smtClean="0">
                              <a:latin typeface="Cambria Math" panose="02040503050406030204" pitchFamily="18" charset="0"/>
                            </a:rPr>
                            <m:t>g</m:t>
                          </m:r>
                          <m:r>
                            <m:rPr>
                              <m:nor/>
                            </m:rPr>
                            <a:rPr lang="en-US" b="0" i="0" smtClean="0">
                              <a:latin typeface="Cambria Math" panose="02040503050406030204" pitchFamily="18" charset="0"/>
                            </a:rPr>
                            <m:t>)</m:t>
                          </m:r>
                          <m:r>
                            <m:rPr>
                              <m:nor/>
                            </m:rPr>
                            <a:rPr lang="en-US" dirty="0"/>
                            <m:t> </m:t>
                          </m:r>
                          <m:r>
                            <a:rPr lang="en-US" b="0" i="1" smtClean="0">
                              <a:latin typeface="Cambria Math" panose="02040503050406030204" pitchFamily="18" charset="0"/>
                            </a:rPr>
                            <m:t>𝑑𝑔</m:t>
                          </m:r>
                        </m:e>
                      </m:nary>
                    </m:oMath>
                  </m:oMathPara>
                </a14:m>
                <a:endParaRPr lang="en-US" dirty="0"/>
              </a:p>
            </p:txBody>
          </p:sp>
        </mc:Choice>
        <mc:Fallback xmlns="">
          <p:sp>
            <p:nvSpPr>
              <p:cNvPr id="32" name="Dreptunghi 4">
                <a:extLst>
                  <a:ext uri="{FF2B5EF4-FFF2-40B4-BE49-F238E27FC236}">
                    <a16:creationId xmlns:a16="http://schemas.microsoft.com/office/drawing/2014/main" id="{DC65A8DF-440B-4680-B97C-103C3F9149DC}"/>
                  </a:ext>
                </a:extLst>
              </p:cNvPr>
              <p:cNvSpPr>
                <a:spLocks noRot="1" noChangeAspect="1" noMove="1" noResize="1" noEditPoints="1" noAdjustHandles="1" noChangeArrowheads="1" noChangeShapeType="1" noTextEdit="1"/>
              </p:cNvSpPr>
              <p:nvPr/>
            </p:nvSpPr>
            <p:spPr>
              <a:xfrm>
                <a:off x="7383419" y="3011538"/>
                <a:ext cx="3905300" cy="762901"/>
              </a:xfrm>
              <a:prstGeom prst="rect">
                <a:avLst/>
              </a:prstGeom>
              <a:blipFill>
                <a:blip r:embed="rId4"/>
                <a:stretch>
                  <a:fillRect/>
                </a:stretch>
              </a:blipFill>
            </p:spPr>
            <p:txBody>
              <a:bodyPr/>
              <a:lstStyle/>
              <a:p>
                <a:r>
                  <a:rPr lang="en-US">
                    <a:noFill/>
                  </a:rPr>
                  <a:t> </a:t>
                </a:r>
              </a:p>
            </p:txBody>
          </p:sp>
        </mc:Fallback>
      </mc:AlternateContent>
      <p:sp>
        <p:nvSpPr>
          <p:cNvPr id="33" name="Arrow: Right 32">
            <a:extLst>
              <a:ext uri="{FF2B5EF4-FFF2-40B4-BE49-F238E27FC236}">
                <a16:creationId xmlns:a16="http://schemas.microsoft.com/office/drawing/2014/main" id="{D6730D55-92FA-4E97-9B4C-8031A5734706}"/>
              </a:ext>
            </a:extLst>
          </p:cNvPr>
          <p:cNvSpPr/>
          <p:nvPr/>
        </p:nvSpPr>
        <p:spPr>
          <a:xfrm rot="10800000">
            <a:off x="6810413" y="3327995"/>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CasetăText 23">
            <a:extLst>
              <a:ext uri="{FF2B5EF4-FFF2-40B4-BE49-F238E27FC236}">
                <a16:creationId xmlns:a16="http://schemas.microsoft.com/office/drawing/2014/main" id="{4657CD01-CE54-4C67-BBEE-954FEE60CB49}"/>
              </a:ext>
            </a:extLst>
          </p:cNvPr>
          <p:cNvSpPr txBox="1"/>
          <p:nvPr/>
        </p:nvSpPr>
        <p:spPr>
          <a:xfrm>
            <a:off x="7893964" y="2689847"/>
            <a:ext cx="2480200" cy="369332"/>
          </a:xfrm>
          <a:prstGeom prst="rect">
            <a:avLst/>
          </a:prstGeom>
          <a:noFill/>
        </p:spPr>
        <p:txBody>
          <a:bodyPr wrap="square" rtlCol="0">
            <a:spAutoFit/>
          </a:bodyPr>
          <a:lstStyle/>
          <a:p>
            <a:r>
              <a:rPr lang="en-US" dirty="0"/>
              <a:t>Variable change formula</a:t>
            </a:r>
          </a:p>
        </p:txBody>
      </p:sp>
      <mc:AlternateContent xmlns:mc="http://schemas.openxmlformats.org/markup-compatibility/2006" xmlns:a14="http://schemas.microsoft.com/office/drawing/2010/main">
        <mc:Choice Requires="a14">
          <p:sp>
            <p:nvSpPr>
              <p:cNvPr id="39" name="Dreptunghi 4">
                <a:extLst>
                  <a:ext uri="{FF2B5EF4-FFF2-40B4-BE49-F238E27FC236}">
                    <a16:creationId xmlns:a16="http://schemas.microsoft.com/office/drawing/2014/main" id="{38406B15-2FB7-4280-818E-68C4FAA96FDC}"/>
                  </a:ext>
                </a:extLst>
              </p:cNvPr>
              <p:cNvSpPr/>
              <p:nvPr/>
            </p:nvSpPr>
            <p:spPr>
              <a:xfrm>
                <a:off x="660095" y="3809745"/>
                <a:ext cx="1670394" cy="7152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0</m:t>
                          </m:r>
                        </m:sub>
                        <m:sup>
                          <m:r>
                            <a:rPr lang="en-US" b="0" i="1" smtClean="0">
                              <a:latin typeface="Cambria Math" panose="02040503050406030204" pitchFamily="18" charset="0"/>
                            </a:rPr>
                            <m:t>𝐿</m:t>
                          </m:r>
                        </m:sup>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sub>
                          </m:sSub>
                        </m:e>
                      </m:nary>
                      <m:r>
                        <a:rPr lang="en-US" b="0" i="1" smtClean="0">
                          <a:latin typeface="Cambria Math" panose="02040503050406030204" pitchFamily="18" charset="0"/>
                        </a:rPr>
                        <m:t>𝑑𝑥</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sub>
                      </m:sSub>
                      <m:r>
                        <a:rPr lang="en-US" b="0" i="1" smtClean="0">
                          <a:latin typeface="Cambria Math" panose="02040503050406030204" pitchFamily="18" charset="0"/>
                        </a:rPr>
                        <m:t>𝑥</m:t>
                      </m:r>
                    </m:oMath>
                  </m:oMathPara>
                </a14:m>
                <a:endParaRPr lang="en-US" dirty="0"/>
              </a:p>
            </p:txBody>
          </p:sp>
        </mc:Choice>
        <mc:Fallback xmlns="">
          <p:sp>
            <p:nvSpPr>
              <p:cNvPr id="39" name="Dreptunghi 4">
                <a:extLst>
                  <a:ext uri="{FF2B5EF4-FFF2-40B4-BE49-F238E27FC236}">
                    <a16:creationId xmlns:a16="http://schemas.microsoft.com/office/drawing/2014/main" id="{38406B15-2FB7-4280-818E-68C4FAA96FDC}"/>
                  </a:ext>
                </a:extLst>
              </p:cNvPr>
              <p:cNvSpPr>
                <a:spLocks noRot="1" noChangeAspect="1" noMove="1" noResize="1" noEditPoints="1" noAdjustHandles="1" noChangeArrowheads="1" noChangeShapeType="1" noTextEdit="1"/>
              </p:cNvSpPr>
              <p:nvPr/>
            </p:nvSpPr>
            <p:spPr>
              <a:xfrm>
                <a:off x="660095" y="3809745"/>
                <a:ext cx="1670394" cy="715260"/>
              </a:xfrm>
              <a:prstGeom prst="rect">
                <a:avLst/>
              </a:prstGeom>
              <a:blipFill>
                <a:blip r:embed="rId5"/>
                <a:stretch>
                  <a:fillRect/>
                </a:stretch>
              </a:blipFill>
            </p:spPr>
            <p:txBody>
              <a:bodyPr/>
              <a:lstStyle/>
              <a:p>
                <a:r>
                  <a:rPr lang="en-US">
                    <a:noFill/>
                  </a:rPr>
                  <a:t> </a:t>
                </a:r>
              </a:p>
            </p:txBody>
          </p:sp>
        </mc:Fallback>
      </mc:AlternateContent>
      <p:sp>
        <p:nvSpPr>
          <p:cNvPr id="41" name="CasetăText 23">
            <a:extLst>
              <a:ext uri="{FF2B5EF4-FFF2-40B4-BE49-F238E27FC236}">
                <a16:creationId xmlns:a16="http://schemas.microsoft.com/office/drawing/2014/main" id="{7C3E1EB6-E011-44CF-BDFE-CB21F7C0F9FC}"/>
              </a:ext>
            </a:extLst>
          </p:cNvPr>
          <p:cNvSpPr txBox="1"/>
          <p:nvPr/>
        </p:nvSpPr>
        <p:spPr>
          <a:xfrm>
            <a:off x="2433214" y="3984891"/>
            <a:ext cx="3283429" cy="369332"/>
          </a:xfrm>
          <a:prstGeom prst="rect">
            <a:avLst/>
          </a:prstGeom>
          <a:noFill/>
        </p:spPr>
        <p:txBody>
          <a:bodyPr wrap="square" rtlCol="0">
            <a:spAutoFit/>
          </a:bodyPr>
          <a:lstStyle/>
          <a:p>
            <a:r>
              <a:rPr lang="en-US" dirty="0"/>
              <a:t>Evaluated between 0 and L</a:t>
            </a:r>
          </a:p>
        </p:txBody>
      </p:sp>
      <mc:AlternateContent xmlns:mc="http://schemas.openxmlformats.org/markup-compatibility/2006" xmlns:a14="http://schemas.microsoft.com/office/drawing/2010/main">
        <mc:Choice Requires="a14">
          <p:sp>
            <p:nvSpPr>
              <p:cNvPr id="45" name="Dreptunghi 4">
                <a:extLst>
                  <a:ext uri="{FF2B5EF4-FFF2-40B4-BE49-F238E27FC236}">
                    <a16:creationId xmlns:a16="http://schemas.microsoft.com/office/drawing/2014/main" id="{69A5C574-FA09-47C5-96C7-66C0E79B7B0E}"/>
                  </a:ext>
                </a:extLst>
              </p:cNvPr>
              <p:cNvSpPr/>
              <p:nvPr/>
            </p:nvSpPr>
            <p:spPr>
              <a:xfrm>
                <a:off x="631366" y="4525005"/>
                <a:ext cx="6325514" cy="7629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trlPr>
                            <a:rPr lang="en-US" i="1" smtClean="0">
                              <a:latin typeface="Cambria Math" panose="02040503050406030204" pitchFamily="18" charset="0"/>
                            </a:rPr>
                          </m:ctrlPr>
                        </m:naryPr>
                        <m:sub>
                          <m:r>
                            <a:rPr lang="en-US" b="0" i="1" smtClean="0">
                              <a:latin typeface="Cambria Math" panose="02040503050406030204" pitchFamily="18" charset="0"/>
                            </a:rPr>
                            <m:t>𝑉</m:t>
                          </m:r>
                          <m:r>
                            <a:rPr lang="en-US" b="0" i="1" smtClean="0">
                              <a:latin typeface="Cambria Math" panose="02040503050406030204" pitchFamily="18" charset="0"/>
                            </a:rPr>
                            <m:t>(</m:t>
                          </m:r>
                          <m:r>
                            <m:rPr>
                              <m:brk m:alnAt="23"/>
                            </m:rPr>
                            <a:rPr lang="en-US" b="0" i="1" smtClean="0">
                              <a:latin typeface="Cambria Math" panose="02040503050406030204" pitchFamily="18" charset="0"/>
                            </a:rPr>
                            <m:t>0</m:t>
                          </m:r>
                          <m:r>
                            <a:rPr lang="en-US" b="0" i="1" smtClean="0">
                              <a:latin typeface="Cambria Math" panose="02040503050406030204" pitchFamily="18" charset="0"/>
                            </a:rPr>
                            <m:t>)</m:t>
                          </m:r>
                        </m:sub>
                        <m:sup>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𝐿</m:t>
                          </m:r>
                          <m:r>
                            <a:rPr lang="en-US" b="0" i="1" smtClean="0">
                              <a:latin typeface="Cambria Math" panose="02040503050406030204" pitchFamily="18" charset="0"/>
                            </a:rPr>
                            <m:t>)</m:t>
                          </m:r>
                        </m:sup>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r>
                            <a:rPr lang="en-US" i="1">
                              <a:latin typeface="Cambria Math" panose="02040503050406030204" pitchFamily="18" charset="0"/>
                              <a:ea typeface="Cambria Math" panose="02040503050406030204" pitchFamily="18" charset="0"/>
                            </a:rPr>
                            <m:t>𝑊</m:t>
                          </m:r>
                          <m:r>
                            <a:rPr lang="en-US" i="1">
                              <a:latin typeface="Cambria Math" panose="02040503050406030204" pitchFamily="18" charset="0"/>
                              <a:ea typeface="Cambria Math" panose="02040503050406030204" pitchFamily="18" charset="0"/>
                            </a:rPr>
                            <m:t> </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𝐺</m:t>
                                  </m:r>
                                </m:sub>
                              </m:sSub>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e>
                          </m:d>
                          <m:r>
                            <a:rPr lang="en-US" i="1">
                              <a:latin typeface="Cambria Math" panose="02040503050406030204" pitchFamily="18" charset="0"/>
                            </a:rPr>
                            <m:t> </m:t>
                          </m:r>
                          <m:r>
                            <a:rPr lang="en-US" b="0" i="1" smtClean="0">
                              <a:latin typeface="Cambria Math" panose="02040503050406030204" pitchFamily="18" charset="0"/>
                            </a:rPr>
                            <m:t>𝑑𝑉</m:t>
                          </m:r>
                        </m:e>
                      </m:nary>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r>
                        <a:rPr lang="en-US" i="1">
                          <a:latin typeface="Cambria Math" panose="02040503050406030204" pitchFamily="18" charset="0"/>
                          <a:ea typeface="Cambria Math" panose="02040503050406030204" pitchFamily="18" charset="0"/>
                        </a:rPr>
                        <m:t>𝑊</m:t>
                      </m:r>
                      <m:d>
                        <m:dPr>
                          <m:begChr m:val="["/>
                          <m:endChr m:val="]"/>
                          <m:ctrlPr>
                            <a:rPr lang="en-US" i="1">
                              <a:latin typeface="Cambria Math" panose="02040503050406030204" pitchFamily="18" charset="0"/>
                              <a:ea typeface="Cambria Math" panose="02040503050406030204" pitchFamily="18" charset="0"/>
                            </a:rPr>
                          </m:ctrlPr>
                        </m:dPr>
                        <m:e>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𝐺</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e>
                          </m:d>
                          <m:r>
                            <a:rPr lang="en-US" i="1">
                              <a:latin typeface="Cambria Math" panose="02040503050406030204" pitchFamily="18" charset="0"/>
                              <a:ea typeface="Cambria Math" panose="02040503050406030204" pitchFamily="18" charset="0"/>
                            </a:rPr>
                            <m:t>𝑉</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𝑉</m:t>
                                  </m:r>
                                </m:e>
                                <m:sup>
                                  <m:r>
                                    <a:rPr lang="en-US" i="1">
                                      <a:latin typeface="Cambria Math" panose="02040503050406030204" pitchFamily="18" charset="0"/>
                                      <a:ea typeface="Cambria Math" panose="02040503050406030204" pitchFamily="18" charset="0"/>
                                    </a:rPr>
                                    <m:t>2</m:t>
                                  </m:r>
                                </m:sup>
                              </m:sSup>
                            </m:num>
                            <m:den>
                              <m:r>
                                <a:rPr lang="en-US" i="1">
                                  <a:latin typeface="Cambria Math" panose="02040503050406030204" pitchFamily="18" charset="0"/>
                                  <a:ea typeface="Cambria Math" panose="02040503050406030204" pitchFamily="18" charset="0"/>
                                </a:rPr>
                                <m:t>2</m:t>
                              </m:r>
                            </m:den>
                          </m:f>
                        </m:e>
                      </m:d>
                    </m:oMath>
                  </m:oMathPara>
                </a14:m>
                <a:endParaRPr lang="en-US" dirty="0"/>
              </a:p>
            </p:txBody>
          </p:sp>
        </mc:Choice>
        <mc:Fallback xmlns="">
          <p:sp>
            <p:nvSpPr>
              <p:cNvPr id="45" name="Dreptunghi 4">
                <a:extLst>
                  <a:ext uri="{FF2B5EF4-FFF2-40B4-BE49-F238E27FC236}">
                    <a16:creationId xmlns:a16="http://schemas.microsoft.com/office/drawing/2014/main" id="{69A5C574-FA09-47C5-96C7-66C0E79B7B0E}"/>
                  </a:ext>
                </a:extLst>
              </p:cNvPr>
              <p:cNvSpPr>
                <a:spLocks noRot="1" noChangeAspect="1" noMove="1" noResize="1" noEditPoints="1" noAdjustHandles="1" noChangeArrowheads="1" noChangeShapeType="1" noTextEdit="1"/>
              </p:cNvSpPr>
              <p:nvPr/>
            </p:nvSpPr>
            <p:spPr>
              <a:xfrm>
                <a:off x="631366" y="4525005"/>
                <a:ext cx="6325514" cy="762901"/>
              </a:xfrm>
              <a:prstGeom prst="rect">
                <a:avLst/>
              </a:prstGeom>
              <a:blipFill>
                <a:blip r:embed="rId6"/>
                <a:stretch>
                  <a:fillRect/>
                </a:stretch>
              </a:blipFill>
            </p:spPr>
            <p:txBody>
              <a:bodyPr/>
              <a:lstStyle/>
              <a:p>
                <a:r>
                  <a:rPr lang="en-US">
                    <a:noFill/>
                  </a:rPr>
                  <a:t> </a:t>
                </a:r>
              </a:p>
            </p:txBody>
          </p:sp>
        </mc:Fallback>
      </mc:AlternateContent>
      <p:sp>
        <p:nvSpPr>
          <p:cNvPr id="47" name="CasetăText 23">
            <a:extLst>
              <a:ext uri="{FF2B5EF4-FFF2-40B4-BE49-F238E27FC236}">
                <a16:creationId xmlns:a16="http://schemas.microsoft.com/office/drawing/2014/main" id="{E0C7DA0D-D34B-4BC3-B804-B34714F01BA6}"/>
              </a:ext>
            </a:extLst>
          </p:cNvPr>
          <p:cNvSpPr txBox="1"/>
          <p:nvPr/>
        </p:nvSpPr>
        <p:spPr>
          <a:xfrm>
            <a:off x="7383419" y="4525005"/>
            <a:ext cx="4148486" cy="369332"/>
          </a:xfrm>
          <a:prstGeom prst="rect">
            <a:avLst/>
          </a:prstGeom>
          <a:noFill/>
        </p:spPr>
        <p:txBody>
          <a:bodyPr wrap="square" rtlCol="0">
            <a:spAutoFit/>
          </a:bodyPr>
          <a:lstStyle/>
          <a:p>
            <a:r>
              <a:rPr lang="en-US" dirty="0"/>
              <a:t>Evaluated between V(0)=0 and V(L)=V</a:t>
            </a:r>
            <a:r>
              <a:rPr lang="en-US" baseline="-25000" dirty="0"/>
              <a:t>ds</a:t>
            </a:r>
          </a:p>
        </p:txBody>
      </p:sp>
      <mc:AlternateContent xmlns:mc="http://schemas.openxmlformats.org/markup-compatibility/2006" xmlns:a14="http://schemas.microsoft.com/office/drawing/2010/main">
        <mc:Choice Requires="a14">
          <p:sp>
            <p:nvSpPr>
              <p:cNvPr id="55" name="Dreptunghi 4">
                <a:extLst>
                  <a:ext uri="{FF2B5EF4-FFF2-40B4-BE49-F238E27FC236}">
                    <a16:creationId xmlns:a16="http://schemas.microsoft.com/office/drawing/2014/main" id="{E101CA37-895A-44A7-996D-49ABF66AC81D}"/>
                  </a:ext>
                </a:extLst>
              </p:cNvPr>
              <p:cNvSpPr/>
              <p:nvPr/>
            </p:nvSpPr>
            <p:spPr>
              <a:xfrm>
                <a:off x="660095" y="5757146"/>
                <a:ext cx="3960315" cy="7245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d>
                        <m:dPr>
                          <m:begChr m:val="["/>
                          <m:endChr m:val="]"/>
                          <m:ctrlPr>
                            <a:rPr lang="en-US" i="1">
                              <a:latin typeface="Cambria Math" panose="02040503050406030204" pitchFamily="18" charset="0"/>
                            </a:rPr>
                          </m:ctrlPr>
                        </m:d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𝑔𝑠</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e>
                          </m:d>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𝑑𝑠</m:t>
                              </m:r>
                            </m:sub>
                          </m:sSub>
                          <m:r>
                            <a:rPr lang="en-US" i="0">
                              <a:latin typeface="Cambria Math" panose="02040503050406030204" pitchFamily="18" charset="0"/>
                            </a:rPr>
                            <m: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𝑉</m:t>
                                  </m:r>
                                </m:e>
                                <m:sub>
                                  <m:r>
                                    <a:rPr lang="en-US" b="0" i="1" smtClean="0">
                                      <a:latin typeface="Cambria Math" panose="02040503050406030204" pitchFamily="18" charset="0"/>
                                    </a:rPr>
                                    <m:t>𝑑𝑠</m:t>
                                  </m:r>
                                </m:sub>
                                <m:sup>
                                  <m:r>
                                    <a:rPr lang="en-US" i="0">
                                      <a:latin typeface="Cambria Math" panose="02040503050406030204" pitchFamily="18" charset="0"/>
                                    </a:rPr>
                                    <m:t>2</m:t>
                                  </m:r>
                                </m:sup>
                              </m:sSubSup>
                            </m:num>
                            <m:den>
                              <m:r>
                                <a:rPr lang="en-US" i="0">
                                  <a:latin typeface="Cambria Math" panose="02040503050406030204" pitchFamily="18" charset="0"/>
                                </a:rPr>
                                <m:t>2</m:t>
                              </m:r>
                            </m:den>
                          </m:f>
                        </m:e>
                      </m:d>
                    </m:oMath>
                  </m:oMathPara>
                </a14:m>
                <a:endParaRPr lang="en-US" dirty="0"/>
              </a:p>
            </p:txBody>
          </p:sp>
        </mc:Choice>
        <mc:Fallback xmlns="">
          <p:sp>
            <p:nvSpPr>
              <p:cNvPr id="55" name="Dreptunghi 4">
                <a:extLst>
                  <a:ext uri="{FF2B5EF4-FFF2-40B4-BE49-F238E27FC236}">
                    <a16:creationId xmlns:a16="http://schemas.microsoft.com/office/drawing/2014/main" id="{E101CA37-895A-44A7-996D-49ABF66AC81D}"/>
                  </a:ext>
                </a:extLst>
              </p:cNvPr>
              <p:cNvSpPr>
                <a:spLocks noRot="1" noChangeAspect="1" noMove="1" noResize="1" noEditPoints="1" noAdjustHandles="1" noChangeArrowheads="1" noChangeShapeType="1" noTextEdit="1"/>
              </p:cNvSpPr>
              <p:nvPr/>
            </p:nvSpPr>
            <p:spPr>
              <a:xfrm>
                <a:off x="660095" y="5757146"/>
                <a:ext cx="3960315" cy="724557"/>
              </a:xfrm>
              <a:prstGeom prst="rect">
                <a:avLst/>
              </a:prstGeom>
              <a:blipFill>
                <a:blip r:embed="rId7"/>
                <a:stretch>
                  <a:fillRect/>
                </a:stretch>
              </a:blipFill>
            </p:spPr>
            <p:txBody>
              <a:bodyPr/>
              <a:lstStyle/>
              <a:p>
                <a:r>
                  <a:rPr lang="en-US">
                    <a:noFill/>
                  </a:rPr>
                  <a:t> </a:t>
                </a:r>
              </a:p>
            </p:txBody>
          </p:sp>
        </mc:Fallback>
      </mc:AlternateContent>
      <p:sp>
        <p:nvSpPr>
          <p:cNvPr id="57" name="CasetăText 23">
            <a:extLst>
              <a:ext uri="{FF2B5EF4-FFF2-40B4-BE49-F238E27FC236}">
                <a16:creationId xmlns:a16="http://schemas.microsoft.com/office/drawing/2014/main" id="{BF2F6A68-55F6-411C-AE74-904A522F7B07}"/>
              </a:ext>
            </a:extLst>
          </p:cNvPr>
          <p:cNvSpPr txBox="1"/>
          <p:nvPr/>
        </p:nvSpPr>
        <p:spPr>
          <a:xfrm>
            <a:off x="400050" y="5329292"/>
            <a:ext cx="7553486" cy="369332"/>
          </a:xfrm>
          <a:prstGeom prst="rect">
            <a:avLst/>
          </a:prstGeom>
          <a:noFill/>
        </p:spPr>
        <p:txBody>
          <a:bodyPr wrap="square" rtlCol="0">
            <a:spAutoFit/>
          </a:bodyPr>
          <a:lstStyle/>
          <a:p>
            <a:pPr marL="342900" indent="-342900">
              <a:buFont typeface="Arial" panose="020B0604020202020204" pitchFamily="34" charset="0"/>
              <a:buChar char="•"/>
            </a:pPr>
            <a:r>
              <a:rPr lang="en-US" dirty="0"/>
              <a:t>The drain current equation results</a:t>
            </a:r>
          </a:p>
        </p:txBody>
      </p:sp>
      <p:sp>
        <p:nvSpPr>
          <p:cNvPr id="59" name="Rectangle: Rounded Corners 58">
            <a:extLst>
              <a:ext uri="{FF2B5EF4-FFF2-40B4-BE49-F238E27FC236}">
                <a16:creationId xmlns:a16="http://schemas.microsoft.com/office/drawing/2014/main" id="{487C5ADF-FCB3-454F-8468-1D8E348663CA}"/>
              </a:ext>
            </a:extLst>
          </p:cNvPr>
          <p:cNvSpPr/>
          <p:nvPr/>
        </p:nvSpPr>
        <p:spPr>
          <a:xfrm>
            <a:off x="711808" y="5788429"/>
            <a:ext cx="3908601" cy="69327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0807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2961260" cy="461665"/>
          </a:xfrm>
          <a:prstGeom prst="rect">
            <a:avLst/>
          </a:prstGeom>
          <a:noFill/>
        </p:spPr>
        <p:txBody>
          <a:bodyPr wrap="none" rtlCol="0">
            <a:spAutoFit/>
          </a:bodyPr>
          <a:lstStyle/>
          <a:p>
            <a:r>
              <a:rPr lang="en-US" sz="2400" dirty="0"/>
              <a:t>MOS Transistor Model</a:t>
            </a:r>
            <a:endParaRPr lang="ro-RO" sz="2400" dirty="0"/>
          </a:p>
        </p:txBody>
      </p:sp>
      <p:sp>
        <p:nvSpPr>
          <p:cNvPr id="7" name="CasetăText 23">
            <a:extLst>
              <a:ext uri="{FF2B5EF4-FFF2-40B4-BE49-F238E27FC236}">
                <a16:creationId xmlns:a16="http://schemas.microsoft.com/office/drawing/2014/main" id="{467D48BD-B470-41AB-90E9-5B94BAB6BBC5}"/>
              </a:ext>
            </a:extLst>
          </p:cNvPr>
          <p:cNvSpPr txBox="1"/>
          <p:nvPr/>
        </p:nvSpPr>
        <p:spPr>
          <a:xfrm>
            <a:off x="400050" y="1006793"/>
            <a:ext cx="11080750" cy="1754326"/>
          </a:xfrm>
          <a:prstGeom prst="rect">
            <a:avLst/>
          </a:prstGeom>
          <a:noFill/>
        </p:spPr>
        <p:txBody>
          <a:bodyPr wrap="square" rtlCol="0">
            <a:spAutoFit/>
          </a:bodyPr>
          <a:lstStyle/>
          <a:p>
            <a:pPr marL="342900" indent="-342900">
              <a:buFont typeface="Arial" panose="020B0604020202020204" pitchFamily="34" charset="0"/>
              <a:buChar char="•"/>
            </a:pPr>
            <a:r>
              <a:rPr lang="en-US" dirty="0"/>
              <a:t>The operation region described by the equation determined above is called </a:t>
            </a:r>
            <a:r>
              <a:rPr lang="en-US" b="1" dirty="0"/>
              <a:t>Linear Region</a:t>
            </a:r>
            <a:r>
              <a:rPr lang="en-US" dirty="0"/>
              <a:t> (the reason being that I</a:t>
            </a:r>
            <a:r>
              <a:rPr lang="en-US" baseline="-25000" dirty="0"/>
              <a:t>D</a:t>
            </a:r>
            <a:r>
              <a:rPr lang="en-US" dirty="0"/>
              <a:t> depends linearly on V</a:t>
            </a:r>
            <a:r>
              <a:rPr lang="en-US" baseline="-25000" dirty="0"/>
              <a:t>gs</a:t>
            </a:r>
            <a:r>
              <a:rPr lang="en-US" dirty="0"/>
              <a:t>)</a:t>
            </a:r>
          </a:p>
          <a:p>
            <a:pPr marL="342900" indent="-342900">
              <a:buFont typeface="Arial" panose="020B0604020202020204" pitchFamily="34" charset="0"/>
              <a:buChar char="•"/>
            </a:pPr>
            <a:r>
              <a:rPr lang="en-US" dirty="0"/>
              <a:t>This model equation is only valid as long as the channel extends from source to drain.</a:t>
            </a:r>
          </a:p>
          <a:p>
            <a:pPr marL="342900" indent="-342900">
              <a:buFont typeface="Arial" panose="020B0604020202020204" pitchFamily="34" charset="0"/>
              <a:buChar char="•"/>
            </a:pPr>
            <a:r>
              <a:rPr lang="en-US" dirty="0"/>
              <a:t>For the channel to extend all the way to the drain, it needs that the gate – drain voltage to be greater than the threshold voltage, V</a:t>
            </a:r>
            <a:r>
              <a:rPr lang="en-US" baseline="-25000" dirty="0"/>
              <a:t>gd</a:t>
            </a:r>
            <a:r>
              <a:rPr lang="en-US" dirty="0"/>
              <a:t>&gt;V</a:t>
            </a:r>
            <a:r>
              <a:rPr lang="en-US" baseline="-25000" dirty="0"/>
              <a:t>T</a:t>
            </a:r>
            <a:r>
              <a:rPr lang="en-US" dirty="0"/>
              <a:t> (as this is the threshold voltage definition – the voltage needed to form the channel).</a:t>
            </a:r>
          </a:p>
          <a:p>
            <a:pPr marL="342900" indent="-342900">
              <a:buFont typeface="Arial" panose="020B0604020202020204" pitchFamily="34" charset="0"/>
              <a:buChar char="•"/>
            </a:pPr>
            <a:r>
              <a:rPr lang="en-US" dirty="0"/>
              <a:t>We prefer to express V</a:t>
            </a:r>
            <a:r>
              <a:rPr lang="en-US" baseline="-25000" dirty="0"/>
              <a:t>gd</a:t>
            </a:r>
            <a:r>
              <a:rPr lang="en-US" dirty="0"/>
              <a:t> using V</a:t>
            </a:r>
            <a:r>
              <a:rPr lang="en-US" baseline="-25000" dirty="0"/>
              <a:t>gs</a:t>
            </a:r>
            <a:r>
              <a:rPr lang="en-US" dirty="0"/>
              <a:t> and V</a:t>
            </a:r>
            <a:r>
              <a:rPr lang="en-US" baseline="-25000" dirty="0"/>
              <a:t>ds</a:t>
            </a:r>
            <a:r>
              <a:rPr lang="en-US" dirty="0"/>
              <a:t>, as this are the voltages we use in our model. </a:t>
            </a:r>
          </a:p>
        </p:txBody>
      </p:sp>
      <mc:AlternateContent xmlns:mc="http://schemas.openxmlformats.org/markup-compatibility/2006" xmlns:a14="http://schemas.microsoft.com/office/drawing/2010/main">
        <mc:Choice Requires="a14">
          <p:sp>
            <p:nvSpPr>
              <p:cNvPr id="2" name="Dreptunghi 4">
                <a:extLst>
                  <a:ext uri="{FF2B5EF4-FFF2-40B4-BE49-F238E27FC236}">
                    <a16:creationId xmlns:a16="http://schemas.microsoft.com/office/drawing/2014/main" id="{685F11D7-53FB-4B74-A3F5-BFD3D1E250C6}"/>
                  </a:ext>
                </a:extLst>
              </p:cNvPr>
              <p:cNvSpPr/>
              <p:nvPr/>
            </p:nvSpPr>
            <p:spPr>
              <a:xfrm>
                <a:off x="711200" y="2678765"/>
                <a:ext cx="1752723" cy="3919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𝑔𝑠</m:t>
                          </m:r>
                        </m:sub>
                      </m:sSub>
                      <m:r>
                        <a:rPr lang="en-US" i="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𝑔𝑑</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𝑑𝑠</m:t>
                          </m:r>
                        </m:sub>
                      </m:sSub>
                    </m:oMath>
                  </m:oMathPara>
                </a14:m>
                <a:endParaRPr lang="en-US" dirty="0"/>
              </a:p>
            </p:txBody>
          </p:sp>
        </mc:Choice>
        <mc:Fallback xmlns="">
          <p:sp>
            <p:nvSpPr>
              <p:cNvPr id="2" name="Dreptunghi 4">
                <a:extLst>
                  <a:ext uri="{FF2B5EF4-FFF2-40B4-BE49-F238E27FC236}">
                    <a16:creationId xmlns:a16="http://schemas.microsoft.com/office/drawing/2014/main" id="{685F11D7-53FB-4B74-A3F5-BFD3D1E250C6}"/>
                  </a:ext>
                </a:extLst>
              </p:cNvPr>
              <p:cNvSpPr>
                <a:spLocks noRot="1" noChangeAspect="1" noMove="1" noResize="1" noEditPoints="1" noAdjustHandles="1" noChangeArrowheads="1" noChangeShapeType="1" noTextEdit="1"/>
              </p:cNvSpPr>
              <p:nvPr/>
            </p:nvSpPr>
            <p:spPr>
              <a:xfrm>
                <a:off x="711200" y="2678765"/>
                <a:ext cx="1752723" cy="391902"/>
              </a:xfrm>
              <a:prstGeom prst="rect">
                <a:avLst/>
              </a:prstGeom>
              <a:blipFill>
                <a:blip r:embed="rId2"/>
                <a:stretch>
                  <a:fillRect b="-9231"/>
                </a:stretch>
              </a:blipFill>
            </p:spPr>
            <p:txBody>
              <a:bodyPr/>
              <a:lstStyle/>
              <a:p>
                <a:r>
                  <a:rPr lang="en-US">
                    <a:noFill/>
                  </a:rPr>
                  <a:t> </a:t>
                </a:r>
              </a:p>
            </p:txBody>
          </p:sp>
        </mc:Fallback>
      </mc:AlternateContent>
      <p:sp>
        <p:nvSpPr>
          <p:cNvPr id="5" name="CasetăText 23">
            <a:extLst>
              <a:ext uri="{FF2B5EF4-FFF2-40B4-BE49-F238E27FC236}">
                <a16:creationId xmlns:a16="http://schemas.microsoft.com/office/drawing/2014/main" id="{A08ED9A3-73F1-45E3-9A4F-33F743B90040}"/>
              </a:ext>
            </a:extLst>
          </p:cNvPr>
          <p:cNvSpPr txBox="1"/>
          <p:nvPr/>
        </p:nvSpPr>
        <p:spPr>
          <a:xfrm>
            <a:off x="400050" y="3102931"/>
            <a:ext cx="6044591" cy="1200329"/>
          </a:xfrm>
          <a:prstGeom prst="rect">
            <a:avLst/>
          </a:prstGeom>
          <a:noFill/>
        </p:spPr>
        <p:txBody>
          <a:bodyPr wrap="square" rtlCol="0">
            <a:spAutoFit/>
          </a:bodyPr>
          <a:lstStyle/>
          <a:p>
            <a:pPr marL="342900" indent="-342900">
              <a:buFont typeface="Arial" panose="020B0604020202020204" pitchFamily="34" charset="0"/>
              <a:buChar char="•"/>
            </a:pPr>
            <a:r>
              <a:rPr lang="en-US" dirty="0"/>
              <a:t>So we have: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corresponding condition for the linear region results:</a:t>
            </a:r>
          </a:p>
        </p:txBody>
      </p:sp>
      <mc:AlternateContent xmlns:mc="http://schemas.openxmlformats.org/markup-compatibility/2006" xmlns:a14="http://schemas.microsoft.com/office/drawing/2010/main">
        <mc:Choice Requires="a14">
          <p:sp>
            <p:nvSpPr>
              <p:cNvPr id="9" name="Dreptunghi 4">
                <a:extLst>
                  <a:ext uri="{FF2B5EF4-FFF2-40B4-BE49-F238E27FC236}">
                    <a16:creationId xmlns:a16="http://schemas.microsoft.com/office/drawing/2014/main" id="{9C8BF242-149E-45F6-B91F-689DCEFE85B0}"/>
                  </a:ext>
                </a:extLst>
              </p:cNvPr>
              <p:cNvSpPr/>
              <p:nvPr/>
            </p:nvSpPr>
            <p:spPr>
              <a:xfrm>
                <a:off x="764769" y="4359990"/>
                <a:ext cx="1694759" cy="3919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𝑑𝑠</m:t>
                          </m:r>
                        </m:sub>
                      </m:sSub>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𝑔𝑠</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𝑇</m:t>
                          </m:r>
                        </m:sub>
                      </m:sSub>
                    </m:oMath>
                  </m:oMathPara>
                </a14:m>
                <a:endParaRPr lang="en-US" dirty="0"/>
              </a:p>
            </p:txBody>
          </p:sp>
        </mc:Choice>
        <mc:Fallback xmlns="">
          <p:sp>
            <p:nvSpPr>
              <p:cNvPr id="9" name="Dreptunghi 4">
                <a:extLst>
                  <a:ext uri="{FF2B5EF4-FFF2-40B4-BE49-F238E27FC236}">
                    <a16:creationId xmlns:a16="http://schemas.microsoft.com/office/drawing/2014/main" id="{9C8BF242-149E-45F6-B91F-689DCEFE85B0}"/>
                  </a:ext>
                </a:extLst>
              </p:cNvPr>
              <p:cNvSpPr>
                <a:spLocks noRot="1" noChangeAspect="1" noMove="1" noResize="1" noEditPoints="1" noAdjustHandles="1" noChangeArrowheads="1" noChangeShapeType="1" noTextEdit="1"/>
              </p:cNvSpPr>
              <p:nvPr/>
            </p:nvSpPr>
            <p:spPr>
              <a:xfrm>
                <a:off x="764769" y="4359990"/>
                <a:ext cx="1694759" cy="391902"/>
              </a:xfrm>
              <a:prstGeom prst="rect">
                <a:avLst/>
              </a:prstGeom>
              <a:blipFill>
                <a:blip r:embed="rId3"/>
                <a:stretch>
                  <a:fillRect b="-4615"/>
                </a:stretch>
              </a:blipFill>
            </p:spPr>
            <p:txBody>
              <a:bodyPr/>
              <a:lstStyle/>
              <a:p>
                <a:r>
                  <a:rPr lang="en-US">
                    <a:noFill/>
                  </a:rPr>
                  <a:t> </a:t>
                </a:r>
              </a:p>
            </p:txBody>
          </p:sp>
        </mc:Fallback>
      </mc:AlternateContent>
      <p:sp>
        <p:nvSpPr>
          <p:cNvPr id="11" name="Rectangle: Rounded Corners 5">
            <a:extLst>
              <a:ext uri="{FF2B5EF4-FFF2-40B4-BE49-F238E27FC236}">
                <a16:creationId xmlns:a16="http://schemas.microsoft.com/office/drawing/2014/main" id="{47C77B92-001E-4681-A85C-964AE250BC69}"/>
              </a:ext>
            </a:extLst>
          </p:cNvPr>
          <p:cNvSpPr/>
          <p:nvPr/>
        </p:nvSpPr>
        <p:spPr>
          <a:xfrm>
            <a:off x="764769" y="4328655"/>
            <a:ext cx="1694759" cy="423237"/>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Imagine 11">
            <a:extLst>
              <a:ext uri="{FF2B5EF4-FFF2-40B4-BE49-F238E27FC236}">
                <a16:creationId xmlns:a16="http://schemas.microsoft.com/office/drawing/2014/main" id="{78CB15FD-B0DE-4183-84ED-C56262BA7F2E}"/>
              </a:ext>
            </a:extLst>
          </p:cNvPr>
          <p:cNvPicPr>
            <a:picLocks noChangeAspect="1"/>
          </p:cNvPicPr>
          <p:nvPr/>
        </p:nvPicPr>
        <p:blipFill>
          <a:blip r:embed="rId4"/>
          <a:stretch>
            <a:fillRect/>
          </a:stretch>
        </p:blipFill>
        <p:spPr>
          <a:xfrm>
            <a:off x="6375976" y="2929949"/>
            <a:ext cx="5372678" cy="3502762"/>
          </a:xfrm>
          <a:prstGeom prst="rect">
            <a:avLst/>
          </a:prstGeom>
        </p:spPr>
      </p:pic>
      <mc:AlternateContent xmlns:mc="http://schemas.openxmlformats.org/markup-compatibility/2006" xmlns:a14="http://schemas.microsoft.com/office/drawing/2010/main">
        <mc:Choice Requires="a14">
          <p:sp>
            <p:nvSpPr>
              <p:cNvPr id="6" name="Dreptunghi 4">
                <a:extLst>
                  <a:ext uri="{FF2B5EF4-FFF2-40B4-BE49-F238E27FC236}">
                    <a16:creationId xmlns:a16="http://schemas.microsoft.com/office/drawing/2014/main" id="{4D678FC9-7160-4616-9B9F-B867937C911E}"/>
                  </a:ext>
                </a:extLst>
              </p:cNvPr>
              <p:cNvSpPr/>
              <p:nvPr/>
            </p:nvSpPr>
            <p:spPr>
              <a:xfrm>
                <a:off x="711200" y="3507144"/>
                <a:ext cx="1116203" cy="3919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𝑔𝑑</m:t>
                          </m:r>
                        </m:sub>
                      </m:sSub>
                      <m:r>
                        <a:rPr lang="en-US" b="0" i="1" smtClean="0">
                          <a:latin typeface="Cambria Math" panose="02040503050406030204" pitchFamily="18" charset="0"/>
                        </a:rPr>
                        <m:t>&gt;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𝑇</m:t>
                          </m:r>
                        </m:sub>
                      </m:sSub>
                    </m:oMath>
                  </m:oMathPara>
                </a14:m>
                <a:endParaRPr lang="en-US" dirty="0"/>
              </a:p>
            </p:txBody>
          </p:sp>
        </mc:Choice>
        <mc:Fallback xmlns="">
          <p:sp>
            <p:nvSpPr>
              <p:cNvPr id="6" name="Dreptunghi 4">
                <a:extLst>
                  <a:ext uri="{FF2B5EF4-FFF2-40B4-BE49-F238E27FC236}">
                    <a16:creationId xmlns:a16="http://schemas.microsoft.com/office/drawing/2014/main" id="{4D678FC9-7160-4616-9B9F-B867937C911E}"/>
                  </a:ext>
                </a:extLst>
              </p:cNvPr>
              <p:cNvSpPr>
                <a:spLocks noRot="1" noChangeAspect="1" noMove="1" noResize="1" noEditPoints="1" noAdjustHandles="1" noChangeArrowheads="1" noChangeShapeType="1" noTextEdit="1"/>
              </p:cNvSpPr>
              <p:nvPr/>
            </p:nvSpPr>
            <p:spPr>
              <a:xfrm>
                <a:off x="711200" y="3507144"/>
                <a:ext cx="1116203" cy="391902"/>
              </a:xfrm>
              <a:prstGeom prst="rect">
                <a:avLst/>
              </a:prstGeom>
              <a:blipFill>
                <a:blip r:embed="rId5"/>
                <a:stretch>
                  <a:fillRect b="-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Dreptunghi 4">
                <a:extLst>
                  <a:ext uri="{FF2B5EF4-FFF2-40B4-BE49-F238E27FC236}">
                    <a16:creationId xmlns:a16="http://schemas.microsoft.com/office/drawing/2014/main" id="{8CDB7937-A995-4993-90F8-CA34E1102FCC}"/>
                  </a:ext>
                </a:extLst>
              </p:cNvPr>
              <p:cNvSpPr/>
              <p:nvPr/>
            </p:nvSpPr>
            <p:spPr>
              <a:xfrm>
                <a:off x="2210894" y="3508355"/>
                <a:ext cx="1656736" cy="3919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𝑔𝑠</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𝑑</m:t>
                          </m:r>
                          <m:r>
                            <a:rPr lang="en-US" i="1">
                              <a:latin typeface="Cambria Math" panose="02040503050406030204" pitchFamily="18" charset="0"/>
                            </a:rPr>
                            <m:t>𝑠</m:t>
                          </m:r>
                        </m:sub>
                      </m:sSub>
                      <m:r>
                        <a:rPr lang="en-US" b="0" i="1" smtClean="0">
                          <a:latin typeface="Cambria Math" panose="02040503050406030204" pitchFamily="18" charset="0"/>
                        </a:rPr>
                        <m:t>&gt;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𝑇</m:t>
                          </m:r>
                        </m:sub>
                      </m:sSub>
                    </m:oMath>
                  </m:oMathPara>
                </a14:m>
                <a:endParaRPr lang="en-US" dirty="0"/>
              </a:p>
            </p:txBody>
          </p:sp>
        </mc:Choice>
        <mc:Fallback xmlns="">
          <p:sp>
            <p:nvSpPr>
              <p:cNvPr id="8" name="Dreptunghi 4">
                <a:extLst>
                  <a:ext uri="{FF2B5EF4-FFF2-40B4-BE49-F238E27FC236}">
                    <a16:creationId xmlns:a16="http://schemas.microsoft.com/office/drawing/2014/main" id="{8CDB7937-A995-4993-90F8-CA34E1102FCC}"/>
                  </a:ext>
                </a:extLst>
              </p:cNvPr>
              <p:cNvSpPr>
                <a:spLocks noRot="1" noChangeAspect="1" noMove="1" noResize="1" noEditPoints="1" noAdjustHandles="1" noChangeArrowheads="1" noChangeShapeType="1" noTextEdit="1"/>
              </p:cNvSpPr>
              <p:nvPr/>
            </p:nvSpPr>
            <p:spPr>
              <a:xfrm>
                <a:off x="2210894" y="3508355"/>
                <a:ext cx="1656736" cy="391902"/>
              </a:xfrm>
              <a:prstGeom prst="rect">
                <a:avLst/>
              </a:prstGeom>
              <a:blipFill>
                <a:blip r:embed="rId6"/>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Dreptunghi 4">
                <a:extLst>
                  <a:ext uri="{FF2B5EF4-FFF2-40B4-BE49-F238E27FC236}">
                    <a16:creationId xmlns:a16="http://schemas.microsoft.com/office/drawing/2014/main" id="{5BC2529A-A994-49F7-B802-AB905F917AC8}"/>
                  </a:ext>
                </a:extLst>
              </p:cNvPr>
              <p:cNvSpPr/>
              <p:nvPr/>
            </p:nvSpPr>
            <p:spPr>
              <a:xfrm>
                <a:off x="4332079" y="3507144"/>
                <a:ext cx="1656736" cy="3919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𝑔𝑠</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𝑇</m:t>
                          </m:r>
                        </m:sub>
                      </m:sSub>
                      <m:r>
                        <a:rPr lang="en-US" b="0" i="1" smtClean="0">
                          <a:latin typeface="Cambria Math" panose="02040503050406030204" pitchFamily="18" charset="0"/>
                        </a:rPr>
                        <m:t>&gt;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𝑑𝑠</m:t>
                          </m:r>
                        </m:sub>
                      </m:sSub>
                    </m:oMath>
                  </m:oMathPara>
                </a14:m>
                <a:endParaRPr lang="en-US" dirty="0"/>
              </a:p>
            </p:txBody>
          </p:sp>
        </mc:Choice>
        <mc:Fallback xmlns="">
          <p:sp>
            <p:nvSpPr>
              <p:cNvPr id="15" name="Dreptunghi 4">
                <a:extLst>
                  <a:ext uri="{FF2B5EF4-FFF2-40B4-BE49-F238E27FC236}">
                    <a16:creationId xmlns:a16="http://schemas.microsoft.com/office/drawing/2014/main" id="{5BC2529A-A994-49F7-B802-AB905F917AC8}"/>
                  </a:ext>
                </a:extLst>
              </p:cNvPr>
              <p:cNvSpPr>
                <a:spLocks noRot="1" noChangeAspect="1" noMove="1" noResize="1" noEditPoints="1" noAdjustHandles="1" noChangeArrowheads="1" noChangeShapeType="1" noTextEdit="1"/>
              </p:cNvSpPr>
              <p:nvPr/>
            </p:nvSpPr>
            <p:spPr>
              <a:xfrm>
                <a:off x="4332079" y="3507144"/>
                <a:ext cx="1656736" cy="391902"/>
              </a:xfrm>
              <a:prstGeom prst="rect">
                <a:avLst/>
              </a:prstGeom>
              <a:blipFill>
                <a:blip r:embed="rId7"/>
                <a:stretch>
                  <a:fillRect b="-4615"/>
                </a:stretch>
              </a:blipFill>
            </p:spPr>
            <p:txBody>
              <a:bodyPr/>
              <a:lstStyle/>
              <a:p>
                <a:r>
                  <a:rPr lang="en-US">
                    <a:noFill/>
                  </a:rPr>
                  <a:t> </a:t>
                </a:r>
              </a:p>
            </p:txBody>
          </p:sp>
        </mc:Fallback>
      </mc:AlternateContent>
      <p:sp>
        <p:nvSpPr>
          <p:cNvPr id="17" name="Arrow: Right 16">
            <a:extLst>
              <a:ext uri="{FF2B5EF4-FFF2-40B4-BE49-F238E27FC236}">
                <a16:creationId xmlns:a16="http://schemas.microsoft.com/office/drawing/2014/main" id="{BDD3CA4A-76EF-461C-8A5E-21A8A9885C74}"/>
              </a:ext>
            </a:extLst>
          </p:cNvPr>
          <p:cNvSpPr/>
          <p:nvPr/>
        </p:nvSpPr>
        <p:spPr>
          <a:xfrm>
            <a:off x="2000406" y="3603596"/>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Right 18">
            <a:extLst>
              <a:ext uri="{FF2B5EF4-FFF2-40B4-BE49-F238E27FC236}">
                <a16:creationId xmlns:a16="http://schemas.microsoft.com/office/drawing/2014/main" id="{C20A99C1-7074-4584-A2F9-DDB3D1127E65}"/>
              </a:ext>
            </a:extLst>
          </p:cNvPr>
          <p:cNvSpPr/>
          <p:nvPr/>
        </p:nvSpPr>
        <p:spPr>
          <a:xfrm>
            <a:off x="4032616" y="3603595"/>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8229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425844" cy="461665"/>
          </a:xfrm>
          <a:prstGeom prst="rect">
            <a:avLst/>
          </a:prstGeom>
          <a:noFill/>
        </p:spPr>
        <p:txBody>
          <a:bodyPr wrap="none" rtlCol="0">
            <a:spAutoFit/>
          </a:bodyPr>
          <a:lstStyle/>
          <a:p>
            <a:r>
              <a:rPr lang="en-US" sz="2400" dirty="0"/>
              <a:t>MOS Transistor Model – Saturation Model</a:t>
            </a:r>
            <a:endParaRPr lang="ro-RO" sz="2400" dirty="0"/>
          </a:p>
        </p:txBody>
      </p:sp>
      <p:sp>
        <p:nvSpPr>
          <p:cNvPr id="7" name="CasetăText 23">
            <a:extLst>
              <a:ext uri="{FF2B5EF4-FFF2-40B4-BE49-F238E27FC236}">
                <a16:creationId xmlns:a16="http://schemas.microsoft.com/office/drawing/2014/main" id="{467D48BD-B470-41AB-90E9-5B94BAB6BBC5}"/>
              </a:ext>
            </a:extLst>
          </p:cNvPr>
          <p:cNvSpPr txBox="1"/>
          <p:nvPr/>
        </p:nvSpPr>
        <p:spPr>
          <a:xfrm>
            <a:off x="400050" y="1006793"/>
            <a:ext cx="11080750" cy="2031325"/>
          </a:xfrm>
          <a:prstGeom prst="rect">
            <a:avLst/>
          </a:prstGeom>
          <a:noFill/>
        </p:spPr>
        <p:txBody>
          <a:bodyPr wrap="square" rtlCol="0">
            <a:spAutoFit/>
          </a:bodyPr>
          <a:lstStyle/>
          <a:p>
            <a:pPr marL="342900" indent="-342900">
              <a:buFont typeface="Arial" panose="020B0604020202020204" pitchFamily="34" charset="0"/>
              <a:buChar char="•"/>
            </a:pPr>
            <a:r>
              <a:rPr lang="en-US" dirty="0"/>
              <a:t>If V</a:t>
            </a:r>
            <a:r>
              <a:rPr lang="en-US" baseline="-25000" dirty="0"/>
              <a:t>ds</a:t>
            </a:r>
            <a:r>
              <a:rPr lang="en-US" dirty="0"/>
              <a:t> exceeds V</a:t>
            </a:r>
            <a:r>
              <a:rPr lang="en-US" baseline="-25000" dirty="0"/>
              <a:t>gs</a:t>
            </a:r>
            <a:r>
              <a:rPr lang="en-US" dirty="0"/>
              <a:t>–V</a:t>
            </a:r>
            <a:r>
              <a:rPr lang="en-US" baseline="-25000" dirty="0"/>
              <a:t>T</a:t>
            </a:r>
            <a:r>
              <a:rPr lang="en-US" dirty="0"/>
              <a:t>, the channel becomes interrupted near the drain.</a:t>
            </a:r>
          </a:p>
          <a:p>
            <a:pPr marL="342900" indent="-342900">
              <a:buFont typeface="Arial" panose="020B0604020202020204" pitchFamily="34" charset="0"/>
              <a:buChar char="•"/>
            </a:pPr>
            <a:r>
              <a:rPr lang="en-US" dirty="0"/>
              <a:t>This new operation region is called </a:t>
            </a:r>
            <a:r>
              <a:rPr lang="en-US" b="1" dirty="0"/>
              <a:t>Saturation</a:t>
            </a:r>
            <a:r>
              <a:rPr lang="en-US" dirty="0"/>
              <a:t>.</a:t>
            </a:r>
          </a:p>
          <a:p>
            <a:pPr marL="342900" indent="-342900">
              <a:buFont typeface="Arial" panose="020B0604020202020204" pitchFamily="34" charset="0"/>
              <a:buChar char="•"/>
            </a:pPr>
            <a:r>
              <a:rPr lang="en-US" dirty="0"/>
              <a:t>This does not cut the current flow – the electric field is in the right direction to pull the charges from the channel edge to the drain.</a:t>
            </a:r>
          </a:p>
          <a:p>
            <a:pPr marL="342900" indent="-342900">
              <a:buFont typeface="Arial" panose="020B0604020202020204" pitchFamily="34" charset="0"/>
              <a:buChar char="•"/>
            </a:pPr>
            <a:r>
              <a:rPr lang="en-US" dirty="0"/>
              <a:t>The drain current will be described by the same equation, except that V</a:t>
            </a:r>
            <a:r>
              <a:rPr lang="en-US" baseline="-25000" dirty="0"/>
              <a:t>ds</a:t>
            </a:r>
            <a:r>
              <a:rPr lang="en-US" dirty="0"/>
              <a:t> is now replace with the voltage drop across the channel. The channel edge is always one V</a:t>
            </a:r>
            <a:r>
              <a:rPr lang="en-US" baseline="-25000" dirty="0"/>
              <a:t>T</a:t>
            </a:r>
            <a:r>
              <a:rPr lang="en-US" dirty="0"/>
              <a:t> below the gate voltage, so the voltage drop along the channel is V</a:t>
            </a:r>
            <a:r>
              <a:rPr lang="en-US" baseline="-25000" dirty="0"/>
              <a:t>gs</a:t>
            </a:r>
            <a:r>
              <a:rPr lang="en-US" dirty="0"/>
              <a:t>–V</a:t>
            </a:r>
            <a:r>
              <a:rPr lang="en-US" baseline="-25000" dirty="0"/>
              <a:t>T</a:t>
            </a:r>
            <a:r>
              <a:rPr lang="en-US" dirty="0"/>
              <a:t>. </a:t>
            </a:r>
          </a:p>
        </p:txBody>
      </p:sp>
      <mc:AlternateContent xmlns:mc="http://schemas.openxmlformats.org/markup-compatibility/2006" xmlns:a14="http://schemas.microsoft.com/office/drawing/2010/main">
        <mc:Choice Requires="a14">
          <p:sp>
            <p:nvSpPr>
              <p:cNvPr id="55" name="Dreptunghi 4">
                <a:extLst>
                  <a:ext uri="{FF2B5EF4-FFF2-40B4-BE49-F238E27FC236}">
                    <a16:creationId xmlns:a16="http://schemas.microsoft.com/office/drawing/2014/main" id="{E101CA37-895A-44A7-996D-49ABF66AC81D}"/>
                  </a:ext>
                </a:extLst>
              </p:cNvPr>
              <p:cNvSpPr/>
              <p:nvPr/>
            </p:nvSpPr>
            <p:spPr>
              <a:xfrm>
                <a:off x="711200" y="2962172"/>
                <a:ext cx="3960315" cy="7245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d>
                        <m:dPr>
                          <m:begChr m:val="["/>
                          <m:endChr m:val="]"/>
                          <m:ctrlPr>
                            <a:rPr lang="en-US" i="1">
                              <a:latin typeface="Cambria Math" panose="02040503050406030204" pitchFamily="18" charset="0"/>
                            </a:rPr>
                          </m:ctrlPr>
                        </m:d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𝑔𝑠</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e>
                          </m:d>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𝑑𝑠</m:t>
                              </m:r>
                            </m:sub>
                          </m:sSub>
                          <m:r>
                            <a:rPr lang="en-US" i="0">
                              <a:latin typeface="Cambria Math" panose="02040503050406030204" pitchFamily="18" charset="0"/>
                            </a:rPr>
                            <m: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𝑉</m:t>
                                  </m:r>
                                </m:e>
                                <m:sub>
                                  <m:r>
                                    <a:rPr lang="en-US" b="0" i="1" smtClean="0">
                                      <a:latin typeface="Cambria Math" panose="02040503050406030204" pitchFamily="18" charset="0"/>
                                    </a:rPr>
                                    <m:t>𝑑𝑠</m:t>
                                  </m:r>
                                </m:sub>
                                <m:sup>
                                  <m:r>
                                    <a:rPr lang="en-US" i="0">
                                      <a:latin typeface="Cambria Math" panose="02040503050406030204" pitchFamily="18" charset="0"/>
                                    </a:rPr>
                                    <m:t>2</m:t>
                                  </m:r>
                                </m:sup>
                              </m:sSubSup>
                            </m:num>
                            <m:den>
                              <m:r>
                                <a:rPr lang="en-US" i="0">
                                  <a:latin typeface="Cambria Math" panose="02040503050406030204" pitchFamily="18" charset="0"/>
                                </a:rPr>
                                <m:t>2</m:t>
                              </m:r>
                            </m:den>
                          </m:f>
                        </m:e>
                      </m:d>
                    </m:oMath>
                  </m:oMathPara>
                </a14:m>
                <a:endParaRPr lang="en-US" dirty="0"/>
              </a:p>
            </p:txBody>
          </p:sp>
        </mc:Choice>
        <mc:Fallback xmlns="">
          <p:sp>
            <p:nvSpPr>
              <p:cNvPr id="55" name="Dreptunghi 4">
                <a:extLst>
                  <a:ext uri="{FF2B5EF4-FFF2-40B4-BE49-F238E27FC236}">
                    <a16:creationId xmlns:a16="http://schemas.microsoft.com/office/drawing/2014/main" id="{E101CA37-895A-44A7-996D-49ABF66AC81D}"/>
                  </a:ext>
                </a:extLst>
              </p:cNvPr>
              <p:cNvSpPr>
                <a:spLocks noRot="1" noChangeAspect="1" noMove="1" noResize="1" noEditPoints="1" noAdjustHandles="1" noChangeArrowheads="1" noChangeShapeType="1" noTextEdit="1"/>
              </p:cNvSpPr>
              <p:nvPr/>
            </p:nvSpPr>
            <p:spPr>
              <a:xfrm>
                <a:off x="711200" y="2962172"/>
                <a:ext cx="3960315" cy="724557"/>
              </a:xfrm>
              <a:prstGeom prst="rect">
                <a:avLst/>
              </a:prstGeom>
              <a:blipFill>
                <a:blip r:embed="rId2"/>
                <a:stretch>
                  <a:fillRect/>
                </a:stretch>
              </a:blipFill>
            </p:spPr>
            <p:txBody>
              <a:bodyPr/>
              <a:lstStyle/>
              <a:p>
                <a:r>
                  <a:rPr lang="en-US">
                    <a:noFill/>
                  </a:rPr>
                  <a:t> </a:t>
                </a:r>
              </a:p>
            </p:txBody>
          </p:sp>
        </mc:Fallback>
      </mc:AlternateContent>
      <p:sp>
        <p:nvSpPr>
          <p:cNvPr id="2" name="Arrow: Right 32">
            <a:extLst>
              <a:ext uri="{FF2B5EF4-FFF2-40B4-BE49-F238E27FC236}">
                <a16:creationId xmlns:a16="http://schemas.microsoft.com/office/drawing/2014/main" id="{18C24287-B78F-41C9-B3BD-002118FB7578}"/>
              </a:ext>
            </a:extLst>
          </p:cNvPr>
          <p:cNvSpPr/>
          <p:nvPr/>
        </p:nvSpPr>
        <p:spPr>
          <a:xfrm rot="10800000">
            <a:off x="5157104" y="3232312"/>
            <a:ext cx="138147" cy="19899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asetăText 23">
            <a:extLst>
              <a:ext uri="{FF2B5EF4-FFF2-40B4-BE49-F238E27FC236}">
                <a16:creationId xmlns:a16="http://schemas.microsoft.com/office/drawing/2014/main" id="{0C43C190-CA0B-4CE7-B2AC-5B09B9E9DA14}"/>
              </a:ext>
            </a:extLst>
          </p:cNvPr>
          <p:cNvSpPr txBox="1"/>
          <p:nvPr/>
        </p:nvSpPr>
        <p:spPr>
          <a:xfrm>
            <a:off x="5553941" y="3147145"/>
            <a:ext cx="2223078" cy="369332"/>
          </a:xfrm>
          <a:prstGeom prst="rect">
            <a:avLst/>
          </a:prstGeom>
          <a:noFill/>
        </p:spPr>
        <p:txBody>
          <a:bodyPr wrap="square" rtlCol="0">
            <a:spAutoFit/>
          </a:bodyPr>
          <a:lstStyle/>
          <a:p>
            <a:r>
              <a:rPr lang="en-US" dirty="0"/>
              <a:t>Replace V</a:t>
            </a:r>
            <a:r>
              <a:rPr lang="en-US" baseline="-25000" dirty="0"/>
              <a:t>ds</a:t>
            </a:r>
            <a:r>
              <a:rPr lang="en-US" dirty="0"/>
              <a:t> by V</a:t>
            </a:r>
            <a:r>
              <a:rPr lang="en-US" baseline="-25000" dirty="0"/>
              <a:t>gs</a:t>
            </a:r>
            <a:r>
              <a:rPr lang="en-US" dirty="0"/>
              <a:t>–V</a:t>
            </a:r>
            <a:r>
              <a:rPr lang="en-US" baseline="-25000" dirty="0"/>
              <a:t>T</a:t>
            </a:r>
            <a:r>
              <a:rPr lang="en-US" dirty="0"/>
              <a:t> </a:t>
            </a:r>
          </a:p>
        </p:txBody>
      </p:sp>
      <p:sp>
        <p:nvSpPr>
          <p:cNvPr id="9" name="CasetăText 23">
            <a:extLst>
              <a:ext uri="{FF2B5EF4-FFF2-40B4-BE49-F238E27FC236}">
                <a16:creationId xmlns:a16="http://schemas.microsoft.com/office/drawing/2014/main" id="{D9D1962B-03F9-4FF4-B686-B645580B380B}"/>
              </a:ext>
            </a:extLst>
          </p:cNvPr>
          <p:cNvSpPr txBox="1"/>
          <p:nvPr/>
        </p:nvSpPr>
        <p:spPr>
          <a:xfrm>
            <a:off x="400050" y="3710671"/>
            <a:ext cx="11080750" cy="369332"/>
          </a:xfrm>
          <a:prstGeom prst="rect">
            <a:avLst/>
          </a:prstGeom>
          <a:noFill/>
        </p:spPr>
        <p:txBody>
          <a:bodyPr wrap="square" rtlCol="0">
            <a:spAutoFit/>
          </a:bodyPr>
          <a:lstStyle/>
          <a:p>
            <a:pPr marL="342900" indent="-342900">
              <a:buFont typeface="Arial" panose="020B0604020202020204" pitchFamily="34" charset="0"/>
              <a:buChar char="•"/>
            </a:pPr>
            <a:r>
              <a:rPr lang="en-US" dirty="0"/>
              <a:t>We get:</a:t>
            </a:r>
          </a:p>
        </p:txBody>
      </p:sp>
      <mc:AlternateContent xmlns:mc="http://schemas.openxmlformats.org/markup-compatibility/2006" xmlns:a14="http://schemas.microsoft.com/office/drawing/2010/main">
        <mc:Choice Requires="a14">
          <p:sp>
            <p:nvSpPr>
              <p:cNvPr id="11" name="Dreptunghi 4">
                <a:extLst>
                  <a:ext uri="{FF2B5EF4-FFF2-40B4-BE49-F238E27FC236}">
                    <a16:creationId xmlns:a16="http://schemas.microsoft.com/office/drawing/2014/main" id="{9230ED35-A5DC-438D-8A43-4C8892161D28}"/>
                  </a:ext>
                </a:extLst>
              </p:cNvPr>
              <p:cNvSpPr/>
              <p:nvPr/>
            </p:nvSpPr>
            <p:spPr>
              <a:xfrm>
                <a:off x="711200" y="4222469"/>
                <a:ext cx="3201133" cy="6186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sub>
                      </m:sSub>
                      <m:r>
                        <a:rPr lang="en-US" i="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e>
                          </m:d>
                        </m:e>
                        <m:sup>
                          <m:r>
                            <a:rPr lang="en-US" b="0" i="1" smtClean="0">
                              <a:latin typeface="Cambria Math" panose="02040503050406030204" pitchFamily="18" charset="0"/>
                            </a:rPr>
                            <m:t>2</m:t>
                          </m:r>
                        </m:sup>
                      </m:sSup>
                    </m:oMath>
                  </m:oMathPara>
                </a14:m>
                <a:endParaRPr lang="en-US" dirty="0"/>
              </a:p>
            </p:txBody>
          </p:sp>
        </mc:Choice>
        <mc:Fallback xmlns="">
          <p:sp>
            <p:nvSpPr>
              <p:cNvPr id="11" name="Dreptunghi 4">
                <a:extLst>
                  <a:ext uri="{FF2B5EF4-FFF2-40B4-BE49-F238E27FC236}">
                    <a16:creationId xmlns:a16="http://schemas.microsoft.com/office/drawing/2014/main" id="{9230ED35-A5DC-438D-8A43-4C8892161D28}"/>
                  </a:ext>
                </a:extLst>
              </p:cNvPr>
              <p:cNvSpPr>
                <a:spLocks noRot="1" noChangeAspect="1" noMove="1" noResize="1" noEditPoints="1" noAdjustHandles="1" noChangeArrowheads="1" noChangeShapeType="1" noTextEdit="1"/>
              </p:cNvSpPr>
              <p:nvPr/>
            </p:nvSpPr>
            <p:spPr>
              <a:xfrm>
                <a:off x="711200" y="4222469"/>
                <a:ext cx="3201133" cy="618631"/>
              </a:xfrm>
              <a:prstGeom prst="rect">
                <a:avLst/>
              </a:prstGeom>
              <a:blipFill>
                <a:blip r:embed="rId3"/>
                <a:stretch>
                  <a:fillRect/>
                </a:stretch>
              </a:blipFill>
            </p:spPr>
            <p:txBody>
              <a:bodyPr/>
              <a:lstStyle/>
              <a:p>
                <a:r>
                  <a:rPr lang="en-US">
                    <a:noFill/>
                  </a:rPr>
                  <a:t> </a:t>
                </a:r>
              </a:p>
            </p:txBody>
          </p:sp>
        </mc:Fallback>
      </mc:AlternateContent>
      <p:sp>
        <p:nvSpPr>
          <p:cNvPr id="13" name="Rectangle: Rounded Corners 58">
            <a:extLst>
              <a:ext uri="{FF2B5EF4-FFF2-40B4-BE49-F238E27FC236}">
                <a16:creationId xmlns:a16="http://schemas.microsoft.com/office/drawing/2014/main" id="{3088F2DC-DBE7-497F-8B82-C005DD3C4B01}"/>
              </a:ext>
            </a:extLst>
          </p:cNvPr>
          <p:cNvSpPr/>
          <p:nvPr/>
        </p:nvSpPr>
        <p:spPr>
          <a:xfrm>
            <a:off x="711200" y="4185147"/>
            <a:ext cx="3201133" cy="72859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Imagine 7">
            <a:extLst>
              <a:ext uri="{FF2B5EF4-FFF2-40B4-BE49-F238E27FC236}">
                <a16:creationId xmlns:a16="http://schemas.microsoft.com/office/drawing/2014/main" id="{A190CC75-E885-4AFF-9CC7-F145F24C723E}"/>
              </a:ext>
            </a:extLst>
          </p:cNvPr>
          <p:cNvPicPr>
            <a:picLocks noChangeAspect="1"/>
          </p:cNvPicPr>
          <p:nvPr/>
        </p:nvPicPr>
        <p:blipFill>
          <a:blip r:embed="rId4"/>
          <a:stretch>
            <a:fillRect/>
          </a:stretch>
        </p:blipFill>
        <p:spPr>
          <a:xfrm>
            <a:off x="6231997" y="3718388"/>
            <a:ext cx="4910600" cy="2981088"/>
          </a:xfrm>
          <a:prstGeom prst="rect">
            <a:avLst/>
          </a:prstGeom>
        </p:spPr>
      </p:pic>
    </p:spTree>
    <p:extLst>
      <p:ext uri="{BB962C8B-B14F-4D97-AF65-F5344CB8AC3E}">
        <p14:creationId xmlns:p14="http://schemas.microsoft.com/office/powerpoint/2010/main" val="353530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425844" cy="461665"/>
          </a:xfrm>
          <a:prstGeom prst="rect">
            <a:avLst/>
          </a:prstGeom>
          <a:noFill/>
        </p:spPr>
        <p:txBody>
          <a:bodyPr wrap="none" rtlCol="0">
            <a:spAutoFit/>
          </a:bodyPr>
          <a:lstStyle/>
          <a:p>
            <a:r>
              <a:rPr lang="en-US" sz="2400" dirty="0"/>
              <a:t>MOS Transistor Model – Saturation Model</a:t>
            </a:r>
            <a:endParaRPr lang="ro-RO" sz="2400" dirty="0"/>
          </a:p>
        </p:txBody>
      </p:sp>
      <mc:AlternateContent xmlns:mc="http://schemas.openxmlformats.org/markup-compatibility/2006" xmlns:a14="http://schemas.microsoft.com/office/drawing/2010/main">
        <mc:Choice Requires="a14">
          <p:sp>
            <p:nvSpPr>
              <p:cNvPr id="55" name="Dreptunghi 4">
                <a:extLst>
                  <a:ext uri="{FF2B5EF4-FFF2-40B4-BE49-F238E27FC236}">
                    <a16:creationId xmlns:a16="http://schemas.microsoft.com/office/drawing/2014/main" id="{E101CA37-895A-44A7-996D-49ABF66AC81D}"/>
                  </a:ext>
                </a:extLst>
              </p:cNvPr>
              <p:cNvSpPr/>
              <p:nvPr/>
            </p:nvSpPr>
            <p:spPr>
              <a:xfrm>
                <a:off x="711201" y="1377629"/>
                <a:ext cx="3960315" cy="7245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d>
                        <m:dPr>
                          <m:begChr m:val="["/>
                          <m:endChr m:val="]"/>
                          <m:ctrlPr>
                            <a:rPr lang="en-US" i="1">
                              <a:latin typeface="Cambria Math" panose="02040503050406030204" pitchFamily="18" charset="0"/>
                            </a:rPr>
                          </m:ctrlPr>
                        </m:d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𝑔𝑠</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e>
                          </m:d>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𝑑𝑠</m:t>
                              </m:r>
                            </m:sub>
                          </m:sSub>
                          <m:r>
                            <a:rPr lang="en-US" i="0">
                              <a:latin typeface="Cambria Math" panose="02040503050406030204" pitchFamily="18" charset="0"/>
                            </a:rPr>
                            <m: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𝑉</m:t>
                                  </m:r>
                                </m:e>
                                <m:sub>
                                  <m:r>
                                    <a:rPr lang="en-US" b="0" i="1" smtClean="0">
                                      <a:latin typeface="Cambria Math" panose="02040503050406030204" pitchFamily="18" charset="0"/>
                                    </a:rPr>
                                    <m:t>𝑑𝑠</m:t>
                                  </m:r>
                                </m:sub>
                                <m:sup>
                                  <m:r>
                                    <a:rPr lang="en-US" i="0">
                                      <a:latin typeface="Cambria Math" panose="02040503050406030204" pitchFamily="18" charset="0"/>
                                    </a:rPr>
                                    <m:t>2</m:t>
                                  </m:r>
                                </m:sup>
                              </m:sSubSup>
                            </m:num>
                            <m:den>
                              <m:r>
                                <a:rPr lang="en-US" i="0">
                                  <a:latin typeface="Cambria Math" panose="02040503050406030204" pitchFamily="18" charset="0"/>
                                </a:rPr>
                                <m:t>2</m:t>
                              </m:r>
                            </m:den>
                          </m:f>
                        </m:e>
                      </m:d>
                    </m:oMath>
                  </m:oMathPara>
                </a14:m>
                <a:endParaRPr lang="en-US" dirty="0"/>
              </a:p>
            </p:txBody>
          </p:sp>
        </mc:Choice>
        <mc:Fallback xmlns="">
          <p:sp>
            <p:nvSpPr>
              <p:cNvPr id="55" name="Dreptunghi 4">
                <a:extLst>
                  <a:ext uri="{FF2B5EF4-FFF2-40B4-BE49-F238E27FC236}">
                    <a16:creationId xmlns:a16="http://schemas.microsoft.com/office/drawing/2014/main" id="{E101CA37-895A-44A7-996D-49ABF66AC81D}"/>
                  </a:ext>
                </a:extLst>
              </p:cNvPr>
              <p:cNvSpPr>
                <a:spLocks noRot="1" noChangeAspect="1" noMove="1" noResize="1" noEditPoints="1" noAdjustHandles="1" noChangeArrowheads="1" noChangeShapeType="1" noTextEdit="1"/>
              </p:cNvSpPr>
              <p:nvPr/>
            </p:nvSpPr>
            <p:spPr>
              <a:xfrm>
                <a:off x="711201" y="1377629"/>
                <a:ext cx="3960315" cy="724557"/>
              </a:xfrm>
              <a:prstGeom prst="rect">
                <a:avLst/>
              </a:prstGeom>
              <a:blipFill>
                <a:blip r:embed="rId2"/>
                <a:stretch>
                  <a:fillRect/>
                </a:stretch>
              </a:blipFill>
            </p:spPr>
            <p:txBody>
              <a:bodyPr/>
              <a:lstStyle/>
              <a:p>
                <a:r>
                  <a:rPr lang="en-US">
                    <a:noFill/>
                  </a:rPr>
                  <a:t> </a:t>
                </a:r>
              </a:p>
            </p:txBody>
          </p:sp>
        </mc:Fallback>
      </mc:AlternateContent>
      <p:sp>
        <p:nvSpPr>
          <p:cNvPr id="9" name="CasetăText 23">
            <a:extLst>
              <a:ext uri="{FF2B5EF4-FFF2-40B4-BE49-F238E27FC236}">
                <a16:creationId xmlns:a16="http://schemas.microsoft.com/office/drawing/2014/main" id="{D9D1962B-03F9-4FF4-B686-B645580B380B}"/>
              </a:ext>
            </a:extLst>
          </p:cNvPr>
          <p:cNvSpPr txBox="1"/>
          <p:nvPr/>
        </p:nvSpPr>
        <p:spPr>
          <a:xfrm>
            <a:off x="400051" y="2126128"/>
            <a:ext cx="1566536" cy="369332"/>
          </a:xfrm>
          <a:prstGeom prst="rect">
            <a:avLst/>
          </a:prstGeom>
          <a:noFill/>
        </p:spPr>
        <p:txBody>
          <a:bodyPr wrap="square" rtlCol="0">
            <a:spAutoFit/>
          </a:bodyPr>
          <a:lstStyle/>
          <a:p>
            <a:pPr marL="342900" indent="-342900">
              <a:buFont typeface="Arial" panose="020B0604020202020204" pitchFamily="34" charset="0"/>
              <a:buChar char="•"/>
            </a:pPr>
            <a:r>
              <a:rPr lang="en-US" dirty="0"/>
              <a:t>Saturation</a:t>
            </a:r>
          </a:p>
        </p:txBody>
      </p:sp>
      <mc:AlternateContent xmlns:mc="http://schemas.openxmlformats.org/markup-compatibility/2006" xmlns:a14="http://schemas.microsoft.com/office/drawing/2010/main">
        <mc:Choice Requires="a14">
          <p:sp>
            <p:nvSpPr>
              <p:cNvPr id="11" name="Dreptunghi 4">
                <a:extLst>
                  <a:ext uri="{FF2B5EF4-FFF2-40B4-BE49-F238E27FC236}">
                    <a16:creationId xmlns:a16="http://schemas.microsoft.com/office/drawing/2014/main" id="{9230ED35-A5DC-438D-8A43-4C8892161D28}"/>
                  </a:ext>
                </a:extLst>
              </p:cNvPr>
              <p:cNvSpPr/>
              <p:nvPr/>
            </p:nvSpPr>
            <p:spPr>
              <a:xfrm>
                <a:off x="711201" y="2637926"/>
                <a:ext cx="3201133" cy="6186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sub>
                      </m:sSub>
                      <m:r>
                        <a:rPr lang="en-US" i="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e>
                          </m:d>
                        </m:e>
                        <m:sup>
                          <m:r>
                            <a:rPr lang="en-US" b="0" i="1" smtClean="0">
                              <a:latin typeface="Cambria Math" panose="02040503050406030204" pitchFamily="18" charset="0"/>
                            </a:rPr>
                            <m:t>2</m:t>
                          </m:r>
                        </m:sup>
                      </m:sSup>
                    </m:oMath>
                  </m:oMathPara>
                </a14:m>
                <a:endParaRPr lang="en-US" dirty="0"/>
              </a:p>
            </p:txBody>
          </p:sp>
        </mc:Choice>
        <mc:Fallback xmlns="">
          <p:sp>
            <p:nvSpPr>
              <p:cNvPr id="11" name="Dreptunghi 4">
                <a:extLst>
                  <a:ext uri="{FF2B5EF4-FFF2-40B4-BE49-F238E27FC236}">
                    <a16:creationId xmlns:a16="http://schemas.microsoft.com/office/drawing/2014/main" id="{9230ED35-A5DC-438D-8A43-4C8892161D28}"/>
                  </a:ext>
                </a:extLst>
              </p:cNvPr>
              <p:cNvSpPr>
                <a:spLocks noRot="1" noChangeAspect="1" noMove="1" noResize="1" noEditPoints="1" noAdjustHandles="1" noChangeArrowheads="1" noChangeShapeType="1" noTextEdit="1"/>
              </p:cNvSpPr>
              <p:nvPr/>
            </p:nvSpPr>
            <p:spPr>
              <a:xfrm>
                <a:off x="711201" y="2637926"/>
                <a:ext cx="3201133" cy="618631"/>
              </a:xfrm>
              <a:prstGeom prst="rect">
                <a:avLst/>
              </a:prstGeom>
              <a:blipFill>
                <a:blip r:embed="rId3"/>
                <a:stretch>
                  <a:fillRect/>
                </a:stretch>
              </a:blipFill>
            </p:spPr>
            <p:txBody>
              <a:bodyPr/>
              <a:lstStyle/>
              <a:p>
                <a:r>
                  <a:rPr lang="en-US">
                    <a:noFill/>
                  </a:rPr>
                  <a:t> </a:t>
                </a:r>
              </a:p>
            </p:txBody>
          </p:sp>
        </mc:Fallback>
      </mc:AlternateContent>
      <p:pic>
        <p:nvPicPr>
          <p:cNvPr id="15" name="Imagine 14">
            <a:extLst>
              <a:ext uri="{FF2B5EF4-FFF2-40B4-BE49-F238E27FC236}">
                <a16:creationId xmlns:a16="http://schemas.microsoft.com/office/drawing/2014/main" id="{1DBF9C7B-2D68-47F0-BF00-60F210C84E1C}"/>
              </a:ext>
            </a:extLst>
          </p:cNvPr>
          <p:cNvPicPr>
            <a:picLocks noChangeAspect="1"/>
          </p:cNvPicPr>
          <p:nvPr/>
        </p:nvPicPr>
        <p:blipFill>
          <a:blip r:embed="rId4"/>
          <a:stretch>
            <a:fillRect/>
          </a:stretch>
        </p:blipFill>
        <p:spPr>
          <a:xfrm>
            <a:off x="4671516" y="2350223"/>
            <a:ext cx="6536915" cy="4261795"/>
          </a:xfrm>
          <a:prstGeom prst="rect">
            <a:avLst/>
          </a:prstGeom>
        </p:spPr>
      </p:pic>
      <p:sp>
        <p:nvSpPr>
          <p:cNvPr id="6" name="CasetăText 23">
            <a:extLst>
              <a:ext uri="{FF2B5EF4-FFF2-40B4-BE49-F238E27FC236}">
                <a16:creationId xmlns:a16="http://schemas.microsoft.com/office/drawing/2014/main" id="{47B74AEC-9AD5-4F50-A5BF-4838474B165C}"/>
              </a:ext>
            </a:extLst>
          </p:cNvPr>
          <p:cNvSpPr txBox="1"/>
          <p:nvPr/>
        </p:nvSpPr>
        <p:spPr>
          <a:xfrm>
            <a:off x="400050" y="1050497"/>
            <a:ext cx="2718931" cy="369332"/>
          </a:xfrm>
          <a:prstGeom prst="rect">
            <a:avLst/>
          </a:prstGeom>
          <a:noFill/>
        </p:spPr>
        <p:txBody>
          <a:bodyPr wrap="square" rtlCol="0">
            <a:spAutoFit/>
          </a:bodyPr>
          <a:lstStyle/>
          <a:p>
            <a:pPr marL="342900" indent="-342900">
              <a:buFont typeface="Arial" panose="020B0604020202020204" pitchFamily="34" charset="0"/>
              <a:buChar char="•"/>
            </a:pPr>
            <a:r>
              <a:rPr lang="en-US" dirty="0"/>
              <a:t>Linear Region</a:t>
            </a:r>
          </a:p>
        </p:txBody>
      </p:sp>
    </p:spTree>
    <p:extLst>
      <p:ext uri="{BB962C8B-B14F-4D97-AF65-F5344CB8AC3E}">
        <p14:creationId xmlns:p14="http://schemas.microsoft.com/office/powerpoint/2010/main" val="3267687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6645409" cy="461665"/>
          </a:xfrm>
          <a:prstGeom prst="rect">
            <a:avLst/>
          </a:prstGeom>
          <a:noFill/>
        </p:spPr>
        <p:txBody>
          <a:bodyPr wrap="none" rtlCol="0">
            <a:spAutoFit/>
          </a:bodyPr>
          <a:lstStyle/>
          <a:p>
            <a:r>
              <a:rPr lang="en-US" sz="2400" dirty="0"/>
              <a:t>MOS Transistor Model – Channel length modulation</a:t>
            </a:r>
            <a:endParaRPr lang="ro-RO" sz="2400" dirty="0"/>
          </a:p>
        </p:txBody>
      </p:sp>
      <p:sp>
        <p:nvSpPr>
          <p:cNvPr id="7" name="CasetăText 23">
            <a:extLst>
              <a:ext uri="{FF2B5EF4-FFF2-40B4-BE49-F238E27FC236}">
                <a16:creationId xmlns:a16="http://schemas.microsoft.com/office/drawing/2014/main" id="{467D48BD-B470-41AB-90E9-5B94BAB6BBC5}"/>
              </a:ext>
            </a:extLst>
          </p:cNvPr>
          <p:cNvSpPr txBox="1"/>
          <p:nvPr/>
        </p:nvSpPr>
        <p:spPr>
          <a:xfrm>
            <a:off x="400050" y="1006793"/>
            <a:ext cx="11080750" cy="923330"/>
          </a:xfrm>
          <a:prstGeom prst="rect">
            <a:avLst/>
          </a:prstGeom>
          <a:noFill/>
        </p:spPr>
        <p:txBody>
          <a:bodyPr wrap="square" rtlCol="0">
            <a:spAutoFit/>
          </a:bodyPr>
          <a:lstStyle/>
          <a:p>
            <a:pPr marL="342900" indent="-342900">
              <a:buFont typeface="Arial" panose="020B0604020202020204" pitchFamily="34" charset="0"/>
              <a:buChar char="•"/>
            </a:pPr>
            <a:r>
              <a:rPr lang="en-US" dirty="0"/>
              <a:t>As the drain voltage increases, the channel cutoff point moves further from the drain.</a:t>
            </a:r>
          </a:p>
          <a:p>
            <a:pPr marL="342900" indent="-342900">
              <a:buFont typeface="Arial" panose="020B0604020202020204" pitchFamily="34" charset="0"/>
              <a:buChar char="•"/>
            </a:pPr>
            <a:r>
              <a:rPr lang="en-US" dirty="0"/>
              <a:t>In the model equation from previous slide, we should use the effective channel length, not the distance between drain and source.</a:t>
            </a:r>
          </a:p>
        </p:txBody>
      </p:sp>
      <mc:AlternateContent xmlns:mc="http://schemas.openxmlformats.org/markup-compatibility/2006" xmlns:a14="http://schemas.microsoft.com/office/drawing/2010/main">
        <mc:Choice Requires="a14">
          <p:sp>
            <p:nvSpPr>
              <p:cNvPr id="6" name="Dreptunghi 4">
                <a:extLst>
                  <a:ext uri="{FF2B5EF4-FFF2-40B4-BE49-F238E27FC236}">
                    <a16:creationId xmlns:a16="http://schemas.microsoft.com/office/drawing/2014/main" id="{E116313A-D051-44A6-9BFB-AE2F7BD219F2}"/>
                  </a:ext>
                </a:extLst>
              </p:cNvPr>
              <p:cNvSpPr/>
              <p:nvPr/>
            </p:nvSpPr>
            <p:spPr>
              <a:xfrm>
                <a:off x="711200" y="1930123"/>
                <a:ext cx="4008983" cy="7205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sub>
                      </m:sSub>
                      <m:r>
                        <a:rPr lang="en-US" i="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𝑒𝑓𝑓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𝑑𝑠</m:t>
                                  </m:r>
                                </m:sub>
                              </m:sSub>
                              <m:r>
                                <a:rPr lang="en-US" b="0" i="1" smtClean="0">
                                  <a:latin typeface="Cambria Math" panose="02040503050406030204" pitchFamily="18" charset="0"/>
                                </a:rPr>
                                <m:t>)</m:t>
                              </m:r>
                            </m:den>
                          </m:f>
                        </m:e>
                      </m:d>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e>
                          </m:d>
                        </m:e>
                        <m:sup>
                          <m:r>
                            <a:rPr lang="en-US" b="0" i="1" smtClean="0">
                              <a:latin typeface="Cambria Math" panose="02040503050406030204" pitchFamily="18" charset="0"/>
                            </a:rPr>
                            <m:t>2</m:t>
                          </m:r>
                        </m:sup>
                      </m:sSup>
                    </m:oMath>
                  </m:oMathPara>
                </a14:m>
                <a:endParaRPr lang="en-US" dirty="0"/>
              </a:p>
            </p:txBody>
          </p:sp>
        </mc:Choice>
        <mc:Fallback xmlns="">
          <p:sp>
            <p:nvSpPr>
              <p:cNvPr id="6" name="Dreptunghi 4">
                <a:extLst>
                  <a:ext uri="{FF2B5EF4-FFF2-40B4-BE49-F238E27FC236}">
                    <a16:creationId xmlns:a16="http://schemas.microsoft.com/office/drawing/2014/main" id="{E116313A-D051-44A6-9BFB-AE2F7BD219F2}"/>
                  </a:ext>
                </a:extLst>
              </p:cNvPr>
              <p:cNvSpPr>
                <a:spLocks noRot="1" noChangeAspect="1" noMove="1" noResize="1" noEditPoints="1" noAdjustHandles="1" noChangeArrowheads="1" noChangeShapeType="1" noTextEdit="1"/>
              </p:cNvSpPr>
              <p:nvPr/>
            </p:nvSpPr>
            <p:spPr>
              <a:xfrm>
                <a:off x="711200" y="1930123"/>
                <a:ext cx="4008983" cy="720582"/>
              </a:xfrm>
              <a:prstGeom prst="rect">
                <a:avLst/>
              </a:prstGeom>
              <a:blipFill>
                <a:blip r:embed="rId2"/>
                <a:stretch>
                  <a:fillRect/>
                </a:stretch>
              </a:blipFill>
            </p:spPr>
            <p:txBody>
              <a:bodyPr/>
              <a:lstStyle/>
              <a:p>
                <a:r>
                  <a:rPr lang="en-US">
                    <a:noFill/>
                  </a:rPr>
                  <a:t> </a:t>
                </a:r>
              </a:p>
            </p:txBody>
          </p:sp>
        </mc:Fallback>
      </mc:AlternateContent>
      <p:pic>
        <p:nvPicPr>
          <p:cNvPr id="8" name="Imagine 7">
            <a:extLst>
              <a:ext uri="{FF2B5EF4-FFF2-40B4-BE49-F238E27FC236}">
                <a16:creationId xmlns:a16="http://schemas.microsoft.com/office/drawing/2014/main" id="{B4621F74-2E63-45F0-BDBB-D03D2C5AFFCE}"/>
              </a:ext>
            </a:extLst>
          </p:cNvPr>
          <p:cNvPicPr>
            <a:picLocks noChangeAspect="1"/>
          </p:cNvPicPr>
          <p:nvPr/>
        </p:nvPicPr>
        <p:blipFill>
          <a:blip r:embed="rId3"/>
          <a:stretch>
            <a:fillRect/>
          </a:stretch>
        </p:blipFill>
        <p:spPr>
          <a:xfrm>
            <a:off x="6280678" y="3057355"/>
            <a:ext cx="5640739" cy="3424335"/>
          </a:xfrm>
          <a:prstGeom prst="rect">
            <a:avLst/>
          </a:prstGeom>
        </p:spPr>
      </p:pic>
      <p:sp>
        <p:nvSpPr>
          <p:cNvPr id="10" name="CasetăText 23">
            <a:extLst>
              <a:ext uri="{FF2B5EF4-FFF2-40B4-BE49-F238E27FC236}">
                <a16:creationId xmlns:a16="http://schemas.microsoft.com/office/drawing/2014/main" id="{A93A3340-69E7-496F-9F97-2BBB74A29D78}"/>
              </a:ext>
            </a:extLst>
          </p:cNvPr>
          <p:cNvSpPr txBox="1"/>
          <p:nvPr/>
        </p:nvSpPr>
        <p:spPr>
          <a:xfrm>
            <a:off x="400050" y="2606045"/>
            <a:ext cx="6756403" cy="923330"/>
          </a:xfrm>
          <a:prstGeom prst="rect">
            <a:avLst/>
          </a:prstGeom>
          <a:noFill/>
        </p:spPr>
        <p:txBody>
          <a:bodyPr wrap="square" rtlCol="0">
            <a:spAutoFit/>
          </a:bodyPr>
          <a:lstStyle/>
          <a:p>
            <a:pPr marL="342900" indent="-342900">
              <a:buFont typeface="Arial" panose="020B0604020202020204" pitchFamily="34" charset="0"/>
              <a:buChar char="•"/>
            </a:pPr>
            <a:r>
              <a:rPr lang="en-US" dirty="0"/>
              <a:t>Where L</a:t>
            </a:r>
            <a:r>
              <a:rPr lang="en-US" baseline="-25000" dirty="0"/>
              <a:t>eff</a:t>
            </a:r>
            <a:r>
              <a:rPr lang="en-US" dirty="0"/>
              <a:t> depends on V</a:t>
            </a:r>
            <a:r>
              <a:rPr lang="en-US" baseline="-25000" dirty="0"/>
              <a:t>ds</a:t>
            </a:r>
            <a:r>
              <a:rPr lang="en-US" dirty="0"/>
              <a:t> so, as a result, I</a:t>
            </a:r>
            <a:r>
              <a:rPr lang="en-US" baseline="-25000" dirty="0"/>
              <a:t>D</a:t>
            </a:r>
            <a:r>
              <a:rPr lang="en-US" dirty="0"/>
              <a:t> also depends on V</a:t>
            </a:r>
            <a:r>
              <a:rPr lang="en-US" baseline="-25000" dirty="0"/>
              <a:t>ds</a:t>
            </a:r>
            <a:r>
              <a:rPr lang="en-US" dirty="0"/>
              <a:t>.</a:t>
            </a:r>
          </a:p>
          <a:p>
            <a:pPr marL="342900" indent="-342900">
              <a:buFont typeface="Arial" panose="020B0604020202020204" pitchFamily="34" charset="0"/>
              <a:buChar char="•"/>
            </a:pPr>
            <a:r>
              <a:rPr lang="en-US" dirty="0"/>
              <a:t>We will consider this variation to be small, so we will use a first order Taylor approximation.</a:t>
            </a:r>
          </a:p>
        </p:txBody>
      </p:sp>
      <mc:AlternateContent xmlns:mc="http://schemas.openxmlformats.org/markup-compatibility/2006" xmlns:a14="http://schemas.microsoft.com/office/drawing/2010/main">
        <mc:Choice Requires="a14">
          <p:sp>
            <p:nvSpPr>
              <p:cNvPr id="14" name="Dreptunghi 4">
                <a:extLst>
                  <a:ext uri="{FF2B5EF4-FFF2-40B4-BE49-F238E27FC236}">
                    <a16:creationId xmlns:a16="http://schemas.microsoft.com/office/drawing/2014/main" id="{295354DD-B308-4DE8-B5BA-1911222FF1B5}"/>
                  </a:ext>
                </a:extLst>
              </p:cNvPr>
              <p:cNvSpPr/>
              <p:nvPr/>
            </p:nvSpPr>
            <p:spPr>
              <a:xfrm>
                <a:off x="711200" y="3382930"/>
                <a:ext cx="3639009" cy="6658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sub>
                      </m:sSub>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𝑔𝑠</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𝑑𝑠</m:t>
                              </m:r>
                            </m:sub>
                          </m:sSub>
                        </m:e>
                      </m:d>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sub>
                          </m:sSub>
                          <m:r>
                            <a:rPr lang="en-US" i="1">
                              <a:latin typeface="Cambria Math" panose="02040503050406030204" pitchFamily="18" charset="0"/>
                            </a:rPr>
                            <m:t>, </m:t>
                          </m:r>
                          <m:r>
                            <a:rPr lang="en-US" b="0" i="1" smtClean="0">
                              <a:latin typeface="Cambria Math" panose="02040503050406030204" pitchFamily="18" charset="0"/>
                            </a:rPr>
                            <m:t>0</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𝐷</m:t>
                              </m:r>
                            </m:sub>
                          </m:sSub>
                        </m:num>
                        <m:den>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𝑑𝑠</m:t>
                              </m:r>
                            </m:sub>
                          </m:sSub>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𝑑𝑠</m:t>
                          </m:r>
                        </m:sub>
                      </m:sSub>
                    </m:oMath>
                  </m:oMathPara>
                </a14:m>
                <a:endParaRPr lang="en-US" dirty="0"/>
              </a:p>
            </p:txBody>
          </p:sp>
        </mc:Choice>
        <mc:Fallback xmlns="">
          <p:sp>
            <p:nvSpPr>
              <p:cNvPr id="14" name="Dreptunghi 4">
                <a:extLst>
                  <a:ext uri="{FF2B5EF4-FFF2-40B4-BE49-F238E27FC236}">
                    <a16:creationId xmlns:a16="http://schemas.microsoft.com/office/drawing/2014/main" id="{295354DD-B308-4DE8-B5BA-1911222FF1B5}"/>
                  </a:ext>
                </a:extLst>
              </p:cNvPr>
              <p:cNvSpPr>
                <a:spLocks noRot="1" noChangeAspect="1" noMove="1" noResize="1" noEditPoints="1" noAdjustHandles="1" noChangeArrowheads="1" noChangeShapeType="1" noTextEdit="1"/>
              </p:cNvSpPr>
              <p:nvPr/>
            </p:nvSpPr>
            <p:spPr>
              <a:xfrm>
                <a:off x="711200" y="3382930"/>
                <a:ext cx="3639009" cy="66582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Dreptunghi 4">
                <a:extLst>
                  <a:ext uri="{FF2B5EF4-FFF2-40B4-BE49-F238E27FC236}">
                    <a16:creationId xmlns:a16="http://schemas.microsoft.com/office/drawing/2014/main" id="{1DA361E5-7E07-411E-8D97-A582E9D9CAF5}"/>
                  </a:ext>
                </a:extLst>
              </p:cNvPr>
              <p:cNvSpPr/>
              <p:nvPr/>
            </p:nvSpPr>
            <p:spPr>
              <a:xfrm>
                <a:off x="711200" y="4251966"/>
                <a:ext cx="4289058" cy="7297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sub>
                          </m:sSub>
                        </m:num>
                        <m:den>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𝑑𝑠</m:t>
                              </m:r>
                            </m:sub>
                          </m:sSub>
                        </m:den>
                      </m:f>
                      <m:r>
                        <a:rPr lang="en-US" i="0">
                          <a:latin typeface="Cambria Math" panose="02040503050406030204" pitchFamily="18" charset="0"/>
                        </a:rPr>
                        <m:t>=</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f>
                        <m:fPr>
                          <m:ctrlPr>
                            <a:rPr lang="en-US" i="1">
                              <a:latin typeface="Cambria Math" panose="02040503050406030204" pitchFamily="18" charset="0"/>
                            </a:rPr>
                          </m:ctrlPr>
                        </m:fPr>
                        <m:num>
                          <m:r>
                            <a:rPr lang="en-US" i="1">
                              <a:latin typeface="Cambria Math" panose="02040503050406030204" pitchFamily="18" charset="0"/>
                            </a:rPr>
                            <m:t>𝑊</m:t>
                          </m:r>
                        </m:num>
                        <m:den>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𝐿</m:t>
                              </m:r>
                            </m:e>
                            <m:sub>
                              <m:r>
                                <a:rPr lang="en-US" b="0" i="1" smtClean="0">
                                  <a:latin typeface="Cambria Math" panose="02040503050406030204" pitchFamily="18" charset="0"/>
                                </a:rPr>
                                <m:t>𝑒𝑓𝑓</m:t>
                              </m:r>
                            </m:sub>
                            <m:sup>
                              <m:r>
                                <a:rPr lang="en-US" b="0" i="1" smtClean="0">
                                  <a:latin typeface="Cambria Math" panose="02040503050406030204" pitchFamily="18" charset="0"/>
                                </a:rPr>
                                <m:t>2</m:t>
                              </m:r>
                            </m:sup>
                          </m:sSubSup>
                        </m:den>
                      </m:f>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e>
                          </m:d>
                        </m:e>
                        <m:sup>
                          <m:r>
                            <a:rPr lang="en-US" b="0" i="1" smtClean="0">
                              <a:latin typeface="Cambria Math" panose="02040503050406030204" pitchFamily="18" charset="0"/>
                            </a:rPr>
                            <m:t>2</m:t>
                          </m:r>
                        </m:sup>
                      </m:sSup>
                      <m:f>
                        <m:fPr>
                          <m:ctrlPr>
                            <a:rPr lang="en-US" b="0" i="1" smtClean="0">
                              <a:latin typeface="Cambria Math" panose="02040503050406030204" pitchFamily="18" charset="0"/>
                            </a:rPr>
                          </m:ctrlPr>
                        </m:fPr>
                        <m:num>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𝑒𝑓𝑓</m:t>
                              </m:r>
                            </m:sub>
                          </m:sSub>
                        </m:num>
                        <m:den>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𝑑𝑠</m:t>
                              </m:r>
                            </m:sub>
                          </m:sSub>
                        </m:den>
                      </m:f>
                    </m:oMath>
                  </m:oMathPara>
                </a14:m>
                <a:endParaRPr lang="en-US" dirty="0"/>
              </a:p>
            </p:txBody>
          </p:sp>
        </mc:Choice>
        <mc:Fallback xmlns="">
          <p:sp>
            <p:nvSpPr>
              <p:cNvPr id="18" name="Dreptunghi 4">
                <a:extLst>
                  <a:ext uri="{FF2B5EF4-FFF2-40B4-BE49-F238E27FC236}">
                    <a16:creationId xmlns:a16="http://schemas.microsoft.com/office/drawing/2014/main" id="{1DA361E5-7E07-411E-8D97-A582E9D9CAF5}"/>
                  </a:ext>
                </a:extLst>
              </p:cNvPr>
              <p:cNvSpPr>
                <a:spLocks noRot="1" noChangeAspect="1" noMove="1" noResize="1" noEditPoints="1" noAdjustHandles="1" noChangeArrowheads="1" noChangeShapeType="1" noTextEdit="1"/>
              </p:cNvSpPr>
              <p:nvPr/>
            </p:nvSpPr>
            <p:spPr>
              <a:xfrm>
                <a:off x="711200" y="4251966"/>
                <a:ext cx="4289058" cy="72975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Dreptunghi 4">
                <a:extLst>
                  <a:ext uri="{FF2B5EF4-FFF2-40B4-BE49-F238E27FC236}">
                    <a16:creationId xmlns:a16="http://schemas.microsoft.com/office/drawing/2014/main" id="{1AA29571-2D4C-4118-8C51-B4AC8F35FAB0}"/>
                  </a:ext>
                </a:extLst>
              </p:cNvPr>
              <p:cNvSpPr/>
              <p:nvPr/>
            </p:nvSpPr>
            <p:spPr>
              <a:xfrm>
                <a:off x="711200" y="5317718"/>
                <a:ext cx="1630125" cy="3915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𝑒𝑓𝑓</m:t>
                          </m:r>
                        </m:sub>
                      </m:sSub>
                      <m:r>
                        <a:rPr lang="en-US" i="0">
                          <a:latin typeface="Cambria Math" panose="02040503050406030204" pitchFamily="18" charset="0"/>
                        </a:rPr>
                        <m:t>=</m:t>
                      </m:r>
                      <m:r>
                        <m:rPr>
                          <m:sty m:val="p"/>
                        </m:rPr>
                        <a:rPr lang="en-US" b="0" i="0" smtClean="0">
                          <a:latin typeface="Cambria Math" panose="02040503050406030204" pitchFamily="18" charset="0"/>
                        </a:rPr>
                        <m:t>L</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𝑑</m:t>
                          </m:r>
                        </m:sub>
                      </m:sSub>
                    </m:oMath>
                  </m:oMathPara>
                </a14:m>
                <a:endParaRPr lang="en-US" dirty="0"/>
              </a:p>
            </p:txBody>
          </p:sp>
        </mc:Choice>
        <mc:Fallback xmlns="">
          <p:sp>
            <p:nvSpPr>
              <p:cNvPr id="20" name="Dreptunghi 4">
                <a:extLst>
                  <a:ext uri="{FF2B5EF4-FFF2-40B4-BE49-F238E27FC236}">
                    <a16:creationId xmlns:a16="http://schemas.microsoft.com/office/drawing/2014/main" id="{1AA29571-2D4C-4118-8C51-B4AC8F35FAB0}"/>
                  </a:ext>
                </a:extLst>
              </p:cNvPr>
              <p:cNvSpPr>
                <a:spLocks noRot="1" noChangeAspect="1" noMove="1" noResize="1" noEditPoints="1" noAdjustHandles="1" noChangeArrowheads="1" noChangeShapeType="1" noTextEdit="1"/>
              </p:cNvSpPr>
              <p:nvPr/>
            </p:nvSpPr>
            <p:spPr>
              <a:xfrm>
                <a:off x="711200" y="5317718"/>
                <a:ext cx="1630125" cy="391582"/>
              </a:xfrm>
              <a:prstGeom prst="rect">
                <a:avLst/>
              </a:prstGeom>
              <a:blipFill>
                <a:blip r:embed="rId6"/>
                <a:stretch>
                  <a:fillRect b="-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Dreptunghi 4">
                <a:extLst>
                  <a:ext uri="{FF2B5EF4-FFF2-40B4-BE49-F238E27FC236}">
                    <a16:creationId xmlns:a16="http://schemas.microsoft.com/office/drawing/2014/main" id="{191637D6-4CC2-4D59-A453-1B2DE39410A3}"/>
                  </a:ext>
                </a:extLst>
              </p:cNvPr>
              <p:cNvSpPr/>
              <p:nvPr/>
            </p:nvSpPr>
            <p:spPr>
              <a:xfrm>
                <a:off x="711200" y="5808762"/>
                <a:ext cx="1829154" cy="6729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𝑒𝑓𝑓</m:t>
                              </m:r>
                            </m:sub>
                          </m:sSub>
                        </m:num>
                        <m:den>
                          <m:r>
                            <a:rPr lang="en-US" b="0" i="1" smtClean="0">
                              <a:latin typeface="Cambria Math" panose="02040503050406030204" pitchFamily="18" charset="0"/>
                            </a:rPr>
                            <m:t>𝑑</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𝑑𝑠</m:t>
                              </m:r>
                            </m:sub>
                          </m:sSub>
                        </m:den>
                      </m:f>
                      <m:r>
                        <a:rPr lang="en-US" i="0">
                          <a:latin typeface="Cambria Math" panose="02040503050406030204" pitchFamily="18" charset="0"/>
                        </a:rPr>
                        <m:t>=</m:t>
                      </m:r>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𝑑</m:t>
                              </m:r>
                            </m:sub>
                          </m:sSub>
                        </m:num>
                        <m:den>
                          <m:r>
                            <a:rPr lang="en-US" b="0" i="1" smtClean="0">
                              <a:latin typeface="Cambria Math" panose="02040503050406030204" pitchFamily="18" charset="0"/>
                            </a:rPr>
                            <m:t>𝑑</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𝑑𝑠</m:t>
                              </m:r>
                            </m:sub>
                          </m:sSub>
                        </m:den>
                      </m:f>
                    </m:oMath>
                  </m:oMathPara>
                </a14:m>
                <a:endParaRPr lang="en-US" dirty="0"/>
              </a:p>
            </p:txBody>
          </p:sp>
        </mc:Choice>
        <mc:Fallback xmlns="">
          <p:sp>
            <p:nvSpPr>
              <p:cNvPr id="22" name="Dreptunghi 4">
                <a:extLst>
                  <a:ext uri="{FF2B5EF4-FFF2-40B4-BE49-F238E27FC236}">
                    <a16:creationId xmlns:a16="http://schemas.microsoft.com/office/drawing/2014/main" id="{191637D6-4CC2-4D59-A453-1B2DE39410A3}"/>
                  </a:ext>
                </a:extLst>
              </p:cNvPr>
              <p:cNvSpPr>
                <a:spLocks noRot="1" noChangeAspect="1" noMove="1" noResize="1" noEditPoints="1" noAdjustHandles="1" noChangeArrowheads="1" noChangeShapeType="1" noTextEdit="1"/>
              </p:cNvSpPr>
              <p:nvPr/>
            </p:nvSpPr>
            <p:spPr>
              <a:xfrm>
                <a:off x="711200" y="5808762"/>
                <a:ext cx="1829154" cy="672941"/>
              </a:xfrm>
              <a:prstGeom prst="rect">
                <a:avLst/>
              </a:prstGeom>
              <a:blipFill>
                <a:blip r:embed="rId7"/>
                <a:stretch>
                  <a:fillRect/>
                </a:stretch>
              </a:blipFill>
            </p:spPr>
            <p:txBody>
              <a:bodyPr/>
              <a:lstStyle/>
              <a:p>
                <a:r>
                  <a:rPr lang="en-US">
                    <a:noFill/>
                  </a:rPr>
                  <a:t> </a:t>
                </a:r>
              </a:p>
            </p:txBody>
          </p:sp>
        </mc:Fallback>
      </mc:AlternateContent>
      <p:sp>
        <p:nvSpPr>
          <p:cNvPr id="24" name="CasetăText 23">
            <a:extLst>
              <a:ext uri="{FF2B5EF4-FFF2-40B4-BE49-F238E27FC236}">
                <a16:creationId xmlns:a16="http://schemas.microsoft.com/office/drawing/2014/main" id="{EB8B5302-8370-45E8-81B0-5FA3136AD8F2}"/>
              </a:ext>
            </a:extLst>
          </p:cNvPr>
          <p:cNvSpPr txBox="1"/>
          <p:nvPr/>
        </p:nvSpPr>
        <p:spPr>
          <a:xfrm>
            <a:off x="400050" y="3937092"/>
            <a:ext cx="6028618" cy="369332"/>
          </a:xfrm>
          <a:prstGeom prst="rect">
            <a:avLst/>
          </a:prstGeom>
          <a:noFill/>
        </p:spPr>
        <p:txBody>
          <a:bodyPr wrap="square" rtlCol="0">
            <a:spAutoFit/>
          </a:bodyPr>
          <a:lstStyle/>
          <a:p>
            <a:pPr marL="342900" indent="-342900">
              <a:buFont typeface="Arial" panose="020B0604020202020204" pitchFamily="34" charset="0"/>
              <a:buChar char="•"/>
            </a:pPr>
            <a:r>
              <a:rPr lang="en-US" dirty="0"/>
              <a:t>Where</a:t>
            </a:r>
          </a:p>
        </p:txBody>
      </p:sp>
      <p:sp>
        <p:nvSpPr>
          <p:cNvPr id="26" name="CasetăText 25">
            <a:extLst>
              <a:ext uri="{FF2B5EF4-FFF2-40B4-BE49-F238E27FC236}">
                <a16:creationId xmlns:a16="http://schemas.microsoft.com/office/drawing/2014/main" id="{7E5D22B4-2187-4DE7-BD61-C72EB50E38ED}"/>
              </a:ext>
            </a:extLst>
          </p:cNvPr>
          <p:cNvSpPr txBox="1"/>
          <p:nvPr/>
        </p:nvSpPr>
        <p:spPr>
          <a:xfrm>
            <a:off x="400050" y="4931416"/>
            <a:ext cx="6028618" cy="369332"/>
          </a:xfrm>
          <a:prstGeom prst="rect">
            <a:avLst/>
          </a:prstGeom>
          <a:noFill/>
        </p:spPr>
        <p:txBody>
          <a:bodyPr wrap="square" rtlCol="0">
            <a:spAutoFit/>
          </a:bodyPr>
          <a:lstStyle/>
          <a:p>
            <a:pPr marL="342900" indent="-342900">
              <a:buFont typeface="Arial" panose="020B0604020202020204" pitchFamily="34" charset="0"/>
              <a:buChar char="•"/>
            </a:pPr>
            <a:r>
              <a:rPr lang="en-US" dirty="0"/>
              <a:t>We have</a:t>
            </a:r>
          </a:p>
        </p:txBody>
      </p:sp>
    </p:spTree>
    <p:extLst>
      <p:ext uri="{BB962C8B-B14F-4D97-AF65-F5344CB8AC3E}">
        <p14:creationId xmlns:p14="http://schemas.microsoft.com/office/powerpoint/2010/main" val="1055835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6645409" cy="461665"/>
          </a:xfrm>
          <a:prstGeom prst="rect">
            <a:avLst/>
          </a:prstGeom>
          <a:noFill/>
        </p:spPr>
        <p:txBody>
          <a:bodyPr wrap="none" rtlCol="0">
            <a:spAutoFit/>
          </a:bodyPr>
          <a:lstStyle/>
          <a:p>
            <a:r>
              <a:rPr lang="en-US" sz="2400" dirty="0"/>
              <a:t>MOS Transistor Model – Channel length modulation</a:t>
            </a:r>
            <a:endParaRPr lang="ro-RO" sz="2400" dirty="0"/>
          </a:p>
        </p:txBody>
      </p:sp>
      <p:sp>
        <p:nvSpPr>
          <p:cNvPr id="7" name="CasetăText 23">
            <a:extLst>
              <a:ext uri="{FF2B5EF4-FFF2-40B4-BE49-F238E27FC236}">
                <a16:creationId xmlns:a16="http://schemas.microsoft.com/office/drawing/2014/main" id="{467D48BD-B470-41AB-90E9-5B94BAB6BBC5}"/>
              </a:ext>
            </a:extLst>
          </p:cNvPr>
          <p:cNvSpPr txBox="1"/>
          <p:nvPr/>
        </p:nvSpPr>
        <p:spPr>
          <a:xfrm>
            <a:off x="400050" y="1006793"/>
            <a:ext cx="11080750" cy="369332"/>
          </a:xfrm>
          <a:prstGeom prst="rect">
            <a:avLst/>
          </a:prstGeom>
          <a:noFill/>
        </p:spPr>
        <p:txBody>
          <a:bodyPr wrap="square" rtlCol="0">
            <a:spAutoFit/>
          </a:bodyPr>
          <a:lstStyle/>
          <a:p>
            <a:pPr marL="342900" indent="-342900">
              <a:buFont typeface="Arial" panose="020B0604020202020204" pitchFamily="34" charset="0"/>
              <a:buChar char="•"/>
            </a:pPr>
            <a:r>
              <a:rPr lang="en-US" dirty="0"/>
              <a:t>We evaluate the derivative at V</a:t>
            </a:r>
            <a:r>
              <a:rPr lang="en-US" baseline="-25000" dirty="0"/>
              <a:t>ds</a:t>
            </a:r>
            <a:r>
              <a:rPr lang="en-US" dirty="0"/>
              <a:t>=0 (the point </a:t>
            </a:r>
            <a:r>
              <a:rPr lang="en-US" dirty="0" err="1"/>
              <a:t>arround</a:t>
            </a:r>
            <a:r>
              <a:rPr lang="en-US" dirty="0"/>
              <a:t> we do the </a:t>
            </a:r>
            <a:r>
              <a:rPr lang="en-US" dirty="0" err="1"/>
              <a:t>Talyor</a:t>
            </a:r>
            <a:r>
              <a:rPr lang="en-US" dirty="0"/>
              <a:t> expansion). There </a:t>
            </a:r>
            <a:r>
              <a:rPr lang="en-US" dirty="0" err="1"/>
              <a:t>L</a:t>
            </a:r>
            <a:r>
              <a:rPr lang="en-US" baseline="-25000" dirty="0" err="1"/>
              <a:t>eff</a:t>
            </a:r>
            <a:r>
              <a:rPr lang="en-US" dirty="0"/>
              <a:t>=L, so we get:</a:t>
            </a:r>
          </a:p>
        </p:txBody>
      </p:sp>
      <mc:AlternateContent xmlns:mc="http://schemas.openxmlformats.org/markup-compatibility/2006" xmlns:a14="http://schemas.microsoft.com/office/drawing/2010/main">
        <mc:Choice Requires="a14">
          <p:sp>
            <p:nvSpPr>
              <p:cNvPr id="18" name="Dreptunghi 4">
                <a:extLst>
                  <a:ext uri="{FF2B5EF4-FFF2-40B4-BE49-F238E27FC236}">
                    <a16:creationId xmlns:a16="http://schemas.microsoft.com/office/drawing/2014/main" id="{1DA361E5-7E07-411E-8D97-A582E9D9CAF5}"/>
                  </a:ext>
                </a:extLst>
              </p:cNvPr>
              <p:cNvSpPr/>
              <p:nvPr/>
            </p:nvSpPr>
            <p:spPr>
              <a:xfrm>
                <a:off x="711200" y="1544955"/>
                <a:ext cx="7019486" cy="6658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sub>
                          </m:sSub>
                        </m:num>
                        <m:den>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𝑑𝑠</m:t>
                              </m:r>
                            </m:sub>
                          </m:sSub>
                        </m:den>
                      </m:f>
                      <m:r>
                        <a:rPr lang="en-US" b="0" i="0"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𝑑𝑠</m:t>
                          </m:r>
                        </m:sub>
                      </m:sSub>
                      <m:r>
                        <a:rPr lang="en-US" b="0" i="1" smtClean="0">
                          <a:latin typeface="Cambria Math" panose="02040503050406030204" pitchFamily="18" charset="0"/>
                          <a:ea typeface="Cambria Math" panose="02040503050406030204" pitchFamily="18" charset="0"/>
                        </a:rPr>
                        <m:t>=0</m:t>
                      </m:r>
                      <m:r>
                        <a:rPr lang="en-US" b="0" i="0" smtClean="0">
                          <a:latin typeface="Cambria Math" panose="02040503050406030204" pitchFamily="18" charset="0"/>
                          <a:ea typeface="Cambria Math" panose="02040503050406030204" pitchFamily="18" charset="0"/>
                        </a:rPr>
                        <m:t>)</m:t>
                      </m:r>
                      <m:r>
                        <a:rPr lang="en-US" i="0">
                          <a:latin typeface="Cambria Math" panose="02040503050406030204" pitchFamily="18" charset="0"/>
                        </a:rPr>
                        <m:t>=</m:t>
                      </m:r>
                      <m:r>
                        <a:rPr lang="en-US" b="0" i="1" smtClean="0">
                          <a:latin typeface="Cambria Math" panose="02040503050406030204" pitchFamily="18" charset="0"/>
                        </a:rPr>
                        <m:t> </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f>
                        <m:fPr>
                          <m:ctrlPr>
                            <a:rPr lang="en-US" i="1">
                              <a:latin typeface="Cambria Math" panose="02040503050406030204" pitchFamily="18" charset="0"/>
                            </a:rPr>
                          </m:ctrlPr>
                        </m:fPr>
                        <m:num>
                          <m:r>
                            <a:rPr lang="en-US" i="1">
                              <a:latin typeface="Cambria Math" panose="02040503050406030204" pitchFamily="18" charset="0"/>
                            </a:rPr>
                            <m:t>𝑊</m:t>
                          </m:r>
                        </m:num>
                        <m:den>
                          <m:r>
                            <a:rPr lang="en-US" b="0" i="1" smtClean="0">
                              <a:latin typeface="Cambria Math" panose="02040503050406030204" pitchFamily="18" charset="0"/>
                            </a:rPr>
                            <m:t>𝐿</m:t>
                          </m:r>
                        </m:den>
                      </m:f>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e>
                          </m:d>
                        </m:e>
                        <m:sup>
                          <m:r>
                            <a:rPr lang="en-US" b="0" i="1" smtClean="0">
                              <a:latin typeface="Cambria Math" panose="02040503050406030204" pitchFamily="18" charset="0"/>
                            </a:rPr>
                            <m:t>2</m:t>
                          </m:r>
                        </m:sup>
                      </m:sSup>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𝐿</m:t>
                          </m:r>
                        </m:den>
                      </m:f>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𝑑</m:t>
                              </m:r>
                            </m:sub>
                          </m:sSub>
                        </m:num>
                        <m:den>
                          <m:r>
                            <a:rPr lang="en-US" i="1">
                              <a:latin typeface="Cambria Math" panose="02040503050406030204" pitchFamily="18" charset="0"/>
                            </a:rPr>
                            <m:t>𝑑</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𝑑𝑠</m:t>
                              </m:r>
                            </m:sub>
                          </m:sSub>
                        </m:den>
                      </m:f>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sub>
                          </m:sSub>
                          <m:r>
                            <a:rPr lang="en-US" i="1">
                              <a:latin typeface="Cambria Math" panose="02040503050406030204" pitchFamily="18" charset="0"/>
                            </a:rPr>
                            <m:t>, 0</m:t>
                          </m:r>
                        </m:e>
                      </m:d>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𝐿</m:t>
                          </m:r>
                        </m:den>
                      </m:f>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𝑑</m:t>
                              </m:r>
                            </m:sub>
                          </m:sSub>
                        </m:num>
                        <m:den>
                          <m:r>
                            <a:rPr lang="en-US" i="1">
                              <a:latin typeface="Cambria Math" panose="02040503050406030204" pitchFamily="18" charset="0"/>
                            </a:rPr>
                            <m:t>𝑑</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𝑑𝑠</m:t>
                              </m:r>
                            </m:sub>
                          </m:sSub>
                        </m:den>
                      </m:f>
                    </m:oMath>
                  </m:oMathPara>
                </a14:m>
                <a:endParaRPr lang="en-US" dirty="0"/>
              </a:p>
            </p:txBody>
          </p:sp>
        </mc:Choice>
        <mc:Fallback xmlns="">
          <p:sp>
            <p:nvSpPr>
              <p:cNvPr id="18" name="Dreptunghi 4">
                <a:extLst>
                  <a:ext uri="{FF2B5EF4-FFF2-40B4-BE49-F238E27FC236}">
                    <a16:creationId xmlns:a16="http://schemas.microsoft.com/office/drawing/2014/main" id="{1DA361E5-7E07-411E-8D97-A582E9D9CAF5}"/>
                  </a:ext>
                </a:extLst>
              </p:cNvPr>
              <p:cNvSpPr>
                <a:spLocks noRot="1" noChangeAspect="1" noMove="1" noResize="1" noEditPoints="1" noAdjustHandles="1" noChangeArrowheads="1" noChangeShapeType="1" noTextEdit="1"/>
              </p:cNvSpPr>
              <p:nvPr/>
            </p:nvSpPr>
            <p:spPr>
              <a:xfrm>
                <a:off x="711200" y="1544955"/>
                <a:ext cx="7019486" cy="665823"/>
              </a:xfrm>
              <a:prstGeom prst="rect">
                <a:avLst/>
              </a:prstGeom>
              <a:blipFill>
                <a:blip r:embed="rId2"/>
                <a:stretch>
                  <a:fillRect/>
                </a:stretch>
              </a:blipFill>
            </p:spPr>
            <p:txBody>
              <a:bodyPr/>
              <a:lstStyle/>
              <a:p>
                <a:r>
                  <a:rPr lang="en-US">
                    <a:noFill/>
                  </a:rPr>
                  <a:t> </a:t>
                </a:r>
              </a:p>
            </p:txBody>
          </p:sp>
        </mc:Fallback>
      </mc:AlternateContent>
      <p:sp>
        <p:nvSpPr>
          <p:cNvPr id="24" name="CasetăText 23">
            <a:extLst>
              <a:ext uri="{FF2B5EF4-FFF2-40B4-BE49-F238E27FC236}">
                <a16:creationId xmlns:a16="http://schemas.microsoft.com/office/drawing/2014/main" id="{EB8B5302-8370-45E8-81B0-5FA3136AD8F2}"/>
              </a:ext>
            </a:extLst>
          </p:cNvPr>
          <p:cNvSpPr txBox="1"/>
          <p:nvPr/>
        </p:nvSpPr>
        <p:spPr>
          <a:xfrm>
            <a:off x="400050" y="2782911"/>
            <a:ext cx="6028618" cy="369332"/>
          </a:xfrm>
          <a:prstGeom prst="rect">
            <a:avLst/>
          </a:prstGeom>
          <a:noFill/>
        </p:spPr>
        <p:txBody>
          <a:bodyPr wrap="square" rtlCol="0">
            <a:spAutoFit/>
          </a:bodyPr>
          <a:lstStyle/>
          <a:p>
            <a:pPr marL="342900" indent="-342900">
              <a:buFont typeface="Arial" panose="020B0604020202020204" pitchFamily="34" charset="0"/>
              <a:buChar char="•"/>
            </a:pPr>
            <a:r>
              <a:rPr lang="en-US" dirty="0"/>
              <a:t>Replacing this  back in our Taylor series, we get</a:t>
            </a:r>
          </a:p>
        </p:txBody>
      </p:sp>
      <p:sp>
        <p:nvSpPr>
          <p:cNvPr id="26" name="CasetăText 25">
            <a:extLst>
              <a:ext uri="{FF2B5EF4-FFF2-40B4-BE49-F238E27FC236}">
                <a16:creationId xmlns:a16="http://schemas.microsoft.com/office/drawing/2014/main" id="{7E5D22B4-2187-4DE7-BD61-C72EB50E38ED}"/>
              </a:ext>
            </a:extLst>
          </p:cNvPr>
          <p:cNvSpPr txBox="1"/>
          <p:nvPr/>
        </p:nvSpPr>
        <p:spPr>
          <a:xfrm>
            <a:off x="400050" y="3865648"/>
            <a:ext cx="6028618" cy="369332"/>
          </a:xfrm>
          <a:prstGeom prst="rect">
            <a:avLst/>
          </a:prstGeom>
          <a:noFill/>
        </p:spPr>
        <p:txBody>
          <a:bodyPr wrap="square" rtlCol="0">
            <a:spAutoFit/>
          </a:bodyPr>
          <a:lstStyle/>
          <a:p>
            <a:pPr marL="342900" indent="-342900">
              <a:buFont typeface="Arial" panose="020B0604020202020204" pitchFamily="34" charset="0"/>
              <a:buChar char="•"/>
            </a:pPr>
            <a:r>
              <a:rPr lang="en-US" dirty="0"/>
              <a:t>We have the channel length modulation coefficient:</a:t>
            </a:r>
          </a:p>
        </p:txBody>
      </p:sp>
      <p:sp>
        <p:nvSpPr>
          <p:cNvPr id="2" name="Acoladă dreapta 1">
            <a:extLst>
              <a:ext uri="{FF2B5EF4-FFF2-40B4-BE49-F238E27FC236}">
                <a16:creationId xmlns:a16="http://schemas.microsoft.com/office/drawing/2014/main" id="{109D0B43-6C48-4739-B7BC-C77F767F135B}"/>
              </a:ext>
            </a:extLst>
          </p:cNvPr>
          <p:cNvSpPr/>
          <p:nvPr/>
        </p:nvSpPr>
        <p:spPr>
          <a:xfrm rot="5400000">
            <a:off x="3709287" y="1108468"/>
            <a:ext cx="135794" cy="2218281"/>
          </a:xfrm>
          <a:prstGeom prst="rightBrace">
            <a:avLst>
              <a:gd name="adj1" fmla="val 0"/>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 name="Dreptunghi 4">
                <a:extLst>
                  <a:ext uri="{FF2B5EF4-FFF2-40B4-BE49-F238E27FC236}">
                    <a16:creationId xmlns:a16="http://schemas.microsoft.com/office/drawing/2014/main" id="{3D48FA42-F85B-48E5-96CB-53FF41C24566}"/>
                  </a:ext>
                </a:extLst>
              </p:cNvPr>
              <p:cNvSpPr/>
              <p:nvPr/>
            </p:nvSpPr>
            <p:spPr>
              <a:xfrm>
                <a:off x="3145801" y="2324491"/>
                <a:ext cx="1153906" cy="4116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sub>
                          </m:sSub>
                          <m:r>
                            <a:rPr lang="en-US" i="1">
                              <a:latin typeface="Cambria Math" panose="02040503050406030204" pitchFamily="18" charset="0"/>
                            </a:rPr>
                            <m:t>, 0</m:t>
                          </m:r>
                        </m:e>
                      </m:d>
                    </m:oMath>
                  </m:oMathPara>
                </a14:m>
                <a:endParaRPr lang="en-US" dirty="0"/>
              </a:p>
            </p:txBody>
          </p:sp>
        </mc:Choice>
        <mc:Fallback xmlns="">
          <p:sp>
            <p:nvSpPr>
              <p:cNvPr id="5" name="Dreptunghi 4">
                <a:extLst>
                  <a:ext uri="{FF2B5EF4-FFF2-40B4-BE49-F238E27FC236}">
                    <a16:creationId xmlns:a16="http://schemas.microsoft.com/office/drawing/2014/main" id="{3D48FA42-F85B-48E5-96CB-53FF41C24566}"/>
                  </a:ext>
                </a:extLst>
              </p:cNvPr>
              <p:cNvSpPr>
                <a:spLocks noRot="1" noChangeAspect="1" noMove="1" noResize="1" noEditPoints="1" noAdjustHandles="1" noChangeArrowheads="1" noChangeShapeType="1" noTextEdit="1"/>
              </p:cNvSpPr>
              <p:nvPr/>
            </p:nvSpPr>
            <p:spPr>
              <a:xfrm>
                <a:off x="3145801" y="2324491"/>
                <a:ext cx="1153906" cy="411651"/>
              </a:xfrm>
              <a:prstGeom prst="rect">
                <a:avLst/>
              </a:prstGeom>
              <a:blipFill>
                <a:blip r:embed="rId3"/>
                <a:stretch>
                  <a:fillRect b="-4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Dreptunghi 4">
                <a:extLst>
                  <a:ext uri="{FF2B5EF4-FFF2-40B4-BE49-F238E27FC236}">
                    <a16:creationId xmlns:a16="http://schemas.microsoft.com/office/drawing/2014/main" id="{CEBC1549-2F8F-4F57-84EC-F3C4F1C72269}"/>
                  </a:ext>
                </a:extLst>
              </p:cNvPr>
              <p:cNvSpPr/>
              <p:nvPr/>
            </p:nvSpPr>
            <p:spPr>
              <a:xfrm>
                <a:off x="711200" y="3148655"/>
                <a:ext cx="4397421"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sub>
                      </m:sSub>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𝑔𝑠</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𝑑𝑠</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sub>
                          </m:sSub>
                          <m:r>
                            <a:rPr lang="en-US" i="1">
                              <a:latin typeface="Cambria Math" panose="02040503050406030204" pitchFamily="18" charset="0"/>
                            </a:rPr>
                            <m:t>, 0</m:t>
                          </m:r>
                        </m:e>
                      </m:d>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𝐿</m:t>
                              </m:r>
                            </m:den>
                          </m:f>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𝑑</m:t>
                                  </m:r>
                                </m:sub>
                              </m:sSub>
                            </m:num>
                            <m:den>
                              <m:r>
                                <a:rPr lang="en-US" i="1">
                                  <a:latin typeface="Cambria Math" panose="02040503050406030204" pitchFamily="18" charset="0"/>
                                </a:rPr>
                                <m:t>𝑑</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𝑑𝑠</m:t>
                                  </m:r>
                                </m:sub>
                              </m:sSub>
                            </m:den>
                          </m:f>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𝑑𝑠</m:t>
                              </m:r>
                            </m:sub>
                          </m:sSub>
                        </m:e>
                      </m:d>
                    </m:oMath>
                  </m:oMathPara>
                </a14:m>
                <a:endParaRPr lang="en-US" dirty="0"/>
              </a:p>
            </p:txBody>
          </p:sp>
        </mc:Choice>
        <mc:Fallback xmlns="">
          <p:sp>
            <p:nvSpPr>
              <p:cNvPr id="9" name="Dreptunghi 4">
                <a:extLst>
                  <a:ext uri="{FF2B5EF4-FFF2-40B4-BE49-F238E27FC236}">
                    <a16:creationId xmlns:a16="http://schemas.microsoft.com/office/drawing/2014/main" id="{CEBC1549-2F8F-4F57-84EC-F3C4F1C72269}"/>
                  </a:ext>
                </a:extLst>
              </p:cNvPr>
              <p:cNvSpPr>
                <a:spLocks noRot="1" noChangeAspect="1" noMove="1" noResize="1" noEditPoints="1" noAdjustHandles="1" noChangeArrowheads="1" noChangeShapeType="1" noTextEdit="1"/>
              </p:cNvSpPr>
              <p:nvPr/>
            </p:nvSpPr>
            <p:spPr>
              <a:xfrm>
                <a:off x="711200" y="3148655"/>
                <a:ext cx="4397421" cy="71468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Dreptunghi 4">
                <a:extLst>
                  <a:ext uri="{FF2B5EF4-FFF2-40B4-BE49-F238E27FC236}">
                    <a16:creationId xmlns:a16="http://schemas.microsoft.com/office/drawing/2014/main" id="{65603066-0E8B-4E43-9670-A78D0461FD4C}"/>
                  </a:ext>
                </a:extLst>
              </p:cNvPr>
              <p:cNvSpPr/>
              <p:nvPr/>
            </p:nvSpPr>
            <p:spPr>
              <a:xfrm>
                <a:off x="711200" y="4234470"/>
                <a:ext cx="1376594" cy="6650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b="0" i="1" smtClean="0">
                          <a:latin typeface="Cambria Math" panose="02040503050406030204" pitchFamily="18" charset="0"/>
                        </a:rPr>
                        <m:t>λ</m:t>
                      </m:r>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𝐿</m:t>
                          </m:r>
                        </m:den>
                      </m:f>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𝑑</m:t>
                              </m:r>
                            </m:sub>
                          </m:sSub>
                        </m:num>
                        <m:den>
                          <m:r>
                            <a:rPr lang="en-US" i="1">
                              <a:latin typeface="Cambria Math" panose="02040503050406030204" pitchFamily="18" charset="0"/>
                            </a:rPr>
                            <m:t>𝑑</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𝑑𝑠</m:t>
                              </m:r>
                            </m:sub>
                          </m:sSub>
                        </m:den>
                      </m:f>
                    </m:oMath>
                  </m:oMathPara>
                </a14:m>
                <a:endParaRPr lang="en-US" dirty="0"/>
              </a:p>
            </p:txBody>
          </p:sp>
        </mc:Choice>
        <mc:Fallback xmlns="">
          <p:sp>
            <p:nvSpPr>
              <p:cNvPr id="11" name="Dreptunghi 4">
                <a:extLst>
                  <a:ext uri="{FF2B5EF4-FFF2-40B4-BE49-F238E27FC236}">
                    <a16:creationId xmlns:a16="http://schemas.microsoft.com/office/drawing/2014/main" id="{65603066-0E8B-4E43-9670-A78D0461FD4C}"/>
                  </a:ext>
                </a:extLst>
              </p:cNvPr>
              <p:cNvSpPr>
                <a:spLocks noRot="1" noChangeAspect="1" noMove="1" noResize="1" noEditPoints="1" noAdjustHandles="1" noChangeArrowheads="1" noChangeShapeType="1" noTextEdit="1"/>
              </p:cNvSpPr>
              <p:nvPr/>
            </p:nvSpPr>
            <p:spPr>
              <a:xfrm>
                <a:off x="711200" y="4234470"/>
                <a:ext cx="1376594" cy="665054"/>
              </a:xfrm>
              <a:prstGeom prst="rect">
                <a:avLst/>
              </a:prstGeom>
              <a:blipFill>
                <a:blip r:embed="rId5"/>
                <a:stretch>
                  <a:fillRect/>
                </a:stretch>
              </a:blipFill>
            </p:spPr>
            <p:txBody>
              <a:bodyPr/>
              <a:lstStyle/>
              <a:p>
                <a:r>
                  <a:rPr lang="en-US">
                    <a:noFill/>
                  </a:rPr>
                  <a:t> </a:t>
                </a:r>
              </a:p>
            </p:txBody>
          </p:sp>
        </mc:Fallback>
      </mc:AlternateContent>
      <p:sp>
        <p:nvSpPr>
          <p:cNvPr id="12" name="CasetăText 11">
            <a:extLst>
              <a:ext uri="{FF2B5EF4-FFF2-40B4-BE49-F238E27FC236}">
                <a16:creationId xmlns:a16="http://schemas.microsoft.com/office/drawing/2014/main" id="{CFB298C6-FED0-41E9-9931-AD7EFA26C47B}"/>
              </a:ext>
            </a:extLst>
          </p:cNvPr>
          <p:cNvSpPr txBox="1"/>
          <p:nvPr/>
        </p:nvSpPr>
        <p:spPr>
          <a:xfrm>
            <a:off x="400050" y="4930814"/>
            <a:ext cx="8972550" cy="369332"/>
          </a:xfrm>
          <a:prstGeom prst="rect">
            <a:avLst/>
          </a:prstGeom>
          <a:noFill/>
        </p:spPr>
        <p:txBody>
          <a:bodyPr wrap="square" rtlCol="0">
            <a:spAutoFit/>
          </a:bodyPr>
          <a:lstStyle/>
          <a:p>
            <a:pPr marL="342900" indent="-342900">
              <a:buFont typeface="Arial" panose="020B0604020202020204" pitchFamily="34" charset="0"/>
              <a:buChar char="•"/>
            </a:pPr>
            <a:r>
              <a:rPr lang="en-US" dirty="0"/>
              <a:t>Also replacing the I</a:t>
            </a:r>
            <a:r>
              <a:rPr lang="en-US" baseline="-25000" dirty="0"/>
              <a:t>D</a:t>
            </a:r>
            <a:r>
              <a:rPr lang="en-US" dirty="0"/>
              <a:t>(V</a:t>
            </a:r>
            <a:r>
              <a:rPr lang="en-US" baseline="-25000" dirty="0"/>
              <a:t>gs</a:t>
            </a:r>
            <a:r>
              <a:rPr lang="en-US" dirty="0"/>
              <a:t>, 0) expression, we get the drain current saturation model:</a:t>
            </a:r>
          </a:p>
        </p:txBody>
      </p:sp>
      <mc:AlternateContent xmlns:mc="http://schemas.openxmlformats.org/markup-compatibility/2006" xmlns:a14="http://schemas.microsoft.com/office/drawing/2010/main">
        <mc:Choice Requires="a14">
          <p:sp>
            <p:nvSpPr>
              <p:cNvPr id="13" name="Dreptunghi 4">
                <a:extLst>
                  <a:ext uri="{FF2B5EF4-FFF2-40B4-BE49-F238E27FC236}">
                    <a16:creationId xmlns:a16="http://schemas.microsoft.com/office/drawing/2014/main" id="{F21E349F-16E1-4622-8750-9335885C85AA}"/>
                  </a:ext>
                </a:extLst>
              </p:cNvPr>
              <p:cNvSpPr/>
              <p:nvPr/>
            </p:nvSpPr>
            <p:spPr>
              <a:xfrm>
                <a:off x="717442" y="5487442"/>
                <a:ext cx="4285532" cy="6186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sub>
                      </m:sSub>
                      <m:r>
                        <a:rPr lang="en-US" i="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e>
                          </m:d>
                        </m:e>
                        <m:sup>
                          <m:r>
                            <a:rPr lang="en-US" b="0" i="1" smtClean="0">
                              <a:latin typeface="Cambria Math" panose="02040503050406030204" pitchFamily="18" charset="0"/>
                            </a:rPr>
                            <m:t>2</m:t>
                          </m:r>
                        </m:sup>
                      </m:sSup>
                      <m:d>
                        <m:dPr>
                          <m:ctrlPr>
                            <a:rPr lang="en-US" i="1" smtClean="0">
                              <a:latin typeface="Cambria Math" panose="02040503050406030204" pitchFamily="18" charset="0"/>
                            </a:rPr>
                          </m:ctrlPr>
                        </m:dPr>
                        <m:e>
                          <m:r>
                            <a:rPr lang="en-US" b="0" i="1" smtClean="0">
                              <a:latin typeface="Cambria Math" panose="02040503050406030204" pitchFamily="18" charset="0"/>
                            </a:rPr>
                            <m:t>1+</m:t>
                          </m:r>
                          <m:r>
                            <m:rPr>
                              <m:sty m:val="p"/>
                            </m:rPr>
                            <a:rPr lang="el-GR" b="0" i="1" smtClean="0">
                              <a:latin typeface="Cambria Math" panose="02040503050406030204" pitchFamily="18" charset="0"/>
                            </a:rPr>
                            <m:t>λ</m:t>
                          </m:r>
                          <m:r>
                            <a:rPr lang="en-US" b="0" i="1" smtClean="0">
                              <a:latin typeface="Cambria Math" panose="02040503050406030204" pitchFamily="18" charset="0"/>
                            </a:rPr>
                            <m:t> </m:t>
                          </m:r>
                          <m:sSub>
                            <m:sSubPr>
                              <m:ctrlPr>
                                <a:rPr lang="el-GR"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𝑑𝑠</m:t>
                              </m:r>
                            </m:sub>
                          </m:sSub>
                        </m:e>
                      </m:d>
                    </m:oMath>
                  </m:oMathPara>
                </a14:m>
                <a:endParaRPr lang="en-US" dirty="0"/>
              </a:p>
            </p:txBody>
          </p:sp>
        </mc:Choice>
        <mc:Fallback xmlns="">
          <p:sp>
            <p:nvSpPr>
              <p:cNvPr id="13" name="Dreptunghi 4">
                <a:extLst>
                  <a:ext uri="{FF2B5EF4-FFF2-40B4-BE49-F238E27FC236}">
                    <a16:creationId xmlns:a16="http://schemas.microsoft.com/office/drawing/2014/main" id="{F21E349F-16E1-4622-8750-9335885C85AA}"/>
                  </a:ext>
                </a:extLst>
              </p:cNvPr>
              <p:cNvSpPr>
                <a:spLocks noRot="1" noChangeAspect="1" noMove="1" noResize="1" noEditPoints="1" noAdjustHandles="1" noChangeArrowheads="1" noChangeShapeType="1" noTextEdit="1"/>
              </p:cNvSpPr>
              <p:nvPr/>
            </p:nvSpPr>
            <p:spPr>
              <a:xfrm>
                <a:off x="717442" y="5487442"/>
                <a:ext cx="4285532" cy="618631"/>
              </a:xfrm>
              <a:prstGeom prst="rect">
                <a:avLst/>
              </a:prstGeom>
              <a:blipFill>
                <a:blip r:embed="rId6"/>
                <a:stretch>
                  <a:fillRect/>
                </a:stretch>
              </a:blipFill>
            </p:spPr>
            <p:txBody>
              <a:bodyPr/>
              <a:lstStyle/>
              <a:p>
                <a:r>
                  <a:rPr lang="en-US">
                    <a:noFill/>
                  </a:rPr>
                  <a:t> </a:t>
                </a:r>
              </a:p>
            </p:txBody>
          </p:sp>
        </mc:Fallback>
      </mc:AlternateContent>
      <p:sp>
        <p:nvSpPr>
          <p:cNvPr id="16" name="Rectangle: Rounded Corners 22">
            <a:extLst>
              <a:ext uri="{FF2B5EF4-FFF2-40B4-BE49-F238E27FC236}">
                <a16:creationId xmlns:a16="http://schemas.microsoft.com/office/drawing/2014/main" id="{B36E12FE-CF2C-4806-B25B-FDE0CB9D449B}"/>
              </a:ext>
            </a:extLst>
          </p:cNvPr>
          <p:cNvSpPr/>
          <p:nvPr/>
        </p:nvSpPr>
        <p:spPr>
          <a:xfrm>
            <a:off x="653234" y="5471656"/>
            <a:ext cx="4349739" cy="69327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4533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4653646" cy="461665"/>
          </a:xfrm>
          <a:prstGeom prst="rect">
            <a:avLst/>
          </a:prstGeom>
          <a:noFill/>
        </p:spPr>
        <p:txBody>
          <a:bodyPr wrap="none" rtlCol="0">
            <a:spAutoFit/>
          </a:bodyPr>
          <a:lstStyle/>
          <a:p>
            <a:r>
              <a:rPr lang="en-US" sz="2400" dirty="0"/>
              <a:t>MOS Transistor Model – large signal</a:t>
            </a:r>
            <a:endParaRPr lang="ro-RO" sz="2400" dirty="0"/>
          </a:p>
        </p:txBody>
      </p:sp>
      <mc:AlternateContent xmlns:mc="http://schemas.openxmlformats.org/markup-compatibility/2006" xmlns:a14="http://schemas.microsoft.com/office/drawing/2010/main">
        <mc:Choice Requires="a14">
          <p:sp>
            <p:nvSpPr>
              <p:cNvPr id="9" name="CasetăText 8">
                <a:extLst>
                  <a:ext uri="{FF2B5EF4-FFF2-40B4-BE49-F238E27FC236}">
                    <a16:creationId xmlns:a16="http://schemas.microsoft.com/office/drawing/2014/main" id="{65DCD695-9347-4D72-AE50-EE3F8A5516B2}"/>
                  </a:ext>
                </a:extLst>
              </p:cNvPr>
              <p:cNvSpPr txBox="1"/>
              <p:nvPr/>
            </p:nvSpPr>
            <p:spPr>
              <a:xfrm>
                <a:off x="400050" y="994827"/>
                <a:ext cx="11597986" cy="2930033"/>
              </a:xfrm>
              <a:prstGeom prst="rect">
                <a:avLst/>
              </a:prstGeom>
              <a:noFill/>
            </p:spPr>
            <p:txBody>
              <a:bodyPr wrap="square" rtlCol="0">
                <a:spAutoFit/>
              </a:bodyPr>
              <a:lstStyle/>
              <a:p>
                <a:r>
                  <a:rPr lang="en-US" dirty="0"/>
                  <a:t>NMOS Transistor Model</a:t>
                </a:r>
              </a:p>
              <a:p>
                <a:pPr marL="800100" lvl="1" indent="-342900">
                  <a:buFont typeface="Arial" panose="020B0604020202020204" pitchFamily="34" charset="0"/>
                  <a:buChar char="•"/>
                </a:pPr>
                <a:r>
                  <a:rPr lang="en-US" dirty="0"/>
                  <a:t>Cut Off Region (Blocare) – Condition: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𝑔𝑠</m:t>
                        </m:r>
                      </m:sub>
                    </m:sSub>
                    <m:r>
                      <a:rPr lang="en-US" i="1" smtClean="0">
                        <a:latin typeface="Cambria Math" panose="02040503050406030204" pitchFamily="18" charset="0"/>
                        <a:ea typeface="Cambria Math" panose="02040503050406030204" pitchFamily="18" charset="0"/>
                      </a:rPr>
                      <m:t>&lt;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𝑇</m:t>
                        </m:r>
                      </m:sub>
                    </m:sSub>
                  </m:oMath>
                </a14:m>
                <a:r>
                  <a:rPr lang="en-US" dirty="0"/>
                  <a:t> .</a:t>
                </a: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a:t>Linear Region – Condition: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i="1">
                            <a:latin typeface="Cambria Math" panose="02040503050406030204" pitchFamily="18" charset="0"/>
                            <a:ea typeface="Cambria Math" panose="02040503050406030204" pitchFamily="18" charset="0"/>
                          </a:rPr>
                          <m:t>𝑇</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𝑑𝑠</m:t>
                        </m:r>
                      </m:sub>
                    </m:sSub>
                    <m:r>
                      <a:rPr lang="en-US" i="1">
                        <a:latin typeface="Cambria Math" panose="02040503050406030204" pitchFamily="18" charset="0"/>
                        <a:ea typeface="Cambria Math" panose="02040503050406030204" pitchFamily="18" charset="0"/>
                      </a:rPr>
                      <m:t>&lt;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𝑔𝑠</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𝑇</m:t>
                        </m:r>
                      </m:sub>
                    </m:sSub>
                  </m:oMath>
                </a14:m>
                <a:r>
                  <a:rPr lang="en-US" dirty="0"/>
                  <a:t> .</a:t>
                </a: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a:t>Saturation – Condition: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i="1">
                            <a:latin typeface="Cambria Math" panose="02040503050406030204" pitchFamily="18" charset="0"/>
                            <a:ea typeface="Cambria Math" panose="02040503050406030204" pitchFamily="18" charset="0"/>
                          </a:rPr>
                          <m:t>𝑇</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𝑑𝑠</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i="1">
                            <a:latin typeface="Cambria Math" panose="02040503050406030204" pitchFamily="18" charset="0"/>
                            <a:ea typeface="Cambria Math" panose="02040503050406030204" pitchFamily="18" charset="0"/>
                          </a:rPr>
                          <m:t>𝑔𝑠</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i="1">
                            <a:latin typeface="Cambria Math" panose="02040503050406030204" pitchFamily="18" charset="0"/>
                            <a:ea typeface="Cambria Math" panose="02040503050406030204" pitchFamily="18" charset="0"/>
                          </a:rPr>
                          <m:t>𝑇</m:t>
                        </m:r>
                      </m:sub>
                    </m:sSub>
                  </m:oMath>
                </a14:m>
                <a:r>
                  <a:rPr lang="en-US" dirty="0"/>
                  <a:t> .</a:t>
                </a:r>
              </a:p>
            </p:txBody>
          </p:sp>
        </mc:Choice>
        <mc:Fallback xmlns="">
          <p:sp>
            <p:nvSpPr>
              <p:cNvPr id="9" name="CasetăText 8">
                <a:extLst>
                  <a:ext uri="{FF2B5EF4-FFF2-40B4-BE49-F238E27FC236}">
                    <a16:creationId xmlns:a16="http://schemas.microsoft.com/office/drawing/2014/main" id="{65DCD695-9347-4D72-AE50-EE3F8A5516B2}"/>
                  </a:ext>
                </a:extLst>
              </p:cNvPr>
              <p:cNvSpPr txBox="1">
                <a:spLocks noRot="1" noChangeAspect="1" noMove="1" noResize="1" noEditPoints="1" noAdjustHandles="1" noChangeArrowheads="1" noChangeShapeType="1" noTextEdit="1"/>
              </p:cNvSpPr>
              <p:nvPr/>
            </p:nvSpPr>
            <p:spPr>
              <a:xfrm>
                <a:off x="400050" y="994827"/>
                <a:ext cx="11597986" cy="2930033"/>
              </a:xfrm>
              <a:prstGeom prst="rect">
                <a:avLst/>
              </a:prstGeom>
              <a:blipFill>
                <a:blip r:embed="rId2"/>
                <a:stretch>
                  <a:fillRect l="-473" t="-1040" b="-16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Dreptunghi 1">
                <a:extLst>
                  <a:ext uri="{FF2B5EF4-FFF2-40B4-BE49-F238E27FC236}">
                    <a16:creationId xmlns:a16="http://schemas.microsoft.com/office/drawing/2014/main" id="{EAA3EF28-E84A-4C99-B83F-A83BAAD1E8FD}"/>
                  </a:ext>
                </a:extLst>
              </p:cNvPr>
              <p:cNvSpPr/>
              <p:nvPr/>
            </p:nvSpPr>
            <p:spPr>
              <a:xfrm>
                <a:off x="1241409" y="1637749"/>
                <a:ext cx="87568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𝐷</m:t>
                          </m:r>
                        </m:sub>
                      </m:sSub>
                      <m:r>
                        <a:rPr lang="en-US" i="0">
                          <a:latin typeface="Cambria Math" panose="02040503050406030204" pitchFamily="18" charset="0"/>
                        </a:rPr>
                        <m:t>=</m:t>
                      </m:r>
                      <m:r>
                        <a:rPr lang="en-US" b="0" i="0" smtClean="0">
                          <a:latin typeface="Cambria Math" panose="02040503050406030204" pitchFamily="18" charset="0"/>
                        </a:rPr>
                        <m:t>0</m:t>
                      </m:r>
                    </m:oMath>
                  </m:oMathPara>
                </a14:m>
                <a:endParaRPr lang="en-US" dirty="0"/>
              </a:p>
            </p:txBody>
          </p:sp>
        </mc:Choice>
        <mc:Fallback xmlns="">
          <p:sp>
            <p:nvSpPr>
              <p:cNvPr id="2" name="Dreptunghi 1">
                <a:extLst>
                  <a:ext uri="{FF2B5EF4-FFF2-40B4-BE49-F238E27FC236}">
                    <a16:creationId xmlns:a16="http://schemas.microsoft.com/office/drawing/2014/main" id="{EAA3EF28-E84A-4C99-B83F-A83BAAD1E8FD}"/>
                  </a:ext>
                </a:extLst>
              </p:cNvPr>
              <p:cNvSpPr>
                <a:spLocks noRot="1" noChangeAspect="1" noMove="1" noResize="1" noEditPoints="1" noAdjustHandles="1" noChangeArrowheads="1" noChangeShapeType="1" noTextEdit="1"/>
              </p:cNvSpPr>
              <p:nvPr/>
            </p:nvSpPr>
            <p:spPr>
              <a:xfrm>
                <a:off x="1241409" y="1637749"/>
                <a:ext cx="875689"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Dreptunghi 4">
                <a:extLst>
                  <a:ext uri="{FF2B5EF4-FFF2-40B4-BE49-F238E27FC236}">
                    <a16:creationId xmlns:a16="http://schemas.microsoft.com/office/drawing/2014/main" id="{0BD7A30D-760D-495F-9899-D1011DD6E2D6}"/>
                  </a:ext>
                </a:extLst>
              </p:cNvPr>
              <p:cNvSpPr/>
              <p:nvPr/>
            </p:nvSpPr>
            <p:spPr>
              <a:xfrm>
                <a:off x="1241408" y="2584478"/>
                <a:ext cx="3960315" cy="7245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d>
                        <m:dPr>
                          <m:begChr m:val="["/>
                          <m:endChr m:val="]"/>
                          <m:ctrlPr>
                            <a:rPr lang="en-US" i="1">
                              <a:latin typeface="Cambria Math" panose="02040503050406030204" pitchFamily="18" charset="0"/>
                            </a:rPr>
                          </m:ctrlPr>
                        </m:d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𝑔𝑠</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e>
                          </m:d>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𝑑𝑠</m:t>
                              </m:r>
                            </m:sub>
                          </m:sSub>
                          <m:r>
                            <a:rPr lang="en-US" i="0">
                              <a:latin typeface="Cambria Math" panose="02040503050406030204" pitchFamily="18" charset="0"/>
                            </a:rPr>
                            <m: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𝑉</m:t>
                                  </m:r>
                                </m:e>
                                <m:sub>
                                  <m:r>
                                    <a:rPr lang="en-US" b="0" i="1" smtClean="0">
                                      <a:latin typeface="Cambria Math" panose="02040503050406030204" pitchFamily="18" charset="0"/>
                                    </a:rPr>
                                    <m:t>𝑑𝑠</m:t>
                                  </m:r>
                                </m:sub>
                                <m:sup>
                                  <m:r>
                                    <a:rPr lang="en-US" i="0">
                                      <a:latin typeface="Cambria Math" panose="02040503050406030204" pitchFamily="18" charset="0"/>
                                    </a:rPr>
                                    <m:t>2</m:t>
                                  </m:r>
                                </m:sup>
                              </m:sSubSup>
                            </m:num>
                            <m:den>
                              <m:r>
                                <a:rPr lang="en-US" i="0">
                                  <a:latin typeface="Cambria Math" panose="02040503050406030204" pitchFamily="18" charset="0"/>
                                </a:rPr>
                                <m:t>2</m:t>
                              </m:r>
                            </m:den>
                          </m:f>
                        </m:e>
                      </m:d>
                    </m:oMath>
                  </m:oMathPara>
                </a14:m>
                <a:endParaRPr lang="en-US" dirty="0"/>
              </a:p>
            </p:txBody>
          </p:sp>
        </mc:Choice>
        <mc:Fallback xmlns="">
          <p:sp>
            <p:nvSpPr>
              <p:cNvPr id="5" name="Dreptunghi 4">
                <a:extLst>
                  <a:ext uri="{FF2B5EF4-FFF2-40B4-BE49-F238E27FC236}">
                    <a16:creationId xmlns:a16="http://schemas.microsoft.com/office/drawing/2014/main" id="{0BD7A30D-760D-495F-9899-D1011DD6E2D6}"/>
                  </a:ext>
                </a:extLst>
              </p:cNvPr>
              <p:cNvSpPr>
                <a:spLocks noRot="1" noChangeAspect="1" noMove="1" noResize="1" noEditPoints="1" noAdjustHandles="1" noChangeArrowheads="1" noChangeShapeType="1" noTextEdit="1"/>
              </p:cNvSpPr>
              <p:nvPr/>
            </p:nvSpPr>
            <p:spPr>
              <a:xfrm>
                <a:off x="1241408" y="2584478"/>
                <a:ext cx="3960315" cy="72455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Dreptunghi 4">
                <a:extLst>
                  <a:ext uri="{FF2B5EF4-FFF2-40B4-BE49-F238E27FC236}">
                    <a16:creationId xmlns:a16="http://schemas.microsoft.com/office/drawing/2014/main" id="{69B0D36E-0465-4956-AD3F-F1FDFC39BF2B}"/>
                  </a:ext>
                </a:extLst>
              </p:cNvPr>
              <p:cNvSpPr/>
              <p:nvPr/>
            </p:nvSpPr>
            <p:spPr>
              <a:xfrm>
                <a:off x="1204862" y="4081422"/>
                <a:ext cx="4285532" cy="61863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sub>
                      </m:sSub>
                      <m:r>
                        <a:rPr lang="en-US" i="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e>
                          </m:d>
                        </m:e>
                        <m:sup>
                          <m:r>
                            <a:rPr lang="en-US" b="0" i="1" smtClean="0">
                              <a:latin typeface="Cambria Math" panose="02040503050406030204" pitchFamily="18" charset="0"/>
                            </a:rPr>
                            <m:t>2</m:t>
                          </m:r>
                        </m:sup>
                      </m:sSup>
                      <m:d>
                        <m:dPr>
                          <m:ctrlPr>
                            <a:rPr lang="en-US" i="1" smtClean="0">
                              <a:latin typeface="Cambria Math" panose="02040503050406030204" pitchFamily="18" charset="0"/>
                            </a:rPr>
                          </m:ctrlPr>
                        </m:dPr>
                        <m:e>
                          <m:r>
                            <a:rPr lang="en-US" b="0" i="1" smtClean="0">
                              <a:latin typeface="Cambria Math" panose="02040503050406030204" pitchFamily="18" charset="0"/>
                            </a:rPr>
                            <m:t>1+</m:t>
                          </m:r>
                          <m:r>
                            <m:rPr>
                              <m:sty m:val="p"/>
                            </m:rPr>
                            <a:rPr lang="el-GR" b="0" i="1" smtClean="0">
                              <a:latin typeface="Cambria Math" panose="02040503050406030204" pitchFamily="18" charset="0"/>
                            </a:rPr>
                            <m:t>λ</m:t>
                          </m:r>
                          <m:r>
                            <a:rPr lang="en-US" b="0" i="1" smtClean="0">
                              <a:latin typeface="Cambria Math" panose="02040503050406030204" pitchFamily="18" charset="0"/>
                            </a:rPr>
                            <m:t> </m:t>
                          </m:r>
                          <m:sSub>
                            <m:sSubPr>
                              <m:ctrlPr>
                                <a:rPr lang="el-GR"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𝑑𝑠</m:t>
                              </m:r>
                            </m:sub>
                          </m:sSub>
                        </m:e>
                      </m:d>
                    </m:oMath>
                  </m:oMathPara>
                </a14:m>
                <a:endParaRPr lang="en-US" dirty="0"/>
              </a:p>
            </p:txBody>
          </p:sp>
        </mc:Choice>
        <mc:Fallback xmlns="">
          <p:sp>
            <p:nvSpPr>
              <p:cNvPr id="7" name="Dreptunghi 4">
                <a:extLst>
                  <a:ext uri="{FF2B5EF4-FFF2-40B4-BE49-F238E27FC236}">
                    <a16:creationId xmlns:a16="http://schemas.microsoft.com/office/drawing/2014/main" id="{69B0D36E-0465-4956-AD3F-F1FDFC39BF2B}"/>
                  </a:ext>
                </a:extLst>
              </p:cNvPr>
              <p:cNvSpPr>
                <a:spLocks noRot="1" noChangeAspect="1" noMove="1" noResize="1" noEditPoints="1" noAdjustHandles="1" noChangeArrowheads="1" noChangeShapeType="1" noTextEdit="1"/>
              </p:cNvSpPr>
              <p:nvPr/>
            </p:nvSpPr>
            <p:spPr>
              <a:xfrm>
                <a:off x="1204862" y="4081422"/>
                <a:ext cx="4285532" cy="61863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Dreptunghi 4">
                <a:extLst>
                  <a:ext uri="{FF2B5EF4-FFF2-40B4-BE49-F238E27FC236}">
                    <a16:creationId xmlns:a16="http://schemas.microsoft.com/office/drawing/2014/main" id="{6003A8C1-4904-46BF-B455-E6EE864DCD40}"/>
                  </a:ext>
                </a:extLst>
              </p:cNvPr>
              <p:cNvSpPr/>
              <p:nvPr/>
            </p:nvSpPr>
            <p:spPr>
              <a:xfrm>
                <a:off x="1257304" y="5033165"/>
                <a:ext cx="2476062" cy="6186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sub>
                      </m:sSub>
                      <m:r>
                        <a:rPr lang="en-US" i="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sSup>
                        <m:sSupPr>
                          <m:ctrlPr>
                            <a:rPr lang="en-US" i="1" smtClean="0">
                              <a:latin typeface="Cambria Math" panose="02040503050406030204" pitchFamily="18" charset="0"/>
                            </a:rPr>
                          </m:ctrlPr>
                        </m:sSupPr>
                        <m:e>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𝑜𝑣</m:t>
                              </m:r>
                            </m:sub>
                          </m:sSub>
                        </m:e>
                        <m:sup>
                          <m:r>
                            <a:rPr lang="en-US" b="0" i="1" smtClean="0">
                              <a:latin typeface="Cambria Math" panose="02040503050406030204" pitchFamily="18" charset="0"/>
                            </a:rPr>
                            <m:t>2</m:t>
                          </m:r>
                        </m:sup>
                      </m:sSup>
                    </m:oMath>
                  </m:oMathPara>
                </a14:m>
                <a:endParaRPr lang="en-US" dirty="0"/>
              </a:p>
            </p:txBody>
          </p:sp>
        </mc:Choice>
        <mc:Fallback xmlns="">
          <p:sp>
            <p:nvSpPr>
              <p:cNvPr id="8" name="Dreptunghi 4">
                <a:extLst>
                  <a:ext uri="{FF2B5EF4-FFF2-40B4-BE49-F238E27FC236}">
                    <a16:creationId xmlns:a16="http://schemas.microsoft.com/office/drawing/2014/main" id="{6003A8C1-4904-46BF-B455-E6EE864DCD40}"/>
                  </a:ext>
                </a:extLst>
              </p:cNvPr>
              <p:cNvSpPr>
                <a:spLocks noRot="1" noChangeAspect="1" noMove="1" noResize="1" noEditPoints="1" noAdjustHandles="1" noChangeArrowheads="1" noChangeShapeType="1" noTextEdit="1"/>
              </p:cNvSpPr>
              <p:nvPr/>
            </p:nvSpPr>
            <p:spPr>
              <a:xfrm>
                <a:off x="1257304" y="5033165"/>
                <a:ext cx="2476062" cy="61863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Dreptunghi 4">
                <a:extLst>
                  <a:ext uri="{FF2B5EF4-FFF2-40B4-BE49-F238E27FC236}">
                    <a16:creationId xmlns:a16="http://schemas.microsoft.com/office/drawing/2014/main" id="{1B5F6632-8DDD-4793-960A-484DEAEEAC41}"/>
                  </a:ext>
                </a:extLst>
              </p:cNvPr>
              <p:cNvSpPr/>
              <p:nvPr/>
            </p:nvSpPr>
            <p:spPr>
              <a:xfrm>
                <a:off x="4573308" y="4972774"/>
                <a:ext cx="131241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1+</m:t>
                          </m:r>
                          <m:r>
                            <m:rPr>
                              <m:sty m:val="p"/>
                            </m:rPr>
                            <a:rPr lang="el-GR" b="0" i="1" smtClean="0">
                              <a:latin typeface="Cambria Math" panose="02040503050406030204" pitchFamily="18" charset="0"/>
                            </a:rPr>
                            <m:t>λ</m:t>
                          </m:r>
                          <m:r>
                            <a:rPr lang="en-US" b="0" i="1" smtClean="0">
                              <a:latin typeface="Cambria Math" panose="02040503050406030204" pitchFamily="18" charset="0"/>
                            </a:rPr>
                            <m:t> </m:t>
                          </m:r>
                          <m:sSub>
                            <m:sSubPr>
                              <m:ctrlPr>
                                <a:rPr lang="el-GR"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𝑑𝑠</m:t>
                              </m:r>
                            </m:sub>
                          </m:sSub>
                        </m:e>
                      </m:d>
                    </m:oMath>
                  </m:oMathPara>
                </a14:m>
                <a:endParaRPr lang="en-US" dirty="0"/>
              </a:p>
            </p:txBody>
          </p:sp>
        </mc:Choice>
        <mc:Fallback xmlns="">
          <p:sp>
            <p:nvSpPr>
              <p:cNvPr id="10" name="Dreptunghi 4">
                <a:extLst>
                  <a:ext uri="{FF2B5EF4-FFF2-40B4-BE49-F238E27FC236}">
                    <a16:creationId xmlns:a16="http://schemas.microsoft.com/office/drawing/2014/main" id="{1B5F6632-8DDD-4793-960A-484DEAEEAC41}"/>
                  </a:ext>
                </a:extLst>
              </p:cNvPr>
              <p:cNvSpPr>
                <a:spLocks noRot="1" noChangeAspect="1" noMove="1" noResize="1" noEditPoints="1" noAdjustHandles="1" noChangeArrowheads="1" noChangeShapeType="1" noTextEdit="1"/>
              </p:cNvSpPr>
              <p:nvPr/>
            </p:nvSpPr>
            <p:spPr>
              <a:xfrm>
                <a:off x="4573308" y="4972774"/>
                <a:ext cx="1312411" cy="369332"/>
              </a:xfrm>
              <a:prstGeom prst="rect">
                <a:avLst/>
              </a:prstGeom>
              <a:blipFill>
                <a:blip r:embed="rId7"/>
                <a:stretch>
                  <a:fillRect/>
                </a:stretch>
              </a:blipFill>
            </p:spPr>
            <p:txBody>
              <a:bodyPr/>
              <a:lstStyle/>
              <a:p>
                <a:r>
                  <a:rPr lang="en-US">
                    <a:noFill/>
                  </a:rPr>
                  <a:t> </a:t>
                </a:r>
              </a:p>
            </p:txBody>
          </p:sp>
        </mc:Fallback>
      </mc:AlternateContent>
      <p:sp>
        <p:nvSpPr>
          <p:cNvPr id="11" name="CasetăText 8">
            <a:extLst>
              <a:ext uri="{FF2B5EF4-FFF2-40B4-BE49-F238E27FC236}">
                <a16:creationId xmlns:a16="http://schemas.microsoft.com/office/drawing/2014/main" id="{365EC780-36C1-4BB2-A5AF-61D2B269703D}"/>
              </a:ext>
            </a:extLst>
          </p:cNvPr>
          <p:cNvSpPr txBox="1"/>
          <p:nvPr/>
        </p:nvSpPr>
        <p:spPr>
          <a:xfrm>
            <a:off x="5885719" y="4980035"/>
            <a:ext cx="5836954" cy="369332"/>
          </a:xfrm>
          <a:prstGeom prst="rect">
            <a:avLst/>
          </a:prstGeom>
          <a:noFill/>
        </p:spPr>
        <p:txBody>
          <a:bodyPr wrap="square" rtlCol="0">
            <a:spAutoFit/>
          </a:bodyPr>
          <a:lstStyle/>
          <a:p>
            <a:r>
              <a:rPr lang="en-US" dirty="0"/>
              <a:t> is usually neglected in large signal analysis</a:t>
            </a:r>
          </a:p>
        </p:txBody>
      </p:sp>
      <mc:AlternateContent xmlns:mc="http://schemas.openxmlformats.org/markup-compatibility/2006" xmlns:a14="http://schemas.microsoft.com/office/drawing/2010/main">
        <mc:Choice Requires="a14">
          <p:sp>
            <p:nvSpPr>
              <p:cNvPr id="12" name="Dreptunghi 4">
                <a:extLst>
                  <a:ext uri="{FF2B5EF4-FFF2-40B4-BE49-F238E27FC236}">
                    <a16:creationId xmlns:a16="http://schemas.microsoft.com/office/drawing/2014/main" id="{D69D5BA0-5050-417E-BD69-A3D70C0914AB}"/>
                  </a:ext>
                </a:extLst>
              </p:cNvPr>
              <p:cNvSpPr/>
              <p:nvPr/>
            </p:nvSpPr>
            <p:spPr>
              <a:xfrm>
                <a:off x="4584493" y="5385954"/>
                <a:ext cx="1846275" cy="4116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𝑜𝑣</m:t>
                          </m:r>
                        </m:sub>
                      </m:sSub>
                      <m:r>
                        <a:rPr lang="en-US" b="0" i="1" smtClean="0">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𝑔𝑠</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sub>
                          </m:sSub>
                        </m:e>
                      </m:d>
                    </m:oMath>
                  </m:oMathPara>
                </a14:m>
                <a:endParaRPr lang="en-US" dirty="0"/>
              </a:p>
            </p:txBody>
          </p:sp>
        </mc:Choice>
        <mc:Fallback xmlns="">
          <p:sp>
            <p:nvSpPr>
              <p:cNvPr id="12" name="Dreptunghi 4">
                <a:extLst>
                  <a:ext uri="{FF2B5EF4-FFF2-40B4-BE49-F238E27FC236}">
                    <a16:creationId xmlns:a16="http://schemas.microsoft.com/office/drawing/2014/main" id="{D69D5BA0-5050-417E-BD69-A3D70C0914AB}"/>
                  </a:ext>
                </a:extLst>
              </p:cNvPr>
              <p:cNvSpPr>
                <a:spLocks noRot="1" noChangeAspect="1" noMove="1" noResize="1" noEditPoints="1" noAdjustHandles="1" noChangeArrowheads="1" noChangeShapeType="1" noTextEdit="1"/>
              </p:cNvSpPr>
              <p:nvPr/>
            </p:nvSpPr>
            <p:spPr>
              <a:xfrm>
                <a:off x="4584493" y="5385954"/>
                <a:ext cx="1846275" cy="411651"/>
              </a:xfrm>
              <a:prstGeom prst="rect">
                <a:avLst/>
              </a:prstGeom>
              <a:blipFill>
                <a:blip r:embed="rId8"/>
                <a:stretch>
                  <a:fillRect b="-5970"/>
                </a:stretch>
              </a:blipFill>
            </p:spPr>
            <p:txBody>
              <a:bodyPr/>
              <a:lstStyle/>
              <a:p>
                <a:r>
                  <a:rPr lang="en-US">
                    <a:noFill/>
                  </a:rPr>
                  <a:t> </a:t>
                </a:r>
              </a:p>
            </p:txBody>
          </p:sp>
        </mc:Fallback>
      </mc:AlternateContent>
      <p:sp>
        <p:nvSpPr>
          <p:cNvPr id="13" name="CasetăText 8">
            <a:extLst>
              <a:ext uri="{FF2B5EF4-FFF2-40B4-BE49-F238E27FC236}">
                <a16:creationId xmlns:a16="http://schemas.microsoft.com/office/drawing/2014/main" id="{50B0D7D4-911B-4A15-9DFD-C06FC1B228EA}"/>
              </a:ext>
            </a:extLst>
          </p:cNvPr>
          <p:cNvSpPr txBox="1"/>
          <p:nvPr/>
        </p:nvSpPr>
        <p:spPr>
          <a:xfrm>
            <a:off x="6413899" y="5392840"/>
            <a:ext cx="5308774" cy="369332"/>
          </a:xfrm>
          <a:prstGeom prst="rect">
            <a:avLst/>
          </a:prstGeom>
          <a:noFill/>
        </p:spPr>
        <p:txBody>
          <a:bodyPr wrap="square" rtlCol="0">
            <a:spAutoFit/>
          </a:bodyPr>
          <a:lstStyle/>
          <a:p>
            <a:r>
              <a:rPr lang="en-US" dirty="0"/>
              <a:t> overdrive voltage (notation)</a:t>
            </a:r>
          </a:p>
        </p:txBody>
      </p:sp>
      <p:sp>
        <p:nvSpPr>
          <p:cNvPr id="6" name="Left Brace 5">
            <a:extLst>
              <a:ext uri="{FF2B5EF4-FFF2-40B4-BE49-F238E27FC236}">
                <a16:creationId xmlns:a16="http://schemas.microsoft.com/office/drawing/2014/main" id="{1DB96C5F-2AF4-47AB-BB67-44A36969DBC5}"/>
              </a:ext>
            </a:extLst>
          </p:cNvPr>
          <p:cNvSpPr/>
          <p:nvPr/>
        </p:nvSpPr>
        <p:spPr>
          <a:xfrm>
            <a:off x="4527588" y="4972774"/>
            <a:ext cx="45719" cy="78251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5" name="Straight Arrow Connector 14">
            <a:extLst>
              <a:ext uri="{FF2B5EF4-FFF2-40B4-BE49-F238E27FC236}">
                <a16:creationId xmlns:a16="http://schemas.microsoft.com/office/drawing/2014/main" id="{6758E9D1-15F7-4DF7-843E-55D9A681E6F9}"/>
              </a:ext>
            </a:extLst>
          </p:cNvPr>
          <p:cNvCxnSpPr/>
          <p:nvPr/>
        </p:nvCxnSpPr>
        <p:spPr>
          <a:xfrm flipH="1">
            <a:off x="4028730" y="5366220"/>
            <a:ext cx="30918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78ECD9EE-5396-485A-AB3C-0E4F262E0F48}"/>
              </a:ext>
            </a:extLst>
          </p:cNvPr>
          <p:cNvSpPr/>
          <p:nvPr/>
        </p:nvSpPr>
        <p:spPr>
          <a:xfrm>
            <a:off x="1241409" y="1637749"/>
            <a:ext cx="875689" cy="36933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7AC37D40-69A7-400C-B0AE-984D961A47B5}"/>
              </a:ext>
            </a:extLst>
          </p:cNvPr>
          <p:cNvSpPr/>
          <p:nvPr/>
        </p:nvSpPr>
        <p:spPr>
          <a:xfrm>
            <a:off x="4783001" y="1265233"/>
            <a:ext cx="875689" cy="369333"/>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1C1B36EF-5A77-4EA0-96B3-57F88C51E56D}"/>
              </a:ext>
            </a:extLst>
          </p:cNvPr>
          <p:cNvSpPr/>
          <p:nvPr/>
        </p:nvSpPr>
        <p:spPr>
          <a:xfrm>
            <a:off x="3810531" y="2134435"/>
            <a:ext cx="926569" cy="364165"/>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DA9A5503-F5EA-4ED9-9F9C-2F37C085BE70}"/>
              </a:ext>
            </a:extLst>
          </p:cNvPr>
          <p:cNvSpPr/>
          <p:nvPr/>
        </p:nvSpPr>
        <p:spPr>
          <a:xfrm>
            <a:off x="5313783" y="2137485"/>
            <a:ext cx="1525167" cy="369333"/>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B83EF69A-4319-4AE0-9E29-FAA3A307725A}"/>
              </a:ext>
            </a:extLst>
          </p:cNvPr>
          <p:cNvSpPr/>
          <p:nvPr/>
        </p:nvSpPr>
        <p:spPr>
          <a:xfrm>
            <a:off x="3477051" y="3511668"/>
            <a:ext cx="936200" cy="402931"/>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655E4752-DDCC-4E74-BD0D-0FD69A3F79D3}"/>
              </a:ext>
            </a:extLst>
          </p:cNvPr>
          <p:cNvSpPr/>
          <p:nvPr/>
        </p:nvSpPr>
        <p:spPr>
          <a:xfrm>
            <a:off x="4959351" y="3507311"/>
            <a:ext cx="1525168" cy="417549"/>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1EEABB43-EAFD-4FCA-AB50-9479A8BA2839}"/>
              </a:ext>
            </a:extLst>
          </p:cNvPr>
          <p:cNvSpPr/>
          <p:nvPr/>
        </p:nvSpPr>
        <p:spPr>
          <a:xfrm>
            <a:off x="1241409" y="2584103"/>
            <a:ext cx="3960314" cy="75347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FBDDFC00-F722-447B-84DF-65BA11D56E0F}"/>
              </a:ext>
            </a:extLst>
          </p:cNvPr>
          <p:cNvSpPr/>
          <p:nvPr/>
        </p:nvSpPr>
        <p:spPr>
          <a:xfrm>
            <a:off x="1231083" y="4044100"/>
            <a:ext cx="4233090" cy="69327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976F5D17-EEDA-4810-9364-5815A76DF08E}"/>
              </a:ext>
            </a:extLst>
          </p:cNvPr>
          <p:cNvSpPr/>
          <p:nvPr/>
        </p:nvSpPr>
        <p:spPr>
          <a:xfrm>
            <a:off x="1241408" y="5013100"/>
            <a:ext cx="2476062" cy="69327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4" name="CasetăText 8">
                <a:extLst>
                  <a:ext uri="{FF2B5EF4-FFF2-40B4-BE49-F238E27FC236}">
                    <a16:creationId xmlns:a16="http://schemas.microsoft.com/office/drawing/2014/main" id="{68D29F92-B232-4AFB-8E4A-A3786C146346}"/>
                  </a:ext>
                </a:extLst>
              </p:cNvPr>
              <p:cNvSpPr txBox="1"/>
              <p:nvPr/>
            </p:nvSpPr>
            <p:spPr>
              <a:xfrm>
                <a:off x="400050" y="5947587"/>
                <a:ext cx="11597986" cy="369332"/>
              </a:xfrm>
              <a:prstGeom prst="rect">
                <a:avLst/>
              </a:prstGeom>
              <a:noFill/>
            </p:spPr>
            <p:txBody>
              <a:bodyPr wrap="square" rtlCol="0">
                <a:spAutoFit/>
              </a:bodyPr>
              <a:lstStyle/>
              <a:p>
                <a:pPr marL="800100" lvl="1" indent="-342900">
                  <a:buFont typeface="Arial" panose="020B0604020202020204" pitchFamily="34" charset="0"/>
                  <a:buChar char="•"/>
                </a:pPr>
                <a:r>
                  <a:rPr lang="en-US" dirty="0"/>
                  <a:t>Note: </a:t>
                </a:r>
                <a:r>
                  <a:rPr lang="en-US" dirty="0" err="1"/>
                  <a:t>d.c</a:t>
                </a:r>
                <a:r>
                  <a:rPr lang="en-US" dirty="0"/>
                  <a:t> gate current is 0 in all operation modes: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𝐺</m:t>
                        </m:r>
                      </m:sub>
                    </m:sSub>
                    <m:r>
                      <a:rPr lang="en-US" b="0" i="1" smtClean="0">
                        <a:latin typeface="Cambria Math" panose="02040503050406030204" pitchFamily="18" charset="0"/>
                      </a:rPr>
                      <m:t>=0.</m:t>
                    </m:r>
                  </m:oMath>
                </a14:m>
                <a:r>
                  <a:rPr lang="en-US" dirty="0"/>
                  <a:t> </a:t>
                </a:r>
              </a:p>
            </p:txBody>
          </p:sp>
        </mc:Choice>
        <mc:Fallback xmlns="">
          <p:sp>
            <p:nvSpPr>
              <p:cNvPr id="14" name="CasetăText 8">
                <a:extLst>
                  <a:ext uri="{FF2B5EF4-FFF2-40B4-BE49-F238E27FC236}">
                    <a16:creationId xmlns:a16="http://schemas.microsoft.com/office/drawing/2014/main" id="{68D29F92-B232-4AFB-8E4A-A3786C146346}"/>
                  </a:ext>
                </a:extLst>
              </p:cNvPr>
              <p:cNvSpPr txBox="1">
                <a:spLocks noRot="1" noChangeAspect="1" noMove="1" noResize="1" noEditPoints="1" noAdjustHandles="1" noChangeArrowheads="1" noChangeShapeType="1" noTextEdit="1"/>
              </p:cNvSpPr>
              <p:nvPr/>
            </p:nvSpPr>
            <p:spPr>
              <a:xfrm>
                <a:off x="400050" y="5947587"/>
                <a:ext cx="11597986" cy="369332"/>
              </a:xfrm>
              <a:prstGeom prst="rect">
                <a:avLst/>
              </a:prstGeom>
              <a:blipFill>
                <a:blip r:embed="rId9"/>
                <a:stretch>
                  <a:fillRect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1716333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4925707" cy="461665"/>
          </a:xfrm>
          <a:prstGeom prst="rect">
            <a:avLst/>
          </a:prstGeom>
          <a:noFill/>
        </p:spPr>
        <p:txBody>
          <a:bodyPr wrap="none" rtlCol="0">
            <a:spAutoFit/>
          </a:bodyPr>
          <a:lstStyle/>
          <a:p>
            <a:r>
              <a:rPr lang="en-US" sz="2400"/>
              <a:t>NMOS versus PMOS transistor model</a:t>
            </a:r>
            <a:endParaRPr lang="ro-RO" sz="2400" dirty="0"/>
          </a:p>
        </p:txBody>
      </p:sp>
      <mc:AlternateContent xmlns:mc="http://schemas.openxmlformats.org/markup-compatibility/2006" xmlns:a14="http://schemas.microsoft.com/office/drawing/2010/main">
        <mc:Choice Requires="a14">
          <p:sp>
            <p:nvSpPr>
              <p:cNvPr id="2" name="CasetăText 23">
                <a:extLst>
                  <a:ext uri="{FF2B5EF4-FFF2-40B4-BE49-F238E27FC236}">
                    <a16:creationId xmlns:a16="http://schemas.microsoft.com/office/drawing/2014/main" id="{76818702-0FEE-453A-B78A-12D6CF1DB412}"/>
                  </a:ext>
                </a:extLst>
              </p:cNvPr>
              <p:cNvSpPr txBox="1"/>
              <p:nvPr/>
            </p:nvSpPr>
            <p:spPr>
              <a:xfrm>
                <a:off x="400050" y="913561"/>
                <a:ext cx="11080750" cy="2585323"/>
              </a:xfrm>
              <a:prstGeom prst="rect">
                <a:avLst/>
              </a:prstGeom>
              <a:noFill/>
            </p:spPr>
            <p:txBody>
              <a:bodyPr wrap="square" rtlCol="0">
                <a:spAutoFit/>
              </a:bodyPr>
              <a:lstStyle/>
              <a:p>
                <a:r>
                  <a:rPr lang="en-US" dirty="0"/>
                  <a:t>PMOS transistor model is identical to the NMOS transistor model after applying the following replacements</a:t>
                </a:r>
              </a:p>
              <a:p>
                <a:pPr marL="342900" indent="-342900">
                  <a:buFont typeface="Arial" panose="020B0604020202020204" pitchFamily="34" charset="0"/>
                  <a:buChar char="•"/>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𝑛</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r>
                      <a:rPr lang="en-US" i="1">
                        <a:latin typeface="Cambria Math" panose="02040503050406030204" pitchFamily="18" charset="0"/>
                      </a:rPr>
                      <m:t> </m:t>
                    </m:r>
                  </m:oMath>
                </a14:m>
                <a:r>
                  <a:rPr lang="en-US" dirty="0"/>
                  <a:t> is replaced by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𝑝</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𝑜𝑥</m:t>
                        </m:r>
                      </m:sub>
                    </m:sSub>
                  </m:oMath>
                </a14:m>
                <a:r>
                  <a:rPr lang="en-US" dirty="0"/>
                  <a:t>.</a:t>
                </a:r>
              </a:p>
              <a:p>
                <a:pPr marL="342900" indent="-342900">
                  <a:buFont typeface="Arial" panose="020B0604020202020204" pitchFamily="34" charset="0"/>
                  <a:buChar char="•"/>
                </a:pPr>
                <a:r>
                  <a:rPr lang="en-US" dirty="0"/>
                  <a:t>V</a:t>
                </a:r>
                <a:r>
                  <a:rPr lang="en-US" baseline="-25000" dirty="0"/>
                  <a:t>gs</a:t>
                </a:r>
                <a:r>
                  <a:rPr lang="en-US" dirty="0"/>
                  <a:t> voltage is replaced by </a:t>
                </a:r>
                <a:r>
                  <a:rPr lang="en-US" dirty="0" err="1"/>
                  <a:t>V</a:t>
                </a:r>
                <a:r>
                  <a:rPr lang="en-US" baseline="-25000" dirty="0" err="1"/>
                  <a:t>sg</a:t>
                </a:r>
                <a:r>
                  <a:rPr lang="en-US" dirty="0"/>
                  <a:t> for the PMOS transistor.</a:t>
                </a:r>
              </a:p>
              <a:p>
                <a:pPr marL="342900" indent="-342900">
                  <a:buFont typeface="Arial" panose="020B0604020202020204" pitchFamily="34" charset="0"/>
                  <a:buChar char="•"/>
                </a:pPr>
                <a:r>
                  <a:rPr lang="en-US" dirty="0"/>
                  <a:t>V</a:t>
                </a:r>
                <a:r>
                  <a:rPr lang="en-US" baseline="-25000" dirty="0"/>
                  <a:t>ds</a:t>
                </a:r>
                <a:r>
                  <a:rPr lang="en-US" dirty="0"/>
                  <a:t> voltage is replaced by </a:t>
                </a:r>
                <a:r>
                  <a:rPr lang="en-US" dirty="0" err="1"/>
                  <a:t>V</a:t>
                </a:r>
                <a:r>
                  <a:rPr lang="en-US" baseline="-25000" dirty="0" err="1"/>
                  <a:t>sd</a:t>
                </a:r>
                <a:r>
                  <a:rPr lang="en-US" dirty="0"/>
                  <a:t> for the PMOS transistor.</a:t>
                </a:r>
              </a:p>
              <a:p>
                <a:pPr marL="342900" indent="-342900">
                  <a:buFont typeface="Arial" panose="020B0604020202020204" pitchFamily="34" charset="0"/>
                  <a:buChar char="•"/>
                </a:pPr>
                <a:r>
                  <a:rPr lang="en-US" dirty="0"/>
                  <a:t>The PMOS transistor threshold voltage is negative so it is replaced by it’s absolute value inside the model. (Throughout this lecture, the absolute value sign may be omitted in some cases but it is always assumed for the PMOS threshold voltage.)</a:t>
                </a:r>
              </a:p>
              <a:p>
                <a:pPr marL="342900" indent="-342900">
                  <a:buFont typeface="Arial" panose="020B0604020202020204" pitchFamily="34" charset="0"/>
                  <a:buChar char="•"/>
                </a:pPr>
                <a:r>
                  <a:rPr lang="en-US" dirty="0"/>
                  <a:t>We use the same notation for the drain current, I</a:t>
                </a:r>
                <a:r>
                  <a:rPr lang="en-US" baseline="-25000" dirty="0"/>
                  <a:t>D</a:t>
                </a:r>
                <a:r>
                  <a:rPr lang="en-US" dirty="0"/>
                  <a:t>, but for the NMOS transistor I</a:t>
                </a:r>
                <a:r>
                  <a:rPr lang="en-US" baseline="-25000" dirty="0"/>
                  <a:t>D</a:t>
                </a:r>
                <a:r>
                  <a:rPr lang="en-US" dirty="0"/>
                  <a:t> is defined as flowing from drain to source while for the PMOS transistor it is defined to flow from source to drain.</a:t>
                </a:r>
              </a:p>
            </p:txBody>
          </p:sp>
        </mc:Choice>
        <mc:Fallback xmlns="">
          <p:sp>
            <p:nvSpPr>
              <p:cNvPr id="2" name="CasetăText 23">
                <a:extLst>
                  <a:ext uri="{FF2B5EF4-FFF2-40B4-BE49-F238E27FC236}">
                    <a16:creationId xmlns:a16="http://schemas.microsoft.com/office/drawing/2014/main" id="{76818702-0FEE-453A-B78A-12D6CF1DB412}"/>
                  </a:ext>
                </a:extLst>
              </p:cNvPr>
              <p:cNvSpPr txBox="1">
                <a:spLocks noRot="1" noChangeAspect="1" noMove="1" noResize="1" noEditPoints="1" noAdjustHandles="1" noChangeArrowheads="1" noChangeShapeType="1" noTextEdit="1"/>
              </p:cNvSpPr>
              <p:nvPr/>
            </p:nvSpPr>
            <p:spPr>
              <a:xfrm>
                <a:off x="400050" y="913561"/>
                <a:ext cx="11080750" cy="2585323"/>
              </a:xfrm>
              <a:prstGeom prst="rect">
                <a:avLst/>
              </a:prstGeom>
              <a:blipFill>
                <a:blip r:embed="rId2"/>
                <a:stretch>
                  <a:fillRect l="-495" t="-1415" r="-605" b="-3774"/>
                </a:stretch>
              </a:blipFill>
            </p:spPr>
            <p:txBody>
              <a:bodyPr/>
              <a:lstStyle/>
              <a:p>
                <a:r>
                  <a:rPr lang="en-US">
                    <a:noFill/>
                  </a:rPr>
                  <a:t> </a:t>
                </a:r>
              </a:p>
            </p:txBody>
          </p:sp>
        </mc:Fallback>
      </mc:AlternateContent>
      <p:pic>
        <p:nvPicPr>
          <p:cNvPr id="11" name="Imagine 10">
            <a:extLst>
              <a:ext uri="{FF2B5EF4-FFF2-40B4-BE49-F238E27FC236}">
                <a16:creationId xmlns:a16="http://schemas.microsoft.com/office/drawing/2014/main" id="{B0EF4816-5C14-4D3F-A073-9734B6EBE7C0}"/>
              </a:ext>
            </a:extLst>
          </p:cNvPr>
          <p:cNvPicPr>
            <a:picLocks noChangeAspect="1"/>
          </p:cNvPicPr>
          <p:nvPr/>
        </p:nvPicPr>
        <p:blipFill>
          <a:blip r:embed="rId3"/>
          <a:stretch>
            <a:fillRect/>
          </a:stretch>
        </p:blipFill>
        <p:spPr>
          <a:xfrm>
            <a:off x="1849024" y="4106281"/>
            <a:ext cx="2638095" cy="2247619"/>
          </a:xfrm>
          <a:prstGeom prst="rect">
            <a:avLst/>
          </a:prstGeom>
        </p:spPr>
      </p:pic>
      <p:pic>
        <p:nvPicPr>
          <p:cNvPr id="12" name="Imagine 11">
            <a:extLst>
              <a:ext uri="{FF2B5EF4-FFF2-40B4-BE49-F238E27FC236}">
                <a16:creationId xmlns:a16="http://schemas.microsoft.com/office/drawing/2014/main" id="{8398E395-3D06-4667-B6BD-DA3A391A27BC}"/>
              </a:ext>
            </a:extLst>
          </p:cNvPr>
          <p:cNvPicPr>
            <a:picLocks noChangeAspect="1"/>
          </p:cNvPicPr>
          <p:nvPr/>
        </p:nvPicPr>
        <p:blipFill>
          <a:blip r:embed="rId4"/>
          <a:stretch>
            <a:fillRect/>
          </a:stretch>
        </p:blipFill>
        <p:spPr>
          <a:xfrm>
            <a:off x="7054381" y="4090117"/>
            <a:ext cx="2572109" cy="2180952"/>
          </a:xfrm>
          <a:prstGeom prst="rect">
            <a:avLst/>
          </a:prstGeom>
        </p:spPr>
      </p:pic>
      <p:sp>
        <p:nvSpPr>
          <p:cNvPr id="13" name="CasetăText 12">
            <a:extLst>
              <a:ext uri="{FF2B5EF4-FFF2-40B4-BE49-F238E27FC236}">
                <a16:creationId xmlns:a16="http://schemas.microsoft.com/office/drawing/2014/main" id="{BAC706C6-9AF5-40E7-8BBB-4E1E551C3F50}"/>
              </a:ext>
            </a:extLst>
          </p:cNvPr>
          <p:cNvSpPr txBox="1"/>
          <p:nvPr/>
        </p:nvSpPr>
        <p:spPr>
          <a:xfrm>
            <a:off x="1802532" y="3578391"/>
            <a:ext cx="2731077" cy="461665"/>
          </a:xfrm>
          <a:prstGeom prst="rect">
            <a:avLst/>
          </a:prstGeom>
          <a:noFill/>
        </p:spPr>
        <p:txBody>
          <a:bodyPr wrap="square" rtlCol="0">
            <a:spAutoFit/>
          </a:bodyPr>
          <a:lstStyle/>
          <a:p>
            <a:pPr algn="ctr"/>
            <a:r>
              <a:rPr lang="en-US" sz="2400" dirty="0"/>
              <a:t>NMOS Transistors</a:t>
            </a:r>
            <a:endParaRPr lang="ro-RO" sz="2400" dirty="0"/>
          </a:p>
        </p:txBody>
      </p:sp>
      <p:sp>
        <p:nvSpPr>
          <p:cNvPr id="15" name="CasetăText 14">
            <a:extLst>
              <a:ext uri="{FF2B5EF4-FFF2-40B4-BE49-F238E27FC236}">
                <a16:creationId xmlns:a16="http://schemas.microsoft.com/office/drawing/2014/main" id="{6E06AC76-E04F-474F-96B4-3D173E36DAAA}"/>
              </a:ext>
            </a:extLst>
          </p:cNvPr>
          <p:cNvSpPr txBox="1"/>
          <p:nvPr/>
        </p:nvSpPr>
        <p:spPr>
          <a:xfrm>
            <a:off x="6807200" y="3582300"/>
            <a:ext cx="2819290" cy="461665"/>
          </a:xfrm>
          <a:prstGeom prst="rect">
            <a:avLst/>
          </a:prstGeom>
          <a:noFill/>
        </p:spPr>
        <p:txBody>
          <a:bodyPr wrap="square" rtlCol="0">
            <a:spAutoFit/>
          </a:bodyPr>
          <a:lstStyle/>
          <a:p>
            <a:pPr algn="ctr"/>
            <a:r>
              <a:rPr lang="en-US" sz="2400"/>
              <a:t>PMOS </a:t>
            </a:r>
            <a:r>
              <a:rPr lang="en-US" sz="2400" dirty="0"/>
              <a:t>Transistors</a:t>
            </a:r>
            <a:endParaRPr lang="ro-RO" sz="2400" dirty="0"/>
          </a:p>
        </p:txBody>
      </p:sp>
      <p:sp>
        <p:nvSpPr>
          <p:cNvPr id="16" name="Arrow: Right 32">
            <a:extLst>
              <a:ext uri="{FF2B5EF4-FFF2-40B4-BE49-F238E27FC236}">
                <a16:creationId xmlns:a16="http://schemas.microsoft.com/office/drawing/2014/main" id="{27765F11-E9E2-4186-B5B7-1316A820BD97}"/>
              </a:ext>
            </a:extLst>
          </p:cNvPr>
          <p:cNvSpPr/>
          <p:nvPr/>
        </p:nvSpPr>
        <p:spPr>
          <a:xfrm>
            <a:off x="5703533" y="4956932"/>
            <a:ext cx="392467" cy="447321"/>
          </a:xfrm>
          <a:prstGeom prst="rightArrow">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8175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4653646" cy="461665"/>
          </a:xfrm>
          <a:prstGeom prst="rect">
            <a:avLst/>
          </a:prstGeom>
          <a:noFill/>
        </p:spPr>
        <p:txBody>
          <a:bodyPr wrap="none" rtlCol="0">
            <a:spAutoFit/>
          </a:bodyPr>
          <a:lstStyle/>
          <a:p>
            <a:r>
              <a:rPr lang="en-US" sz="2400" dirty="0"/>
              <a:t>MOS Transistor Model – large signal</a:t>
            </a:r>
            <a:endParaRPr lang="ro-RO" sz="2400" dirty="0"/>
          </a:p>
        </p:txBody>
      </p:sp>
      <mc:AlternateContent xmlns:mc="http://schemas.openxmlformats.org/markup-compatibility/2006" xmlns:a14="http://schemas.microsoft.com/office/drawing/2010/main">
        <mc:Choice Requires="a14">
          <p:sp>
            <p:nvSpPr>
              <p:cNvPr id="9" name="CasetăText 8">
                <a:extLst>
                  <a:ext uri="{FF2B5EF4-FFF2-40B4-BE49-F238E27FC236}">
                    <a16:creationId xmlns:a16="http://schemas.microsoft.com/office/drawing/2014/main" id="{65DCD695-9347-4D72-AE50-EE3F8A5516B2}"/>
                  </a:ext>
                </a:extLst>
              </p:cNvPr>
              <p:cNvSpPr txBox="1"/>
              <p:nvPr/>
            </p:nvSpPr>
            <p:spPr>
              <a:xfrm>
                <a:off x="400050" y="994827"/>
                <a:ext cx="11597986" cy="2989280"/>
              </a:xfrm>
              <a:prstGeom prst="rect">
                <a:avLst/>
              </a:prstGeom>
              <a:noFill/>
            </p:spPr>
            <p:txBody>
              <a:bodyPr wrap="square" rtlCol="0">
                <a:spAutoFit/>
              </a:bodyPr>
              <a:lstStyle/>
              <a:p>
                <a:r>
                  <a:rPr lang="en-US" dirty="0"/>
                  <a:t>PNMOS Transistor Model</a:t>
                </a:r>
              </a:p>
              <a:p>
                <a:pPr marL="800100" lvl="1" indent="-342900">
                  <a:buFont typeface="Arial" panose="020B0604020202020204" pitchFamily="34" charset="0"/>
                  <a:buChar char="•"/>
                </a:pPr>
                <a:r>
                  <a:rPr lang="en-US" dirty="0"/>
                  <a:t>Cut Off Region (Blocare) – Condition: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𝑠𝑔</m:t>
                        </m:r>
                      </m:sub>
                    </m:sSub>
                    <m:r>
                      <a:rPr lang="en-US" i="1" smtClean="0">
                        <a:latin typeface="Cambria Math" panose="02040503050406030204" pitchFamily="18" charset="0"/>
                        <a:ea typeface="Cambria Math" panose="02040503050406030204" pitchFamily="18" charset="0"/>
                      </a:rPr>
                      <m:t>&lt;</m:t>
                    </m:r>
                    <m:d>
                      <m:dPr>
                        <m:begChr m:val="|"/>
                        <m:endChr m:val="|"/>
                        <m:ctrlPr>
                          <a:rPr lang="en-US"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i="1">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𝑝</m:t>
                            </m:r>
                          </m:sub>
                        </m:sSub>
                      </m:e>
                    </m:d>
                  </m:oMath>
                </a14:m>
                <a:r>
                  <a:rPr lang="en-US" dirty="0"/>
                  <a:t> .</a:t>
                </a: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a:t>Linear Region – Condition: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𝑠</m:t>
                        </m:r>
                        <m:r>
                          <a:rPr lang="en-US" b="0" i="1" smtClean="0">
                            <a:latin typeface="Cambria Math" panose="02040503050406030204" pitchFamily="18" charset="0"/>
                          </a:rPr>
                          <m:t>𝑔</m:t>
                        </m:r>
                      </m:sub>
                    </m:sSub>
                    <m:r>
                      <a:rPr lang="en-US" i="1" smtClean="0">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i="1">
                                <a:latin typeface="Cambria Math" panose="02040503050406030204" pitchFamily="18" charset="0"/>
                                <a:ea typeface="Cambria Math" panose="02040503050406030204" pitchFamily="18" charset="0"/>
                              </a:rPr>
                              <m:t>𝑇𝑝</m:t>
                            </m:r>
                          </m:sub>
                        </m:sSub>
                      </m:e>
                    </m:d>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𝑠𝑑</m:t>
                        </m:r>
                      </m:sub>
                    </m:sSub>
                    <m:r>
                      <a:rPr lang="en-US" i="1">
                        <a:latin typeface="Cambria Math" panose="02040503050406030204" pitchFamily="18" charset="0"/>
                        <a:ea typeface="Cambria Math" panose="02040503050406030204" pitchFamily="18" charset="0"/>
                      </a:rPr>
                      <m:t>&lt;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𝑠𝑔</m:t>
                        </m:r>
                      </m:sub>
                    </m:sSub>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i="1">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𝑝</m:t>
                            </m:r>
                          </m:sub>
                        </m:sSub>
                      </m:e>
                    </m:d>
                  </m:oMath>
                </a14:m>
                <a:r>
                  <a:rPr lang="en-US" dirty="0"/>
                  <a:t> .</a:t>
                </a: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a:t>Saturation – Condition: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𝑠</m:t>
                        </m:r>
                        <m:r>
                          <a:rPr lang="en-US" b="0" i="1" smtClean="0">
                            <a:latin typeface="Cambria Math" panose="02040503050406030204" pitchFamily="18" charset="0"/>
                          </a:rPr>
                          <m:t>𝑔</m:t>
                        </m:r>
                      </m:sub>
                    </m:sSub>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i="1">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𝑝</m:t>
                            </m:r>
                          </m:sub>
                        </m:sSub>
                      </m:e>
                    </m:d>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𝑠</m:t>
                        </m:r>
                        <m:r>
                          <a:rPr lang="en-US" b="0" i="1" smtClean="0">
                            <a:latin typeface="Cambria Math" panose="02040503050406030204" pitchFamily="18" charset="0"/>
                          </a:rPr>
                          <m:t>𝑑</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i="1">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𝑔</m:t>
                        </m:r>
                      </m:sub>
                    </m:sSub>
                    <m:r>
                      <a:rPr lang="en-US" i="1">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m:t>
                            </m:r>
                          </m:e>
                          <m:sub>
                            <m:r>
                              <a:rPr lang="en-US" i="1">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𝑝</m:t>
                            </m:r>
                          </m:sub>
                        </m:sSub>
                      </m:e>
                    </m:d>
                  </m:oMath>
                </a14:m>
                <a:r>
                  <a:rPr lang="en-US" dirty="0"/>
                  <a:t> .</a:t>
                </a:r>
              </a:p>
            </p:txBody>
          </p:sp>
        </mc:Choice>
        <mc:Fallback xmlns="">
          <p:sp>
            <p:nvSpPr>
              <p:cNvPr id="9" name="CasetăText 8">
                <a:extLst>
                  <a:ext uri="{FF2B5EF4-FFF2-40B4-BE49-F238E27FC236}">
                    <a16:creationId xmlns:a16="http://schemas.microsoft.com/office/drawing/2014/main" id="{65DCD695-9347-4D72-AE50-EE3F8A5516B2}"/>
                  </a:ext>
                </a:extLst>
              </p:cNvPr>
              <p:cNvSpPr txBox="1">
                <a:spLocks noRot="1" noChangeAspect="1" noMove="1" noResize="1" noEditPoints="1" noAdjustHandles="1" noChangeArrowheads="1" noChangeShapeType="1" noTextEdit="1"/>
              </p:cNvSpPr>
              <p:nvPr/>
            </p:nvSpPr>
            <p:spPr>
              <a:xfrm>
                <a:off x="400050" y="994827"/>
                <a:ext cx="11597986" cy="2989280"/>
              </a:xfrm>
              <a:prstGeom prst="rect">
                <a:avLst/>
              </a:prstGeom>
              <a:blipFill>
                <a:blip r:embed="rId2"/>
                <a:stretch>
                  <a:fillRect l="-473" t="-1018" b="-16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Dreptunghi 1">
                <a:extLst>
                  <a:ext uri="{FF2B5EF4-FFF2-40B4-BE49-F238E27FC236}">
                    <a16:creationId xmlns:a16="http://schemas.microsoft.com/office/drawing/2014/main" id="{EAA3EF28-E84A-4C99-B83F-A83BAAD1E8FD}"/>
                  </a:ext>
                </a:extLst>
              </p:cNvPr>
              <p:cNvSpPr/>
              <p:nvPr/>
            </p:nvSpPr>
            <p:spPr>
              <a:xfrm>
                <a:off x="1241409" y="1683688"/>
                <a:ext cx="87568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𝐷</m:t>
                          </m:r>
                        </m:sub>
                      </m:sSub>
                      <m:r>
                        <a:rPr lang="en-US" i="0">
                          <a:latin typeface="Cambria Math" panose="02040503050406030204" pitchFamily="18" charset="0"/>
                        </a:rPr>
                        <m:t>=</m:t>
                      </m:r>
                      <m:r>
                        <a:rPr lang="en-US" b="0" i="0" smtClean="0">
                          <a:latin typeface="Cambria Math" panose="02040503050406030204" pitchFamily="18" charset="0"/>
                        </a:rPr>
                        <m:t>0</m:t>
                      </m:r>
                    </m:oMath>
                  </m:oMathPara>
                </a14:m>
                <a:endParaRPr lang="en-US" dirty="0"/>
              </a:p>
            </p:txBody>
          </p:sp>
        </mc:Choice>
        <mc:Fallback xmlns="">
          <p:sp>
            <p:nvSpPr>
              <p:cNvPr id="2" name="Dreptunghi 1">
                <a:extLst>
                  <a:ext uri="{FF2B5EF4-FFF2-40B4-BE49-F238E27FC236}">
                    <a16:creationId xmlns:a16="http://schemas.microsoft.com/office/drawing/2014/main" id="{EAA3EF28-E84A-4C99-B83F-A83BAAD1E8FD}"/>
                  </a:ext>
                </a:extLst>
              </p:cNvPr>
              <p:cNvSpPr>
                <a:spLocks noRot="1" noChangeAspect="1" noMove="1" noResize="1" noEditPoints="1" noAdjustHandles="1" noChangeArrowheads="1" noChangeShapeType="1" noTextEdit="1"/>
              </p:cNvSpPr>
              <p:nvPr/>
            </p:nvSpPr>
            <p:spPr>
              <a:xfrm>
                <a:off x="1241409" y="1683688"/>
                <a:ext cx="875689"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Dreptunghi 4">
                <a:extLst>
                  <a:ext uri="{FF2B5EF4-FFF2-40B4-BE49-F238E27FC236}">
                    <a16:creationId xmlns:a16="http://schemas.microsoft.com/office/drawing/2014/main" id="{0BD7A30D-760D-495F-9899-D1011DD6E2D6}"/>
                  </a:ext>
                </a:extLst>
              </p:cNvPr>
              <p:cNvSpPr/>
              <p:nvPr/>
            </p:nvSpPr>
            <p:spPr>
              <a:xfrm>
                <a:off x="1241409" y="2644998"/>
                <a:ext cx="4205126" cy="7245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b="0" i="1" smtClean="0">
                              <a:latin typeface="Cambria Math" panose="02040503050406030204" pitchFamily="18" charset="0"/>
                            </a:rPr>
                            <m:t>𝑝</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d>
                        <m:dPr>
                          <m:begChr m:val="["/>
                          <m:endChr m:val="]"/>
                          <m:ctrlPr>
                            <a:rPr lang="en-US" i="1">
                              <a:latin typeface="Cambria Math" panose="02040503050406030204" pitchFamily="18" charset="0"/>
                            </a:rPr>
                          </m:ctrlPr>
                        </m:d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𝑠𝑔</m:t>
                                  </m:r>
                                </m:sub>
                              </m:sSub>
                              <m:r>
                                <a:rPr lang="en-US" i="0">
                                  <a:latin typeface="Cambria Math" panose="02040503050406030204" pitchFamily="18" charset="0"/>
                                </a:rPr>
                                <m:t>−</m:t>
                              </m:r>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r>
                                        <a:rPr lang="en-US" b="0" i="1" smtClean="0">
                                          <a:latin typeface="Cambria Math" panose="02040503050406030204" pitchFamily="18" charset="0"/>
                                        </a:rPr>
                                        <m:t>𝑝</m:t>
                                      </m:r>
                                    </m:sub>
                                  </m:sSub>
                                </m:e>
                              </m:d>
                            </m:e>
                          </m:d>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𝑠𝑑</m:t>
                              </m:r>
                            </m:sub>
                          </m:sSub>
                          <m:r>
                            <a:rPr lang="en-US" i="0">
                              <a:latin typeface="Cambria Math" panose="02040503050406030204" pitchFamily="18" charset="0"/>
                            </a:rPr>
                            <m: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𝑉</m:t>
                                  </m:r>
                                </m:e>
                                <m:sub>
                                  <m:r>
                                    <a:rPr lang="en-US" b="0" i="1" smtClean="0">
                                      <a:latin typeface="Cambria Math" panose="02040503050406030204" pitchFamily="18" charset="0"/>
                                    </a:rPr>
                                    <m:t>𝑠𝑑</m:t>
                                  </m:r>
                                </m:sub>
                                <m:sup>
                                  <m:r>
                                    <a:rPr lang="en-US" i="0">
                                      <a:latin typeface="Cambria Math" panose="02040503050406030204" pitchFamily="18" charset="0"/>
                                    </a:rPr>
                                    <m:t>2</m:t>
                                  </m:r>
                                </m:sup>
                              </m:sSubSup>
                            </m:num>
                            <m:den>
                              <m:r>
                                <a:rPr lang="en-US" i="0">
                                  <a:latin typeface="Cambria Math" panose="02040503050406030204" pitchFamily="18" charset="0"/>
                                </a:rPr>
                                <m:t>2</m:t>
                              </m:r>
                            </m:den>
                          </m:f>
                        </m:e>
                      </m:d>
                    </m:oMath>
                  </m:oMathPara>
                </a14:m>
                <a:endParaRPr lang="en-US" dirty="0"/>
              </a:p>
            </p:txBody>
          </p:sp>
        </mc:Choice>
        <mc:Fallback xmlns="">
          <p:sp>
            <p:nvSpPr>
              <p:cNvPr id="5" name="Dreptunghi 4">
                <a:extLst>
                  <a:ext uri="{FF2B5EF4-FFF2-40B4-BE49-F238E27FC236}">
                    <a16:creationId xmlns:a16="http://schemas.microsoft.com/office/drawing/2014/main" id="{0BD7A30D-760D-495F-9899-D1011DD6E2D6}"/>
                  </a:ext>
                </a:extLst>
              </p:cNvPr>
              <p:cNvSpPr>
                <a:spLocks noRot="1" noChangeAspect="1" noMove="1" noResize="1" noEditPoints="1" noAdjustHandles="1" noChangeArrowheads="1" noChangeShapeType="1" noTextEdit="1"/>
              </p:cNvSpPr>
              <p:nvPr/>
            </p:nvSpPr>
            <p:spPr>
              <a:xfrm>
                <a:off x="1241409" y="2644998"/>
                <a:ext cx="4205126" cy="72455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Dreptunghi 4">
                <a:extLst>
                  <a:ext uri="{FF2B5EF4-FFF2-40B4-BE49-F238E27FC236}">
                    <a16:creationId xmlns:a16="http://schemas.microsoft.com/office/drawing/2014/main" id="{69B0D36E-0465-4956-AD3F-F1FDFC39BF2B}"/>
                  </a:ext>
                </a:extLst>
              </p:cNvPr>
              <p:cNvSpPr/>
              <p:nvPr/>
            </p:nvSpPr>
            <p:spPr>
              <a:xfrm>
                <a:off x="1241408" y="4124341"/>
                <a:ext cx="4530086" cy="618631"/>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sub>
                      </m:sSub>
                      <m:r>
                        <a:rPr lang="en-US" i="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b="0" i="1" smtClean="0">
                              <a:latin typeface="Cambria Math" panose="02040503050406030204" pitchFamily="18" charset="0"/>
                            </a:rPr>
                            <m:t>𝑝</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𝑠</m:t>
                                  </m:r>
                                  <m:r>
                                    <a:rPr lang="en-US" b="0" i="1" smtClean="0">
                                      <a:latin typeface="Cambria Math" panose="02040503050406030204" pitchFamily="18" charset="0"/>
                                    </a:rPr>
                                    <m:t>𝑔</m:t>
                                  </m:r>
                                </m:sub>
                              </m:sSub>
                              <m:r>
                                <a:rPr lang="en-US">
                                  <a:latin typeface="Cambria Math" panose="02040503050406030204" pitchFamily="18" charset="0"/>
                                </a:rPr>
                                <m:t>−</m:t>
                              </m:r>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r>
                                        <a:rPr lang="en-US" b="0" i="1" smtClean="0">
                                          <a:latin typeface="Cambria Math" panose="02040503050406030204" pitchFamily="18" charset="0"/>
                                        </a:rPr>
                                        <m:t>𝑝</m:t>
                                      </m:r>
                                    </m:sub>
                                  </m:sSub>
                                </m:e>
                              </m:d>
                            </m:e>
                          </m:d>
                        </m:e>
                        <m:sup>
                          <m:r>
                            <a:rPr lang="en-US" b="0" i="1" smtClean="0">
                              <a:latin typeface="Cambria Math" panose="02040503050406030204" pitchFamily="18" charset="0"/>
                            </a:rPr>
                            <m:t>2</m:t>
                          </m:r>
                        </m:sup>
                      </m:sSup>
                      <m:d>
                        <m:dPr>
                          <m:ctrlPr>
                            <a:rPr lang="en-US" i="1" smtClean="0">
                              <a:latin typeface="Cambria Math" panose="02040503050406030204" pitchFamily="18" charset="0"/>
                            </a:rPr>
                          </m:ctrlPr>
                        </m:dPr>
                        <m:e>
                          <m:r>
                            <a:rPr lang="en-US" b="0" i="1" smtClean="0">
                              <a:latin typeface="Cambria Math" panose="02040503050406030204" pitchFamily="18" charset="0"/>
                            </a:rPr>
                            <m:t>1+</m:t>
                          </m:r>
                          <m:r>
                            <m:rPr>
                              <m:sty m:val="p"/>
                            </m:rPr>
                            <a:rPr lang="el-GR" b="0" i="1" smtClean="0">
                              <a:latin typeface="Cambria Math" panose="02040503050406030204" pitchFamily="18" charset="0"/>
                            </a:rPr>
                            <m:t>λ</m:t>
                          </m:r>
                          <m:r>
                            <a:rPr lang="en-US" b="0" i="1" smtClean="0">
                              <a:latin typeface="Cambria Math" panose="02040503050406030204" pitchFamily="18" charset="0"/>
                            </a:rPr>
                            <m:t> </m:t>
                          </m:r>
                          <m:sSub>
                            <m:sSubPr>
                              <m:ctrlPr>
                                <a:rPr lang="el-GR"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𝑠𝑑</m:t>
                              </m:r>
                            </m:sub>
                          </m:sSub>
                        </m:e>
                      </m:d>
                    </m:oMath>
                  </m:oMathPara>
                </a14:m>
                <a:endParaRPr lang="en-US" dirty="0"/>
              </a:p>
            </p:txBody>
          </p:sp>
        </mc:Choice>
        <mc:Fallback xmlns="">
          <p:sp>
            <p:nvSpPr>
              <p:cNvPr id="7" name="Dreptunghi 4">
                <a:extLst>
                  <a:ext uri="{FF2B5EF4-FFF2-40B4-BE49-F238E27FC236}">
                    <a16:creationId xmlns:a16="http://schemas.microsoft.com/office/drawing/2014/main" id="{69B0D36E-0465-4956-AD3F-F1FDFC39BF2B}"/>
                  </a:ext>
                </a:extLst>
              </p:cNvPr>
              <p:cNvSpPr>
                <a:spLocks noRot="1" noChangeAspect="1" noMove="1" noResize="1" noEditPoints="1" noAdjustHandles="1" noChangeArrowheads="1" noChangeShapeType="1" noTextEdit="1"/>
              </p:cNvSpPr>
              <p:nvPr/>
            </p:nvSpPr>
            <p:spPr>
              <a:xfrm>
                <a:off x="1241408" y="4124341"/>
                <a:ext cx="4530086" cy="61863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Dreptunghi 4">
                <a:extLst>
                  <a:ext uri="{FF2B5EF4-FFF2-40B4-BE49-F238E27FC236}">
                    <a16:creationId xmlns:a16="http://schemas.microsoft.com/office/drawing/2014/main" id="{6003A8C1-4904-46BF-B455-E6EE864DCD40}"/>
                  </a:ext>
                </a:extLst>
              </p:cNvPr>
              <p:cNvSpPr/>
              <p:nvPr/>
            </p:nvSpPr>
            <p:spPr>
              <a:xfrm>
                <a:off x="1257305" y="5076578"/>
                <a:ext cx="2533322" cy="6186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sub>
                      </m:sSub>
                      <m:r>
                        <a:rPr lang="en-US" i="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b="0" i="1" smtClean="0">
                              <a:latin typeface="Cambria Math" panose="02040503050406030204" pitchFamily="18" charset="0"/>
                            </a:rPr>
                            <m:t>𝑝</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𝑜𝑥</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𝑊</m:t>
                              </m:r>
                            </m:num>
                            <m:den>
                              <m:r>
                                <a:rPr lang="en-US" i="1">
                                  <a:latin typeface="Cambria Math" panose="02040503050406030204" pitchFamily="18" charset="0"/>
                                </a:rPr>
                                <m:t>𝐿</m:t>
                              </m:r>
                            </m:den>
                          </m:f>
                        </m:e>
                      </m:d>
                      <m:sSup>
                        <m:sSupPr>
                          <m:ctrlPr>
                            <a:rPr lang="en-US" i="1" smtClean="0">
                              <a:latin typeface="Cambria Math" panose="02040503050406030204" pitchFamily="18" charset="0"/>
                            </a:rPr>
                          </m:ctrlPr>
                        </m:sSupPr>
                        <m:e>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𝑜𝑣</m:t>
                              </m:r>
                            </m:sub>
                          </m:sSub>
                        </m:e>
                        <m:sup>
                          <m:r>
                            <a:rPr lang="en-US" b="0" i="1" smtClean="0">
                              <a:latin typeface="Cambria Math" panose="02040503050406030204" pitchFamily="18" charset="0"/>
                            </a:rPr>
                            <m:t>2</m:t>
                          </m:r>
                        </m:sup>
                      </m:sSup>
                    </m:oMath>
                  </m:oMathPara>
                </a14:m>
                <a:endParaRPr lang="en-US" dirty="0"/>
              </a:p>
            </p:txBody>
          </p:sp>
        </mc:Choice>
        <mc:Fallback xmlns="">
          <p:sp>
            <p:nvSpPr>
              <p:cNvPr id="8" name="Dreptunghi 4">
                <a:extLst>
                  <a:ext uri="{FF2B5EF4-FFF2-40B4-BE49-F238E27FC236}">
                    <a16:creationId xmlns:a16="http://schemas.microsoft.com/office/drawing/2014/main" id="{6003A8C1-4904-46BF-B455-E6EE864DCD40}"/>
                  </a:ext>
                </a:extLst>
              </p:cNvPr>
              <p:cNvSpPr>
                <a:spLocks noRot="1" noChangeAspect="1" noMove="1" noResize="1" noEditPoints="1" noAdjustHandles="1" noChangeArrowheads="1" noChangeShapeType="1" noTextEdit="1"/>
              </p:cNvSpPr>
              <p:nvPr/>
            </p:nvSpPr>
            <p:spPr>
              <a:xfrm>
                <a:off x="1257305" y="5076578"/>
                <a:ext cx="2533322" cy="61863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Dreptunghi 4">
                <a:extLst>
                  <a:ext uri="{FF2B5EF4-FFF2-40B4-BE49-F238E27FC236}">
                    <a16:creationId xmlns:a16="http://schemas.microsoft.com/office/drawing/2014/main" id="{1B5F6632-8DDD-4793-960A-484DEAEEAC41}"/>
                  </a:ext>
                </a:extLst>
              </p:cNvPr>
              <p:cNvSpPr/>
              <p:nvPr/>
            </p:nvSpPr>
            <p:spPr>
              <a:xfrm>
                <a:off x="4573309" y="5016187"/>
                <a:ext cx="131241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1+</m:t>
                          </m:r>
                          <m:r>
                            <m:rPr>
                              <m:sty m:val="p"/>
                            </m:rPr>
                            <a:rPr lang="el-GR" b="0" i="1" smtClean="0">
                              <a:latin typeface="Cambria Math" panose="02040503050406030204" pitchFamily="18" charset="0"/>
                            </a:rPr>
                            <m:t>λ</m:t>
                          </m:r>
                          <m:r>
                            <a:rPr lang="en-US" b="0" i="1" smtClean="0">
                              <a:latin typeface="Cambria Math" panose="02040503050406030204" pitchFamily="18" charset="0"/>
                            </a:rPr>
                            <m:t> </m:t>
                          </m:r>
                          <m:sSub>
                            <m:sSubPr>
                              <m:ctrlPr>
                                <a:rPr lang="el-GR"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𝑑𝑠</m:t>
                              </m:r>
                            </m:sub>
                          </m:sSub>
                        </m:e>
                      </m:d>
                    </m:oMath>
                  </m:oMathPara>
                </a14:m>
                <a:endParaRPr lang="en-US" dirty="0"/>
              </a:p>
            </p:txBody>
          </p:sp>
        </mc:Choice>
        <mc:Fallback xmlns="">
          <p:sp>
            <p:nvSpPr>
              <p:cNvPr id="10" name="Dreptunghi 4">
                <a:extLst>
                  <a:ext uri="{FF2B5EF4-FFF2-40B4-BE49-F238E27FC236}">
                    <a16:creationId xmlns:a16="http://schemas.microsoft.com/office/drawing/2014/main" id="{1B5F6632-8DDD-4793-960A-484DEAEEAC41}"/>
                  </a:ext>
                </a:extLst>
              </p:cNvPr>
              <p:cNvSpPr>
                <a:spLocks noRot="1" noChangeAspect="1" noMove="1" noResize="1" noEditPoints="1" noAdjustHandles="1" noChangeArrowheads="1" noChangeShapeType="1" noTextEdit="1"/>
              </p:cNvSpPr>
              <p:nvPr/>
            </p:nvSpPr>
            <p:spPr>
              <a:xfrm>
                <a:off x="4573309" y="5016187"/>
                <a:ext cx="1312411" cy="369332"/>
              </a:xfrm>
              <a:prstGeom prst="rect">
                <a:avLst/>
              </a:prstGeom>
              <a:blipFill>
                <a:blip r:embed="rId7"/>
                <a:stretch>
                  <a:fillRect/>
                </a:stretch>
              </a:blipFill>
            </p:spPr>
            <p:txBody>
              <a:bodyPr/>
              <a:lstStyle/>
              <a:p>
                <a:r>
                  <a:rPr lang="en-US">
                    <a:noFill/>
                  </a:rPr>
                  <a:t> </a:t>
                </a:r>
              </a:p>
            </p:txBody>
          </p:sp>
        </mc:Fallback>
      </mc:AlternateContent>
      <p:sp>
        <p:nvSpPr>
          <p:cNvPr id="11" name="CasetăText 8">
            <a:extLst>
              <a:ext uri="{FF2B5EF4-FFF2-40B4-BE49-F238E27FC236}">
                <a16:creationId xmlns:a16="http://schemas.microsoft.com/office/drawing/2014/main" id="{365EC780-36C1-4BB2-A5AF-61D2B269703D}"/>
              </a:ext>
            </a:extLst>
          </p:cNvPr>
          <p:cNvSpPr txBox="1"/>
          <p:nvPr/>
        </p:nvSpPr>
        <p:spPr>
          <a:xfrm>
            <a:off x="5836323" y="5016562"/>
            <a:ext cx="5836954" cy="369332"/>
          </a:xfrm>
          <a:prstGeom prst="rect">
            <a:avLst/>
          </a:prstGeom>
          <a:noFill/>
        </p:spPr>
        <p:txBody>
          <a:bodyPr wrap="square" rtlCol="0">
            <a:spAutoFit/>
          </a:bodyPr>
          <a:lstStyle/>
          <a:p>
            <a:r>
              <a:rPr lang="en-US" dirty="0"/>
              <a:t> is usually neglected in large signal analysis</a:t>
            </a:r>
          </a:p>
        </p:txBody>
      </p:sp>
      <mc:AlternateContent xmlns:mc="http://schemas.openxmlformats.org/markup-compatibility/2006" xmlns:a14="http://schemas.microsoft.com/office/drawing/2010/main">
        <mc:Choice Requires="a14">
          <p:sp>
            <p:nvSpPr>
              <p:cNvPr id="12" name="Dreptunghi 4">
                <a:extLst>
                  <a:ext uri="{FF2B5EF4-FFF2-40B4-BE49-F238E27FC236}">
                    <a16:creationId xmlns:a16="http://schemas.microsoft.com/office/drawing/2014/main" id="{D69D5BA0-5050-417E-BD69-A3D70C0914AB}"/>
                  </a:ext>
                </a:extLst>
              </p:cNvPr>
              <p:cNvSpPr/>
              <p:nvPr/>
            </p:nvSpPr>
            <p:spPr>
              <a:xfrm>
                <a:off x="4584494" y="5429367"/>
                <a:ext cx="2104422" cy="4116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𝑜𝑣</m:t>
                          </m:r>
                        </m:sub>
                      </m:sSub>
                      <m:r>
                        <a:rPr lang="en-US" b="0" i="1" smtClean="0">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𝑠</m:t>
                              </m:r>
                              <m:r>
                                <a:rPr lang="en-US" b="0" i="1" smtClean="0">
                                  <a:latin typeface="Cambria Math" panose="02040503050406030204" pitchFamily="18" charset="0"/>
                                </a:rPr>
                                <m:t>𝑔</m:t>
                              </m:r>
                            </m:sub>
                          </m:sSub>
                          <m:r>
                            <a:rPr lang="en-US">
                              <a:latin typeface="Cambria Math" panose="02040503050406030204" pitchFamily="18" charset="0"/>
                            </a:rPr>
                            <m:t>−</m:t>
                          </m:r>
                          <m:d>
                            <m:dPr>
                              <m:begChr m:val="|"/>
                              <m:end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𝑇</m:t>
                                  </m:r>
                                  <m:r>
                                    <a:rPr lang="en-US" b="0" i="1" smtClean="0">
                                      <a:latin typeface="Cambria Math" panose="02040503050406030204" pitchFamily="18" charset="0"/>
                                    </a:rPr>
                                    <m:t>𝑝</m:t>
                                  </m:r>
                                </m:sub>
                              </m:sSub>
                            </m:e>
                          </m:d>
                        </m:e>
                      </m:d>
                    </m:oMath>
                  </m:oMathPara>
                </a14:m>
                <a:endParaRPr lang="en-US" dirty="0"/>
              </a:p>
            </p:txBody>
          </p:sp>
        </mc:Choice>
        <mc:Fallback xmlns="">
          <p:sp>
            <p:nvSpPr>
              <p:cNvPr id="12" name="Dreptunghi 4">
                <a:extLst>
                  <a:ext uri="{FF2B5EF4-FFF2-40B4-BE49-F238E27FC236}">
                    <a16:creationId xmlns:a16="http://schemas.microsoft.com/office/drawing/2014/main" id="{D69D5BA0-5050-417E-BD69-A3D70C0914AB}"/>
                  </a:ext>
                </a:extLst>
              </p:cNvPr>
              <p:cNvSpPr>
                <a:spLocks noRot="1" noChangeAspect="1" noMove="1" noResize="1" noEditPoints="1" noAdjustHandles="1" noChangeArrowheads="1" noChangeShapeType="1" noTextEdit="1"/>
              </p:cNvSpPr>
              <p:nvPr/>
            </p:nvSpPr>
            <p:spPr>
              <a:xfrm>
                <a:off x="4584494" y="5429367"/>
                <a:ext cx="2104422" cy="411651"/>
              </a:xfrm>
              <a:prstGeom prst="rect">
                <a:avLst/>
              </a:prstGeom>
              <a:blipFill>
                <a:blip r:embed="rId8"/>
                <a:stretch>
                  <a:fillRect b="-5970"/>
                </a:stretch>
              </a:blipFill>
            </p:spPr>
            <p:txBody>
              <a:bodyPr/>
              <a:lstStyle/>
              <a:p>
                <a:r>
                  <a:rPr lang="en-US">
                    <a:noFill/>
                  </a:rPr>
                  <a:t> </a:t>
                </a:r>
              </a:p>
            </p:txBody>
          </p:sp>
        </mc:Fallback>
      </mc:AlternateContent>
      <p:sp>
        <p:nvSpPr>
          <p:cNvPr id="13" name="CasetăText 8">
            <a:extLst>
              <a:ext uri="{FF2B5EF4-FFF2-40B4-BE49-F238E27FC236}">
                <a16:creationId xmlns:a16="http://schemas.microsoft.com/office/drawing/2014/main" id="{50B0D7D4-911B-4A15-9DFD-C06FC1B228EA}"/>
              </a:ext>
            </a:extLst>
          </p:cNvPr>
          <p:cNvSpPr txBox="1"/>
          <p:nvPr/>
        </p:nvSpPr>
        <p:spPr>
          <a:xfrm>
            <a:off x="6579695" y="5429367"/>
            <a:ext cx="5308774" cy="369332"/>
          </a:xfrm>
          <a:prstGeom prst="rect">
            <a:avLst/>
          </a:prstGeom>
          <a:noFill/>
        </p:spPr>
        <p:txBody>
          <a:bodyPr wrap="square" rtlCol="0">
            <a:spAutoFit/>
          </a:bodyPr>
          <a:lstStyle/>
          <a:p>
            <a:r>
              <a:rPr lang="en-US" dirty="0"/>
              <a:t> overdrive voltage (notation for PMOS transistors)</a:t>
            </a:r>
          </a:p>
        </p:txBody>
      </p:sp>
      <p:sp>
        <p:nvSpPr>
          <p:cNvPr id="6" name="Left Brace 5">
            <a:extLst>
              <a:ext uri="{FF2B5EF4-FFF2-40B4-BE49-F238E27FC236}">
                <a16:creationId xmlns:a16="http://schemas.microsoft.com/office/drawing/2014/main" id="{1DB96C5F-2AF4-47AB-BB67-44A36969DBC5}"/>
              </a:ext>
            </a:extLst>
          </p:cNvPr>
          <p:cNvSpPr/>
          <p:nvPr/>
        </p:nvSpPr>
        <p:spPr>
          <a:xfrm>
            <a:off x="4527589" y="5016187"/>
            <a:ext cx="45719" cy="78251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5" name="Straight Arrow Connector 14">
            <a:extLst>
              <a:ext uri="{FF2B5EF4-FFF2-40B4-BE49-F238E27FC236}">
                <a16:creationId xmlns:a16="http://schemas.microsoft.com/office/drawing/2014/main" id="{6758E9D1-15F7-4DF7-843E-55D9A681E6F9}"/>
              </a:ext>
            </a:extLst>
          </p:cNvPr>
          <p:cNvCxnSpPr/>
          <p:nvPr/>
        </p:nvCxnSpPr>
        <p:spPr>
          <a:xfrm flipH="1">
            <a:off x="4028731" y="5409633"/>
            <a:ext cx="30918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78ECD9EE-5396-485A-AB3C-0E4F262E0F48}"/>
              </a:ext>
            </a:extLst>
          </p:cNvPr>
          <p:cNvSpPr/>
          <p:nvPr/>
        </p:nvSpPr>
        <p:spPr>
          <a:xfrm>
            <a:off x="1241409" y="1683688"/>
            <a:ext cx="875689" cy="36933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7AC37D40-69A7-400C-B0AE-984D961A47B5}"/>
              </a:ext>
            </a:extLst>
          </p:cNvPr>
          <p:cNvSpPr/>
          <p:nvPr/>
        </p:nvSpPr>
        <p:spPr>
          <a:xfrm>
            <a:off x="4785865" y="1293142"/>
            <a:ext cx="1157735" cy="390546"/>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1C1B36EF-5A77-4EA0-96B3-57F88C51E56D}"/>
              </a:ext>
            </a:extLst>
          </p:cNvPr>
          <p:cNvSpPr/>
          <p:nvPr/>
        </p:nvSpPr>
        <p:spPr>
          <a:xfrm>
            <a:off x="3812830" y="2183558"/>
            <a:ext cx="1240866" cy="390546"/>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DA9A5503-F5EA-4ED9-9F9C-2F37C085BE70}"/>
              </a:ext>
            </a:extLst>
          </p:cNvPr>
          <p:cNvSpPr/>
          <p:nvPr/>
        </p:nvSpPr>
        <p:spPr>
          <a:xfrm>
            <a:off x="5572991" y="2160387"/>
            <a:ext cx="1761259" cy="41371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B83EF69A-4319-4AE0-9E29-FAA3A307725A}"/>
              </a:ext>
            </a:extLst>
          </p:cNvPr>
          <p:cNvSpPr/>
          <p:nvPr/>
        </p:nvSpPr>
        <p:spPr>
          <a:xfrm>
            <a:off x="3491724" y="3561283"/>
            <a:ext cx="1200926" cy="39145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655E4752-DDCC-4E74-BD0D-0FD69A3F79D3}"/>
              </a:ext>
            </a:extLst>
          </p:cNvPr>
          <p:cNvSpPr/>
          <p:nvPr/>
        </p:nvSpPr>
        <p:spPr>
          <a:xfrm>
            <a:off x="5181025" y="3542177"/>
            <a:ext cx="1761259" cy="390547"/>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1EEABB43-EAFD-4FCA-AB50-9479A8BA2839}"/>
              </a:ext>
            </a:extLst>
          </p:cNvPr>
          <p:cNvSpPr/>
          <p:nvPr/>
        </p:nvSpPr>
        <p:spPr>
          <a:xfrm>
            <a:off x="1241409" y="2644623"/>
            <a:ext cx="4205125" cy="75347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FBDDFC00-F722-447B-84DF-65BA11D56E0F}"/>
              </a:ext>
            </a:extLst>
          </p:cNvPr>
          <p:cNvSpPr/>
          <p:nvPr/>
        </p:nvSpPr>
        <p:spPr>
          <a:xfrm>
            <a:off x="1257305" y="4095910"/>
            <a:ext cx="4395749" cy="69327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976F5D17-EEDA-4810-9364-5815A76DF08E}"/>
              </a:ext>
            </a:extLst>
          </p:cNvPr>
          <p:cNvSpPr/>
          <p:nvPr/>
        </p:nvSpPr>
        <p:spPr>
          <a:xfrm>
            <a:off x="1241409" y="5056513"/>
            <a:ext cx="2476062" cy="69327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7" name="CasetăText 8">
                <a:extLst>
                  <a:ext uri="{FF2B5EF4-FFF2-40B4-BE49-F238E27FC236}">
                    <a16:creationId xmlns:a16="http://schemas.microsoft.com/office/drawing/2014/main" id="{EE312A54-BB1E-4CD9-A13B-EB87BD54120B}"/>
                  </a:ext>
                </a:extLst>
              </p:cNvPr>
              <p:cNvSpPr txBox="1"/>
              <p:nvPr/>
            </p:nvSpPr>
            <p:spPr>
              <a:xfrm>
                <a:off x="400050" y="5947587"/>
                <a:ext cx="11597986" cy="369332"/>
              </a:xfrm>
              <a:prstGeom prst="rect">
                <a:avLst/>
              </a:prstGeom>
              <a:noFill/>
            </p:spPr>
            <p:txBody>
              <a:bodyPr wrap="square" rtlCol="0">
                <a:spAutoFit/>
              </a:bodyPr>
              <a:lstStyle/>
              <a:p>
                <a:pPr marL="800100" lvl="1" indent="-342900">
                  <a:buFont typeface="Arial" panose="020B0604020202020204" pitchFamily="34" charset="0"/>
                  <a:buChar char="•"/>
                </a:pPr>
                <a:r>
                  <a:rPr lang="en-US" dirty="0"/>
                  <a:t>Note: </a:t>
                </a:r>
                <a:r>
                  <a:rPr lang="en-US" dirty="0" err="1"/>
                  <a:t>d.c</a:t>
                </a:r>
                <a:r>
                  <a:rPr lang="en-US" dirty="0"/>
                  <a:t> gate current is 0 in all operation modes: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𝐺</m:t>
                        </m:r>
                      </m:sub>
                    </m:sSub>
                    <m:r>
                      <a:rPr lang="en-US" b="0" i="1" smtClean="0">
                        <a:latin typeface="Cambria Math" panose="02040503050406030204" pitchFamily="18" charset="0"/>
                      </a:rPr>
                      <m:t>=0.</m:t>
                    </m:r>
                  </m:oMath>
                </a14:m>
                <a:r>
                  <a:rPr lang="en-US" dirty="0"/>
                  <a:t> </a:t>
                </a:r>
              </a:p>
            </p:txBody>
          </p:sp>
        </mc:Choice>
        <mc:Fallback xmlns="">
          <p:sp>
            <p:nvSpPr>
              <p:cNvPr id="27" name="CasetăText 8">
                <a:extLst>
                  <a:ext uri="{FF2B5EF4-FFF2-40B4-BE49-F238E27FC236}">
                    <a16:creationId xmlns:a16="http://schemas.microsoft.com/office/drawing/2014/main" id="{EE312A54-BB1E-4CD9-A13B-EB87BD54120B}"/>
                  </a:ext>
                </a:extLst>
              </p:cNvPr>
              <p:cNvSpPr txBox="1">
                <a:spLocks noRot="1" noChangeAspect="1" noMove="1" noResize="1" noEditPoints="1" noAdjustHandles="1" noChangeArrowheads="1" noChangeShapeType="1" noTextEdit="1"/>
              </p:cNvSpPr>
              <p:nvPr/>
            </p:nvSpPr>
            <p:spPr>
              <a:xfrm>
                <a:off x="400050" y="5947587"/>
                <a:ext cx="11597986" cy="369332"/>
              </a:xfrm>
              <a:prstGeom prst="rect">
                <a:avLst/>
              </a:prstGeom>
              <a:blipFill>
                <a:blip r:embed="rId9"/>
                <a:stretch>
                  <a:fillRect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2596112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004575" cy="461665"/>
          </a:xfrm>
          <a:prstGeom prst="rect">
            <a:avLst/>
          </a:prstGeom>
          <a:noFill/>
        </p:spPr>
        <p:txBody>
          <a:bodyPr wrap="none" rtlCol="0">
            <a:spAutoFit/>
          </a:bodyPr>
          <a:lstStyle/>
          <a:p>
            <a:r>
              <a:rPr lang="en-US" sz="2400" dirty="0"/>
              <a:t>MOS Transistor – I</a:t>
            </a:r>
            <a:r>
              <a:rPr lang="en-US" sz="2400" baseline="-25000" dirty="0"/>
              <a:t>D</a:t>
            </a:r>
            <a:r>
              <a:rPr lang="en-US" sz="2400" dirty="0"/>
              <a:t>(V</a:t>
            </a:r>
            <a:r>
              <a:rPr lang="en-US" sz="2400" baseline="-25000" dirty="0"/>
              <a:t>ds</a:t>
            </a:r>
            <a:r>
              <a:rPr lang="en-US" sz="2400" dirty="0"/>
              <a:t>) characteristic</a:t>
            </a:r>
            <a:endParaRPr lang="ro-RO" sz="2400" dirty="0"/>
          </a:p>
        </p:txBody>
      </p:sp>
      <p:pic>
        <p:nvPicPr>
          <p:cNvPr id="6" name="Picture 5">
            <a:extLst>
              <a:ext uri="{FF2B5EF4-FFF2-40B4-BE49-F238E27FC236}">
                <a16:creationId xmlns:a16="http://schemas.microsoft.com/office/drawing/2014/main" id="{DE16FE0E-7A96-4A9E-AE9D-1D6FC423502D}"/>
              </a:ext>
            </a:extLst>
          </p:cNvPr>
          <p:cNvPicPr>
            <a:picLocks noChangeAspect="1"/>
          </p:cNvPicPr>
          <p:nvPr/>
        </p:nvPicPr>
        <p:blipFill>
          <a:blip r:embed="rId2"/>
          <a:stretch>
            <a:fillRect/>
          </a:stretch>
        </p:blipFill>
        <p:spPr>
          <a:xfrm>
            <a:off x="2460328" y="941589"/>
            <a:ext cx="7400719" cy="5691416"/>
          </a:xfrm>
          <a:prstGeom prst="rect">
            <a:avLst/>
          </a:prstGeom>
        </p:spPr>
      </p:pic>
    </p:spTree>
    <p:extLst>
      <p:ext uri="{BB962C8B-B14F-4D97-AF65-F5344CB8AC3E}">
        <p14:creationId xmlns:p14="http://schemas.microsoft.com/office/powerpoint/2010/main" val="1527793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1970411" cy="461665"/>
          </a:xfrm>
          <a:prstGeom prst="rect">
            <a:avLst/>
          </a:prstGeom>
          <a:noFill/>
        </p:spPr>
        <p:txBody>
          <a:bodyPr wrap="none" rtlCol="0">
            <a:spAutoFit/>
          </a:bodyPr>
          <a:lstStyle/>
          <a:p>
            <a:r>
              <a:rPr lang="en-US" sz="2400" dirty="0"/>
              <a:t>Kirchhoff I law</a:t>
            </a:r>
            <a:endParaRPr lang="ro-RO" sz="2400" dirty="0"/>
          </a:p>
        </p:txBody>
      </p:sp>
      <p:sp>
        <p:nvSpPr>
          <p:cNvPr id="2" name="CasetăText 4">
            <a:extLst>
              <a:ext uri="{FF2B5EF4-FFF2-40B4-BE49-F238E27FC236}">
                <a16:creationId xmlns:a16="http://schemas.microsoft.com/office/drawing/2014/main" id="{0138BDE7-3AC5-411A-A934-69E11BCA0944}"/>
              </a:ext>
            </a:extLst>
          </p:cNvPr>
          <p:cNvSpPr txBox="1"/>
          <p:nvPr/>
        </p:nvSpPr>
        <p:spPr>
          <a:xfrm>
            <a:off x="400048" y="1148166"/>
            <a:ext cx="11256905" cy="1200329"/>
          </a:xfrm>
          <a:prstGeom prst="rect">
            <a:avLst/>
          </a:prstGeom>
          <a:noFill/>
        </p:spPr>
        <p:txBody>
          <a:bodyPr wrap="square" rtlCol="0">
            <a:spAutoFit/>
          </a:bodyPr>
          <a:lstStyle/>
          <a:p>
            <a:r>
              <a:rPr lang="en-US" b="1" dirty="0"/>
              <a:t>Any circuit is completely described by:</a:t>
            </a:r>
          </a:p>
          <a:p>
            <a:pPr marL="342900" indent="-342900">
              <a:buFont typeface="Arial" panose="020B0604020202020204" pitchFamily="34" charset="0"/>
              <a:buChar char="•"/>
            </a:pPr>
            <a:r>
              <a:rPr lang="en-US" dirty="0"/>
              <a:t>Device equations.</a:t>
            </a:r>
          </a:p>
          <a:p>
            <a:pPr marL="342900" indent="-342900">
              <a:buFont typeface="Arial" panose="020B0604020202020204" pitchFamily="34" charset="0"/>
              <a:buChar char="•"/>
            </a:pPr>
            <a:r>
              <a:rPr lang="en-US" dirty="0"/>
              <a:t>Kirchhoff I law.</a:t>
            </a:r>
          </a:p>
          <a:p>
            <a:pPr marL="342900" indent="-342900">
              <a:buFont typeface="Arial" panose="020B0604020202020204" pitchFamily="34" charset="0"/>
              <a:buChar char="•"/>
            </a:pPr>
            <a:r>
              <a:rPr lang="en-US" dirty="0"/>
              <a:t>Kirchhoff II law.</a:t>
            </a:r>
          </a:p>
        </p:txBody>
      </p:sp>
      <p:sp>
        <p:nvSpPr>
          <p:cNvPr id="6" name="CasetăText 4">
            <a:extLst>
              <a:ext uri="{FF2B5EF4-FFF2-40B4-BE49-F238E27FC236}">
                <a16:creationId xmlns:a16="http://schemas.microsoft.com/office/drawing/2014/main" id="{3A9800CE-6FB3-45C4-965E-C7E75B8BCB3B}"/>
              </a:ext>
            </a:extLst>
          </p:cNvPr>
          <p:cNvSpPr txBox="1"/>
          <p:nvPr/>
        </p:nvSpPr>
        <p:spPr>
          <a:xfrm>
            <a:off x="400049" y="2658701"/>
            <a:ext cx="4857486" cy="1754326"/>
          </a:xfrm>
          <a:prstGeom prst="rect">
            <a:avLst/>
          </a:prstGeom>
          <a:noFill/>
        </p:spPr>
        <p:txBody>
          <a:bodyPr wrap="square" rtlCol="0">
            <a:spAutoFit/>
          </a:bodyPr>
          <a:lstStyle/>
          <a:p>
            <a:r>
              <a:rPr lang="en-US" b="1" dirty="0"/>
              <a:t>Kirchhoff I law:</a:t>
            </a:r>
          </a:p>
          <a:p>
            <a:pPr marL="342900" indent="-342900">
              <a:buFont typeface="Arial" panose="020B0604020202020204" pitchFamily="34" charset="0"/>
              <a:buChar char="•"/>
            </a:pPr>
            <a:r>
              <a:rPr lang="en-US" dirty="0"/>
              <a:t>The sum off all currents entering a node is 0. (Currents going out of the node are considered with a “–” sign.)</a:t>
            </a:r>
          </a:p>
          <a:p>
            <a:pPr marL="342900" indent="-342900">
              <a:buFont typeface="Arial" panose="020B0604020202020204" pitchFamily="34" charset="0"/>
              <a:buChar char="•"/>
            </a:pPr>
            <a:r>
              <a:rPr lang="en-US" dirty="0"/>
              <a:t>Kirchhoff I law directly results from charge conservation.</a:t>
            </a:r>
          </a:p>
        </p:txBody>
      </p:sp>
      <mc:AlternateContent xmlns:mc="http://schemas.openxmlformats.org/markup-compatibility/2006" xmlns:a14="http://schemas.microsoft.com/office/drawing/2010/main">
        <mc:Choice Requires="a14">
          <p:sp>
            <p:nvSpPr>
              <p:cNvPr id="8" name="Dreptunghi 4">
                <a:extLst>
                  <a:ext uri="{FF2B5EF4-FFF2-40B4-BE49-F238E27FC236}">
                    <a16:creationId xmlns:a16="http://schemas.microsoft.com/office/drawing/2014/main" id="{F1C01A34-0D5C-4251-8703-BEB61DF87DEB}"/>
                  </a:ext>
                </a:extLst>
              </p:cNvPr>
              <p:cNvSpPr/>
              <p:nvPr/>
            </p:nvSpPr>
            <p:spPr>
              <a:xfrm>
                <a:off x="738398" y="4499556"/>
                <a:ext cx="1160894" cy="764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𝑖</m:t>
                              </m:r>
                            </m:sub>
                          </m:sSub>
                        </m:e>
                      </m:nary>
                      <m:r>
                        <a:rPr lang="en-US" i="0">
                          <a:latin typeface="Cambria Math" panose="02040503050406030204" pitchFamily="18" charset="0"/>
                        </a:rPr>
                        <m:t>=</m:t>
                      </m:r>
                      <m:r>
                        <a:rPr lang="en-US" b="0" i="1" smtClean="0">
                          <a:latin typeface="Cambria Math" panose="02040503050406030204" pitchFamily="18" charset="0"/>
                        </a:rPr>
                        <m:t>0</m:t>
                      </m:r>
                    </m:oMath>
                  </m:oMathPara>
                </a14:m>
                <a:endParaRPr lang="en-US" dirty="0"/>
              </a:p>
            </p:txBody>
          </p:sp>
        </mc:Choice>
        <mc:Fallback xmlns="">
          <p:sp>
            <p:nvSpPr>
              <p:cNvPr id="8" name="Dreptunghi 4">
                <a:extLst>
                  <a:ext uri="{FF2B5EF4-FFF2-40B4-BE49-F238E27FC236}">
                    <a16:creationId xmlns:a16="http://schemas.microsoft.com/office/drawing/2014/main" id="{F1C01A34-0D5C-4251-8703-BEB61DF87DEB}"/>
                  </a:ext>
                </a:extLst>
              </p:cNvPr>
              <p:cNvSpPr>
                <a:spLocks noRot="1" noChangeAspect="1" noMove="1" noResize="1" noEditPoints="1" noAdjustHandles="1" noChangeArrowheads="1" noChangeShapeType="1" noTextEdit="1"/>
              </p:cNvSpPr>
              <p:nvPr/>
            </p:nvSpPr>
            <p:spPr>
              <a:xfrm>
                <a:off x="738398" y="4499556"/>
                <a:ext cx="1160894" cy="764568"/>
              </a:xfrm>
              <a:prstGeom prst="rect">
                <a:avLst/>
              </a:prstGeom>
              <a:blipFill>
                <a:blip r:embed="rId2"/>
                <a:stretch>
                  <a:fillRect/>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96CB4645-90CE-4EF1-AE4C-100805A356ED}"/>
              </a:ext>
            </a:extLst>
          </p:cNvPr>
          <p:cNvPicPr>
            <a:picLocks noChangeAspect="1"/>
          </p:cNvPicPr>
          <p:nvPr/>
        </p:nvPicPr>
        <p:blipFill>
          <a:blip r:embed="rId3"/>
          <a:stretch>
            <a:fillRect/>
          </a:stretch>
        </p:blipFill>
        <p:spPr>
          <a:xfrm>
            <a:off x="5846023" y="1493079"/>
            <a:ext cx="5896868" cy="4216755"/>
          </a:xfrm>
          <a:prstGeom prst="rect">
            <a:avLst/>
          </a:prstGeom>
        </p:spPr>
      </p:pic>
      <p:cxnSp>
        <p:nvCxnSpPr>
          <p:cNvPr id="15" name="Straight Connector 14">
            <a:extLst>
              <a:ext uri="{FF2B5EF4-FFF2-40B4-BE49-F238E27FC236}">
                <a16:creationId xmlns:a16="http://schemas.microsoft.com/office/drawing/2014/main" id="{32DE6BE2-D6DF-4852-AB67-1821E2AC7D6B}"/>
              </a:ext>
            </a:extLst>
          </p:cNvPr>
          <p:cNvCxnSpPr>
            <a:cxnSpLocks/>
          </p:cNvCxnSpPr>
          <p:nvPr/>
        </p:nvCxnSpPr>
        <p:spPr>
          <a:xfrm>
            <a:off x="8497967" y="2658701"/>
            <a:ext cx="296490" cy="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22B0E5A-6A90-481E-87B8-15E52A12DE8C}"/>
              </a:ext>
            </a:extLst>
          </p:cNvPr>
          <p:cNvCxnSpPr>
            <a:cxnSpLocks/>
          </p:cNvCxnSpPr>
          <p:nvPr/>
        </p:nvCxnSpPr>
        <p:spPr>
          <a:xfrm flipV="1">
            <a:off x="8486934" y="2658701"/>
            <a:ext cx="11033" cy="468957"/>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66B80B8-A17F-41B8-9EB8-4729FCDE81B0}"/>
              </a:ext>
            </a:extLst>
          </p:cNvPr>
          <p:cNvCxnSpPr>
            <a:cxnSpLocks/>
          </p:cNvCxnSpPr>
          <p:nvPr/>
        </p:nvCxnSpPr>
        <p:spPr>
          <a:xfrm flipH="1">
            <a:off x="7026275" y="3131273"/>
            <a:ext cx="1471694" cy="1226"/>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E400855-68E9-4720-ABC5-8C770FF56D83}"/>
              </a:ext>
            </a:extLst>
          </p:cNvPr>
          <p:cNvCxnSpPr>
            <a:cxnSpLocks/>
          </p:cNvCxnSpPr>
          <p:nvPr/>
        </p:nvCxnSpPr>
        <p:spPr>
          <a:xfrm flipV="1">
            <a:off x="7026275" y="3127658"/>
            <a:ext cx="0" cy="263242"/>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3290DA0-3505-4EA1-B815-EAD8768ABB55}"/>
              </a:ext>
            </a:extLst>
          </p:cNvPr>
          <p:cNvCxnSpPr>
            <a:cxnSpLocks/>
          </p:cNvCxnSpPr>
          <p:nvPr/>
        </p:nvCxnSpPr>
        <p:spPr>
          <a:xfrm>
            <a:off x="7026275" y="3390900"/>
            <a:ext cx="1471692" cy="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FF3DB3D-E179-4420-B219-159C55DC9E6D}"/>
              </a:ext>
            </a:extLst>
          </p:cNvPr>
          <p:cNvCxnSpPr>
            <a:cxnSpLocks/>
          </p:cNvCxnSpPr>
          <p:nvPr/>
        </p:nvCxnSpPr>
        <p:spPr>
          <a:xfrm flipV="1">
            <a:off x="8486934" y="3393132"/>
            <a:ext cx="0" cy="770519"/>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CB61B4B-8D8B-40BD-B899-A31AC7DA6328}"/>
              </a:ext>
            </a:extLst>
          </p:cNvPr>
          <p:cNvCxnSpPr>
            <a:cxnSpLocks/>
          </p:cNvCxnSpPr>
          <p:nvPr/>
        </p:nvCxnSpPr>
        <p:spPr>
          <a:xfrm>
            <a:off x="8486934" y="4163651"/>
            <a:ext cx="1320641" cy="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4C2DBFE-53B9-4A6A-A70F-D0EE6742F597}"/>
              </a:ext>
            </a:extLst>
          </p:cNvPr>
          <p:cNvCxnSpPr>
            <a:cxnSpLocks/>
          </p:cNvCxnSpPr>
          <p:nvPr/>
        </p:nvCxnSpPr>
        <p:spPr>
          <a:xfrm flipV="1">
            <a:off x="8794457" y="2650058"/>
            <a:ext cx="5516" cy="1106658"/>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71A78B2-C809-4F6C-B1CA-5F69FA6EEEDD}"/>
              </a:ext>
            </a:extLst>
          </p:cNvPr>
          <p:cNvCxnSpPr>
            <a:cxnSpLocks/>
          </p:cNvCxnSpPr>
          <p:nvPr/>
        </p:nvCxnSpPr>
        <p:spPr>
          <a:xfrm flipH="1">
            <a:off x="8794457" y="3756716"/>
            <a:ext cx="1007602" cy="1"/>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3C58E7A-40BB-4F39-BB9D-D59B1D0C3EC2}"/>
              </a:ext>
            </a:extLst>
          </p:cNvPr>
          <p:cNvCxnSpPr>
            <a:cxnSpLocks/>
          </p:cNvCxnSpPr>
          <p:nvPr/>
        </p:nvCxnSpPr>
        <p:spPr>
          <a:xfrm flipV="1">
            <a:off x="9802059" y="3756716"/>
            <a:ext cx="0" cy="406936"/>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id="{9CC041F3-B94E-4AA0-AB0F-675D141A9205}"/>
              </a:ext>
            </a:extLst>
          </p:cNvPr>
          <p:cNvSpPr/>
          <p:nvPr/>
        </p:nvSpPr>
        <p:spPr>
          <a:xfrm>
            <a:off x="8550275" y="3127658"/>
            <a:ext cx="206369" cy="259563"/>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85D4D695-419D-475D-A06C-14186594F582}"/>
              </a:ext>
            </a:extLst>
          </p:cNvPr>
          <p:cNvSpPr/>
          <p:nvPr/>
        </p:nvSpPr>
        <p:spPr>
          <a:xfrm>
            <a:off x="8550275" y="3794155"/>
            <a:ext cx="206369" cy="197542"/>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asetăText 4">
            <a:extLst>
              <a:ext uri="{FF2B5EF4-FFF2-40B4-BE49-F238E27FC236}">
                <a16:creationId xmlns:a16="http://schemas.microsoft.com/office/drawing/2014/main" id="{782E8380-8834-457F-A3D6-DB84F9126A2D}"/>
              </a:ext>
            </a:extLst>
          </p:cNvPr>
          <p:cNvSpPr txBox="1"/>
          <p:nvPr/>
        </p:nvSpPr>
        <p:spPr>
          <a:xfrm>
            <a:off x="9204266" y="3194981"/>
            <a:ext cx="700455" cy="369332"/>
          </a:xfrm>
          <a:prstGeom prst="rect">
            <a:avLst/>
          </a:prstGeom>
          <a:noFill/>
        </p:spPr>
        <p:txBody>
          <a:bodyPr wrap="square" rtlCol="0">
            <a:spAutoFit/>
          </a:bodyPr>
          <a:lstStyle/>
          <a:p>
            <a:r>
              <a:rPr lang="en-US" dirty="0">
                <a:solidFill>
                  <a:srgbClr val="FF0000"/>
                </a:solidFill>
              </a:rPr>
              <a:t>Node</a:t>
            </a:r>
          </a:p>
        </p:txBody>
      </p:sp>
      <p:cxnSp>
        <p:nvCxnSpPr>
          <p:cNvPr id="49" name="Straight Arrow Connector 48">
            <a:extLst>
              <a:ext uri="{FF2B5EF4-FFF2-40B4-BE49-F238E27FC236}">
                <a16:creationId xmlns:a16="http://schemas.microsoft.com/office/drawing/2014/main" id="{EBF1B056-BABE-48DE-A469-25C06217269B}"/>
              </a:ext>
            </a:extLst>
          </p:cNvPr>
          <p:cNvCxnSpPr/>
          <p:nvPr/>
        </p:nvCxnSpPr>
        <p:spPr>
          <a:xfrm flipH="1">
            <a:off x="9204136" y="3507447"/>
            <a:ext cx="94122" cy="18801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6522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4847481" cy="461665"/>
          </a:xfrm>
          <a:prstGeom prst="rect">
            <a:avLst/>
          </a:prstGeom>
          <a:noFill/>
        </p:spPr>
        <p:txBody>
          <a:bodyPr wrap="none" rtlCol="0">
            <a:spAutoFit/>
          </a:bodyPr>
          <a:lstStyle/>
          <a:p>
            <a:r>
              <a:rPr lang="en-US" sz="2400" dirty="0"/>
              <a:t>MOS Transistor – I</a:t>
            </a:r>
            <a:r>
              <a:rPr lang="en-US" sz="2400" baseline="-25000" dirty="0"/>
              <a:t>D</a:t>
            </a:r>
            <a:r>
              <a:rPr lang="en-US" sz="2400" dirty="0"/>
              <a:t>(V</a:t>
            </a:r>
            <a:r>
              <a:rPr lang="en-US" sz="2400" baseline="-25000" dirty="0"/>
              <a:t>ds</a:t>
            </a:r>
            <a:r>
              <a:rPr lang="en-US" sz="2400" dirty="0"/>
              <a:t>) characteristic</a:t>
            </a:r>
            <a:endParaRPr lang="ro-RO" sz="2400" dirty="0"/>
          </a:p>
        </p:txBody>
      </p:sp>
      <p:pic>
        <p:nvPicPr>
          <p:cNvPr id="5" name="Picture 4">
            <a:extLst>
              <a:ext uri="{FF2B5EF4-FFF2-40B4-BE49-F238E27FC236}">
                <a16:creationId xmlns:a16="http://schemas.microsoft.com/office/drawing/2014/main" id="{C388B70E-B94C-47C1-8A30-24AF4457B048}"/>
              </a:ext>
            </a:extLst>
          </p:cNvPr>
          <p:cNvPicPr>
            <a:picLocks noChangeAspect="1"/>
          </p:cNvPicPr>
          <p:nvPr/>
        </p:nvPicPr>
        <p:blipFill>
          <a:blip r:embed="rId2"/>
          <a:stretch>
            <a:fillRect/>
          </a:stretch>
        </p:blipFill>
        <p:spPr>
          <a:xfrm>
            <a:off x="2276133" y="922703"/>
            <a:ext cx="7775689" cy="5628870"/>
          </a:xfrm>
          <a:prstGeom prst="rect">
            <a:avLst/>
          </a:prstGeom>
        </p:spPr>
      </p:pic>
    </p:spTree>
    <p:extLst>
      <p:ext uri="{BB962C8B-B14F-4D97-AF65-F5344CB8AC3E}">
        <p14:creationId xmlns:p14="http://schemas.microsoft.com/office/powerpoint/2010/main" val="2250706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4847481" cy="461665"/>
          </a:xfrm>
          <a:prstGeom prst="rect">
            <a:avLst/>
          </a:prstGeom>
          <a:noFill/>
        </p:spPr>
        <p:txBody>
          <a:bodyPr wrap="none" rtlCol="0">
            <a:spAutoFit/>
          </a:bodyPr>
          <a:lstStyle/>
          <a:p>
            <a:r>
              <a:rPr lang="en-US" sz="2400" dirty="0"/>
              <a:t>MOS Transistor – I</a:t>
            </a:r>
            <a:r>
              <a:rPr lang="en-US" sz="2400" baseline="-25000" dirty="0"/>
              <a:t>D</a:t>
            </a:r>
            <a:r>
              <a:rPr lang="en-US" sz="2400" dirty="0"/>
              <a:t>(V</a:t>
            </a:r>
            <a:r>
              <a:rPr lang="en-US" sz="2400" baseline="-25000" dirty="0"/>
              <a:t>gs</a:t>
            </a:r>
            <a:r>
              <a:rPr lang="en-US" sz="2400" dirty="0"/>
              <a:t>) characteristic</a:t>
            </a:r>
            <a:endParaRPr lang="ro-RO" sz="2400" dirty="0"/>
          </a:p>
        </p:txBody>
      </p:sp>
      <p:pic>
        <p:nvPicPr>
          <p:cNvPr id="2" name="Imagine 1">
            <a:extLst>
              <a:ext uri="{FF2B5EF4-FFF2-40B4-BE49-F238E27FC236}">
                <a16:creationId xmlns:a16="http://schemas.microsoft.com/office/drawing/2014/main" id="{7898C6A4-FCDA-46F2-A936-478D746A0B5E}"/>
              </a:ext>
            </a:extLst>
          </p:cNvPr>
          <p:cNvPicPr>
            <a:picLocks noChangeAspect="1"/>
          </p:cNvPicPr>
          <p:nvPr/>
        </p:nvPicPr>
        <p:blipFill>
          <a:blip r:embed="rId2"/>
          <a:stretch>
            <a:fillRect/>
          </a:stretch>
        </p:blipFill>
        <p:spPr>
          <a:xfrm>
            <a:off x="2410690" y="940594"/>
            <a:ext cx="6844146" cy="5587604"/>
          </a:xfrm>
          <a:prstGeom prst="rect">
            <a:avLst/>
          </a:prstGeom>
        </p:spPr>
      </p:pic>
      <mc:AlternateContent xmlns:mc="http://schemas.openxmlformats.org/markup-compatibility/2006" xmlns:a14="http://schemas.microsoft.com/office/drawing/2010/main">
        <mc:Choice Requires="a14">
          <p:sp>
            <p:nvSpPr>
              <p:cNvPr id="9" name="CasetăText 8">
                <a:extLst>
                  <a:ext uri="{FF2B5EF4-FFF2-40B4-BE49-F238E27FC236}">
                    <a16:creationId xmlns:a16="http://schemas.microsoft.com/office/drawing/2014/main" id="{2B6A63B0-B013-49D4-8574-C064A45B5A71}"/>
                  </a:ext>
                </a:extLst>
              </p:cNvPr>
              <p:cNvSpPr txBox="1"/>
              <p:nvPr/>
            </p:nvSpPr>
            <p:spPr>
              <a:xfrm>
                <a:off x="6567054" y="6020038"/>
                <a:ext cx="1699491" cy="3919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𝑉</m:t>
                          </m:r>
                        </m:e>
                        <m:sub>
                          <m:r>
                            <a:rPr lang="en-US" sz="1800" b="0" i="1" smtClean="0">
                              <a:latin typeface="Cambria Math" panose="02040503050406030204" pitchFamily="18" charset="0"/>
                            </a:rPr>
                            <m:t>𝑑𝑠</m:t>
                          </m:r>
                        </m:sub>
                      </m:sSub>
                      <m:r>
                        <a:rPr lang="en-US" sz="1800" b="0" i="1" smtClean="0">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𝑉</m:t>
                          </m:r>
                        </m:e>
                        <m:sub>
                          <m:r>
                            <a:rPr lang="en-US" sz="1800" b="0" i="1" smtClean="0">
                              <a:latin typeface="Cambria Math" panose="02040503050406030204" pitchFamily="18" charset="0"/>
                              <a:ea typeface="Cambria Math" panose="02040503050406030204" pitchFamily="18" charset="0"/>
                            </a:rPr>
                            <m:t>𝑔𝑠</m:t>
                          </m:r>
                        </m:sub>
                      </m:sSub>
                      <m:r>
                        <a:rPr lang="en-US" sz="1800" b="0" i="1" smtClean="0">
                          <a:latin typeface="Cambria Math" panose="02040503050406030204" pitchFamily="18" charset="0"/>
                          <a:ea typeface="Cambria Math" panose="02040503050406030204" pitchFamily="18" charset="0"/>
                        </a:rPr>
                        <m:t>−</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𝑉</m:t>
                          </m:r>
                        </m:e>
                        <m:sub>
                          <m:r>
                            <a:rPr lang="en-US" sz="1800" b="0" i="1" smtClean="0">
                              <a:latin typeface="Cambria Math" panose="02040503050406030204" pitchFamily="18" charset="0"/>
                              <a:ea typeface="Cambria Math" panose="02040503050406030204" pitchFamily="18" charset="0"/>
                            </a:rPr>
                            <m:t>𝑇</m:t>
                          </m:r>
                        </m:sub>
                      </m:sSub>
                    </m:oMath>
                  </m:oMathPara>
                </a14:m>
                <a:endParaRPr lang="en-US"/>
              </a:p>
            </p:txBody>
          </p:sp>
        </mc:Choice>
        <mc:Fallback xmlns="">
          <p:sp>
            <p:nvSpPr>
              <p:cNvPr id="9" name="CasetăText 8">
                <a:extLst>
                  <a:ext uri="{FF2B5EF4-FFF2-40B4-BE49-F238E27FC236}">
                    <a16:creationId xmlns:a16="http://schemas.microsoft.com/office/drawing/2014/main" id="{2B6A63B0-B013-49D4-8574-C064A45B5A71}"/>
                  </a:ext>
                </a:extLst>
              </p:cNvPr>
              <p:cNvSpPr txBox="1">
                <a:spLocks noRot="1" noChangeAspect="1" noMove="1" noResize="1" noEditPoints="1" noAdjustHandles="1" noChangeArrowheads="1" noChangeShapeType="1" noTextEdit="1"/>
              </p:cNvSpPr>
              <p:nvPr/>
            </p:nvSpPr>
            <p:spPr>
              <a:xfrm>
                <a:off x="6567054" y="6020038"/>
                <a:ext cx="1699491" cy="391902"/>
              </a:xfrm>
              <a:prstGeom prst="rect">
                <a:avLst/>
              </a:prstGeom>
              <a:blipFill>
                <a:blip r:embed="rId3"/>
                <a:stretch>
                  <a:fillRect b="-6250"/>
                </a:stretch>
              </a:blipFill>
            </p:spPr>
            <p:txBody>
              <a:bodyPr/>
              <a:lstStyle/>
              <a:p>
                <a:r>
                  <a:rPr lang="en-US">
                    <a:noFill/>
                  </a:rPr>
                  <a:t> </a:t>
                </a:r>
              </a:p>
            </p:txBody>
          </p:sp>
        </mc:Fallback>
      </mc:AlternateContent>
      <p:cxnSp>
        <p:nvCxnSpPr>
          <p:cNvPr id="11" name="Conector drept cu săgeată 10">
            <a:extLst>
              <a:ext uri="{FF2B5EF4-FFF2-40B4-BE49-F238E27FC236}">
                <a16:creationId xmlns:a16="http://schemas.microsoft.com/office/drawing/2014/main" id="{3EE886BC-6418-4C52-B0D1-E917646D33D9}"/>
              </a:ext>
            </a:extLst>
          </p:cNvPr>
          <p:cNvCxnSpPr>
            <a:cxnSpLocks/>
          </p:cNvCxnSpPr>
          <p:nvPr/>
        </p:nvCxnSpPr>
        <p:spPr>
          <a:xfrm flipH="1" flipV="1">
            <a:off x="6435090" y="5909310"/>
            <a:ext cx="274320" cy="19431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944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4847481" cy="461665"/>
          </a:xfrm>
          <a:prstGeom prst="rect">
            <a:avLst/>
          </a:prstGeom>
          <a:noFill/>
        </p:spPr>
        <p:txBody>
          <a:bodyPr wrap="none" rtlCol="0">
            <a:spAutoFit/>
          </a:bodyPr>
          <a:lstStyle/>
          <a:p>
            <a:r>
              <a:rPr lang="en-US" sz="2400" dirty="0"/>
              <a:t>MOS Transistor – I</a:t>
            </a:r>
            <a:r>
              <a:rPr lang="en-US" sz="2400" baseline="-25000" dirty="0"/>
              <a:t>D</a:t>
            </a:r>
            <a:r>
              <a:rPr lang="en-US" sz="2400" dirty="0"/>
              <a:t>(V</a:t>
            </a:r>
            <a:r>
              <a:rPr lang="en-US" sz="2400" baseline="-25000" dirty="0"/>
              <a:t>gs</a:t>
            </a:r>
            <a:r>
              <a:rPr lang="en-US" sz="2400" dirty="0"/>
              <a:t>) characteristic</a:t>
            </a:r>
            <a:endParaRPr lang="ro-RO" sz="2400" dirty="0"/>
          </a:p>
        </p:txBody>
      </p:sp>
      <p:pic>
        <p:nvPicPr>
          <p:cNvPr id="5" name="Imagine 4">
            <a:extLst>
              <a:ext uri="{FF2B5EF4-FFF2-40B4-BE49-F238E27FC236}">
                <a16:creationId xmlns:a16="http://schemas.microsoft.com/office/drawing/2014/main" id="{BAE5D0E0-24E7-448C-A038-1C9ABDB92B1D}"/>
              </a:ext>
            </a:extLst>
          </p:cNvPr>
          <p:cNvPicPr>
            <a:picLocks noChangeAspect="1"/>
          </p:cNvPicPr>
          <p:nvPr/>
        </p:nvPicPr>
        <p:blipFill>
          <a:blip r:embed="rId2"/>
          <a:stretch>
            <a:fillRect/>
          </a:stretch>
        </p:blipFill>
        <p:spPr>
          <a:xfrm>
            <a:off x="2480309" y="988964"/>
            <a:ext cx="6640831" cy="5596034"/>
          </a:xfrm>
          <a:prstGeom prst="rect">
            <a:avLst/>
          </a:prstGeom>
        </p:spPr>
      </p:pic>
    </p:spTree>
    <p:extLst>
      <p:ext uri="{BB962C8B-B14F-4D97-AF65-F5344CB8AC3E}">
        <p14:creationId xmlns:p14="http://schemas.microsoft.com/office/powerpoint/2010/main" val="2331372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2047355" cy="461665"/>
          </a:xfrm>
          <a:prstGeom prst="rect">
            <a:avLst/>
          </a:prstGeom>
          <a:noFill/>
        </p:spPr>
        <p:txBody>
          <a:bodyPr wrap="none" rtlCol="0">
            <a:spAutoFit/>
          </a:bodyPr>
          <a:lstStyle/>
          <a:p>
            <a:r>
              <a:rPr lang="en-US" sz="2400" dirty="0"/>
              <a:t>Kirchhoff II law</a:t>
            </a:r>
            <a:endParaRPr lang="ro-RO" sz="2400" dirty="0"/>
          </a:p>
        </p:txBody>
      </p:sp>
      <p:sp>
        <p:nvSpPr>
          <p:cNvPr id="6" name="CasetăText 4">
            <a:extLst>
              <a:ext uri="{FF2B5EF4-FFF2-40B4-BE49-F238E27FC236}">
                <a16:creationId xmlns:a16="http://schemas.microsoft.com/office/drawing/2014/main" id="{3A9800CE-6FB3-45C4-965E-C7E75B8BCB3B}"/>
              </a:ext>
            </a:extLst>
          </p:cNvPr>
          <p:cNvSpPr txBox="1"/>
          <p:nvPr/>
        </p:nvSpPr>
        <p:spPr>
          <a:xfrm>
            <a:off x="449109" y="1020401"/>
            <a:ext cx="5646892" cy="4247317"/>
          </a:xfrm>
          <a:prstGeom prst="rect">
            <a:avLst/>
          </a:prstGeom>
          <a:noFill/>
        </p:spPr>
        <p:txBody>
          <a:bodyPr wrap="square" rtlCol="0">
            <a:spAutoFit/>
          </a:bodyPr>
          <a:lstStyle/>
          <a:p>
            <a:r>
              <a:rPr lang="en-US" b="1" dirty="0"/>
              <a:t>Kirchhoff II law:</a:t>
            </a:r>
          </a:p>
          <a:p>
            <a:pPr marL="342900" indent="-342900">
              <a:buFont typeface="Arial" panose="020B0604020202020204" pitchFamily="34" charset="0"/>
              <a:buChar char="•"/>
            </a:pPr>
            <a:r>
              <a:rPr lang="en-US" dirty="0"/>
              <a:t>The voltage sum along any closed loop is 0.</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“There is an electric potential” – to any node of the circuit, we can attach an electric potential. The voltage drop between any two nodes is given by the potential difference between the two nodes.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Example 1: closed loop</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Example 2: any voltage across the circuit</a:t>
            </a:r>
          </a:p>
        </p:txBody>
      </p:sp>
      <mc:AlternateContent xmlns:mc="http://schemas.openxmlformats.org/markup-compatibility/2006" xmlns:a14="http://schemas.microsoft.com/office/drawing/2010/main">
        <mc:Choice Requires="a14">
          <p:sp>
            <p:nvSpPr>
              <p:cNvPr id="8" name="Dreptunghi 4">
                <a:extLst>
                  <a:ext uri="{FF2B5EF4-FFF2-40B4-BE49-F238E27FC236}">
                    <a16:creationId xmlns:a16="http://schemas.microsoft.com/office/drawing/2014/main" id="{F1C01A34-0D5C-4251-8703-BEB61DF87DEB}"/>
                  </a:ext>
                </a:extLst>
              </p:cNvPr>
              <p:cNvSpPr/>
              <p:nvPr/>
            </p:nvSpPr>
            <p:spPr>
              <a:xfrm>
                <a:off x="776498" y="1638600"/>
                <a:ext cx="1199880" cy="764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𝑖</m:t>
                              </m:r>
                            </m:sub>
                          </m:sSub>
                        </m:e>
                      </m:nary>
                      <m:r>
                        <a:rPr lang="en-US" i="0">
                          <a:latin typeface="Cambria Math" panose="02040503050406030204" pitchFamily="18" charset="0"/>
                        </a:rPr>
                        <m:t>=</m:t>
                      </m:r>
                      <m:r>
                        <a:rPr lang="en-US" b="0" i="1" smtClean="0">
                          <a:latin typeface="Cambria Math" panose="02040503050406030204" pitchFamily="18" charset="0"/>
                        </a:rPr>
                        <m:t>0</m:t>
                      </m:r>
                    </m:oMath>
                  </m:oMathPara>
                </a14:m>
                <a:endParaRPr lang="en-US" dirty="0"/>
              </a:p>
            </p:txBody>
          </p:sp>
        </mc:Choice>
        <mc:Fallback xmlns="">
          <p:sp>
            <p:nvSpPr>
              <p:cNvPr id="8" name="Dreptunghi 4">
                <a:extLst>
                  <a:ext uri="{FF2B5EF4-FFF2-40B4-BE49-F238E27FC236}">
                    <a16:creationId xmlns:a16="http://schemas.microsoft.com/office/drawing/2014/main" id="{F1C01A34-0D5C-4251-8703-BEB61DF87DEB}"/>
                  </a:ext>
                </a:extLst>
              </p:cNvPr>
              <p:cNvSpPr>
                <a:spLocks noRot="1" noChangeAspect="1" noMove="1" noResize="1" noEditPoints="1" noAdjustHandles="1" noChangeArrowheads="1" noChangeShapeType="1" noTextEdit="1"/>
              </p:cNvSpPr>
              <p:nvPr/>
            </p:nvSpPr>
            <p:spPr>
              <a:xfrm>
                <a:off x="776498" y="1638600"/>
                <a:ext cx="1199880" cy="764568"/>
              </a:xfrm>
              <a:prstGeom prst="rect">
                <a:avLst/>
              </a:prstGeom>
              <a:blipFill>
                <a:blip r:embed="rId2"/>
                <a:stretch>
                  <a:fillRect/>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73B54F85-96FE-455F-9309-068E60762CB8}"/>
              </a:ext>
            </a:extLst>
          </p:cNvPr>
          <p:cNvPicPr>
            <a:picLocks noChangeAspect="1"/>
          </p:cNvPicPr>
          <p:nvPr/>
        </p:nvPicPr>
        <p:blipFill>
          <a:blip r:embed="rId3"/>
          <a:stretch>
            <a:fillRect/>
          </a:stretch>
        </p:blipFill>
        <p:spPr>
          <a:xfrm>
            <a:off x="7086601" y="1251482"/>
            <a:ext cx="4210050" cy="4708483"/>
          </a:xfrm>
          <a:prstGeom prst="rect">
            <a:avLst/>
          </a:prstGeom>
        </p:spPr>
      </p:pic>
      <p:sp>
        <p:nvSpPr>
          <p:cNvPr id="12" name="CasetăText 4">
            <a:extLst>
              <a:ext uri="{FF2B5EF4-FFF2-40B4-BE49-F238E27FC236}">
                <a16:creationId xmlns:a16="http://schemas.microsoft.com/office/drawing/2014/main" id="{B249D983-5382-4F64-95F1-02F4CA11D84D}"/>
              </a:ext>
            </a:extLst>
          </p:cNvPr>
          <p:cNvSpPr txBox="1"/>
          <p:nvPr/>
        </p:nvSpPr>
        <p:spPr>
          <a:xfrm>
            <a:off x="8688810" y="1251482"/>
            <a:ext cx="349038" cy="369332"/>
          </a:xfrm>
          <a:prstGeom prst="rect">
            <a:avLst/>
          </a:prstGeom>
          <a:noFill/>
        </p:spPr>
        <p:txBody>
          <a:bodyPr wrap="square" rtlCol="0">
            <a:spAutoFit/>
          </a:bodyPr>
          <a:lstStyle/>
          <a:p>
            <a:r>
              <a:rPr lang="en-US" dirty="0">
                <a:solidFill>
                  <a:srgbClr val="FF0000"/>
                </a:solidFill>
              </a:rPr>
              <a:t>A</a:t>
            </a:r>
          </a:p>
        </p:txBody>
      </p:sp>
      <p:sp>
        <p:nvSpPr>
          <p:cNvPr id="13" name="CasetăText 4">
            <a:extLst>
              <a:ext uri="{FF2B5EF4-FFF2-40B4-BE49-F238E27FC236}">
                <a16:creationId xmlns:a16="http://schemas.microsoft.com/office/drawing/2014/main" id="{D1CB71A5-2B45-41CB-8B65-15B50941FE4A}"/>
              </a:ext>
            </a:extLst>
          </p:cNvPr>
          <p:cNvSpPr txBox="1"/>
          <p:nvPr/>
        </p:nvSpPr>
        <p:spPr>
          <a:xfrm>
            <a:off x="9202943" y="2642885"/>
            <a:ext cx="349038" cy="369332"/>
          </a:xfrm>
          <a:prstGeom prst="rect">
            <a:avLst/>
          </a:prstGeom>
          <a:noFill/>
        </p:spPr>
        <p:txBody>
          <a:bodyPr wrap="square" rtlCol="0">
            <a:spAutoFit/>
          </a:bodyPr>
          <a:lstStyle/>
          <a:p>
            <a:r>
              <a:rPr lang="en-US" dirty="0">
                <a:solidFill>
                  <a:srgbClr val="FF0000"/>
                </a:solidFill>
              </a:rPr>
              <a:t>B</a:t>
            </a:r>
          </a:p>
        </p:txBody>
      </p:sp>
      <p:sp>
        <p:nvSpPr>
          <p:cNvPr id="14" name="CasetăText 4">
            <a:extLst>
              <a:ext uri="{FF2B5EF4-FFF2-40B4-BE49-F238E27FC236}">
                <a16:creationId xmlns:a16="http://schemas.microsoft.com/office/drawing/2014/main" id="{2D7FD3E6-FEDE-45CA-A841-F376577186C9}"/>
              </a:ext>
            </a:extLst>
          </p:cNvPr>
          <p:cNvSpPr txBox="1"/>
          <p:nvPr/>
        </p:nvSpPr>
        <p:spPr>
          <a:xfrm>
            <a:off x="9017107" y="4543722"/>
            <a:ext cx="349038" cy="369332"/>
          </a:xfrm>
          <a:prstGeom prst="rect">
            <a:avLst/>
          </a:prstGeom>
          <a:noFill/>
        </p:spPr>
        <p:txBody>
          <a:bodyPr wrap="square" rtlCol="0">
            <a:spAutoFit/>
          </a:bodyPr>
          <a:lstStyle/>
          <a:p>
            <a:r>
              <a:rPr lang="en-US" dirty="0">
                <a:solidFill>
                  <a:srgbClr val="FF0000"/>
                </a:solidFill>
              </a:rPr>
              <a:t>C</a:t>
            </a:r>
          </a:p>
        </p:txBody>
      </p:sp>
      <p:sp>
        <p:nvSpPr>
          <p:cNvPr id="16" name="CasetăText 4">
            <a:extLst>
              <a:ext uri="{FF2B5EF4-FFF2-40B4-BE49-F238E27FC236}">
                <a16:creationId xmlns:a16="http://schemas.microsoft.com/office/drawing/2014/main" id="{206AB95B-D566-476C-ABE6-E374C0519E18}"/>
              </a:ext>
            </a:extLst>
          </p:cNvPr>
          <p:cNvSpPr txBox="1"/>
          <p:nvPr/>
        </p:nvSpPr>
        <p:spPr>
          <a:xfrm>
            <a:off x="7232650" y="5998040"/>
            <a:ext cx="2070100" cy="369332"/>
          </a:xfrm>
          <a:prstGeom prst="rect">
            <a:avLst/>
          </a:prstGeom>
          <a:noFill/>
        </p:spPr>
        <p:txBody>
          <a:bodyPr wrap="square" rtlCol="0">
            <a:spAutoFit/>
          </a:bodyPr>
          <a:lstStyle/>
          <a:p>
            <a:pPr algn="ctr"/>
            <a:r>
              <a:rPr lang="en-US" dirty="0">
                <a:solidFill>
                  <a:srgbClr val="FF0000"/>
                </a:solidFill>
              </a:rPr>
              <a:t>G, V=0</a:t>
            </a:r>
          </a:p>
        </p:txBody>
      </p:sp>
      <p:cxnSp>
        <p:nvCxnSpPr>
          <p:cNvPr id="18" name="Straight Arrow Connector 17">
            <a:extLst>
              <a:ext uri="{FF2B5EF4-FFF2-40B4-BE49-F238E27FC236}">
                <a16:creationId xmlns:a16="http://schemas.microsoft.com/office/drawing/2014/main" id="{EED7953D-5A5B-485A-9431-621813317098}"/>
              </a:ext>
            </a:extLst>
          </p:cNvPr>
          <p:cNvCxnSpPr>
            <a:cxnSpLocks/>
          </p:cNvCxnSpPr>
          <p:nvPr/>
        </p:nvCxnSpPr>
        <p:spPr>
          <a:xfrm>
            <a:off x="9191626" y="1841426"/>
            <a:ext cx="0" cy="94327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0A9854B-16FD-40C6-BFCD-2932AA6668EB}"/>
              </a:ext>
            </a:extLst>
          </p:cNvPr>
          <p:cNvCxnSpPr>
            <a:cxnSpLocks/>
          </p:cNvCxnSpPr>
          <p:nvPr/>
        </p:nvCxnSpPr>
        <p:spPr>
          <a:xfrm flipH="1">
            <a:off x="9191626" y="3134087"/>
            <a:ext cx="5291" cy="140963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14B7316-5926-42E2-A29C-9D7BBA03BF35}"/>
              </a:ext>
            </a:extLst>
          </p:cNvPr>
          <p:cNvCxnSpPr>
            <a:cxnSpLocks/>
          </p:cNvCxnSpPr>
          <p:nvPr/>
        </p:nvCxnSpPr>
        <p:spPr>
          <a:xfrm flipH="1">
            <a:off x="9417318" y="5067300"/>
            <a:ext cx="5395" cy="83525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CasetăText 4">
            <a:extLst>
              <a:ext uri="{FF2B5EF4-FFF2-40B4-BE49-F238E27FC236}">
                <a16:creationId xmlns:a16="http://schemas.microsoft.com/office/drawing/2014/main" id="{F61C36C2-938C-44C1-A309-A00F0085EE6D}"/>
              </a:ext>
            </a:extLst>
          </p:cNvPr>
          <p:cNvSpPr txBox="1"/>
          <p:nvPr/>
        </p:nvSpPr>
        <p:spPr>
          <a:xfrm>
            <a:off x="8194750" y="2468263"/>
            <a:ext cx="595619" cy="369332"/>
          </a:xfrm>
          <a:prstGeom prst="rect">
            <a:avLst/>
          </a:prstGeom>
          <a:noFill/>
        </p:spPr>
        <p:txBody>
          <a:bodyPr wrap="square" rtlCol="0">
            <a:spAutoFit/>
          </a:bodyPr>
          <a:lstStyle/>
          <a:p>
            <a:r>
              <a:rPr lang="en-US" dirty="0">
                <a:solidFill>
                  <a:srgbClr val="0070C0"/>
                </a:solidFill>
              </a:rPr>
              <a:t>V</a:t>
            </a:r>
            <a:r>
              <a:rPr lang="en-US" baseline="-25000" dirty="0">
                <a:solidFill>
                  <a:srgbClr val="0070C0"/>
                </a:solidFill>
              </a:rPr>
              <a:t>AB</a:t>
            </a:r>
          </a:p>
        </p:txBody>
      </p:sp>
      <p:sp>
        <p:nvSpPr>
          <p:cNvPr id="25" name="CasetăText 4">
            <a:extLst>
              <a:ext uri="{FF2B5EF4-FFF2-40B4-BE49-F238E27FC236}">
                <a16:creationId xmlns:a16="http://schemas.microsoft.com/office/drawing/2014/main" id="{14935532-EAC4-4BB5-A0B8-0690AFC27498}"/>
              </a:ext>
            </a:extLst>
          </p:cNvPr>
          <p:cNvSpPr txBox="1"/>
          <p:nvPr/>
        </p:nvSpPr>
        <p:spPr>
          <a:xfrm>
            <a:off x="9302750" y="4052520"/>
            <a:ext cx="595619" cy="369332"/>
          </a:xfrm>
          <a:prstGeom prst="rect">
            <a:avLst/>
          </a:prstGeom>
          <a:noFill/>
        </p:spPr>
        <p:txBody>
          <a:bodyPr wrap="square" rtlCol="0">
            <a:spAutoFit/>
          </a:bodyPr>
          <a:lstStyle/>
          <a:p>
            <a:r>
              <a:rPr lang="en-US" dirty="0">
                <a:solidFill>
                  <a:srgbClr val="FF0000"/>
                </a:solidFill>
              </a:rPr>
              <a:t>V</a:t>
            </a:r>
            <a:r>
              <a:rPr lang="en-US" baseline="-25000" dirty="0">
                <a:solidFill>
                  <a:srgbClr val="FF0000"/>
                </a:solidFill>
              </a:rPr>
              <a:t>BC</a:t>
            </a:r>
          </a:p>
        </p:txBody>
      </p:sp>
      <p:sp>
        <p:nvSpPr>
          <p:cNvPr id="34" name="CasetăText 4">
            <a:extLst>
              <a:ext uri="{FF2B5EF4-FFF2-40B4-BE49-F238E27FC236}">
                <a16:creationId xmlns:a16="http://schemas.microsoft.com/office/drawing/2014/main" id="{DA8CEF46-25E6-4479-9DA0-F3BA6D570DA8}"/>
              </a:ext>
            </a:extLst>
          </p:cNvPr>
          <p:cNvSpPr txBox="1"/>
          <p:nvPr/>
        </p:nvSpPr>
        <p:spPr>
          <a:xfrm>
            <a:off x="9512300" y="5237186"/>
            <a:ext cx="901013" cy="369332"/>
          </a:xfrm>
          <a:prstGeom prst="rect">
            <a:avLst/>
          </a:prstGeom>
          <a:noFill/>
        </p:spPr>
        <p:txBody>
          <a:bodyPr wrap="square" rtlCol="0">
            <a:spAutoFit/>
          </a:bodyPr>
          <a:lstStyle/>
          <a:p>
            <a:r>
              <a:rPr lang="en-US" dirty="0">
                <a:solidFill>
                  <a:srgbClr val="FF0000"/>
                </a:solidFill>
              </a:rPr>
              <a:t>V</a:t>
            </a:r>
            <a:r>
              <a:rPr lang="en-US" baseline="-25000" dirty="0">
                <a:solidFill>
                  <a:srgbClr val="FF0000"/>
                </a:solidFill>
              </a:rPr>
              <a:t>CG</a:t>
            </a:r>
          </a:p>
        </p:txBody>
      </p:sp>
      <p:sp>
        <p:nvSpPr>
          <p:cNvPr id="35" name="CasetăText 4">
            <a:extLst>
              <a:ext uri="{FF2B5EF4-FFF2-40B4-BE49-F238E27FC236}">
                <a16:creationId xmlns:a16="http://schemas.microsoft.com/office/drawing/2014/main" id="{DD897817-5B45-420A-A6F0-AF0BC344474B}"/>
              </a:ext>
            </a:extLst>
          </p:cNvPr>
          <p:cNvSpPr txBox="1"/>
          <p:nvPr/>
        </p:nvSpPr>
        <p:spPr>
          <a:xfrm>
            <a:off x="7853232" y="3059668"/>
            <a:ext cx="349038" cy="369332"/>
          </a:xfrm>
          <a:prstGeom prst="rect">
            <a:avLst/>
          </a:prstGeom>
          <a:noFill/>
        </p:spPr>
        <p:txBody>
          <a:bodyPr wrap="square" rtlCol="0">
            <a:spAutoFit/>
          </a:bodyPr>
          <a:lstStyle/>
          <a:p>
            <a:r>
              <a:rPr lang="en-US" dirty="0">
                <a:solidFill>
                  <a:srgbClr val="FF0000"/>
                </a:solidFill>
              </a:rPr>
              <a:t>D</a:t>
            </a:r>
          </a:p>
        </p:txBody>
      </p:sp>
      <p:cxnSp>
        <p:nvCxnSpPr>
          <p:cNvPr id="50" name="Straight Arrow Connector 49">
            <a:extLst>
              <a:ext uri="{FF2B5EF4-FFF2-40B4-BE49-F238E27FC236}">
                <a16:creationId xmlns:a16="http://schemas.microsoft.com/office/drawing/2014/main" id="{157BC7E1-804D-4979-A9AD-F7D992D7034F}"/>
              </a:ext>
            </a:extLst>
          </p:cNvPr>
          <p:cNvCxnSpPr>
            <a:cxnSpLocks/>
          </p:cNvCxnSpPr>
          <p:nvPr/>
        </p:nvCxnSpPr>
        <p:spPr>
          <a:xfrm>
            <a:off x="7336260" y="1673439"/>
            <a:ext cx="0" cy="416856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CasetăText 4">
            <a:extLst>
              <a:ext uri="{FF2B5EF4-FFF2-40B4-BE49-F238E27FC236}">
                <a16:creationId xmlns:a16="http://schemas.microsoft.com/office/drawing/2014/main" id="{CBAA2EFB-3EE4-4AE3-A783-BBFB613DE5B7}"/>
              </a:ext>
            </a:extLst>
          </p:cNvPr>
          <p:cNvSpPr txBox="1"/>
          <p:nvPr/>
        </p:nvSpPr>
        <p:spPr>
          <a:xfrm>
            <a:off x="6884040" y="3829642"/>
            <a:ext cx="595619" cy="369332"/>
          </a:xfrm>
          <a:prstGeom prst="rect">
            <a:avLst/>
          </a:prstGeom>
          <a:noFill/>
        </p:spPr>
        <p:txBody>
          <a:bodyPr wrap="square" rtlCol="0">
            <a:spAutoFit/>
          </a:bodyPr>
          <a:lstStyle/>
          <a:p>
            <a:r>
              <a:rPr lang="en-US" dirty="0">
                <a:solidFill>
                  <a:srgbClr val="FF0000"/>
                </a:solidFill>
              </a:rPr>
              <a:t>V</a:t>
            </a:r>
            <a:r>
              <a:rPr lang="en-US" baseline="-25000" dirty="0">
                <a:solidFill>
                  <a:srgbClr val="FF0000"/>
                </a:solidFill>
              </a:rPr>
              <a:t>AG</a:t>
            </a:r>
          </a:p>
        </p:txBody>
      </p:sp>
      <p:cxnSp>
        <p:nvCxnSpPr>
          <p:cNvPr id="53" name="Straight Arrow Connector 52">
            <a:extLst>
              <a:ext uri="{FF2B5EF4-FFF2-40B4-BE49-F238E27FC236}">
                <a16:creationId xmlns:a16="http://schemas.microsoft.com/office/drawing/2014/main" id="{6A808E4A-32B0-4DD5-B5A1-B1C7289161F1}"/>
              </a:ext>
            </a:extLst>
          </p:cNvPr>
          <p:cNvCxnSpPr>
            <a:cxnSpLocks/>
          </p:cNvCxnSpPr>
          <p:nvPr/>
        </p:nvCxnSpPr>
        <p:spPr>
          <a:xfrm>
            <a:off x="8594726" y="1931532"/>
            <a:ext cx="0" cy="943272"/>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3A36991-DC8C-44C9-B1D8-903E8F75BBE4}"/>
              </a:ext>
            </a:extLst>
          </p:cNvPr>
          <p:cNvCxnSpPr>
            <a:cxnSpLocks/>
          </p:cNvCxnSpPr>
          <p:nvPr/>
        </p:nvCxnSpPr>
        <p:spPr>
          <a:xfrm flipH="1">
            <a:off x="8115300" y="2957364"/>
            <a:ext cx="469902" cy="176723"/>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C648C56-1FB7-4263-B929-E1C517C89CE5}"/>
              </a:ext>
            </a:extLst>
          </p:cNvPr>
          <p:cNvCxnSpPr>
            <a:cxnSpLocks/>
          </p:cNvCxnSpPr>
          <p:nvPr/>
        </p:nvCxnSpPr>
        <p:spPr>
          <a:xfrm flipV="1">
            <a:off x="8038296" y="1800146"/>
            <a:ext cx="262068" cy="1078729"/>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9" name="CasetăText 4">
            <a:extLst>
              <a:ext uri="{FF2B5EF4-FFF2-40B4-BE49-F238E27FC236}">
                <a16:creationId xmlns:a16="http://schemas.microsoft.com/office/drawing/2014/main" id="{2522EEE2-46D1-4276-A755-E488304DB4D0}"/>
              </a:ext>
            </a:extLst>
          </p:cNvPr>
          <p:cNvSpPr txBox="1"/>
          <p:nvPr/>
        </p:nvSpPr>
        <p:spPr>
          <a:xfrm>
            <a:off x="9366890" y="2297475"/>
            <a:ext cx="595619" cy="369332"/>
          </a:xfrm>
          <a:prstGeom prst="rect">
            <a:avLst/>
          </a:prstGeom>
          <a:noFill/>
        </p:spPr>
        <p:txBody>
          <a:bodyPr wrap="square" rtlCol="0">
            <a:spAutoFit/>
          </a:bodyPr>
          <a:lstStyle/>
          <a:p>
            <a:r>
              <a:rPr lang="en-US" dirty="0">
                <a:solidFill>
                  <a:srgbClr val="FF0000"/>
                </a:solidFill>
              </a:rPr>
              <a:t>V</a:t>
            </a:r>
            <a:r>
              <a:rPr lang="en-US" baseline="-25000" dirty="0">
                <a:solidFill>
                  <a:srgbClr val="FF0000"/>
                </a:solidFill>
              </a:rPr>
              <a:t>AB</a:t>
            </a:r>
          </a:p>
        </p:txBody>
      </p:sp>
      <p:sp>
        <p:nvSpPr>
          <p:cNvPr id="61" name="CasetăText 4">
            <a:extLst>
              <a:ext uri="{FF2B5EF4-FFF2-40B4-BE49-F238E27FC236}">
                <a16:creationId xmlns:a16="http://schemas.microsoft.com/office/drawing/2014/main" id="{0D11053C-A09C-49A7-812B-30F740120870}"/>
              </a:ext>
            </a:extLst>
          </p:cNvPr>
          <p:cNvSpPr txBox="1"/>
          <p:nvPr/>
        </p:nvSpPr>
        <p:spPr>
          <a:xfrm>
            <a:off x="8213331" y="2994573"/>
            <a:ext cx="595619" cy="369332"/>
          </a:xfrm>
          <a:prstGeom prst="rect">
            <a:avLst/>
          </a:prstGeom>
          <a:noFill/>
        </p:spPr>
        <p:txBody>
          <a:bodyPr wrap="square" rtlCol="0">
            <a:spAutoFit/>
          </a:bodyPr>
          <a:lstStyle/>
          <a:p>
            <a:r>
              <a:rPr lang="en-US" dirty="0">
                <a:solidFill>
                  <a:srgbClr val="0070C0"/>
                </a:solidFill>
              </a:rPr>
              <a:t>V</a:t>
            </a:r>
            <a:r>
              <a:rPr lang="en-US" baseline="-25000" dirty="0">
                <a:solidFill>
                  <a:srgbClr val="0070C0"/>
                </a:solidFill>
              </a:rPr>
              <a:t>BD</a:t>
            </a:r>
          </a:p>
        </p:txBody>
      </p:sp>
      <p:sp>
        <p:nvSpPr>
          <p:cNvPr id="63" name="CasetăText 4">
            <a:extLst>
              <a:ext uri="{FF2B5EF4-FFF2-40B4-BE49-F238E27FC236}">
                <a16:creationId xmlns:a16="http://schemas.microsoft.com/office/drawing/2014/main" id="{FF243881-9194-41BD-819E-54AE7A11A6FB}"/>
              </a:ext>
            </a:extLst>
          </p:cNvPr>
          <p:cNvSpPr txBox="1"/>
          <p:nvPr/>
        </p:nvSpPr>
        <p:spPr>
          <a:xfrm>
            <a:off x="7834043" y="1707324"/>
            <a:ext cx="595619" cy="369332"/>
          </a:xfrm>
          <a:prstGeom prst="rect">
            <a:avLst/>
          </a:prstGeom>
          <a:noFill/>
        </p:spPr>
        <p:txBody>
          <a:bodyPr wrap="square" rtlCol="0">
            <a:spAutoFit/>
          </a:bodyPr>
          <a:lstStyle/>
          <a:p>
            <a:r>
              <a:rPr lang="en-US" dirty="0">
                <a:solidFill>
                  <a:srgbClr val="0070C0"/>
                </a:solidFill>
              </a:rPr>
              <a:t>V</a:t>
            </a:r>
            <a:r>
              <a:rPr lang="en-US" baseline="-25000" dirty="0">
                <a:solidFill>
                  <a:srgbClr val="0070C0"/>
                </a:solidFill>
              </a:rPr>
              <a:t>DA</a:t>
            </a:r>
          </a:p>
        </p:txBody>
      </p:sp>
      <mc:AlternateContent xmlns:mc="http://schemas.openxmlformats.org/markup-compatibility/2006" xmlns:a14="http://schemas.microsoft.com/office/drawing/2010/main">
        <mc:Choice Requires="a14">
          <p:sp>
            <p:nvSpPr>
              <p:cNvPr id="65" name="Dreptunghi 4">
                <a:extLst>
                  <a:ext uri="{FF2B5EF4-FFF2-40B4-BE49-F238E27FC236}">
                    <a16:creationId xmlns:a16="http://schemas.microsoft.com/office/drawing/2014/main" id="{8BA4EDD5-5F49-4D36-945A-2DA8008FE951}"/>
                  </a:ext>
                </a:extLst>
              </p:cNvPr>
              <p:cNvSpPr/>
              <p:nvPr/>
            </p:nvSpPr>
            <p:spPr>
              <a:xfrm>
                <a:off x="793542" y="4198974"/>
                <a:ext cx="538846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𝐴𝐵</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𝐵𝐷</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𝐷𝐴</m:t>
                          </m:r>
                        </m:sub>
                      </m:sSub>
                      <m:r>
                        <a:rPr lang="en-US" i="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𝐵</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𝐵</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𝐷</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𝐷</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m:t>
                          </m:r>
                        </m:sub>
                      </m:sSub>
                      <m:r>
                        <a:rPr lang="en-US" b="0" i="1" smtClean="0">
                          <a:latin typeface="Cambria Math" panose="02040503050406030204" pitchFamily="18" charset="0"/>
                        </a:rPr>
                        <m:t>=0</m:t>
                      </m:r>
                    </m:oMath>
                  </m:oMathPara>
                </a14:m>
                <a:endParaRPr lang="en-US" dirty="0"/>
              </a:p>
            </p:txBody>
          </p:sp>
        </mc:Choice>
        <mc:Fallback xmlns="">
          <p:sp>
            <p:nvSpPr>
              <p:cNvPr id="65" name="Dreptunghi 4">
                <a:extLst>
                  <a:ext uri="{FF2B5EF4-FFF2-40B4-BE49-F238E27FC236}">
                    <a16:creationId xmlns:a16="http://schemas.microsoft.com/office/drawing/2014/main" id="{8BA4EDD5-5F49-4D36-945A-2DA8008FE951}"/>
                  </a:ext>
                </a:extLst>
              </p:cNvPr>
              <p:cNvSpPr>
                <a:spLocks noRot="1" noChangeAspect="1" noMove="1" noResize="1" noEditPoints="1" noAdjustHandles="1" noChangeArrowheads="1" noChangeShapeType="1" noTextEdit="1"/>
              </p:cNvSpPr>
              <p:nvPr/>
            </p:nvSpPr>
            <p:spPr>
              <a:xfrm>
                <a:off x="793542" y="4198974"/>
                <a:ext cx="5388463"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Dreptunghi 4">
                <a:extLst>
                  <a:ext uri="{FF2B5EF4-FFF2-40B4-BE49-F238E27FC236}">
                    <a16:creationId xmlns:a16="http://schemas.microsoft.com/office/drawing/2014/main" id="{D18F2B9A-35A2-4F45-A8D5-09F98B5F91B4}"/>
                  </a:ext>
                </a:extLst>
              </p:cNvPr>
              <p:cNvSpPr/>
              <p:nvPr/>
            </p:nvSpPr>
            <p:spPr>
              <a:xfrm>
                <a:off x="807393" y="5267718"/>
                <a:ext cx="246516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𝐴𝐺</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𝐴𝐵</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𝐵𝐶</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𝐶𝐺</m:t>
                          </m:r>
                        </m:sub>
                      </m:sSub>
                    </m:oMath>
                  </m:oMathPara>
                </a14:m>
                <a:endParaRPr lang="en-US" dirty="0"/>
              </a:p>
            </p:txBody>
          </p:sp>
        </mc:Choice>
        <mc:Fallback xmlns="">
          <p:sp>
            <p:nvSpPr>
              <p:cNvPr id="75" name="Dreptunghi 4">
                <a:extLst>
                  <a:ext uri="{FF2B5EF4-FFF2-40B4-BE49-F238E27FC236}">
                    <a16:creationId xmlns:a16="http://schemas.microsoft.com/office/drawing/2014/main" id="{D18F2B9A-35A2-4F45-A8D5-09F98B5F91B4}"/>
                  </a:ext>
                </a:extLst>
              </p:cNvPr>
              <p:cNvSpPr>
                <a:spLocks noRot="1" noChangeAspect="1" noMove="1" noResize="1" noEditPoints="1" noAdjustHandles="1" noChangeArrowheads="1" noChangeShapeType="1" noTextEdit="1"/>
              </p:cNvSpPr>
              <p:nvPr/>
            </p:nvSpPr>
            <p:spPr>
              <a:xfrm>
                <a:off x="807393" y="5267718"/>
                <a:ext cx="2465162" cy="36933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48306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ine 13">
            <a:extLst>
              <a:ext uri="{FF2B5EF4-FFF2-40B4-BE49-F238E27FC236}">
                <a16:creationId xmlns:a16="http://schemas.microsoft.com/office/drawing/2014/main" id="{AD7D5F4B-9D42-4E0D-B534-023F1A0F1EF9}"/>
              </a:ext>
            </a:extLst>
          </p:cNvPr>
          <p:cNvPicPr>
            <a:picLocks noChangeAspect="1"/>
          </p:cNvPicPr>
          <p:nvPr/>
        </p:nvPicPr>
        <p:blipFill>
          <a:blip r:embed="rId2"/>
          <a:stretch>
            <a:fillRect/>
          </a:stretch>
        </p:blipFill>
        <p:spPr>
          <a:xfrm>
            <a:off x="2387599" y="957758"/>
            <a:ext cx="7416801" cy="5726645"/>
          </a:xfrm>
          <a:prstGeom prst="rect">
            <a:avLst/>
          </a:prstGeom>
        </p:spPr>
      </p:pic>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4857484" cy="461665"/>
          </a:xfrm>
          <a:prstGeom prst="rect">
            <a:avLst/>
          </a:prstGeom>
          <a:noFill/>
        </p:spPr>
        <p:txBody>
          <a:bodyPr wrap="none" rtlCol="0">
            <a:spAutoFit/>
          </a:bodyPr>
          <a:lstStyle/>
          <a:p>
            <a:r>
              <a:rPr lang="en-US" sz="2400" dirty="0"/>
              <a:t>MOS Transistor Model – cross section</a:t>
            </a:r>
            <a:endParaRPr lang="ro-RO" sz="2400" dirty="0"/>
          </a:p>
        </p:txBody>
      </p:sp>
    </p:spTree>
    <p:extLst>
      <p:ext uri="{BB962C8B-B14F-4D97-AF65-F5344CB8AC3E}">
        <p14:creationId xmlns:p14="http://schemas.microsoft.com/office/powerpoint/2010/main" val="2334293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3064878" cy="461665"/>
          </a:xfrm>
          <a:prstGeom prst="rect">
            <a:avLst/>
          </a:prstGeom>
          <a:noFill/>
        </p:spPr>
        <p:txBody>
          <a:bodyPr wrap="none" rtlCol="0">
            <a:spAutoFit/>
          </a:bodyPr>
          <a:lstStyle/>
          <a:p>
            <a:r>
              <a:rPr lang="en-US" sz="2400" dirty="0"/>
              <a:t>MOS Transistor Symbol</a:t>
            </a:r>
            <a:endParaRPr lang="ro-RO" sz="2400" dirty="0"/>
          </a:p>
        </p:txBody>
      </p:sp>
      <p:sp>
        <p:nvSpPr>
          <p:cNvPr id="5" name="CasetăText 4">
            <a:extLst>
              <a:ext uri="{FF2B5EF4-FFF2-40B4-BE49-F238E27FC236}">
                <a16:creationId xmlns:a16="http://schemas.microsoft.com/office/drawing/2014/main" id="{A66954E4-5A14-4FD3-957F-43A821814F91}"/>
              </a:ext>
            </a:extLst>
          </p:cNvPr>
          <p:cNvSpPr txBox="1"/>
          <p:nvPr/>
        </p:nvSpPr>
        <p:spPr>
          <a:xfrm>
            <a:off x="400050" y="1068794"/>
            <a:ext cx="5695950" cy="461665"/>
          </a:xfrm>
          <a:prstGeom prst="rect">
            <a:avLst/>
          </a:prstGeom>
          <a:noFill/>
        </p:spPr>
        <p:txBody>
          <a:bodyPr wrap="square" rtlCol="0">
            <a:spAutoFit/>
          </a:bodyPr>
          <a:lstStyle/>
          <a:p>
            <a:pPr algn="ctr"/>
            <a:r>
              <a:rPr lang="en-US" sz="2400" dirty="0"/>
              <a:t>NMOS Transistors</a:t>
            </a:r>
            <a:endParaRPr lang="ro-RO" sz="2400" dirty="0"/>
          </a:p>
        </p:txBody>
      </p:sp>
      <p:sp>
        <p:nvSpPr>
          <p:cNvPr id="6" name="CasetăText 5">
            <a:extLst>
              <a:ext uri="{FF2B5EF4-FFF2-40B4-BE49-F238E27FC236}">
                <a16:creationId xmlns:a16="http://schemas.microsoft.com/office/drawing/2014/main" id="{3807D3F4-A082-43D9-BABC-E59C0F93630A}"/>
              </a:ext>
            </a:extLst>
          </p:cNvPr>
          <p:cNvSpPr txBox="1"/>
          <p:nvPr/>
        </p:nvSpPr>
        <p:spPr>
          <a:xfrm>
            <a:off x="6052704" y="1068793"/>
            <a:ext cx="5695950" cy="461665"/>
          </a:xfrm>
          <a:prstGeom prst="rect">
            <a:avLst/>
          </a:prstGeom>
          <a:noFill/>
        </p:spPr>
        <p:txBody>
          <a:bodyPr wrap="square" rtlCol="0">
            <a:spAutoFit/>
          </a:bodyPr>
          <a:lstStyle/>
          <a:p>
            <a:pPr algn="ctr"/>
            <a:r>
              <a:rPr lang="en-US" sz="2400"/>
              <a:t>PMOS </a:t>
            </a:r>
            <a:r>
              <a:rPr lang="en-US" sz="2400" dirty="0"/>
              <a:t>Transistors</a:t>
            </a:r>
            <a:endParaRPr lang="ro-RO" sz="2400" dirty="0"/>
          </a:p>
        </p:txBody>
      </p:sp>
      <p:pic>
        <p:nvPicPr>
          <p:cNvPr id="7" name="Imagine 6">
            <a:extLst>
              <a:ext uri="{FF2B5EF4-FFF2-40B4-BE49-F238E27FC236}">
                <a16:creationId xmlns:a16="http://schemas.microsoft.com/office/drawing/2014/main" id="{5BE727D2-F828-4F67-BD72-8F3E06B008BA}"/>
              </a:ext>
            </a:extLst>
          </p:cNvPr>
          <p:cNvPicPr>
            <a:picLocks noChangeAspect="1"/>
          </p:cNvPicPr>
          <p:nvPr/>
        </p:nvPicPr>
        <p:blipFill>
          <a:blip r:embed="rId2"/>
          <a:stretch>
            <a:fillRect/>
          </a:stretch>
        </p:blipFill>
        <p:spPr>
          <a:xfrm>
            <a:off x="614150" y="1761290"/>
            <a:ext cx="1228571" cy="1533739"/>
          </a:xfrm>
          <a:prstGeom prst="rect">
            <a:avLst/>
          </a:prstGeom>
        </p:spPr>
      </p:pic>
      <p:pic>
        <p:nvPicPr>
          <p:cNvPr id="8" name="Imagine 7">
            <a:extLst>
              <a:ext uri="{FF2B5EF4-FFF2-40B4-BE49-F238E27FC236}">
                <a16:creationId xmlns:a16="http://schemas.microsoft.com/office/drawing/2014/main" id="{42B043D0-D860-4A72-BBD6-285793E1961A}"/>
              </a:ext>
            </a:extLst>
          </p:cNvPr>
          <p:cNvPicPr>
            <a:picLocks noChangeAspect="1"/>
          </p:cNvPicPr>
          <p:nvPr/>
        </p:nvPicPr>
        <p:blipFill>
          <a:blip r:embed="rId3"/>
          <a:stretch>
            <a:fillRect/>
          </a:stretch>
        </p:blipFill>
        <p:spPr>
          <a:xfrm>
            <a:off x="614150" y="3939192"/>
            <a:ext cx="1365874" cy="1602626"/>
          </a:xfrm>
          <a:prstGeom prst="rect">
            <a:avLst/>
          </a:prstGeom>
        </p:spPr>
      </p:pic>
      <p:pic>
        <p:nvPicPr>
          <p:cNvPr id="9" name="Imagine 8">
            <a:extLst>
              <a:ext uri="{FF2B5EF4-FFF2-40B4-BE49-F238E27FC236}">
                <a16:creationId xmlns:a16="http://schemas.microsoft.com/office/drawing/2014/main" id="{6F7E7D19-95B1-4141-982E-274EB07DD195}"/>
              </a:ext>
            </a:extLst>
          </p:cNvPr>
          <p:cNvPicPr>
            <a:picLocks noChangeAspect="1"/>
          </p:cNvPicPr>
          <p:nvPr/>
        </p:nvPicPr>
        <p:blipFill>
          <a:blip r:embed="rId4"/>
          <a:stretch>
            <a:fillRect/>
          </a:stretch>
        </p:blipFill>
        <p:spPr>
          <a:xfrm>
            <a:off x="6074352" y="1742237"/>
            <a:ext cx="1324160" cy="1552792"/>
          </a:xfrm>
          <a:prstGeom prst="rect">
            <a:avLst/>
          </a:prstGeom>
        </p:spPr>
      </p:pic>
      <p:pic>
        <p:nvPicPr>
          <p:cNvPr id="10" name="Imagine 9">
            <a:extLst>
              <a:ext uri="{FF2B5EF4-FFF2-40B4-BE49-F238E27FC236}">
                <a16:creationId xmlns:a16="http://schemas.microsoft.com/office/drawing/2014/main" id="{2F19E883-2B52-4E7D-8B64-F52B59A1250F}"/>
              </a:ext>
            </a:extLst>
          </p:cNvPr>
          <p:cNvPicPr>
            <a:picLocks noChangeAspect="1"/>
          </p:cNvPicPr>
          <p:nvPr/>
        </p:nvPicPr>
        <p:blipFill>
          <a:blip r:embed="rId5"/>
          <a:stretch>
            <a:fillRect/>
          </a:stretch>
        </p:blipFill>
        <p:spPr>
          <a:xfrm>
            <a:off x="6096000" y="3849793"/>
            <a:ext cx="1352381" cy="1781424"/>
          </a:xfrm>
          <a:prstGeom prst="rect">
            <a:avLst/>
          </a:prstGeom>
        </p:spPr>
      </p:pic>
      <p:sp>
        <p:nvSpPr>
          <p:cNvPr id="18" name="CasetăText 17">
            <a:extLst>
              <a:ext uri="{FF2B5EF4-FFF2-40B4-BE49-F238E27FC236}">
                <a16:creationId xmlns:a16="http://schemas.microsoft.com/office/drawing/2014/main" id="{A75E908F-255E-4654-97A2-B1610241099B}"/>
              </a:ext>
            </a:extLst>
          </p:cNvPr>
          <p:cNvSpPr txBox="1"/>
          <p:nvPr/>
        </p:nvSpPr>
        <p:spPr>
          <a:xfrm>
            <a:off x="1980024" y="1927994"/>
            <a:ext cx="3127685" cy="1200329"/>
          </a:xfrm>
          <a:prstGeom prst="rect">
            <a:avLst/>
          </a:prstGeom>
          <a:noFill/>
        </p:spPr>
        <p:txBody>
          <a:bodyPr wrap="square" rtlCol="0">
            <a:spAutoFit/>
          </a:bodyPr>
          <a:lstStyle/>
          <a:p>
            <a:pPr marL="285750" indent="-285750">
              <a:buFont typeface="Arial" panose="020B0604020202020204" pitchFamily="34" charset="0"/>
              <a:buChar char="•"/>
            </a:pPr>
            <a:r>
              <a:rPr lang="en-US" dirty="0"/>
              <a:t>NMOS 3 terminals symbol</a:t>
            </a:r>
          </a:p>
          <a:p>
            <a:pPr marL="285750" indent="-285750">
              <a:buFont typeface="Arial" panose="020B0604020202020204" pitchFamily="34" charset="0"/>
              <a:buChar char="•"/>
            </a:pPr>
            <a:r>
              <a:rPr lang="en-US" dirty="0"/>
              <a:t>B is considered shorted to S</a:t>
            </a:r>
          </a:p>
          <a:p>
            <a:pPr marL="285750" indent="-285750">
              <a:buFont typeface="Arial" panose="020B0604020202020204" pitchFamily="34" charset="0"/>
              <a:buChar char="•"/>
            </a:pPr>
            <a:r>
              <a:rPr lang="en-US" dirty="0"/>
              <a:t>Arrow points in the current flow direction</a:t>
            </a:r>
          </a:p>
        </p:txBody>
      </p:sp>
      <p:sp>
        <p:nvSpPr>
          <p:cNvPr id="20" name="CasetăText 19">
            <a:extLst>
              <a:ext uri="{FF2B5EF4-FFF2-40B4-BE49-F238E27FC236}">
                <a16:creationId xmlns:a16="http://schemas.microsoft.com/office/drawing/2014/main" id="{3D6B473E-4263-4395-9290-A9D118C70E1B}"/>
              </a:ext>
            </a:extLst>
          </p:cNvPr>
          <p:cNvSpPr txBox="1"/>
          <p:nvPr/>
        </p:nvSpPr>
        <p:spPr>
          <a:xfrm>
            <a:off x="1980024" y="4140340"/>
            <a:ext cx="3127685" cy="1200329"/>
          </a:xfrm>
          <a:prstGeom prst="rect">
            <a:avLst/>
          </a:prstGeom>
          <a:noFill/>
        </p:spPr>
        <p:txBody>
          <a:bodyPr wrap="square" rtlCol="0">
            <a:spAutoFit/>
          </a:bodyPr>
          <a:lstStyle/>
          <a:p>
            <a:pPr marL="285750" indent="-285750">
              <a:buFont typeface="Arial" panose="020B0604020202020204" pitchFamily="34" charset="0"/>
              <a:buChar char="•"/>
            </a:pPr>
            <a:r>
              <a:rPr lang="en-US" dirty="0"/>
              <a:t>NMOS 4 terminals symbol</a:t>
            </a:r>
          </a:p>
          <a:p>
            <a:pPr marL="285750" indent="-285750">
              <a:buFont typeface="Arial" panose="020B0604020202020204" pitchFamily="34" charset="0"/>
              <a:buChar char="•"/>
            </a:pPr>
            <a:r>
              <a:rPr lang="en-US" dirty="0"/>
              <a:t>B is shown explicitly</a:t>
            </a:r>
          </a:p>
          <a:p>
            <a:pPr marL="285750" indent="-285750">
              <a:buFont typeface="Arial" panose="020B0604020202020204" pitchFamily="34" charset="0"/>
              <a:buChar char="•"/>
            </a:pPr>
            <a:r>
              <a:rPr lang="en-US" dirty="0"/>
              <a:t>Arrow points in the B – S pn junction direction</a:t>
            </a:r>
          </a:p>
        </p:txBody>
      </p:sp>
      <p:sp>
        <p:nvSpPr>
          <p:cNvPr id="22" name="CasetăText 21">
            <a:extLst>
              <a:ext uri="{FF2B5EF4-FFF2-40B4-BE49-F238E27FC236}">
                <a16:creationId xmlns:a16="http://schemas.microsoft.com/office/drawing/2014/main" id="{F555A5EA-07F7-488F-9E7B-A8372309652C}"/>
              </a:ext>
            </a:extLst>
          </p:cNvPr>
          <p:cNvSpPr txBox="1"/>
          <p:nvPr/>
        </p:nvSpPr>
        <p:spPr>
          <a:xfrm>
            <a:off x="7637297" y="1927994"/>
            <a:ext cx="3127685" cy="1200329"/>
          </a:xfrm>
          <a:prstGeom prst="rect">
            <a:avLst/>
          </a:prstGeom>
          <a:noFill/>
        </p:spPr>
        <p:txBody>
          <a:bodyPr wrap="square" rtlCol="0">
            <a:spAutoFit/>
          </a:bodyPr>
          <a:lstStyle/>
          <a:p>
            <a:pPr marL="285750" indent="-285750">
              <a:buFont typeface="Arial" panose="020B0604020202020204" pitchFamily="34" charset="0"/>
              <a:buChar char="•"/>
            </a:pPr>
            <a:r>
              <a:rPr lang="en-US" dirty="0"/>
              <a:t>PMOS 3 terminals symbol</a:t>
            </a:r>
          </a:p>
          <a:p>
            <a:pPr marL="285750" indent="-285750">
              <a:buFont typeface="Arial" panose="020B0604020202020204" pitchFamily="34" charset="0"/>
              <a:buChar char="•"/>
            </a:pPr>
            <a:r>
              <a:rPr lang="en-US" dirty="0"/>
              <a:t>B is considered shorted to S</a:t>
            </a:r>
          </a:p>
          <a:p>
            <a:pPr marL="285750" indent="-285750">
              <a:buFont typeface="Arial" panose="020B0604020202020204" pitchFamily="34" charset="0"/>
              <a:buChar char="•"/>
            </a:pPr>
            <a:r>
              <a:rPr lang="en-US" dirty="0"/>
              <a:t>Arrow points in the current flow direction</a:t>
            </a:r>
          </a:p>
        </p:txBody>
      </p:sp>
      <p:sp>
        <p:nvSpPr>
          <p:cNvPr id="24" name="CasetăText 23">
            <a:extLst>
              <a:ext uri="{FF2B5EF4-FFF2-40B4-BE49-F238E27FC236}">
                <a16:creationId xmlns:a16="http://schemas.microsoft.com/office/drawing/2014/main" id="{1CBA5B83-57DA-42F6-9935-7CC73971F1BE}"/>
              </a:ext>
            </a:extLst>
          </p:cNvPr>
          <p:cNvSpPr txBox="1"/>
          <p:nvPr/>
        </p:nvSpPr>
        <p:spPr>
          <a:xfrm>
            <a:off x="7637296" y="4140340"/>
            <a:ext cx="3127685" cy="1200329"/>
          </a:xfrm>
          <a:prstGeom prst="rect">
            <a:avLst/>
          </a:prstGeom>
          <a:noFill/>
        </p:spPr>
        <p:txBody>
          <a:bodyPr wrap="square" rtlCol="0">
            <a:spAutoFit/>
          </a:bodyPr>
          <a:lstStyle/>
          <a:p>
            <a:pPr marL="285750" indent="-285750">
              <a:buFont typeface="Arial" panose="020B0604020202020204" pitchFamily="34" charset="0"/>
              <a:buChar char="•"/>
            </a:pPr>
            <a:r>
              <a:rPr lang="en-US" dirty="0"/>
              <a:t>PMOS 4 terminals symbol</a:t>
            </a:r>
          </a:p>
          <a:p>
            <a:pPr marL="285750" indent="-285750">
              <a:buFont typeface="Arial" panose="020B0604020202020204" pitchFamily="34" charset="0"/>
              <a:buChar char="•"/>
            </a:pPr>
            <a:r>
              <a:rPr lang="en-US" dirty="0"/>
              <a:t>B is shown explicitly</a:t>
            </a:r>
          </a:p>
          <a:p>
            <a:pPr marL="285750" indent="-285750">
              <a:buFont typeface="Arial" panose="020B0604020202020204" pitchFamily="34" charset="0"/>
              <a:buChar char="•"/>
            </a:pPr>
            <a:r>
              <a:rPr lang="en-US" dirty="0"/>
              <a:t>Arrow points in the B – S pn junction direction</a:t>
            </a:r>
          </a:p>
        </p:txBody>
      </p:sp>
    </p:spTree>
    <p:extLst>
      <p:ext uri="{BB962C8B-B14F-4D97-AF65-F5344CB8AC3E}">
        <p14:creationId xmlns:p14="http://schemas.microsoft.com/office/powerpoint/2010/main" val="3063218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2961260" cy="461665"/>
          </a:xfrm>
          <a:prstGeom prst="rect">
            <a:avLst/>
          </a:prstGeom>
          <a:noFill/>
        </p:spPr>
        <p:txBody>
          <a:bodyPr wrap="none" rtlCol="0">
            <a:spAutoFit/>
          </a:bodyPr>
          <a:lstStyle/>
          <a:p>
            <a:r>
              <a:rPr lang="en-US" sz="2400" dirty="0"/>
              <a:t>MOS Transistor Model</a:t>
            </a:r>
            <a:endParaRPr lang="ro-RO" sz="2400" dirty="0"/>
          </a:p>
        </p:txBody>
      </p:sp>
      <p:pic>
        <p:nvPicPr>
          <p:cNvPr id="6" name="Imagine 5">
            <a:extLst>
              <a:ext uri="{FF2B5EF4-FFF2-40B4-BE49-F238E27FC236}">
                <a16:creationId xmlns:a16="http://schemas.microsoft.com/office/drawing/2014/main" id="{D322B9FE-0062-48F3-B833-CCCE3ECDF687}"/>
              </a:ext>
            </a:extLst>
          </p:cNvPr>
          <p:cNvPicPr>
            <a:picLocks noChangeAspect="1"/>
          </p:cNvPicPr>
          <p:nvPr/>
        </p:nvPicPr>
        <p:blipFill>
          <a:blip r:embed="rId2"/>
          <a:stretch>
            <a:fillRect/>
          </a:stretch>
        </p:blipFill>
        <p:spPr>
          <a:xfrm>
            <a:off x="5669445" y="1746362"/>
            <a:ext cx="6079209" cy="3365276"/>
          </a:xfrm>
          <a:prstGeom prst="rect">
            <a:avLst/>
          </a:prstGeom>
        </p:spPr>
      </p:pic>
      <p:sp>
        <p:nvSpPr>
          <p:cNvPr id="2" name="CasetăText 1">
            <a:extLst>
              <a:ext uri="{FF2B5EF4-FFF2-40B4-BE49-F238E27FC236}">
                <a16:creationId xmlns:a16="http://schemas.microsoft.com/office/drawing/2014/main" id="{12D1048F-A161-4238-88AD-0497EAABF6F0}"/>
              </a:ext>
            </a:extLst>
          </p:cNvPr>
          <p:cNvSpPr txBox="1"/>
          <p:nvPr/>
        </p:nvSpPr>
        <p:spPr>
          <a:xfrm>
            <a:off x="443346" y="4107481"/>
            <a:ext cx="4972050" cy="1754326"/>
          </a:xfrm>
          <a:prstGeom prst="rect">
            <a:avLst/>
          </a:prstGeom>
          <a:noFill/>
        </p:spPr>
        <p:txBody>
          <a:bodyPr wrap="square" rtlCol="0">
            <a:spAutoFit/>
          </a:bodyPr>
          <a:lstStyle/>
          <a:p>
            <a:r>
              <a:rPr lang="en-US" b="1" dirty="0"/>
              <a:t>Defining a channel element</a:t>
            </a:r>
          </a:p>
          <a:p>
            <a:pPr marL="342900" indent="-342900">
              <a:buFont typeface="Arial" panose="020B0604020202020204" pitchFamily="34" charset="0"/>
              <a:buChar char="•"/>
            </a:pPr>
            <a:r>
              <a:rPr lang="en-US" dirty="0"/>
              <a:t>We consider the x axis to be along the channel with x=0 at the source and x=L at the drain (L is the channel length).</a:t>
            </a:r>
          </a:p>
          <a:p>
            <a:pPr marL="342900" indent="-342900">
              <a:buFont typeface="Arial" panose="020B0604020202020204" pitchFamily="34" charset="0"/>
              <a:buChar char="•"/>
            </a:pPr>
            <a:r>
              <a:rPr lang="en-US" dirty="0"/>
              <a:t>We consider a very small </a:t>
            </a:r>
            <a:r>
              <a:rPr lang="el-GR" dirty="0"/>
              <a:t>Δ</a:t>
            </a:r>
            <a:r>
              <a:rPr lang="en-US" dirty="0"/>
              <a:t>x channel element at an arbitrary position, x, inside the channel.</a:t>
            </a:r>
          </a:p>
        </p:txBody>
      </p:sp>
      <p:sp>
        <p:nvSpPr>
          <p:cNvPr id="5" name="CasetăText 4">
            <a:extLst>
              <a:ext uri="{FF2B5EF4-FFF2-40B4-BE49-F238E27FC236}">
                <a16:creationId xmlns:a16="http://schemas.microsoft.com/office/drawing/2014/main" id="{F84429CD-625B-4EB7-A9D1-93AFE012225F}"/>
              </a:ext>
            </a:extLst>
          </p:cNvPr>
          <p:cNvSpPr txBox="1"/>
          <p:nvPr/>
        </p:nvSpPr>
        <p:spPr>
          <a:xfrm>
            <a:off x="443346" y="1137990"/>
            <a:ext cx="5467928" cy="2031325"/>
          </a:xfrm>
          <a:prstGeom prst="rect">
            <a:avLst/>
          </a:prstGeom>
          <a:noFill/>
        </p:spPr>
        <p:txBody>
          <a:bodyPr wrap="square" rtlCol="0">
            <a:spAutoFit/>
          </a:bodyPr>
          <a:lstStyle/>
          <a:p>
            <a:r>
              <a:rPr lang="en-US" b="1" dirty="0"/>
              <a:t>We assume that there is a threshold voltage such that:</a:t>
            </a:r>
          </a:p>
          <a:p>
            <a:pPr marL="342900" indent="-342900">
              <a:buFont typeface="Arial" panose="020B0604020202020204" pitchFamily="34" charset="0"/>
              <a:buChar char="•"/>
            </a:pPr>
            <a:r>
              <a:rPr lang="en-US" dirty="0"/>
              <a:t>For V</a:t>
            </a:r>
            <a:r>
              <a:rPr lang="en-US" baseline="-25000" dirty="0"/>
              <a:t>gs</a:t>
            </a:r>
            <a:r>
              <a:rPr lang="en-US" dirty="0"/>
              <a:t>&lt;V</a:t>
            </a:r>
            <a:r>
              <a:rPr lang="en-US" baseline="-25000" dirty="0"/>
              <a:t>T</a:t>
            </a:r>
            <a:r>
              <a:rPr lang="en-US" dirty="0"/>
              <a:t> the channel is not formed and all gate voltage contributes to the spacial charge region.</a:t>
            </a:r>
          </a:p>
          <a:p>
            <a:pPr marL="342900" indent="-342900">
              <a:buFont typeface="Arial" panose="020B0604020202020204" pitchFamily="34" charset="0"/>
              <a:buChar char="•"/>
            </a:pPr>
            <a:r>
              <a:rPr lang="en-US" dirty="0"/>
              <a:t>For </a:t>
            </a:r>
            <a:r>
              <a:rPr lang="en-US" dirty="0" err="1"/>
              <a:t>V</a:t>
            </a:r>
            <a:r>
              <a:rPr lang="en-US" baseline="-25000" dirty="0" err="1"/>
              <a:t>gs</a:t>
            </a:r>
            <a:r>
              <a:rPr lang="en-US" dirty="0"/>
              <a:t>&gt;V</a:t>
            </a:r>
            <a:r>
              <a:rPr lang="en-US" baseline="-25000" dirty="0"/>
              <a:t>T</a:t>
            </a:r>
            <a:r>
              <a:rPr lang="en-US" dirty="0"/>
              <a:t> the channel is formed and all additional gate voltage over V</a:t>
            </a:r>
            <a:r>
              <a:rPr lang="en-US" baseline="-25000" dirty="0"/>
              <a:t>T</a:t>
            </a:r>
            <a:r>
              <a:rPr lang="en-US" dirty="0"/>
              <a:t> only contributes to channel charge.</a:t>
            </a:r>
          </a:p>
          <a:p>
            <a:pPr marL="342900" indent="-342900">
              <a:buFont typeface="Arial" panose="020B0604020202020204" pitchFamily="34" charset="0"/>
              <a:buChar char="•"/>
            </a:pPr>
            <a:r>
              <a:rPr lang="en-US" dirty="0"/>
              <a:t>Threshold voltage is given by:</a:t>
            </a:r>
          </a:p>
        </p:txBody>
      </p:sp>
      <mc:AlternateContent xmlns:mc="http://schemas.openxmlformats.org/markup-compatibility/2006" xmlns:a14="http://schemas.microsoft.com/office/drawing/2010/main">
        <mc:Choice Requires="a14">
          <p:sp>
            <p:nvSpPr>
              <p:cNvPr id="9" name="Dreptunghi 4">
                <a:extLst>
                  <a:ext uri="{FF2B5EF4-FFF2-40B4-BE49-F238E27FC236}">
                    <a16:creationId xmlns:a16="http://schemas.microsoft.com/office/drawing/2014/main" id="{419BBCB2-D84A-4B88-9631-3D4F069C02F4}"/>
                  </a:ext>
                </a:extLst>
              </p:cNvPr>
              <p:cNvSpPr/>
              <p:nvPr/>
            </p:nvSpPr>
            <p:spPr>
              <a:xfrm>
                <a:off x="771424" y="3169315"/>
                <a:ext cx="3352264" cy="6665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𝑇</m:t>
                          </m:r>
                        </m:sub>
                      </m:sSub>
                      <m:r>
                        <a:rPr lang="en-US" i="0">
                          <a:latin typeface="Cambria Math" panose="02040503050406030204" pitchFamily="18" charset="0"/>
                        </a:rPr>
                        <m:t>=</m:t>
                      </m:r>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𝑑𝑒𝑝</m:t>
                              </m:r>
                            </m:sub>
                          </m:sSub>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𝑜𝑥</m:t>
                              </m:r>
                            </m:sub>
                          </m:sSub>
                        </m:den>
                      </m:f>
                      <m:r>
                        <a:rPr lang="en-US" b="0" i="1" smtClean="0">
                          <a:latin typeface="Cambria Math" panose="02040503050406030204" pitchFamily="18" charset="0"/>
                          <a:ea typeface="Cambria Math" panose="02040503050406030204" pitchFamily="18" charset="0"/>
                        </a:rPr>
                        <m:t>+2</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𝐹</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𝑀𝑆</m:t>
                          </m:r>
                        </m:sub>
                      </m:sSub>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𝑑𝑒𝑝</m:t>
                              </m:r>
                            </m:sub>
                          </m:sSub>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𝐶</m:t>
                              </m:r>
                            </m:e>
                            <m:sub>
                              <m:r>
                                <a:rPr lang="en-US" i="1">
                                  <a:latin typeface="Cambria Math" panose="02040503050406030204" pitchFamily="18" charset="0"/>
                                  <a:ea typeface="Cambria Math" panose="02040503050406030204" pitchFamily="18" charset="0"/>
                                </a:rPr>
                                <m:t>𝑜𝑥</m:t>
                              </m:r>
                            </m:sub>
                          </m:sSub>
                        </m:den>
                      </m:f>
                    </m:oMath>
                  </m:oMathPara>
                </a14:m>
                <a:endParaRPr lang="en-US" dirty="0"/>
              </a:p>
            </p:txBody>
          </p:sp>
        </mc:Choice>
        <mc:Fallback xmlns="">
          <p:sp>
            <p:nvSpPr>
              <p:cNvPr id="9" name="Dreptunghi 4">
                <a:extLst>
                  <a:ext uri="{FF2B5EF4-FFF2-40B4-BE49-F238E27FC236}">
                    <a16:creationId xmlns:a16="http://schemas.microsoft.com/office/drawing/2014/main" id="{419BBCB2-D84A-4B88-9631-3D4F069C02F4}"/>
                  </a:ext>
                </a:extLst>
              </p:cNvPr>
              <p:cNvSpPr>
                <a:spLocks noRot="1" noChangeAspect="1" noMove="1" noResize="1" noEditPoints="1" noAdjustHandles="1" noChangeArrowheads="1" noChangeShapeType="1" noTextEdit="1"/>
              </p:cNvSpPr>
              <p:nvPr/>
            </p:nvSpPr>
            <p:spPr>
              <a:xfrm>
                <a:off x="771424" y="3169315"/>
                <a:ext cx="3352264" cy="666593"/>
              </a:xfrm>
              <a:prstGeom prst="rect">
                <a:avLst/>
              </a:prstGeom>
              <a:blipFill>
                <a:blip r:embed="rId3"/>
                <a:stretch>
                  <a:fillRect/>
                </a:stretch>
              </a:blipFill>
            </p:spPr>
            <p:txBody>
              <a:bodyPr/>
              <a:lstStyle/>
              <a:p>
                <a:r>
                  <a:rPr lang="en-US">
                    <a:noFill/>
                  </a:rPr>
                  <a:t> </a:t>
                </a:r>
              </a:p>
            </p:txBody>
          </p:sp>
        </mc:Fallback>
      </mc:AlternateContent>
      <p:sp>
        <p:nvSpPr>
          <p:cNvPr id="11" name="Rectangle: Rounded Corners 4">
            <a:extLst>
              <a:ext uri="{FF2B5EF4-FFF2-40B4-BE49-F238E27FC236}">
                <a16:creationId xmlns:a16="http://schemas.microsoft.com/office/drawing/2014/main" id="{FC8CBB7B-A795-416D-89DB-D1552C48BCC9}"/>
              </a:ext>
            </a:extLst>
          </p:cNvPr>
          <p:cNvSpPr/>
          <p:nvPr/>
        </p:nvSpPr>
        <p:spPr>
          <a:xfrm>
            <a:off x="688297" y="3169315"/>
            <a:ext cx="3435391" cy="737667"/>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97756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826852" cy="461665"/>
          </a:xfrm>
          <a:prstGeom prst="rect">
            <a:avLst/>
          </a:prstGeom>
          <a:noFill/>
        </p:spPr>
        <p:txBody>
          <a:bodyPr wrap="none" rtlCol="0">
            <a:spAutoFit/>
          </a:bodyPr>
          <a:lstStyle/>
          <a:p>
            <a:r>
              <a:rPr lang="en-US" sz="2400" dirty="0"/>
              <a:t>MOS Transistor Model – Linear Region Model</a:t>
            </a:r>
            <a:endParaRPr lang="ro-RO" sz="2400" dirty="0"/>
          </a:p>
        </p:txBody>
      </p:sp>
      <p:pic>
        <p:nvPicPr>
          <p:cNvPr id="6" name="Imagine 5">
            <a:extLst>
              <a:ext uri="{FF2B5EF4-FFF2-40B4-BE49-F238E27FC236}">
                <a16:creationId xmlns:a16="http://schemas.microsoft.com/office/drawing/2014/main" id="{D322B9FE-0062-48F3-B833-CCCE3ECDF687}"/>
              </a:ext>
            </a:extLst>
          </p:cNvPr>
          <p:cNvPicPr>
            <a:picLocks noChangeAspect="1"/>
          </p:cNvPicPr>
          <p:nvPr/>
        </p:nvPicPr>
        <p:blipFill>
          <a:blip r:embed="rId2"/>
          <a:stretch>
            <a:fillRect/>
          </a:stretch>
        </p:blipFill>
        <p:spPr>
          <a:xfrm>
            <a:off x="6825673" y="1032996"/>
            <a:ext cx="5095126" cy="2820516"/>
          </a:xfrm>
          <a:prstGeom prst="rect">
            <a:avLst/>
          </a:prstGeom>
        </p:spPr>
      </p:pic>
      <p:pic>
        <p:nvPicPr>
          <p:cNvPr id="7" name="Imagine 6">
            <a:extLst>
              <a:ext uri="{FF2B5EF4-FFF2-40B4-BE49-F238E27FC236}">
                <a16:creationId xmlns:a16="http://schemas.microsoft.com/office/drawing/2014/main" id="{0059FDD4-CD9B-4AED-AF78-6BE827FC1B1A}"/>
              </a:ext>
            </a:extLst>
          </p:cNvPr>
          <p:cNvPicPr>
            <a:picLocks noChangeAspect="1"/>
          </p:cNvPicPr>
          <p:nvPr/>
        </p:nvPicPr>
        <p:blipFill>
          <a:blip r:embed="rId3"/>
          <a:stretch>
            <a:fillRect/>
          </a:stretch>
        </p:blipFill>
        <p:spPr>
          <a:xfrm>
            <a:off x="7824950" y="3996494"/>
            <a:ext cx="3428571" cy="2695951"/>
          </a:xfrm>
          <a:prstGeom prst="rect">
            <a:avLst/>
          </a:prstGeom>
        </p:spPr>
      </p:pic>
      <mc:AlternateContent xmlns:mc="http://schemas.openxmlformats.org/markup-compatibility/2006" xmlns:a14="http://schemas.microsoft.com/office/drawing/2010/main">
        <mc:Choice Requires="a14">
          <p:sp>
            <p:nvSpPr>
              <p:cNvPr id="11" name="Dreptunghi 4">
                <a:extLst>
                  <a:ext uri="{FF2B5EF4-FFF2-40B4-BE49-F238E27FC236}">
                    <a16:creationId xmlns:a16="http://schemas.microsoft.com/office/drawing/2014/main" id="{B50F2137-7E5C-4AF7-9895-26ACCA0F48D0}"/>
                  </a:ext>
                </a:extLst>
              </p:cNvPr>
              <p:cNvSpPr/>
              <p:nvPr/>
            </p:nvSpPr>
            <p:spPr>
              <a:xfrm>
                <a:off x="725242" y="1378599"/>
                <a:ext cx="1047531"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sub>
                      </m:sSub>
                      <m:r>
                        <a:rPr lang="en-US" i="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num>
                        <m:den>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den>
                      </m:f>
                    </m:oMath>
                  </m:oMathPara>
                </a14:m>
                <a:endParaRPr lang="en-US" dirty="0"/>
              </a:p>
            </p:txBody>
          </p:sp>
        </mc:Choice>
        <mc:Fallback xmlns="">
          <p:sp>
            <p:nvSpPr>
              <p:cNvPr id="11" name="Dreptunghi 4">
                <a:extLst>
                  <a:ext uri="{FF2B5EF4-FFF2-40B4-BE49-F238E27FC236}">
                    <a16:creationId xmlns:a16="http://schemas.microsoft.com/office/drawing/2014/main" id="{B50F2137-7E5C-4AF7-9895-26ACCA0F48D0}"/>
                  </a:ext>
                </a:extLst>
              </p:cNvPr>
              <p:cNvSpPr>
                <a:spLocks noRot="1" noChangeAspect="1" noMove="1" noResize="1" noEditPoints="1" noAdjustHandles="1" noChangeArrowheads="1" noChangeShapeType="1" noTextEdit="1"/>
              </p:cNvSpPr>
              <p:nvPr/>
            </p:nvSpPr>
            <p:spPr>
              <a:xfrm>
                <a:off x="725242" y="1378599"/>
                <a:ext cx="1047531" cy="6127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Dreptunghi 4">
                <a:extLst>
                  <a:ext uri="{FF2B5EF4-FFF2-40B4-BE49-F238E27FC236}">
                    <a16:creationId xmlns:a16="http://schemas.microsoft.com/office/drawing/2014/main" id="{E5348B1D-4161-4A06-A2E8-273986BBDEB6}"/>
                  </a:ext>
                </a:extLst>
              </p:cNvPr>
              <p:cNvSpPr/>
              <p:nvPr/>
            </p:nvSpPr>
            <p:spPr>
              <a:xfrm>
                <a:off x="725242" y="2930182"/>
                <a:ext cx="164256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Q</m:t>
                      </m:r>
                      <m:r>
                        <a:rPr lang="en-US" i="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rPr>
                            <m:t>𝑠</m:t>
                          </m:r>
                        </m:sub>
                      </m:sSub>
                      <m:r>
                        <a:rPr lang="en-US" b="0" i="1" smtClean="0">
                          <a:latin typeface="Cambria Math" panose="02040503050406030204" pitchFamily="18" charset="0"/>
                        </a:rPr>
                        <m:t> </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𝑊</m:t>
                      </m:r>
                    </m:oMath>
                  </m:oMathPara>
                </a14:m>
                <a:endParaRPr lang="en-US" dirty="0"/>
              </a:p>
            </p:txBody>
          </p:sp>
        </mc:Choice>
        <mc:Fallback xmlns="">
          <p:sp>
            <p:nvSpPr>
              <p:cNvPr id="13" name="Dreptunghi 4">
                <a:extLst>
                  <a:ext uri="{FF2B5EF4-FFF2-40B4-BE49-F238E27FC236}">
                    <a16:creationId xmlns:a16="http://schemas.microsoft.com/office/drawing/2014/main" id="{E5348B1D-4161-4A06-A2E8-273986BBDEB6}"/>
                  </a:ext>
                </a:extLst>
              </p:cNvPr>
              <p:cNvSpPr>
                <a:spLocks noRot="1" noChangeAspect="1" noMove="1" noResize="1" noEditPoints="1" noAdjustHandles="1" noChangeArrowheads="1" noChangeShapeType="1" noTextEdit="1"/>
              </p:cNvSpPr>
              <p:nvPr/>
            </p:nvSpPr>
            <p:spPr>
              <a:xfrm>
                <a:off x="725242" y="2930182"/>
                <a:ext cx="1642565" cy="369332"/>
              </a:xfrm>
              <a:prstGeom prst="rect">
                <a:avLst/>
              </a:prstGeom>
              <a:blipFill>
                <a:blip r:embed="rId5"/>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Dreptunghi 4">
                <a:extLst>
                  <a:ext uri="{FF2B5EF4-FFF2-40B4-BE49-F238E27FC236}">
                    <a16:creationId xmlns:a16="http://schemas.microsoft.com/office/drawing/2014/main" id="{065A8B6A-34BB-4E6B-94D7-EC1D454B5E3E}"/>
                  </a:ext>
                </a:extLst>
              </p:cNvPr>
              <p:cNvSpPr/>
              <p:nvPr/>
            </p:nvSpPr>
            <p:spPr>
              <a:xfrm>
                <a:off x="725242" y="3657554"/>
                <a:ext cx="990271"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𝑣</m:t>
                      </m:r>
                      <m:r>
                        <a:rPr lang="en-US" i="0">
                          <a:latin typeface="Cambria Math" panose="02040503050406030204" pitchFamily="18" charset="0"/>
                        </a:rPr>
                        <m:t>=</m:t>
                      </m:r>
                      <m:f>
                        <m:fPr>
                          <m:ctrlPr>
                            <a:rPr lang="en-US" i="1" smtClean="0">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num>
                        <m:den>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den>
                      </m:f>
                      <m:r>
                        <a:rPr lang="en-US" b="0" i="1" smtClean="0">
                          <a:latin typeface="Cambria Math" panose="02040503050406030204" pitchFamily="18" charset="0"/>
                          <a:ea typeface="Cambria Math" panose="02040503050406030204" pitchFamily="18" charset="0"/>
                        </a:rPr>
                        <m:t> </m:t>
                      </m:r>
                    </m:oMath>
                  </m:oMathPara>
                </a14:m>
                <a:endParaRPr lang="en-US" dirty="0"/>
              </a:p>
            </p:txBody>
          </p:sp>
        </mc:Choice>
        <mc:Fallback xmlns="">
          <p:sp>
            <p:nvSpPr>
              <p:cNvPr id="15" name="Dreptunghi 4">
                <a:extLst>
                  <a:ext uri="{FF2B5EF4-FFF2-40B4-BE49-F238E27FC236}">
                    <a16:creationId xmlns:a16="http://schemas.microsoft.com/office/drawing/2014/main" id="{065A8B6A-34BB-4E6B-94D7-EC1D454B5E3E}"/>
                  </a:ext>
                </a:extLst>
              </p:cNvPr>
              <p:cNvSpPr>
                <a:spLocks noRot="1" noChangeAspect="1" noMove="1" noResize="1" noEditPoints="1" noAdjustHandles="1" noChangeArrowheads="1" noChangeShapeType="1" noTextEdit="1"/>
              </p:cNvSpPr>
              <p:nvPr/>
            </p:nvSpPr>
            <p:spPr>
              <a:xfrm>
                <a:off x="725242" y="3657554"/>
                <a:ext cx="990271" cy="6127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Dreptunghi 4">
                <a:extLst>
                  <a:ext uri="{FF2B5EF4-FFF2-40B4-BE49-F238E27FC236}">
                    <a16:creationId xmlns:a16="http://schemas.microsoft.com/office/drawing/2014/main" id="{4A8FD6E6-5316-4365-932B-3B087D6B0893}"/>
                  </a:ext>
                </a:extLst>
              </p:cNvPr>
              <p:cNvSpPr/>
              <p:nvPr/>
            </p:nvSpPr>
            <p:spPr>
              <a:xfrm>
                <a:off x="725242" y="4731126"/>
                <a:ext cx="142603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𝐷</m:t>
                          </m:r>
                        </m:sub>
                      </m:sSub>
                      <m:r>
                        <a:rPr lang="en-US" i="0">
                          <a:latin typeface="Cambria Math" panose="02040503050406030204" pitchFamily="18" charset="0"/>
                        </a:rPr>
                        <m:t>=</m:t>
                      </m:r>
                      <m:r>
                        <a:rPr lang="en-US" i="1">
                          <a:latin typeface="Cambria Math" panose="02040503050406030204" pitchFamily="18" charset="0"/>
                          <a:ea typeface="Cambria Math" panose="02040503050406030204" pitchFamily="18" charset="0"/>
                        </a:rPr>
                        <m:t>𝑊</m:t>
                      </m:r>
                      <m:r>
                        <a:rPr lang="en-US" b="0" i="1" smtClean="0">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𝜌</m:t>
                          </m:r>
                        </m:e>
                        <m:sub>
                          <m:r>
                            <a:rPr lang="en-US" i="1">
                              <a:latin typeface="Cambria Math" panose="02040503050406030204" pitchFamily="18" charset="0"/>
                            </a:rPr>
                            <m:t>𝑠</m:t>
                          </m:r>
                        </m:sub>
                      </m:sSub>
                      <m:r>
                        <a:rPr lang="en-US" i="1">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𝑣</m:t>
                      </m:r>
                    </m:oMath>
                  </m:oMathPara>
                </a14:m>
                <a:endParaRPr lang="en-US" dirty="0"/>
              </a:p>
            </p:txBody>
          </p:sp>
        </mc:Choice>
        <mc:Fallback xmlns="">
          <p:sp>
            <p:nvSpPr>
              <p:cNvPr id="17" name="Dreptunghi 4">
                <a:extLst>
                  <a:ext uri="{FF2B5EF4-FFF2-40B4-BE49-F238E27FC236}">
                    <a16:creationId xmlns:a16="http://schemas.microsoft.com/office/drawing/2014/main" id="{4A8FD6E6-5316-4365-932B-3B087D6B0893}"/>
                  </a:ext>
                </a:extLst>
              </p:cNvPr>
              <p:cNvSpPr>
                <a:spLocks noRot="1" noChangeAspect="1" noMove="1" noResize="1" noEditPoints="1" noAdjustHandles="1" noChangeArrowheads="1" noChangeShapeType="1" noTextEdit="1"/>
              </p:cNvSpPr>
              <p:nvPr/>
            </p:nvSpPr>
            <p:spPr>
              <a:xfrm>
                <a:off x="725242" y="4731126"/>
                <a:ext cx="1426031" cy="369332"/>
              </a:xfrm>
              <a:prstGeom prst="rect">
                <a:avLst/>
              </a:prstGeom>
              <a:blipFill>
                <a:blip r:embed="rId7"/>
                <a:stretch>
                  <a:fillRect b="-6557"/>
                </a:stretch>
              </a:blipFill>
            </p:spPr>
            <p:txBody>
              <a:bodyPr/>
              <a:lstStyle/>
              <a:p>
                <a:r>
                  <a:rPr lang="en-US">
                    <a:noFill/>
                  </a:rPr>
                  <a:t> </a:t>
                </a:r>
              </a:p>
            </p:txBody>
          </p:sp>
        </mc:Fallback>
      </mc:AlternateContent>
      <p:sp>
        <p:nvSpPr>
          <p:cNvPr id="24" name="CasetăText 23">
            <a:extLst>
              <a:ext uri="{FF2B5EF4-FFF2-40B4-BE49-F238E27FC236}">
                <a16:creationId xmlns:a16="http://schemas.microsoft.com/office/drawing/2014/main" id="{E475D24B-E1CB-4125-9461-4A8897810840}"/>
              </a:ext>
            </a:extLst>
          </p:cNvPr>
          <p:cNvSpPr txBox="1"/>
          <p:nvPr/>
        </p:nvSpPr>
        <p:spPr>
          <a:xfrm>
            <a:off x="394278" y="1066999"/>
            <a:ext cx="5389302" cy="369332"/>
          </a:xfrm>
          <a:prstGeom prst="rect">
            <a:avLst/>
          </a:prstGeom>
          <a:noFill/>
        </p:spPr>
        <p:txBody>
          <a:bodyPr wrap="square" rtlCol="0">
            <a:spAutoFit/>
          </a:bodyPr>
          <a:lstStyle/>
          <a:p>
            <a:pPr marL="342900" indent="-342900">
              <a:buFont typeface="Arial" panose="020B0604020202020204" pitchFamily="34" charset="0"/>
              <a:buChar char="•"/>
            </a:pPr>
            <a:r>
              <a:rPr lang="en-US" dirty="0"/>
              <a:t>The current (by definition) is given by:</a:t>
            </a:r>
          </a:p>
        </p:txBody>
      </p:sp>
      <mc:AlternateContent xmlns:mc="http://schemas.openxmlformats.org/markup-compatibility/2006" xmlns:a14="http://schemas.microsoft.com/office/drawing/2010/main">
        <mc:Choice Requires="a14">
          <p:sp>
            <p:nvSpPr>
              <p:cNvPr id="26" name="CasetăText 25">
                <a:extLst>
                  <a:ext uri="{FF2B5EF4-FFF2-40B4-BE49-F238E27FC236}">
                    <a16:creationId xmlns:a16="http://schemas.microsoft.com/office/drawing/2014/main" id="{EB3DED5B-1C02-4AC5-ADDC-08B4AD7B54B8}"/>
                  </a:ext>
                </a:extLst>
              </p:cNvPr>
              <p:cNvSpPr txBox="1"/>
              <p:nvPr/>
            </p:nvSpPr>
            <p:spPr>
              <a:xfrm>
                <a:off x="394278" y="1981589"/>
                <a:ext cx="5937942" cy="923330"/>
              </a:xfrm>
              <a:prstGeom prst="rect">
                <a:avLst/>
              </a:prstGeom>
              <a:noFill/>
            </p:spPr>
            <p:txBody>
              <a:bodyPr wrap="square" rtlCol="0">
                <a:spAutoFit/>
              </a:bodyPr>
              <a:lstStyle/>
              <a:p>
                <a:pPr marL="342900" indent="-342900">
                  <a:buFont typeface="Arial" panose="020B0604020202020204" pitchFamily="34" charset="0"/>
                  <a:buChar char="•"/>
                </a:pP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rPr>
                          <m:t>𝑠</m:t>
                        </m:r>
                      </m:sub>
                    </m:sSub>
                  </m:oMath>
                </a14:m>
                <a:r>
                  <a:rPr lang="en-US" dirty="0"/>
                  <a:t> is the superficial channel charge density.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𝜌</m:t>
                        </m:r>
                      </m:e>
                      <m:sub>
                        <m:r>
                          <a:rPr lang="en-US" i="1">
                            <a:latin typeface="Cambria Math" panose="02040503050406030204" pitchFamily="18" charset="0"/>
                          </a:rPr>
                          <m:t>𝑠</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depends on the position)</a:t>
                </a:r>
              </a:p>
              <a:p>
                <a:pPr marL="342900" indent="-342900">
                  <a:buFont typeface="Arial" panose="020B0604020202020204" pitchFamily="34" charset="0"/>
                  <a:buChar char="•"/>
                </a:pPr>
                <a:r>
                  <a:rPr lang="en-US" dirty="0"/>
                  <a:t>The </a:t>
                </a:r>
                <a:r>
                  <a:rPr lang="el-GR" dirty="0"/>
                  <a:t>Δ</a:t>
                </a:r>
                <a:r>
                  <a:rPr lang="en-US" dirty="0"/>
                  <a:t>x channel element charge is given by:</a:t>
                </a:r>
              </a:p>
            </p:txBody>
          </p:sp>
        </mc:Choice>
        <mc:Fallback xmlns="">
          <p:sp>
            <p:nvSpPr>
              <p:cNvPr id="26" name="CasetăText 25">
                <a:extLst>
                  <a:ext uri="{FF2B5EF4-FFF2-40B4-BE49-F238E27FC236}">
                    <a16:creationId xmlns:a16="http://schemas.microsoft.com/office/drawing/2014/main" id="{EB3DED5B-1C02-4AC5-ADDC-08B4AD7B54B8}"/>
                  </a:ext>
                </a:extLst>
              </p:cNvPr>
              <p:cNvSpPr txBox="1">
                <a:spLocks noRot="1" noChangeAspect="1" noMove="1" noResize="1" noEditPoints="1" noAdjustHandles="1" noChangeArrowheads="1" noChangeShapeType="1" noTextEdit="1"/>
              </p:cNvSpPr>
              <p:nvPr/>
            </p:nvSpPr>
            <p:spPr>
              <a:xfrm>
                <a:off x="394278" y="1981589"/>
                <a:ext cx="5937942" cy="923330"/>
              </a:xfrm>
              <a:prstGeom prst="rect">
                <a:avLst/>
              </a:prstGeom>
              <a:blipFill>
                <a:blip r:embed="rId8"/>
                <a:stretch>
                  <a:fillRect l="-719" t="-3289" b="-9211"/>
                </a:stretch>
              </a:blipFill>
            </p:spPr>
            <p:txBody>
              <a:bodyPr/>
              <a:lstStyle/>
              <a:p>
                <a:r>
                  <a:rPr lang="en-US">
                    <a:noFill/>
                  </a:rPr>
                  <a:t> </a:t>
                </a:r>
              </a:p>
            </p:txBody>
          </p:sp>
        </mc:Fallback>
      </mc:AlternateContent>
      <p:sp>
        <p:nvSpPr>
          <p:cNvPr id="28" name="CasetăText 27">
            <a:extLst>
              <a:ext uri="{FF2B5EF4-FFF2-40B4-BE49-F238E27FC236}">
                <a16:creationId xmlns:a16="http://schemas.microsoft.com/office/drawing/2014/main" id="{36854411-9A62-4AE3-A503-2B5791B2A8F8}"/>
              </a:ext>
            </a:extLst>
          </p:cNvPr>
          <p:cNvSpPr txBox="1"/>
          <p:nvPr/>
        </p:nvSpPr>
        <p:spPr>
          <a:xfrm>
            <a:off x="394278" y="3298234"/>
            <a:ext cx="5389302" cy="369332"/>
          </a:xfrm>
          <a:prstGeom prst="rect">
            <a:avLst/>
          </a:prstGeom>
          <a:noFill/>
        </p:spPr>
        <p:txBody>
          <a:bodyPr wrap="square" rtlCol="0">
            <a:spAutoFit/>
          </a:bodyPr>
          <a:lstStyle/>
          <a:p>
            <a:pPr marL="342900" indent="-342900">
              <a:buFont typeface="Arial" panose="020B0604020202020204" pitchFamily="34" charset="0"/>
              <a:buChar char="•"/>
            </a:pPr>
            <a:r>
              <a:rPr lang="en-US" dirty="0"/>
              <a:t>Let v be the average charge speed.</a:t>
            </a:r>
          </a:p>
        </p:txBody>
      </p:sp>
      <p:sp>
        <p:nvSpPr>
          <p:cNvPr id="30" name="CasetăText 29">
            <a:extLst>
              <a:ext uri="{FF2B5EF4-FFF2-40B4-BE49-F238E27FC236}">
                <a16:creationId xmlns:a16="http://schemas.microsoft.com/office/drawing/2014/main" id="{8CC9DFB8-6FC0-4E9A-AF41-0860DB3EB315}"/>
              </a:ext>
            </a:extLst>
          </p:cNvPr>
          <p:cNvSpPr txBox="1"/>
          <p:nvPr/>
        </p:nvSpPr>
        <p:spPr>
          <a:xfrm>
            <a:off x="394278" y="4270286"/>
            <a:ext cx="5389302" cy="369332"/>
          </a:xfrm>
          <a:prstGeom prst="rect">
            <a:avLst/>
          </a:prstGeom>
          <a:noFill/>
        </p:spPr>
        <p:txBody>
          <a:bodyPr wrap="square" rtlCol="0">
            <a:spAutoFit/>
          </a:bodyPr>
          <a:lstStyle/>
          <a:p>
            <a:pPr marL="342900" indent="-342900">
              <a:buFont typeface="Arial" panose="020B0604020202020204" pitchFamily="34" charset="0"/>
              <a:buChar char="•"/>
            </a:pPr>
            <a:r>
              <a:rPr lang="en-US" dirty="0"/>
              <a:t>Drain current equation results:</a:t>
            </a:r>
          </a:p>
        </p:txBody>
      </p:sp>
      <mc:AlternateContent xmlns:mc="http://schemas.openxmlformats.org/markup-compatibility/2006" xmlns:a14="http://schemas.microsoft.com/office/drawing/2010/main">
        <mc:Choice Requires="a14">
          <p:sp>
            <p:nvSpPr>
              <p:cNvPr id="2" name="CasetăText 29">
                <a:extLst>
                  <a:ext uri="{FF2B5EF4-FFF2-40B4-BE49-F238E27FC236}">
                    <a16:creationId xmlns:a16="http://schemas.microsoft.com/office/drawing/2014/main" id="{96739D20-2D01-4506-8824-DF7214835668}"/>
                  </a:ext>
                </a:extLst>
              </p:cNvPr>
              <p:cNvSpPr txBox="1"/>
              <p:nvPr/>
            </p:nvSpPr>
            <p:spPr>
              <a:xfrm>
                <a:off x="394278" y="5238295"/>
                <a:ext cx="5389302" cy="646331"/>
              </a:xfrm>
              <a:prstGeom prst="rect">
                <a:avLst/>
              </a:prstGeom>
              <a:noFill/>
            </p:spPr>
            <p:txBody>
              <a:bodyPr wrap="square" rtlCol="0">
                <a:spAutoFit/>
              </a:bodyPr>
              <a:lstStyle/>
              <a:p>
                <a:pPr marL="342900" indent="-342900">
                  <a:buFont typeface="Arial" panose="020B0604020202020204" pitchFamily="34" charset="0"/>
                  <a:buChar char="•"/>
                </a:pPr>
                <a:r>
                  <a:rPr lang="en-US" dirty="0"/>
                  <a:t>To make use of this equation, we need to determine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rPr>
                          <m:t>𝑠</m:t>
                        </m:r>
                      </m:sub>
                    </m:sSub>
                  </m:oMath>
                </a14:m>
                <a:r>
                  <a:rPr lang="en-US" dirty="0"/>
                  <a:t> and v (W is known).</a:t>
                </a:r>
              </a:p>
            </p:txBody>
          </p:sp>
        </mc:Choice>
        <mc:Fallback xmlns="">
          <p:sp>
            <p:nvSpPr>
              <p:cNvPr id="2" name="CasetăText 29">
                <a:extLst>
                  <a:ext uri="{FF2B5EF4-FFF2-40B4-BE49-F238E27FC236}">
                    <a16:creationId xmlns:a16="http://schemas.microsoft.com/office/drawing/2014/main" id="{96739D20-2D01-4506-8824-DF7214835668}"/>
                  </a:ext>
                </a:extLst>
              </p:cNvPr>
              <p:cNvSpPr txBox="1">
                <a:spLocks noRot="1" noChangeAspect="1" noMove="1" noResize="1" noEditPoints="1" noAdjustHandles="1" noChangeArrowheads="1" noChangeShapeType="1" noTextEdit="1"/>
              </p:cNvSpPr>
              <p:nvPr/>
            </p:nvSpPr>
            <p:spPr>
              <a:xfrm>
                <a:off x="394278" y="5238295"/>
                <a:ext cx="5389302" cy="646331"/>
              </a:xfrm>
              <a:prstGeom prst="rect">
                <a:avLst/>
              </a:prstGeom>
              <a:blipFill>
                <a:blip r:embed="rId9"/>
                <a:stretch>
                  <a:fillRect l="-792" t="-4717" r="-1357" b="-14151"/>
                </a:stretch>
              </a:blipFill>
            </p:spPr>
            <p:txBody>
              <a:bodyPr/>
              <a:lstStyle/>
              <a:p>
                <a:r>
                  <a:rPr lang="en-US">
                    <a:noFill/>
                  </a:rPr>
                  <a:t> </a:t>
                </a:r>
              </a:p>
            </p:txBody>
          </p:sp>
        </mc:Fallback>
      </mc:AlternateContent>
      <p:sp>
        <p:nvSpPr>
          <p:cNvPr id="5" name="Rectangle: Rounded Corners 4">
            <a:extLst>
              <a:ext uri="{FF2B5EF4-FFF2-40B4-BE49-F238E27FC236}">
                <a16:creationId xmlns:a16="http://schemas.microsoft.com/office/drawing/2014/main" id="{9D5376F9-49FD-40F8-9306-F514E81F4F9F}"/>
              </a:ext>
            </a:extLst>
          </p:cNvPr>
          <p:cNvSpPr/>
          <p:nvPr/>
        </p:nvSpPr>
        <p:spPr>
          <a:xfrm>
            <a:off x="725242" y="4731125"/>
            <a:ext cx="1426031" cy="369333"/>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4699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009E1D-3363-4528-8EED-4E8959AC5FF2}"/>
              </a:ext>
            </a:extLst>
          </p:cNvPr>
          <p:cNvPicPr>
            <a:picLocks noChangeAspect="1"/>
          </p:cNvPicPr>
          <p:nvPr/>
        </p:nvPicPr>
        <p:blipFill>
          <a:blip r:embed="rId2"/>
          <a:stretch>
            <a:fillRect/>
          </a:stretch>
        </p:blipFill>
        <p:spPr>
          <a:xfrm>
            <a:off x="7989636" y="1245609"/>
            <a:ext cx="3759018" cy="4774429"/>
          </a:xfrm>
          <a:prstGeom prst="rect">
            <a:avLst/>
          </a:prstGeom>
        </p:spPr>
      </p:pic>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826852" cy="461665"/>
          </a:xfrm>
          <a:prstGeom prst="rect">
            <a:avLst/>
          </a:prstGeom>
          <a:noFill/>
        </p:spPr>
        <p:txBody>
          <a:bodyPr wrap="none" rtlCol="0">
            <a:spAutoFit/>
          </a:bodyPr>
          <a:lstStyle/>
          <a:p>
            <a:r>
              <a:rPr lang="en-US" sz="2400" dirty="0"/>
              <a:t>MOS Transistor Model – Linear Region Model</a:t>
            </a:r>
            <a:endParaRPr lang="ro-RO" sz="2400" dirty="0"/>
          </a:p>
        </p:txBody>
      </p:sp>
      <mc:AlternateContent xmlns:mc="http://schemas.openxmlformats.org/markup-compatibility/2006" xmlns:a14="http://schemas.microsoft.com/office/drawing/2010/main">
        <mc:Choice Requires="a14">
          <p:sp>
            <p:nvSpPr>
              <p:cNvPr id="11" name="Dreptunghi 4">
                <a:extLst>
                  <a:ext uri="{FF2B5EF4-FFF2-40B4-BE49-F238E27FC236}">
                    <a16:creationId xmlns:a16="http://schemas.microsoft.com/office/drawing/2014/main" id="{B50F2137-7E5C-4AF7-9895-26ACCA0F48D0}"/>
                  </a:ext>
                </a:extLst>
              </p:cNvPr>
              <p:cNvSpPr/>
              <p:nvPr/>
            </p:nvSpPr>
            <p:spPr>
              <a:xfrm>
                <a:off x="704473" y="1856094"/>
                <a:ext cx="2322687"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𝐺</m:t>
                          </m:r>
                        </m:sub>
                      </m:sSub>
                      <m:r>
                        <a:rPr lang="en-US" i="0">
                          <a:latin typeface="Cambria Math" panose="02040503050406030204" pitchFamily="18" charset="0"/>
                        </a:rPr>
                        <m:t>=</m:t>
                      </m:r>
                      <m:r>
                        <a:rPr lang="en-US" b="0" i="0" smtClean="0">
                          <a:latin typeface="Cambria Math" panose="02040503050406030204" pitchFamily="18" charset="0"/>
                        </a:rPr>
                        <m:t>−</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𝑐h</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𝑑𝑒𝑝</m:t>
                          </m:r>
                        </m:sub>
                      </m:sSub>
                      <m:r>
                        <a:rPr lang="en-US" b="0" i="1" smtClean="0">
                          <a:latin typeface="Cambria Math" panose="02040503050406030204" pitchFamily="18" charset="0"/>
                        </a:rPr>
                        <m:t>)</m:t>
                      </m:r>
                    </m:oMath>
                  </m:oMathPara>
                </a14:m>
                <a:endParaRPr lang="en-US" dirty="0"/>
              </a:p>
            </p:txBody>
          </p:sp>
        </mc:Choice>
        <mc:Fallback xmlns="">
          <p:sp>
            <p:nvSpPr>
              <p:cNvPr id="11" name="Dreptunghi 4">
                <a:extLst>
                  <a:ext uri="{FF2B5EF4-FFF2-40B4-BE49-F238E27FC236}">
                    <a16:creationId xmlns:a16="http://schemas.microsoft.com/office/drawing/2014/main" id="{B50F2137-7E5C-4AF7-9895-26ACCA0F48D0}"/>
                  </a:ext>
                </a:extLst>
              </p:cNvPr>
              <p:cNvSpPr>
                <a:spLocks noRot="1" noChangeAspect="1" noMove="1" noResize="1" noEditPoints="1" noAdjustHandles="1" noChangeArrowheads="1" noChangeShapeType="1" noTextEdit="1"/>
              </p:cNvSpPr>
              <p:nvPr/>
            </p:nvSpPr>
            <p:spPr>
              <a:xfrm>
                <a:off x="704473" y="1856094"/>
                <a:ext cx="2322687" cy="390748"/>
              </a:xfrm>
              <a:prstGeom prst="rect">
                <a:avLst/>
              </a:prstGeom>
              <a:blipFill>
                <a:blip r:embed="rId3"/>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CasetăText 23">
                <a:extLst>
                  <a:ext uri="{FF2B5EF4-FFF2-40B4-BE49-F238E27FC236}">
                    <a16:creationId xmlns:a16="http://schemas.microsoft.com/office/drawing/2014/main" id="{E475D24B-E1CB-4125-9461-4A8897810840}"/>
                  </a:ext>
                </a:extLst>
              </p:cNvPr>
              <p:cNvSpPr txBox="1"/>
              <p:nvPr/>
            </p:nvSpPr>
            <p:spPr>
              <a:xfrm>
                <a:off x="392716" y="990515"/>
                <a:ext cx="7904216" cy="923330"/>
              </a:xfrm>
              <a:prstGeom prst="rect">
                <a:avLst/>
              </a:prstGeom>
              <a:noFill/>
            </p:spPr>
            <p:txBody>
              <a:bodyPr wrap="square" rtlCol="0">
                <a:spAutoFit/>
              </a:bodyPr>
              <a:lstStyle/>
              <a:p>
                <a:pPr marL="342900" indent="-342900">
                  <a:buFont typeface="Arial" panose="020B0604020202020204" pitchFamily="34" charset="0"/>
                  <a:buChar char="•"/>
                </a:pPr>
                <a:r>
                  <a:rPr lang="en-US" dirty="0"/>
                  <a:t>To evaluate the superficial channel charge density,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rPr>
                          <m:t>𝑠</m:t>
                        </m:r>
                      </m:sub>
                    </m:sSub>
                  </m:oMath>
                </a14:m>
                <a:r>
                  <a:rPr lang="en-US" dirty="0"/>
                  <a:t>, we consider a channel element at position x</a:t>
                </a:r>
              </a:p>
              <a:p>
                <a:pPr marL="342900" indent="-342900">
                  <a:buFont typeface="Arial" panose="020B0604020202020204" pitchFamily="34" charset="0"/>
                  <a:buChar char="•"/>
                </a:pPr>
                <a:r>
                  <a:rPr lang="en-US" dirty="0"/>
                  <a:t>The charge on the gate is equal (with opposite sign) to the total silicon charge. </a:t>
                </a:r>
              </a:p>
            </p:txBody>
          </p:sp>
        </mc:Choice>
        <mc:Fallback xmlns="">
          <p:sp>
            <p:nvSpPr>
              <p:cNvPr id="24" name="CasetăText 23">
                <a:extLst>
                  <a:ext uri="{FF2B5EF4-FFF2-40B4-BE49-F238E27FC236}">
                    <a16:creationId xmlns:a16="http://schemas.microsoft.com/office/drawing/2014/main" id="{E475D24B-E1CB-4125-9461-4A8897810840}"/>
                  </a:ext>
                </a:extLst>
              </p:cNvPr>
              <p:cNvSpPr txBox="1">
                <a:spLocks noRot="1" noChangeAspect="1" noMove="1" noResize="1" noEditPoints="1" noAdjustHandles="1" noChangeArrowheads="1" noChangeShapeType="1" noTextEdit="1"/>
              </p:cNvSpPr>
              <p:nvPr/>
            </p:nvSpPr>
            <p:spPr>
              <a:xfrm>
                <a:off x="392716" y="990515"/>
                <a:ext cx="7904216" cy="923330"/>
              </a:xfrm>
              <a:prstGeom prst="rect">
                <a:avLst/>
              </a:prstGeom>
              <a:blipFill>
                <a:blip r:embed="rId4"/>
                <a:stretch>
                  <a:fillRect l="-463" t="-3289" b="-9211"/>
                </a:stretch>
              </a:blipFill>
            </p:spPr>
            <p:txBody>
              <a:bodyPr/>
              <a:lstStyle/>
              <a:p>
                <a:r>
                  <a:rPr lang="en-US">
                    <a:noFill/>
                  </a:rPr>
                  <a:t> </a:t>
                </a:r>
              </a:p>
            </p:txBody>
          </p:sp>
        </mc:Fallback>
      </mc:AlternateContent>
      <p:sp>
        <p:nvSpPr>
          <p:cNvPr id="8" name="CasetăText 23">
            <a:extLst>
              <a:ext uri="{FF2B5EF4-FFF2-40B4-BE49-F238E27FC236}">
                <a16:creationId xmlns:a16="http://schemas.microsoft.com/office/drawing/2014/main" id="{1F3E80B6-17D9-4BCD-B6B1-93E180D28541}"/>
              </a:ext>
            </a:extLst>
          </p:cNvPr>
          <p:cNvSpPr txBox="1"/>
          <p:nvPr/>
        </p:nvSpPr>
        <p:spPr>
          <a:xfrm>
            <a:off x="400050" y="2190848"/>
            <a:ext cx="7553486" cy="369332"/>
          </a:xfrm>
          <a:prstGeom prst="rect">
            <a:avLst/>
          </a:prstGeom>
          <a:noFill/>
        </p:spPr>
        <p:txBody>
          <a:bodyPr wrap="square" rtlCol="0">
            <a:spAutoFit/>
          </a:bodyPr>
          <a:lstStyle/>
          <a:p>
            <a:pPr marL="342900" indent="-342900">
              <a:buFont typeface="Arial" panose="020B0604020202020204" pitchFamily="34" charset="0"/>
              <a:buChar char="•"/>
            </a:pPr>
            <a:r>
              <a:rPr lang="en-US" dirty="0"/>
              <a:t>Total gate charge is given by the MOS capacitor</a:t>
            </a:r>
          </a:p>
        </p:txBody>
      </p:sp>
      <mc:AlternateContent xmlns:mc="http://schemas.openxmlformats.org/markup-compatibility/2006" xmlns:a14="http://schemas.microsoft.com/office/drawing/2010/main">
        <mc:Choice Requires="a14">
          <p:sp>
            <p:nvSpPr>
              <p:cNvPr id="9" name="Dreptunghi 4">
                <a:extLst>
                  <a:ext uri="{FF2B5EF4-FFF2-40B4-BE49-F238E27FC236}">
                    <a16:creationId xmlns:a16="http://schemas.microsoft.com/office/drawing/2014/main" id="{87A182CB-DE88-48DF-BDB0-E44FF88D6F2E}"/>
                  </a:ext>
                </a:extLst>
              </p:cNvPr>
              <p:cNvSpPr/>
              <p:nvPr/>
            </p:nvSpPr>
            <p:spPr>
              <a:xfrm>
                <a:off x="704473" y="2560173"/>
                <a:ext cx="21967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𝐺</m:t>
                          </m:r>
                        </m:sub>
                      </m:sSub>
                      <m:r>
                        <a:rPr lang="en-US" i="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𝐺</m:t>
                              </m:r>
                            </m:sub>
                          </m:sSub>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d>
                    </m:oMath>
                  </m:oMathPara>
                </a14:m>
                <a:endParaRPr lang="en-US" dirty="0"/>
              </a:p>
            </p:txBody>
          </p:sp>
        </mc:Choice>
        <mc:Fallback xmlns="">
          <p:sp>
            <p:nvSpPr>
              <p:cNvPr id="9" name="Dreptunghi 4">
                <a:extLst>
                  <a:ext uri="{FF2B5EF4-FFF2-40B4-BE49-F238E27FC236}">
                    <a16:creationId xmlns:a16="http://schemas.microsoft.com/office/drawing/2014/main" id="{87A182CB-DE88-48DF-BDB0-E44FF88D6F2E}"/>
                  </a:ext>
                </a:extLst>
              </p:cNvPr>
              <p:cNvSpPr>
                <a:spLocks noRot="1" noChangeAspect="1" noMove="1" noResize="1" noEditPoints="1" noAdjustHandles="1" noChangeArrowheads="1" noChangeShapeType="1" noTextEdit="1"/>
              </p:cNvSpPr>
              <p:nvPr/>
            </p:nvSpPr>
            <p:spPr>
              <a:xfrm>
                <a:off x="704473" y="2560173"/>
                <a:ext cx="2196755" cy="369332"/>
              </a:xfrm>
              <a:prstGeom prst="rect">
                <a:avLst/>
              </a:prstGeom>
              <a:blipFill>
                <a:blip r:embed="rId5"/>
                <a:stretch>
                  <a:fillRect b="-11475"/>
                </a:stretch>
              </a:blipFill>
            </p:spPr>
            <p:txBody>
              <a:bodyPr/>
              <a:lstStyle/>
              <a:p>
                <a:r>
                  <a:rPr lang="en-US">
                    <a:noFill/>
                  </a:rPr>
                  <a:t> </a:t>
                </a:r>
              </a:p>
            </p:txBody>
          </p:sp>
        </mc:Fallback>
      </mc:AlternateContent>
      <p:sp>
        <p:nvSpPr>
          <p:cNvPr id="10" name="CasetăText 23">
            <a:extLst>
              <a:ext uri="{FF2B5EF4-FFF2-40B4-BE49-F238E27FC236}">
                <a16:creationId xmlns:a16="http://schemas.microsoft.com/office/drawing/2014/main" id="{062F22B4-EBC5-410D-9086-D8EBF66F77FB}"/>
              </a:ext>
            </a:extLst>
          </p:cNvPr>
          <p:cNvSpPr txBox="1"/>
          <p:nvPr/>
        </p:nvSpPr>
        <p:spPr>
          <a:xfrm>
            <a:off x="400050" y="2873511"/>
            <a:ext cx="7553486" cy="646331"/>
          </a:xfrm>
          <a:prstGeom prst="rect">
            <a:avLst/>
          </a:prstGeom>
          <a:noFill/>
        </p:spPr>
        <p:txBody>
          <a:bodyPr wrap="square" rtlCol="0">
            <a:spAutoFit/>
          </a:bodyPr>
          <a:lstStyle/>
          <a:p>
            <a:pPr marL="342900" indent="-342900">
              <a:buFont typeface="Arial" panose="020B0604020202020204" pitchFamily="34" charset="0"/>
              <a:buChar char="•"/>
            </a:pPr>
            <a:r>
              <a:rPr lang="en-US" dirty="0"/>
              <a:t>The depletion region charge is given equal to the total gate charge at the threshold voltage (with a minus sign for an n-type transistor)</a:t>
            </a:r>
          </a:p>
        </p:txBody>
      </p:sp>
      <mc:AlternateContent xmlns:mc="http://schemas.openxmlformats.org/markup-compatibility/2006" xmlns:a14="http://schemas.microsoft.com/office/drawing/2010/main">
        <mc:Choice Requires="a14">
          <p:sp>
            <p:nvSpPr>
              <p:cNvPr id="12" name="Dreptunghi 4">
                <a:extLst>
                  <a:ext uri="{FF2B5EF4-FFF2-40B4-BE49-F238E27FC236}">
                    <a16:creationId xmlns:a16="http://schemas.microsoft.com/office/drawing/2014/main" id="{28463286-AA3C-4718-9ADC-B6488E49AC75}"/>
                  </a:ext>
                </a:extLst>
              </p:cNvPr>
              <p:cNvSpPr/>
              <p:nvPr/>
            </p:nvSpPr>
            <p:spPr>
              <a:xfrm>
                <a:off x="704473" y="3456188"/>
                <a:ext cx="1616340"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𝑑𝑒𝑝</m:t>
                          </m:r>
                        </m:sub>
                      </m:sSub>
                      <m:r>
                        <a:rPr lang="en-US" i="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𝑇</m:t>
                          </m:r>
                        </m:sub>
                      </m:sSub>
                    </m:oMath>
                  </m:oMathPara>
                </a14:m>
                <a:endParaRPr lang="en-US" dirty="0"/>
              </a:p>
            </p:txBody>
          </p:sp>
        </mc:Choice>
        <mc:Fallback xmlns="">
          <p:sp>
            <p:nvSpPr>
              <p:cNvPr id="12" name="Dreptunghi 4">
                <a:extLst>
                  <a:ext uri="{FF2B5EF4-FFF2-40B4-BE49-F238E27FC236}">
                    <a16:creationId xmlns:a16="http://schemas.microsoft.com/office/drawing/2014/main" id="{28463286-AA3C-4718-9ADC-B6488E49AC75}"/>
                  </a:ext>
                </a:extLst>
              </p:cNvPr>
              <p:cNvSpPr>
                <a:spLocks noRot="1" noChangeAspect="1" noMove="1" noResize="1" noEditPoints="1" noAdjustHandles="1" noChangeArrowheads="1" noChangeShapeType="1" noTextEdit="1"/>
              </p:cNvSpPr>
              <p:nvPr/>
            </p:nvSpPr>
            <p:spPr>
              <a:xfrm>
                <a:off x="704473" y="3456188"/>
                <a:ext cx="1616340" cy="390748"/>
              </a:xfrm>
              <a:prstGeom prst="rect">
                <a:avLst/>
              </a:prstGeom>
              <a:blipFill>
                <a:blip r:embed="rId6"/>
                <a:stretch>
                  <a:fillRect b="-7813"/>
                </a:stretch>
              </a:blipFill>
            </p:spPr>
            <p:txBody>
              <a:bodyPr/>
              <a:lstStyle/>
              <a:p>
                <a:r>
                  <a:rPr lang="en-US">
                    <a:noFill/>
                  </a:rPr>
                  <a:t> </a:t>
                </a:r>
              </a:p>
            </p:txBody>
          </p:sp>
        </mc:Fallback>
      </mc:AlternateContent>
      <p:sp>
        <p:nvSpPr>
          <p:cNvPr id="14" name="CasetăText 23">
            <a:extLst>
              <a:ext uri="{FF2B5EF4-FFF2-40B4-BE49-F238E27FC236}">
                <a16:creationId xmlns:a16="http://schemas.microsoft.com/office/drawing/2014/main" id="{0DC53DA6-0EF3-47C1-A0A0-9E58E4B19856}"/>
              </a:ext>
            </a:extLst>
          </p:cNvPr>
          <p:cNvSpPr txBox="1"/>
          <p:nvPr/>
        </p:nvSpPr>
        <p:spPr>
          <a:xfrm>
            <a:off x="392716" y="3877370"/>
            <a:ext cx="7553486" cy="369332"/>
          </a:xfrm>
          <a:prstGeom prst="rect">
            <a:avLst/>
          </a:prstGeom>
          <a:noFill/>
        </p:spPr>
        <p:txBody>
          <a:bodyPr wrap="square" rtlCol="0">
            <a:spAutoFit/>
          </a:bodyPr>
          <a:lstStyle/>
          <a:p>
            <a:pPr marL="342900" indent="-342900">
              <a:buFont typeface="Arial" panose="020B0604020202020204" pitchFamily="34" charset="0"/>
              <a:buChar char="•"/>
            </a:pPr>
            <a:r>
              <a:rPr lang="en-US" dirty="0"/>
              <a:t>The channel charge results</a:t>
            </a:r>
          </a:p>
        </p:txBody>
      </p:sp>
      <mc:AlternateContent xmlns:mc="http://schemas.openxmlformats.org/markup-compatibility/2006" xmlns:a14="http://schemas.microsoft.com/office/drawing/2010/main">
        <mc:Choice Requires="a14">
          <p:sp>
            <p:nvSpPr>
              <p:cNvPr id="19" name="Dreptunghi 4">
                <a:extLst>
                  <a:ext uri="{FF2B5EF4-FFF2-40B4-BE49-F238E27FC236}">
                    <a16:creationId xmlns:a16="http://schemas.microsoft.com/office/drawing/2014/main" id="{3D7607DF-057D-43BB-A539-7FDFFDBF3DDD}"/>
                  </a:ext>
                </a:extLst>
              </p:cNvPr>
              <p:cNvSpPr/>
              <p:nvPr/>
            </p:nvSpPr>
            <p:spPr>
              <a:xfrm>
                <a:off x="704473" y="4213482"/>
                <a:ext cx="4502515" cy="390748"/>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𝑐h</m:t>
                          </m:r>
                        </m:sub>
                      </m:sSub>
                      <m:r>
                        <a:rPr lang="en-US" i="0">
                          <a:latin typeface="Cambria Math" panose="02040503050406030204" pitchFamily="18" charset="0"/>
                        </a:rPr>
                        <m:t>=</m:t>
                      </m:r>
                      <m:r>
                        <a:rPr lang="en-US" b="0" i="0" smtClean="0">
                          <a:latin typeface="Cambria Math" panose="02040503050406030204" pitchFamily="18" charset="0"/>
                        </a:rPr>
                        <m:t>−</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b="0" i="1" smtClean="0">
                              <a:latin typeface="Cambria Math" panose="02040503050406030204" pitchFamily="18" charset="0"/>
                            </a:rPr>
                            <m:t>𝐺</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𝑑𝑒𝑝</m:t>
                          </m:r>
                        </m:sub>
                      </m:sSub>
                      <m:r>
                        <a:rPr lang="en-US" b="0" i="0"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𝐺</m:t>
                              </m:r>
                            </m:sub>
                          </m:sSub>
                          <m:r>
                            <a:rPr lang="en-US" i="1">
                              <a:latin typeface="Cambria Math" panose="02040503050406030204" pitchFamily="18" charset="0"/>
                            </a:rPr>
                            <m:t>−</m:t>
                          </m:r>
                          <m:r>
                            <a:rPr lang="en-US" i="1">
                              <a:latin typeface="Cambria Math" panose="02040503050406030204" pitchFamily="18" charset="0"/>
                            </a:rPr>
                            <m:t>𝑉</m:t>
                          </m:r>
                          <m:d>
                            <m:dPr>
                              <m:ctrlPr>
                                <a:rPr lang="en-US" i="1">
                                  <a:latin typeface="Cambria Math" panose="02040503050406030204" pitchFamily="18" charset="0"/>
                                </a:rPr>
                              </m:ctrlPr>
                            </m:dPr>
                            <m:e>
                              <m:r>
                                <a:rPr lang="en-US" i="1">
                                  <a:latin typeface="Cambria Math" panose="02040503050406030204" pitchFamily="18" charset="0"/>
                                </a:rPr>
                                <m:t>𝑥</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𝑇</m:t>
                              </m:r>
                            </m:sub>
                          </m:sSub>
                        </m:e>
                      </m:d>
                    </m:oMath>
                  </m:oMathPara>
                </a14:m>
                <a:endParaRPr lang="en-US" dirty="0"/>
              </a:p>
            </p:txBody>
          </p:sp>
        </mc:Choice>
        <mc:Fallback xmlns="">
          <p:sp>
            <p:nvSpPr>
              <p:cNvPr id="19" name="Dreptunghi 4">
                <a:extLst>
                  <a:ext uri="{FF2B5EF4-FFF2-40B4-BE49-F238E27FC236}">
                    <a16:creationId xmlns:a16="http://schemas.microsoft.com/office/drawing/2014/main" id="{3D7607DF-057D-43BB-A539-7FDFFDBF3DDD}"/>
                  </a:ext>
                </a:extLst>
              </p:cNvPr>
              <p:cNvSpPr>
                <a:spLocks noRot="1" noChangeAspect="1" noMove="1" noResize="1" noEditPoints="1" noAdjustHandles="1" noChangeArrowheads="1" noChangeShapeType="1" noTextEdit="1"/>
              </p:cNvSpPr>
              <p:nvPr/>
            </p:nvSpPr>
            <p:spPr>
              <a:xfrm>
                <a:off x="704473" y="4213482"/>
                <a:ext cx="4502515" cy="390748"/>
              </a:xfrm>
              <a:prstGeom prst="rect">
                <a:avLst/>
              </a:prstGeom>
              <a:blipFill>
                <a:blip r:embed="rId7"/>
                <a:stretch>
                  <a:fillRect l="-271" b="-7813"/>
                </a:stretch>
              </a:blipFill>
            </p:spPr>
            <p:txBody>
              <a:bodyPr/>
              <a:lstStyle/>
              <a:p>
                <a:r>
                  <a:rPr lang="en-US">
                    <a:noFill/>
                  </a:rPr>
                  <a:t> </a:t>
                </a:r>
              </a:p>
            </p:txBody>
          </p:sp>
        </mc:Fallback>
      </mc:AlternateContent>
      <p:sp>
        <p:nvSpPr>
          <p:cNvPr id="21" name="CasetăText 23">
            <a:extLst>
              <a:ext uri="{FF2B5EF4-FFF2-40B4-BE49-F238E27FC236}">
                <a16:creationId xmlns:a16="http://schemas.microsoft.com/office/drawing/2014/main" id="{9B1AC533-D7CF-46D9-938E-450289EC4257}"/>
              </a:ext>
            </a:extLst>
          </p:cNvPr>
          <p:cNvSpPr txBox="1"/>
          <p:nvPr/>
        </p:nvSpPr>
        <p:spPr>
          <a:xfrm>
            <a:off x="392716" y="4604230"/>
            <a:ext cx="7553486" cy="923330"/>
          </a:xfrm>
          <a:prstGeom prst="rect">
            <a:avLst/>
          </a:prstGeom>
          <a:noFill/>
        </p:spPr>
        <p:txBody>
          <a:bodyPr wrap="square" rtlCol="0">
            <a:spAutoFit/>
          </a:bodyPr>
          <a:lstStyle/>
          <a:p>
            <a:pPr marL="342900" indent="-342900">
              <a:buFont typeface="Arial" panose="020B0604020202020204" pitchFamily="34" charset="0"/>
              <a:buChar char="•"/>
            </a:pPr>
            <a:r>
              <a:rPr lang="en-US" dirty="0"/>
              <a:t>To get the superficial channel charge, we need to divide Q</a:t>
            </a:r>
            <a:r>
              <a:rPr lang="en-US" baseline="-25000" dirty="0"/>
              <a:t>ch</a:t>
            </a:r>
            <a:r>
              <a:rPr lang="en-US" dirty="0"/>
              <a:t> to the channel element area. For this, let C</a:t>
            </a:r>
            <a:r>
              <a:rPr lang="en-US" baseline="-25000" dirty="0"/>
              <a:t>ox</a:t>
            </a:r>
            <a:r>
              <a:rPr lang="en-US" dirty="0"/>
              <a:t> be gate specific capacitance (capacitance of unit area). In this case, we have</a:t>
            </a:r>
          </a:p>
        </p:txBody>
      </p:sp>
      <mc:AlternateContent xmlns:mc="http://schemas.openxmlformats.org/markup-compatibility/2006" xmlns:a14="http://schemas.microsoft.com/office/drawing/2010/main">
        <mc:Choice Requires="a14">
          <p:sp>
            <p:nvSpPr>
              <p:cNvPr id="23" name="Dreptunghi 4">
                <a:extLst>
                  <a:ext uri="{FF2B5EF4-FFF2-40B4-BE49-F238E27FC236}">
                    <a16:creationId xmlns:a16="http://schemas.microsoft.com/office/drawing/2014/main" id="{EADF9671-6FF4-4665-A426-846DD24DD3CA}"/>
                  </a:ext>
                </a:extLst>
              </p:cNvPr>
              <p:cNvSpPr/>
              <p:nvPr/>
            </p:nvSpPr>
            <p:spPr>
              <a:xfrm>
                <a:off x="704473" y="5563892"/>
                <a:ext cx="3337260" cy="3693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rPr>
                            <m:t>𝑠</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i="0">
                          <a:latin typeface="Cambria Math" panose="02040503050406030204" pitchFamily="18" charset="0"/>
                        </a:rPr>
                        <m:t>=</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𝑜𝑥</m:t>
                          </m:r>
                        </m:sub>
                      </m:sSub>
                      <m:r>
                        <a:rPr lang="en-US" b="0" i="1" smtClean="0">
                          <a:latin typeface="Cambria Math" panose="02040503050406030204" pitchFamily="18" charset="0"/>
                        </a:rPr>
                        <m:t> </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𝐺</m:t>
                              </m:r>
                            </m:sub>
                          </m:sSub>
                          <m:r>
                            <a:rPr lang="en-US" i="1">
                              <a:latin typeface="Cambria Math" panose="02040503050406030204" pitchFamily="18" charset="0"/>
                            </a:rPr>
                            <m:t>−</m:t>
                          </m:r>
                          <m:r>
                            <a:rPr lang="en-US" i="1">
                              <a:latin typeface="Cambria Math" panose="02040503050406030204" pitchFamily="18" charset="0"/>
                            </a:rPr>
                            <m:t>𝑉</m:t>
                          </m:r>
                          <m:d>
                            <m:dPr>
                              <m:ctrlPr>
                                <a:rPr lang="en-US" i="1">
                                  <a:latin typeface="Cambria Math" panose="02040503050406030204" pitchFamily="18" charset="0"/>
                                </a:rPr>
                              </m:ctrlPr>
                            </m:dPr>
                            <m:e>
                              <m:r>
                                <a:rPr lang="en-US" i="1">
                                  <a:latin typeface="Cambria Math" panose="02040503050406030204" pitchFamily="18" charset="0"/>
                                </a:rPr>
                                <m:t>𝑥</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𝑇</m:t>
                              </m:r>
                            </m:sub>
                          </m:sSub>
                        </m:e>
                      </m:d>
                    </m:oMath>
                  </m:oMathPara>
                </a14:m>
                <a:endParaRPr lang="en-US" dirty="0"/>
              </a:p>
            </p:txBody>
          </p:sp>
        </mc:Choice>
        <mc:Fallback xmlns="">
          <p:sp>
            <p:nvSpPr>
              <p:cNvPr id="23" name="Dreptunghi 4">
                <a:extLst>
                  <a:ext uri="{FF2B5EF4-FFF2-40B4-BE49-F238E27FC236}">
                    <a16:creationId xmlns:a16="http://schemas.microsoft.com/office/drawing/2014/main" id="{EADF9671-6FF4-4665-A426-846DD24DD3CA}"/>
                  </a:ext>
                </a:extLst>
              </p:cNvPr>
              <p:cNvSpPr>
                <a:spLocks noRot="1" noChangeAspect="1" noMove="1" noResize="1" noEditPoints="1" noAdjustHandles="1" noChangeArrowheads="1" noChangeShapeType="1" noTextEdit="1"/>
              </p:cNvSpPr>
              <p:nvPr/>
            </p:nvSpPr>
            <p:spPr>
              <a:xfrm>
                <a:off x="704473" y="5563892"/>
                <a:ext cx="3337260" cy="369332"/>
              </a:xfrm>
              <a:prstGeom prst="rect">
                <a:avLst/>
              </a:prstGeom>
              <a:blipFill>
                <a:blip r:embed="rId8"/>
                <a:stretch>
                  <a:fillRect b="-13333"/>
                </a:stretch>
              </a:blipFill>
            </p:spPr>
            <p:txBody>
              <a:bodyPr/>
              <a:lstStyle/>
              <a:p>
                <a:r>
                  <a:rPr lang="en-US">
                    <a:noFill/>
                  </a:rPr>
                  <a:t> </a:t>
                </a:r>
              </a:p>
            </p:txBody>
          </p:sp>
        </mc:Fallback>
      </mc:AlternateContent>
      <p:sp>
        <p:nvSpPr>
          <p:cNvPr id="33" name="Rectangle: Rounded Corners 32">
            <a:extLst>
              <a:ext uri="{FF2B5EF4-FFF2-40B4-BE49-F238E27FC236}">
                <a16:creationId xmlns:a16="http://schemas.microsoft.com/office/drawing/2014/main" id="{03BF4916-A2F3-4EB2-9972-701DF0B2272F}"/>
              </a:ext>
            </a:extLst>
          </p:cNvPr>
          <p:cNvSpPr/>
          <p:nvPr/>
        </p:nvSpPr>
        <p:spPr>
          <a:xfrm>
            <a:off x="704473" y="5563892"/>
            <a:ext cx="3229421" cy="456146"/>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7844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drept 2">
            <a:extLst>
              <a:ext uri="{FF2B5EF4-FFF2-40B4-BE49-F238E27FC236}">
                <a16:creationId xmlns:a16="http://schemas.microsoft.com/office/drawing/2014/main" id="{4E3223A4-2A65-456C-927A-C6B16C3955D6}"/>
              </a:ext>
            </a:extLst>
          </p:cNvPr>
          <p:cNvCxnSpPr>
            <a:cxnSpLocks/>
          </p:cNvCxnSpPr>
          <p:nvPr/>
        </p:nvCxnSpPr>
        <p:spPr>
          <a:xfrm>
            <a:off x="400050" y="837962"/>
            <a:ext cx="113486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CasetăText 3">
            <a:extLst>
              <a:ext uri="{FF2B5EF4-FFF2-40B4-BE49-F238E27FC236}">
                <a16:creationId xmlns:a16="http://schemas.microsoft.com/office/drawing/2014/main" id="{6E4733E5-891B-4CF7-A347-94EDAE0FAB17}"/>
              </a:ext>
            </a:extLst>
          </p:cNvPr>
          <p:cNvSpPr txBox="1"/>
          <p:nvPr/>
        </p:nvSpPr>
        <p:spPr>
          <a:xfrm>
            <a:off x="400050" y="376297"/>
            <a:ext cx="5826852" cy="461665"/>
          </a:xfrm>
          <a:prstGeom prst="rect">
            <a:avLst/>
          </a:prstGeom>
          <a:noFill/>
        </p:spPr>
        <p:txBody>
          <a:bodyPr wrap="none" rtlCol="0">
            <a:spAutoFit/>
          </a:bodyPr>
          <a:lstStyle/>
          <a:p>
            <a:r>
              <a:rPr lang="en-US" sz="2400" dirty="0"/>
              <a:t>MOS Transistor Model – Linear Region Model</a:t>
            </a:r>
            <a:endParaRPr lang="ro-RO" sz="2400" dirty="0"/>
          </a:p>
        </p:txBody>
      </p:sp>
      <mc:AlternateContent xmlns:mc="http://schemas.openxmlformats.org/markup-compatibility/2006" xmlns:a14="http://schemas.microsoft.com/office/drawing/2010/main">
        <mc:Choice Requires="a14">
          <p:sp>
            <p:nvSpPr>
              <p:cNvPr id="11" name="Dreptunghi 4">
                <a:extLst>
                  <a:ext uri="{FF2B5EF4-FFF2-40B4-BE49-F238E27FC236}">
                    <a16:creationId xmlns:a16="http://schemas.microsoft.com/office/drawing/2014/main" id="{B50F2137-7E5C-4AF7-9895-26ACCA0F48D0}"/>
                  </a:ext>
                </a:extLst>
              </p:cNvPr>
              <p:cNvSpPr/>
              <p:nvPr/>
            </p:nvSpPr>
            <p:spPr>
              <a:xfrm>
                <a:off x="704473" y="1639179"/>
                <a:ext cx="10518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𝑣</m:t>
                      </m:r>
                      <m:r>
                        <a:rPr lang="en-US" i="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𝑛</m:t>
                          </m:r>
                        </m:sub>
                      </m:sSub>
                      <m:r>
                        <m:rPr>
                          <m:sty m:val="p"/>
                        </m:rPr>
                        <a:rPr lang="en-US" b="0" i="0" smtClean="0">
                          <a:latin typeface="Cambria Math" panose="02040503050406030204" pitchFamily="18" charset="0"/>
                        </a:rPr>
                        <m:t>E</m:t>
                      </m:r>
                    </m:oMath>
                  </m:oMathPara>
                </a14:m>
                <a:endParaRPr lang="en-US" dirty="0"/>
              </a:p>
            </p:txBody>
          </p:sp>
        </mc:Choice>
        <mc:Fallback xmlns="">
          <p:sp>
            <p:nvSpPr>
              <p:cNvPr id="11" name="Dreptunghi 4">
                <a:extLst>
                  <a:ext uri="{FF2B5EF4-FFF2-40B4-BE49-F238E27FC236}">
                    <a16:creationId xmlns:a16="http://schemas.microsoft.com/office/drawing/2014/main" id="{B50F2137-7E5C-4AF7-9895-26ACCA0F48D0}"/>
                  </a:ext>
                </a:extLst>
              </p:cNvPr>
              <p:cNvSpPr>
                <a:spLocks noRot="1" noChangeAspect="1" noMove="1" noResize="1" noEditPoints="1" noAdjustHandles="1" noChangeArrowheads="1" noChangeShapeType="1" noTextEdit="1"/>
              </p:cNvSpPr>
              <p:nvPr/>
            </p:nvSpPr>
            <p:spPr>
              <a:xfrm>
                <a:off x="704473" y="1639179"/>
                <a:ext cx="1051826" cy="369332"/>
              </a:xfrm>
              <a:prstGeom prst="rect">
                <a:avLst/>
              </a:prstGeom>
              <a:blipFill>
                <a:blip r:embed="rId2"/>
                <a:stretch>
                  <a:fillRect b="-5000"/>
                </a:stretch>
              </a:blipFill>
            </p:spPr>
            <p:txBody>
              <a:bodyPr/>
              <a:lstStyle/>
              <a:p>
                <a:r>
                  <a:rPr lang="en-US">
                    <a:noFill/>
                  </a:rPr>
                  <a:t> </a:t>
                </a:r>
              </a:p>
            </p:txBody>
          </p:sp>
        </mc:Fallback>
      </mc:AlternateContent>
      <p:sp>
        <p:nvSpPr>
          <p:cNvPr id="24" name="CasetăText 23">
            <a:extLst>
              <a:ext uri="{FF2B5EF4-FFF2-40B4-BE49-F238E27FC236}">
                <a16:creationId xmlns:a16="http://schemas.microsoft.com/office/drawing/2014/main" id="{E475D24B-E1CB-4125-9461-4A8897810840}"/>
              </a:ext>
            </a:extLst>
          </p:cNvPr>
          <p:cNvSpPr txBox="1"/>
          <p:nvPr/>
        </p:nvSpPr>
        <p:spPr>
          <a:xfrm>
            <a:off x="392715" y="990515"/>
            <a:ext cx="11094811" cy="646331"/>
          </a:xfrm>
          <a:prstGeom prst="rect">
            <a:avLst/>
          </a:prstGeom>
          <a:noFill/>
        </p:spPr>
        <p:txBody>
          <a:bodyPr wrap="square" rtlCol="0">
            <a:spAutoFit/>
          </a:bodyPr>
          <a:lstStyle/>
          <a:p>
            <a:pPr marL="342900" indent="-342900">
              <a:buFont typeface="Arial" panose="020B0604020202020204" pitchFamily="34" charset="0"/>
              <a:buChar char="•"/>
            </a:pPr>
            <a:r>
              <a:rPr lang="en-US" dirty="0"/>
              <a:t>The average charge speed, v, is given by the charge mobility multiplied by the electric field. We consider that the charge only moves along the channel (no charge flow on the vertical direction as it is blocked by the oxide)</a:t>
            </a:r>
          </a:p>
        </p:txBody>
      </p:sp>
      <mc:AlternateContent xmlns:mc="http://schemas.openxmlformats.org/markup-compatibility/2006" xmlns:a14="http://schemas.microsoft.com/office/drawing/2010/main">
        <mc:Choice Requires="a14">
          <p:sp>
            <p:nvSpPr>
              <p:cNvPr id="8" name="CasetăText 23">
                <a:extLst>
                  <a:ext uri="{FF2B5EF4-FFF2-40B4-BE49-F238E27FC236}">
                    <a16:creationId xmlns:a16="http://schemas.microsoft.com/office/drawing/2014/main" id="{1F3E80B6-17D9-4BCD-B6B1-93E180D28541}"/>
                  </a:ext>
                </a:extLst>
              </p:cNvPr>
              <p:cNvSpPr txBox="1"/>
              <p:nvPr/>
            </p:nvSpPr>
            <p:spPr>
              <a:xfrm>
                <a:off x="400050" y="1994374"/>
                <a:ext cx="11230592" cy="369332"/>
              </a:xfrm>
              <a:prstGeom prst="rect">
                <a:avLst/>
              </a:prstGeom>
              <a:noFill/>
            </p:spPr>
            <p:txBody>
              <a:bodyPr wrap="square" rtlCol="0">
                <a:spAutoFit/>
              </a:bodyPr>
              <a:lstStyle/>
              <a:p>
                <a:pPr marL="342900" indent="-342900">
                  <a:buFont typeface="Arial" panose="020B0604020202020204" pitchFamily="34" charset="0"/>
                  <a:buChar char="•"/>
                </a:pPr>
                <a:r>
                  <a:rPr lang="en-US" dirty="0"/>
                  <a:t>The electric field is given by the electric potential gradient,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𝐸</m:t>
                        </m:r>
                      </m:e>
                    </m:acc>
                    <m:r>
                      <a:rPr lang="en-US" b="0" i="1" smtClean="0">
                        <a:latin typeface="Cambria Math" panose="02040503050406030204" pitchFamily="18" charset="0"/>
                      </a:rPr>
                      <m:t>=−</m:t>
                    </m:r>
                    <m:r>
                      <m:rPr>
                        <m:sty m:val="p"/>
                      </m:rP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a14:m>
                <a:r>
                  <a:rPr lang="en-US" dirty="0"/>
                  <a:t>. In one dimension (x direction) this becomes:</a:t>
                </a:r>
              </a:p>
            </p:txBody>
          </p:sp>
        </mc:Choice>
        <mc:Fallback xmlns="">
          <p:sp>
            <p:nvSpPr>
              <p:cNvPr id="8" name="CasetăText 23">
                <a:extLst>
                  <a:ext uri="{FF2B5EF4-FFF2-40B4-BE49-F238E27FC236}">
                    <a16:creationId xmlns:a16="http://schemas.microsoft.com/office/drawing/2014/main" id="{1F3E80B6-17D9-4BCD-B6B1-93E180D28541}"/>
                  </a:ext>
                </a:extLst>
              </p:cNvPr>
              <p:cNvSpPr txBox="1">
                <a:spLocks noRot="1" noChangeAspect="1" noMove="1" noResize="1" noEditPoints="1" noAdjustHandles="1" noChangeArrowheads="1" noChangeShapeType="1" noTextEdit="1"/>
              </p:cNvSpPr>
              <p:nvPr/>
            </p:nvSpPr>
            <p:spPr>
              <a:xfrm>
                <a:off x="400050" y="1994374"/>
                <a:ext cx="11230592" cy="369332"/>
              </a:xfrm>
              <a:prstGeom prst="rect">
                <a:avLst/>
              </a:prstGeom>
              <a:blipFill>
                <a:blip r:embed="rId3"/>
                <a:stretch>
                  <a:fillRect l="-380"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Dreptunghi 4">
                <a:extLst>
                  <a:ext uri="{FF2B5EF4-FFF2-40B4-BE49-F238E27FC236}">
                    <a16:creationId xmlns:a16="http://schemas.microsoft.com/office/drawing/2014/main" id="{87A182CB-DE88-48DF-BDB0-E44FF88D6F2E}"/>
                  </a:ext>
                </a:extLst>
              </p:cNvPr>
              <p:cNvSpPr/>
              <p:nvPr/>
            </p:nvSpPr>
            <p:spPr>
              <a:xfrm>
                <a:off x="704473" y="2387776"/>
                <a:ext cx="1240789" cy="6190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i="0">
                          <a:latin typeface="Cambria Math" panose="02040503050406030204" pitchFamily="18" charset="0"/>
                        </a:rPr>
                        <m:t>=</m:t>
                      </m:r>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𝑉</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𝑥</m:t>
                          </m:r>
                        </m:den>
                      </m:f>
                    </m:oMath>
                  </m:oMathPara>
                </a14:m>
                <a:endParaRPr lang="en-US" dirty="0"/>
              </a:p>
            </p:txBody>
          </p:sp>
        </mc:Choice>
        <mc:Fallback xmlns="">
          <p:sp>
            <p:nvSpPr>
              <p:cNvPr id="9" name="Dreptunghi 4">
                <a:extLst>
                  <a:ext uri="{FF2B5EF4-FFF2-40B4-BE49-F238E27FC236}">
                    <a16:creationId xmlns:a16="http://schemas.microsoft.com/office/drawing/2014/main" id="{87A182CB-DE88-48DF-BDB0-E44FF88D6F2E}"/>
                  </a:ext>
                </a:extLst>
              </p:cNvPr>
              <p:cNvSpPr>
                <a:spLocks noRot="1" noChangeAspect="1" noMove="1" noResize="1" noEditPoints="1" noAdjustHandles="1" noChangeArrowheads="1" noChangeShapeType="1" noTextEdit="1"/>
              </p:cNvSpPr>
              <p:nvPr/>
            </p:nvSpPr>
            <p:spPr>
              <a:xfrm>
                <a:off x="704473" y="2387776"/>
                <a:ext cx="1240789" cy="619016"/>
              </a:xfrm>
              <a:prstGeom prst="rect">
                <a:avLst/>
              </a:prstGeom>
              <a:blipFill>
                <a:blip r:embed="rId4"/>
                <a:stretch>
                  <a:fillRect/>
                </a:stretch>
              </a:blipFill>
            </p:spPr>
            <p:txBody>
              <a:bodyPr/>
              <a:lstStyle/>
              <a:p>
                <a:r>
                  <a:rPr lang="en-US">
                    <a:noFill/>
                  </a:rPr>
                  <a:t> </a:t>
                </a:r>
              </a:p>
            </p:txBody>
          </p:sp>
        </mc:Fallback>
      </mc:AlternateContent>
      <p:sp>
        <p:nvSpPr>
          <p:cNvPr id="10" name="CasetăText 23">
            <a:extLst>
              <a:ext uri="{FF2B5EF4-FFF2-40B4-BE49-F238E27FC236}">
                <a16:creationId xmlns:a16="http://schemas.microsoft.com/office/drawing/2014/main" id="{062F22B4-EBC5-410D-9086-D8EBF66F77FB}"/>
              </a:ext>
            </a:extLst>
          </p:cNvPr>
          <p:cNvSpPr txBox="1"/>
          <p:nvPr/>
        </p:nvSpPr>
        <p:spPr>
          <a:xfrm>
            <a:off x="392715" y="3006792"/>
            <a:ext cx="7553486" cy="369332"/>
          </a:xfrm>
          <a:prstGeom prst="rect">
            <a:avLst/>
          </a:prstGeom>
          <a:noFill/>
        </p:spPr>
        <p:txBody>
          <a:bodyPr wrap="square" rtlCol="0">
            <a:spAutoFit/>
          </a:bodyPr>
          <a:lstStyle/>
          <a:p>
            <a:pPr marL="342900" indent="-342900">
              <a:buFont typeface="Arial" panose="020B0604020202020204" pitchFamily="34" charset="0"/>
              <a:buChar char="•"/>
            </a:pPr>
            <a:r>
              <a:rPr lang="en-US" dirty="0"/>
              <a:t>So the average charge speed results </a:t>
            </a:r>
          </a:p>
        </p:txBody>
      </p:sp>
      <mc:AlternateContent xmlns:mc="http://schemas.openxmlformats.org/markup-compatibility/2006" xmlns:a14="http://schemas.microsoft.com/office/drawing/2010/main">
        <mc:Choice Requires="a14">
          <p:sp>
            <p:nvSpPr>
              <p:cNvPr id="2" name="Dreptunghi 4">
                <a:extLst>
                  <a:ext uri="{FF2B5EF4-FFF2-40B4-BE49-F238E27FC236}">
                    <a16:creationId xmlns:a16="http://schemas.microsoft.com/office/drawing/2014/main" id="{9B73BD26-E02B-40FF-B0DD-8AD5276F9377}"/>
                  </a:ext>
                </a:extLst>
              </p:cNvPr>
              <p:cNvSpPr/>
              <p:nvPr/>
            </p:nvSpPr>
            <p:spPr>
              <a:xfrm>
                <a:off x="697138" y="3379107"/>
                <a:ext cx="1790105" cy="6199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𝑣</m:t>
                      </m:r>
                      <m:r>
                        <a:rPr lang="en-US" i="0">
                          <a:latin typeface="Cambria Math" panose="02040503050406030204" pitchFamily="18" charset="0"/>
                        </a:rPr>
                        <m:t>=</m:t>
                      </m:r>
                      <m:r>
                        <a:rPr lang="en-US" b="0" i="0"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𝑛</m:t>
                          </m:r>
                        </m:sub>
                      </m:sSub>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𝑥</m:t>
                          </m:r>
                        </m:den>
                      </m:f>
                    </m:oMath>
                  </m:oMathPara>
                </a14:m>
                <a:endParaRPr lang="en-US" dirty="0"/>
              </a:p>
            </p:txBody>
          </p:sp>
        </mc:Choice>
        <mc:Fallback xmlns="">
          <p:sp>
            <p:nvSpPr>
              <p:cNvPr id="2" name="Dreptunghi 4">
                <a:extLst>
                  <a:ext uri="{FF2B5EF4-FFF2-40B4-BE49-F238E27FC236}">
                    <a16:creationId xmlns:a16="http://schemas.microsoft.com/office/drawing/2014/main" id="{9B73BD26-E02B-40FF-B0DD-8AD5276F9377}"/>
                  </a:ext>
                </a:extLst>
              </p:cNvPr>
              <p:cNvSpPr>
                <a:spLocks noRot="1" noChangeAspect="1" noMove="1" noResize="1" noEditPoints="1" noAdjustHandles="1" noChangeArrowheads="1" noChangeShapeType="1" noTextEdit="1"/>
              </p:cNvSpPr>
              <p:nvPr/>
            </p:nvSpPr>
            <p:spPr>
              <a:xfrm>
                <a:off x="697138" y="3379107"/>
                <a:ext cx="1790105" cy="619913"/>
              </a:xfrm>
              <a:prstGeom prst="rect">
                <a:avLst/>
              </a:prstGeom>
              <a:blipFill>
                <a:blip r:embed="rId5"/>
                <a:stretch>
                  <a:fillRect/>
                </a:stretch>
              </a:blipFill>
            </p:spPr>
            <p:txBody>
              <a:bodyPr/>
              <a:lstStyle/>
              <a:p>
                <a:r>
                  <a:rPr lang="en-US">
                    <a:noFill/>
                  </a:rPr>
                  <a:t> </a:t>
                </a:r>
              </a:p>
            </p:txBody>
          </p:sp>
        </mc:Fallback>
      </mc:AlternateContent>
      <p:sp>
        <p:nvSpPr>
          <p:cNvPr id="6" name="Rectangle: Rounded Corners 5">
            <a:extLst>
              <a:ext uri="{FF2B5EF4-FFF2-40B4-BE49-F238E27FC236}">
                <a16:creationId xmlns:a16="http://schemas.microsoft.com/office/drawing/2014/main" id="{58D6426A-BF83-48A9-8BA3-C2338E9D7E35}"/>
              </a:ext>
            </a:extLst>
          </p:cNvPr>
          <p:cNvSpPr/>
          <p:nvPr/>
        </p:nvSpPr>
        <p:spPr>
          <a:xfrm>
            <a:off x="697138" y="3376124"/>
            <a:ext cx="1790105" cy="643086"/>
          </a:xfrm>
          <a:prstGeom prst="round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Imagine 5">
            <a:extLst>
              <a:ext uri="{FF2B5EF4-FFF2-40B4-BE49-F238E27FC236}">
                <a16:creationId xmlns:a16="http://schemas.microsoft.com/office/drawing/2014/main" id="{3F9300EF-FDE3-469C-A61C-4B36AB0ED05C}"/>
              </a:ext>
            </a:extLst>
          </p:cNvPr>
          <p:cNvPicPr>
            <a:picLocks noChangeAspect="1"/>
          </p:cNvPicPr>
          <p:nvPr/>
        </p:nvPicPr>
        <p:blipFill>
          <a:blip r:embed="rId6"/>
          <a:stretch>
            <a:fillRect/>
          </a:stretch>
        </p:blipFill>
        <p:spPr>
          <a:xfrm>
            <a:off x="5864963" y="3153880"/>
            <a:ext cx="5412853" cy="2996400"/>
          </a:xfrm>
          <a:prstGeom prst="rect">
            <a:avLst/>
          </a:prstGeom>
        </p:spPr>
      </p:pic>
    </p:spTree>
    <p:extLst>
      <p:ext uri="{BB962C8B-B14F-4D97-AF65-F5344CB8AC3E}">
        <p14:creationId xmlns:p14="http://schemas.microsoft.com/office/powerpoint/2010/main" val="2971568833"/>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69534C7506104E85644C48DE41CDB0" ma:contentTypeVersion="5" ma:contentTypeDescription="Create a new document." ma:contentTypeScope="" ma:versionID="88afe80edbd941d8be7bfd0a281f7d50">
  <xsd:schema xmlns:xsd="http://www.w3.org/2001/XMLSchema" xmlns:xs="http://www.w3.org/2001/XMLSchema" xmlns:p="http://schemas.microsoft.com/office/2006/metadata/properties" xmlns:ns2="cc73e858-f3e6-494a-8d82-a008f11df119" targetNamespace="http://schemas.microsoft.com/office/2006/metadata/properties" ma:root="true" ma:fieldsID="8ad0845317dc6a598cc4d165831bfbdb" ns2:_="">
    <xsd:import namespace="cc73e858-f3e6-494a-8d82-a008f11df11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73e858-f3e6-494a-8d82-a008f11df1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614EE2-E8A2-4727-9BA5-558AE847BE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73e858-f3e6-494a-8d82-a008f11df1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DEA511-3670-498A-8D2A-9F7BD318AF7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FF7CB97-1E10-428A-98A4-4E1DA78116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3322</TotalTime>
  <Words>1788</Words>
  <Application>Microsoft Office PowerPoint</Application>
  <PresentationFormat>Widescreen</PresentationFormat>
  <Paragraphs>213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Temă Office</vt:lpstr>
      <vt:lpstr>Mos Transistor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Oscilatoare de Relaxare</dc:title>
  <dc:creator>Games</dc:creator>
  <cp:lastModifiedBy>Andrei Danchiv</cp:lastModifiedBy>
  <cp:revision>282</cp:revision>
  <dcterms:created xsi:type="dcterms:W3CDTF">2020-03-21T10:43:24Z</dcterms:created>
  <dcterms:modified xsi:type="dcterms:W3CDTF">2023-01-25T09:22:42Z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0x010100E769534C7506104E85644C48DE41CDB0</vt:lpwstr>
  </property>
</Properties>
</file>