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380" r:id="rId6"/>
    <p:sldId id="389" r:id="rId7"/>
    <p:sldId id="384" r:id="rId8"/>
    <p:sldId id="381" r:id="rId9"/>
    <p:sldId id="382" r:id="rId10"/>
    <p:sldId id="383" r:id="rId11"/>
    <p:sldId id="385" r:id="rId12"/>
    <p:sldId id="386" r:id="rId13"/>
    <p:sldId id="387" r:id="rId14"/>
    <p:sldId id="388" r:id="rId15"/>
    <p:sldId id="390" r:id="rId16"/>
    <p:sldId id="391" r:id="rId17"/>
    <p:sldId id="392" r:id="rId18"/>
    <p:sldId id="393" r:id="rId19"/>
    <p:sldId id="394" r:id="rId20"/>
    <p:sldId id="395" r:id="rId21"/>
    <p:sldId id="396" r:id="rId22"/>
    <p:sldId id="39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Danchiv" initials="AD" lastIdx="1" clrIdx="0">
    <p:extLst>
      <p:ext uri="{19B8F6BF-5375-455C-9EA6-DF929625EA0E}">
        <p15:presenceInfo xmlns:p15="http://schemas.microsoft.com/office/powerpoint/2012/main" userId="3bb504dc966361b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93939" autoAdjust="0"/>
  </p:normalViewPr>
  <p:slideViewPr>
    <p:cSldViewPr snapToGrid="0">
      <p:cViewPr varScale="1">
        <p:scale>
          <a:sx n="157" d="100"/>
          <a:sy n="157" d="100"/>
        </p:scale>
        <p:origin x="156"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1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6D6E0-5EE1-4AC3-8171-D77E3A954E13}" type="datetimeFigureOut">
              <a:rPr lang="en-US" smtClean="0"/>
              <a:t>1/25/2023</a:t>
            </a:fld>
            <a:endParaRPr lang="en-US" dirty="0"/>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FA394A-C513-4071-97ED-8B3BA9BFD7BA}" type="slidenum">
              <a:rPr lang="en-US" smtClean="0"/>
              <a:t>‹#›</a:t>
            </a:fld>
            <a:endParaRPr lang="en-US" dirty="0"/>
          </a:p>
        </p:txBody>
      </p:sp>
    </p:spTree>
    <p:extLst>
      <p:ext uri="{BB962C8B-B14F-4D97-AF65-F5344CB8AC3E}">
        <p14:creationId xmlns:p14="http://schemas.microsoft.com/office/powerpoint/2010/main" val="2158126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43DB69-0195-4831-A582-9AD13782C359}"/>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endParaRPr lang="en-US"/>
          </a:p>
        </p:txBody>
      </p:sp>
      <p:sp>
        <p:nvSpPr>
          <p:cNvPr id="3" name="Subtitlu 2">
            <a:extLst>
              <a:ext uri="{FF2B5EF4-FFF2-40B4-BE49-F238E27FC236}">
                <a16:creationId xmlns:a16="http://schemas.microsoft.com/office/drawing/2014/main" id="{0A6B548C-2BE0-4964-8950-55C605B36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a:p>
        </p:txBody>
      </p:sp>
      <p:sp>
        <p:nvSpPr>
          <p:cNvPr id="4" name="Substituent dată 3">
            <a:extLst>
              <a:ext uri="{FF2B5EF4-FFF2-40B4-BE49-F238E27FC236}">
                <a16:creationId xmlns:a16="http://schemas.microsoft.com/office/drawing/2014/main" id="{5BC39020-7A4F-4F19-A275-A73ACB2298BA}"/>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0CF1D3BC-2171-47E4-8439-6037B92FE24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4A349EE6-60DC-43E1-B0D6-4BAE49DD7409}"/>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88941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022A818-2D62-4B42-AD90-99FBB5246D85}"/>
              </a:ext>
            </a:extLst>
          </p:cNvPr>
          <p:cNvSpPr>
            <a:spLocks noGrp="1"/>
          </p:cNvSpPr>
          <p:nvPr>
            <p:ph type="title"/>
          </p:nvPr>
        </p:nvSpPr>
        <p:spPr/>
        <p:txBody>
          <a:bodyPr/>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769697B0-74FF-436F-BF0D-128CD9EB5BDD}"/>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BBAEFD4F-4368-456F-A3B0-AD38B1E61E6B}"/>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BC24CFF1-BB8B-4549-8BCE-04B86779DAEF}"/>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2EAEC0F0-E171-47D0-95D3-C7A31037E7F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97168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F00631C3-5209-4F81-8F5E-65910B1A9782}"/>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5FDC74BB-D3C1-491B-BAE3-38214F3C1F5E}"/>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C7DC3B9E-6759-4795-A5CF-6961284E55E4}"/>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21F54FA8-0918-4097-B72C-4DE226F4432A}"/>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3A71C8B1-A103-497F-9635-EDF59DDD815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2621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83FB4CC-2DCA-4097-B2FD-A99F6CB9071E}"/>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28C56B81-FC98-4D4F-A9C5-A7F45C355869}"/>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39D7E3FA-9C60-4EAF-9384-C5E186835113}"/>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14697EC7-9BE6-4F0D-9484-EE564BCEBC8E}"/>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799F25C3-F47C-41BC-BBF9-4DE317883C2C}"/>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5344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5937025-62AE-4E00-BEC9-AC388CE18270}"/>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36ED24DB-11DE-409F-93A5-C826BE0A12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0A53FDEF-B1E3-4E01-8E94-2CFB748D2F95}"/>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41EE3618-C552-4D2B-A756-1FC2B6B2973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EF86B1D6-A3FF-4AE6-81FE-6D2CF881F23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4917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25F3A6B-A78F-440C-8035-6ABF025C4D97}"/>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47580DC3-0244-44B4-86EC-765DECFBF763}"/>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conținut 3">
            <a:extLst>
              <a:ext uri="{FF2B5EF4-FFF2-40B4-BE49-F238E27FC236}">
                <a16:creationId xmlns:a16="http://schemas.microsoft.com/office/drawing/2014/main" id="{3690D545-2208-47DC-8D4D-6852FB4E2E18}"/>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dată 4">
            <a:extLst>
              <a:ext uri="{FF2B5EF4-FFF2-40B4-BE49-F238E27FC236}">
                <a16:creationId xmlns:a16="http://schemas.microsoft.com/office/drawing/2014/main" id="{81E8A37C-E137-401C-838D-15BC687D582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DE4206A5-2EC1-44A5-81B1-9F9C89FD1F1A}"/>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4FC35172-1E64-4943-9149-F71A4C41716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296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CC2801-C0CF-4630-A315-D06BC5E9EC51}"/>
              </a:ext>
            </a:extLst>
          </p:cNvPr>
          <p:cNvSpPr>
            <a:spLocks noGrp="1"/>
          </p:cNvSpPr>
          <p:nvPr>
            <p:ph type="title"/>
          </p:nvPr>
        </p:nvSpPr>
        <p:spPr>
          <a:xfrm>
            <a:off x="839788" y="365125"/>
            <a:ext cx="10515600" cy="1325563"/>
          </a:xfrm>
        </p:spPr>
        <p:txBody>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9E1F4350-074B-4DA7-9605-878958AD0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6A9A1EA3-0C05-4882-A16D-CF70DD23AD36}"/>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text 4">
            <a:extLst>
              <a:ext uri="{FF2B5EF4-FFF2-40B4-BE49-F238E27FC236}">
                <a16:creationId xmlns:a16="http://schemas.microsoft.com/office/drawing/2014/main" id="{92ACCA1E-1700-488C-8CA8-65AE2BDEA8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41A3847C-40D2-458B-B8CF-A8C82045E225}"/>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7" name="Substituent dată 6">
            <a:extLst>
              <a:ext uri="{FF2B5EF4-FFF2-40B4-BE49-F238E27FC236}">
                <a16:creationId xmlns:a16="http://schemas.microsoft.com/office/drawing/2014/main" id="{22BA0380-F23D-4799-86A0-D020024A7C4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8" name="Substituent subsol 7">
            <a:extLst>
              <a:ext uri="{FF2B5EF4-FFF2-40B4-BE49-F238E27FC236}">
                <a16:creationId xmlns:a16="http://schemas.microsoft.com/office/drawing/2014/main" id="{76339661-6BA5-49E4-A28D-E828B1544C69}"/>
              </a:ext>
            </a:extLst>
          </p:cNvPr>
          <p:cNvSpPr>
            <a:spLocks noGrp="1"/>
          </p:cNvSpPr>
          <p:nvPr>
            <p:ph type="ftr" sz="quarter" idx="11"/>
          </p:nvPr>
        </p:nvSpPr>
        <p:spPr/>
        <p:txBody>
          <a:bodyPr/>
          <a:lstStyle/>
          <a:p>
            <a:endParaRPr lang="en-US" dirty="0"/>
          </a:p>
        </p:txBody>
      </p:sp>
      <p:sp>
        <p:nvSpPr>
          <p:cNvPr id="9" name="Substituent număr diapozitiv 8">
            <a:extLst>
              <a:ext uri="{FF2B5EF4-FFF2-40B4-BE49-F238E27FC236}">
                <a16:creationId xmlns:a16="http://schemas.microsoft.com/office/drawing/2014/main" id="{3656B748-1305-4258-BF8B-027934BB2A5B}"/>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66593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D7B60F5-1C3C-4446-9912-2A8726DF5631}"/>
              </a:ext>
            </a:extLst>
          </p:cNvPr>
          <p:cNvSpPr>
            <a:spLocks noGrp="1"/>
          </p:cNvSpPr>
          <p:nvPr>
            <p:ph type="title"/>
          </p:nvPr>
        </p:nvSpPr>
        <p:spPr>
          <a:xfrm>
            <a:off x="838200" y="365126"/>
            <a:ext cx="10515600" cy="486522"/>
          </a:xfrm>
        </p:spPr>
        <p:txBody>
          <a:bodyPr>
            <a:normAutofit/>
          </a:bodyPr>
          <a:lstStyle>
            <a:lvl1pPr>
              <a:defRPr sz="2400"/>
            </a:lvl1pPr>
          </a:lstStyle>
          <a:p>
            <a:endParaRPr lang="en-US" dirty="0"/>
          </a:p>
        </p:txBody>
      </p:sp>
      <p:sp>
        <p:nvSpPr>
          <p:cNvPr id="3" name="Substituent dată 2">
            <a:extLst>
              <a:ext uri="{FF2B5EF4-FFF2-40B4-BE49-F238E27FC236}">
                <a16:creationId xmlns:a16="http://schemas.microsoft.com/office/drawing/2014/main" id="{E06F795F-8BED-4A39-BFE4-D0AE390AB77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4" name="Substituent subsol 3">
            <a:extLst>
              <a:ext uri="{FF2B5EF4-FFF2-40B4-BE49-F238E27FC236}">
                <a16:creationId xmlns:a16="http://schemas.microsoft.com/office/drawing/2014/main" id="{1988FFFF-E256-48FF-B680-D64874BC80FE}"/>
              </a:ext>
            </a:extLst>
          </p:cNvPr>
          <p:cNvSpPr>
            <a:spLocks noGrp="1"/>
          </p:cNvSpPr>
          <p:nvPr>
            <p:ph type="ftr" sz="quarter" idx="11"/>
          </p:nvPr>
        </p:nvSpPr>
        <p:spPr/>
        <p:txBody>
          <a:bodyPr/>
          <a:lstStyle/>
          <a:p>
            <a:endParaRPr lang="en-US" dirty="0"/>
          </a:p>
        </p:txBody>
      </p:sp>
      <p:sp>
        <p:nvSpPr>
          <p:cNvPr id="5" name="Substituent număr diapozitiv 4">
            <a:extLst>
              <a:ext uri="{FF2B5EF4-FFF2-40B4-BE49-F238E27FC236}">
                <a16:creationId xmlns:a16="http://schemas.microsoft.com/office/drawing/2014/main" id="{3CBF156E-BBE9-4E50-B4DE-FE0A494EA324}"/>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256283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E0904599-4DC1-4E20-A915-5B71A5316DBD}"/>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3" name="Substituent subsol 2">
            <a:extLst>
              <a:ext uri="{FF2B5EF4-FFF2-40B4-BE49-F238E27FC236}">
                <a16:creationId xmlns:a16="http://schemas.microsoft.com/office/drawing/2014/main" id="{DD74B14D-3274-4C1D-A4ED-28E5DF046440}"/>
              </a:ext>
            </a:extLst>
          </p:cNvPr>
          <p:cNvSpPr>
            <a:spLocks noGrp="1"/>
          </p:cNvSpPr>
          <p:nvPr>
            <p:ph type="ftr" sz="quarter" idx="11"/>
          </p:nvPr>
        </p:nvSpPr>
        <p:spPr/>
        <p:txBody>
          <a:bodyPr/>
          <a:lstStyle/>
          <a:p>
            <a:endParaRPr lang="en-US" dirty="0"/>
          </a:p>
        </p:txBody>
      </p:sp>
      <p:sp>
        <p:nvSpPr>
          <p:cNvPr id="4" name="Substituent număr diapozitiv 3">
            <a:extLst>
              <a:ext uri="{FF2B5EF4-FFF2-40B4-BE49-F238E27FC236}">
                <a16:creationId xmlns:a16="http://schemas.microsoft.com/office/drawing/2014/main" id="{CE8AC9C1-569E-4538-9F64-6D5194FB6FD2}"/>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4465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7DA779-827A-4ED1-BF13-7857F0F6F416}"/>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3EF5E6FB-4440-4237-BA30-5B71EE8FA1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text 3">
            <a:extLst>
              <a:ext uri="{FF2B5EF4-FFF2-40B4-BE49-F238E27FC236}">
                <a16:creationId xmlns:a16="http://schemas.microsoft.com/office/drawing/2014/main" id="{ABA87B6D-5FC5-4A9C-B158-43FB8D466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8C354B77-10F6-43B0-8875-15576B5F58E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9BDC24CB-79E5-4DCE-9B1D-46D2A3B32449}"/>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BF2A311E-84C7-443B-A1CC-1F30DCFBAE2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54885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836E169-BCEC-4B85-8ACB-4DF49ECFA80D}"/>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imagine 2">
            <a:extLst>
              <a:ext uri="{FF2B5EF4-FFF2-40B4-BE49-F238E27FC236}">
                <a16:creationId xmlns:a16="http://schemas.microsoft.com/office/drawing/2014/main" id="{7FD4554A-BF63-4FE4-BA25-C508E22B11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Substituent text 3">
            <a:extLst>
              <a:ext uri="{FF2B5EF4-FFF2-40B4-BE49-F238E27FC236}">
                <a16:creationId xmlns:a16="http://schemas.microsoft.com/office/drawing/2014/main" id="{5FCA3B45-A134-4EAA-95C4-1A9568F2A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4E13E766-9C96-4BFE-BD4A-C2F386A8B8D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F0CE9668-E569-4E0E-ABAF-A89B0BBE6E7C}"/>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A4F73716-0894-4928-8914-5123C9674023}"/>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1908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885F5603-B11B-4F41-97F1-BAFB417F20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A36596C4-C825-4C2E-98F0-E37116956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DDA9DBB5-E60A-4857-B0F8-78E92C5454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38DC197A-6848-4639-BF3D-F29FB3587E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ubstituent număr diapozitiv 5">
            <a:extLst>
              <a:ext uri="{FF2B5EF4-FFF2-40B4-BE49-F238E27FC236}">
                <a16:creationId xmlns:a16="http://schemas.microsoft.com/office/drawing/2014/main" id="{46DA4D73-616F-47AF-ABCF-867B442205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928317-3275-45B1-A8CF-2231CB39B59B}" type="slidenum">
              <a:rPr lang="en-US" smtClean="0"/>
              <a:t>‹#›</a:t>
            </a:fld>
            <a:endParaRPr lang="en-US" dirty="0"/>
          </a:p>
        </p:txBody>
      </p:sp>
    </p:spTree>
    <p:extLst>
      <p:ext uri="{BB962C8B-B14F-4D97-AF65-F5344CB8AC3E}">
        <p14:creationId xmlns:p14="http://schemas.microsoft.com/office/powerpoint/2010/main" val="2471299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7" Type="http://schemas.openxmlformats.org/officeDocument/2006/relationships/image" Target="../media/image26.wmf"/><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36.png"/><Relationship Id="rId4" Type="http://schemas.openxmlformats.org/officeDocument/2006/relationships/image" Target="../media/image27.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8.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80.png"/><Relationship Id="rId11" Type="http://schemas.openxmlformats.org/officeDocument/2006/relationships/image" Target="../media/image13.png"/><Relationship Id="rId5" Type="http://schemas.openxmlformats.org/officeDocument/2006/relationships/image" Target="../media/image70.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8.png"/><Relationship Id="rId9" Type="http://schemas.openxmlformats.org/officeDocument/2006/relationships/image" Target="../media/image11.png"/><Relationship Id="rId1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26.wmf"/><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D4CA370-25E1-4CF6-A679-9D0EA0F10587}"/>
              </a:ext>
            </a:extLst>
          </p:cNvPr>
          <p:cNvSpPr>
            <a:spLocks noGrp="1"/>
          </p:cNvSpPr>
          <p:nvPr>
            <p:ph type="ctrTitle"/>
          </p:nvPr>
        </p:nvSpPr>
        <p:spPr>
          <a:xfrm>
            <a:off x="1524000" y="1122363"/>
            <a:ext cx="9144000" cy="1020473"/>
          </a:xfrm>
        </p:spPr>
        <p:txBody>
          <a:bodyPr>
            <a:normAutofit/>
          </a:bodyPr>
          <a:lstStyle/>
          <a:p>
            <a:r>
              <a:rPr lang="en-US" sz="4000" dirty="0"/>
              <a:t>Operational Amplifier</a:t>
            </a:r>
          </a:p>
        </p:txBody>
      </p:sp>
      <p:sp>
        <p:nvSpPr>
          <p:cNvPr id="3" name="Subtitlu 2">
            <a:extLst>
              <a:ext uri="{FF2B5EF4-FFF2-40B4-BE49-F238E27FC236}">
                <a16:creationId xmlns:a16="http://schemas.microsoft.com/office/drawing/2014/main" id="{76728051-7EAE-4865-B651-A3C9F2A3D82A}"/>
              </a:ext>
            </a:extLst>
          </p:cNvPr>
          <p:cNvSpPr>
            <a:spLocks noGrp="1"/>
          </p:cNvSpPr>
          <p:nvPr>
            <p:ph type="subTitle" idx="1"/>
          </p:nvPr>
        </p:nvSpPr>
        <p:spPr>
          <a:xfrm>
            <a:off x="1524000" y="2336800"/>
            <a:ext cx="9144000" cy="2921000"/>
          </a:xfrm>
        </p:spPr>
        <p:txBody>
          <a:bodyPr/>
          <a:lstStyle/>
          <a:p>
            <a:r>
              <a:rPr lang="en-US" dirty="0"/>
              <a:t>FILS – Integrated Circuits</a:t>
            </a:r>
          </a:p>
        </p:txBody>
      </p:sp>
    </p:spTree>
    <p:extLst>
      <p:ext uri="{BB962C8B-B14F-4D97-AF65-F5344CB8AC3E}">
        <p14:creationId xmlns:p14="http://schemas.microsoft.com/office/powerpoint/2010/main" val="112392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3" name="CasetăText 23">
            <a:extLst>
              <a:ext uri="{FF2B5EF4-FFF2-40B4-BE49-F238E27FC236}">
                <a16:creationId xmlns:a16="http://schemas.microsoft.com/office/drawing/2014/main" id="{3E4E9F30-543D-454F-A609-2E8722291A26}"/>
              </a:ext>
            </a:extLst>
          </p:cNvPr>
          <p:cNvSpPr txBox="1"/>
          <p:nvPr/>
        </p:nvSpPr>
        <p:spPr>
          <a:xfrm>
            <a:off x="8828865" y="1033347"/>
            <a:ext cx="2765727" cy="369332"/>
          </a:xfrm>
          <a:prstGeom prst="rect">
            <a:avLst/>
          </a:prstGeom>
          <a:noFill/>
        </p:spPr>
        <p:txBody>
          <a:bodyPr wrap="square" rtlCol="0">
            <a:spAutoFit/>
          </a:bodyPr>
          <a:lstStyle/>
          <a:p>
            <a:pPr algn="ctr"/>
            <a:r>
              <a:rPr lang="en-US" dirty="0"/>
              <a:t>Negative Feedback</a:t>
            </a:r>
          </a:p>
        </p:txBody>
      </p:sp>
      <p:sp>
        <p:nvSpPr>
          <p:cNvPr id="22" name="CasetăText 23">
            <a:extLst>
              <a:ext uri="{FF2B5EF4-FFF2-40B4-BE49-F238E27FC236}">
                <a16:creationId xmlns:a16="http://schemas.microsoft.com/office/drawing/2014/main" id="{70686903-03A0-49DD-9FF9-DF1D1A100F10}"/>
              </a:ext>
            </a:extLst>
          </p:cNvPr>
          <p:cNvSpPr txBox="1"/>
          <p:nvPr/>
        </p:nvSpPr>
        <p:spPr>
          <a:xfrm>
            <a:off x="333340" y="1864576"/>
            <a:ext cx="7951124" cy="923330"/>
          </a:xfrm>
          <a:prstGeom prst="rect">
            <a:avLst/>
          </a:prstGeom>
          <a:noFill/>
        </p:spPr>
        <p:txBody>
          <a:bodyPr wrap="square" rtlCol="0">
            <a:spAutoFit/>
          </a:bodyPr>
          <a:lstStyle/>
          <a:p>
            <a:pPr marL="285750" indent="-285750">
              <a:buFont typeface="Arial" panose="020B0604020202020204" pitchFamily="34" charset="0"/>
              <a:buChar char="•"/>
            </a:pPr>
            <a:r>
              <a:rPr lang="en-US" dirty="0"/>
              <a:t>First we assume that V</a:t>
            </a:r>
            <a:r>
              <a:rPr lang="en-US" baseline="-25000" dirty="0"/>
              <a:t>O</a:t>
            </a:r>
            <a:r>
              <a:rPr lang="en-US" dirty="0"/>
              <a:t>=V</a:t>
            </a:r>
            <a:r>
              <a:rPr lang="en-US" baseline="-25000" dirty="0"/>
              <a:t>dd</a:t>
            </a:r>
            <a:r>
              <a:rPr lang="en-US" dirty="0"/>
              <a:t> and check if there is a V</a:t>
            </a:r>
            <a:r>
              <a:rPr lang="en-US" baseline="-25000" dirty="0"/>
              <a:t>i</a:t>
            </a:r>
            <a:r>
              <a:rPr lang="en-US" dirty="0"/>
              <a:t> range for which this assumption is consistent. In this case </a:t>
            </a:r>
            <a:r>
              <a:rPr lang="en-US" dirty="0" err="1"/>
              <a:t>V</a:t>
            </a:r>
            <a:r>
              <a:rPr lang="en-US" baseline="-25000" dirty="0" err="1"/>
              <a:t>m</a:t>
            </a:r>
            <a:r>
              <a:rPr lang="en-US" dirty="0"/>
              <a:t>=fV</a:t>
            </a:r>
            <a:r>
              <a:rPr lang="en-US" baseline="-25000" dirty="0"/>
              <a:t>dd</a:t>
            </a:r>
            <a:r>
              <a:rPr lang="en-US" dirty="0"/>
              <a:t>.</a:t>
            </a:r>
          </a:p>
          <a:p>
            <a:pPr marL="285750" indent="-285750">
              <a:buFont typeface="Arial" panose="020B0604020202020204" pitchFamily="34" charset="0"/>
              <a:buChar char="•"/>
            </a:pPr>
            <a:r>
              <a:rPr lang="en-US" dirty="0"/>
              <a:t>V</a:t>
            </a:r>
            <a:r>
              <a:rPr lang="en-US" baseline="-25000" dirty="0"/>
              <a:t>O</a:t>
            </a:r>
            <a:r>
              <a:rPr lang="en-US" dirty="0"/>
              <a:t>=V</a:t>
            </a:r>
            <a:r>
              <a:rPr lang="en-US" baseline="-25000" dirty="0"/>
              <a:t>dd</a:t>
            </a:r>
            <a:r>
              <a:rPr lang="en-US" dirty="0"/>
              <a:t> if </a:t>
            </a:r>
            <a:r>
              <a:rPr lang="en-US" dirty="0" err="1"/>
              <a:t>V</a:t>
            </a:r>
            <a:r>
              <a:rPr lang="en-US" baseline="-25000" dirty="0" err="1"/>
              <a:t>inp</a:t>
            </a:r>
            <a:r>
              <a:rPr lang="en-US" dirty="0"/>
              <a:t>&gt;</a:t>
            </a:r>
            <a:r>
              <a:rPr lang="en-US" dirty="0" err="1"/>
              <a:t>V</a:t>
            </a:r>
            <a:r>
              <a:rPr lang="en-US" baseline="-25000" dirty="0" err="1"/>
              <a:t>inm</a:t>
            </a:r>
            <a:r>
              <a:rPr lang="en-US" dirty="0"/>
              <a:t> (we consider A high enough o neglect V</a:t>
            </a:r>
            <a:r>
              <a:rPr lang="en-US" baseline="-25000" dirty="0"/>
              <a:t>dd</a:t>
            </a:r>
            <a:r>
              <a:rPr lang="en-US" dirty="0"/>
              <a:t>/2A). We get:</a:t>
            </a:r>
          </a:p>
        </p:txBody>
      </p:sp>
      <mc:AlternateContent xmlns:mc="http://schemas.openxmlformats.org/markup-compatibility/2006" xmlns:a14="http://schemas.microsoft.com/office/drawing/2010/main">
        <mc:Choice Requires="a14">
          <p:sp>
            <p:nvSpPr>
              <p:cNvPr id="42" name="Dreptunghi 4">
                <a:extLst>
                  <a:ext uri="{FF2B5EF4-FFF2-40B4-BE49-F238E27FC236}">
                    <a16:creationId xmlns:a16="http://schemas.microsoft.com/office/drawing/2014/main" id="{1CC87463-E308-4F14-8F00-27F8F0208017}"/>
                  </a:ext>
                </a:extLst>
              </p:cNvPr>
              <p:cNvSpPr/>
              <p:nvPr/>
            </p:nvSpPr>
            <p:spPr>
              <a:xfrm>
                <a:off x="657408" y="2871905"/>
                <a:ext cx="1311600"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42" name="Dreptunghi 4">
                <a:extLst>
                  <a:ext uri="{FF2B5EF4-FFF2-40B4-BE49-F238E27FC236}">
                    <a16:creationId xmlns:a16="http://schemas.microsoft.com/office/drawing/2014/main" id="{1CC87463-E308-4F14-8F00-27F8F0208017}"/>
                  </a:ext>
                </a:extLst>
              </p:cNvPr>
              <p:cNvSpPr>
                <a:spLocks noRot="1" noChangeAspect="1" noMove="1" noResize="1" noEditPoints="1" noAdjustHandles="1" noChangeArrowheads="1" noChangeShapeType="1" noTextEdit="1"/>
              </p:cNvSpPr>
              <p:nvPr/>
            </p:nvSpPr>
            <p:spPr>
              <a:xfrm>
                <a:off x="657408" y="2871905"/>
                <a:ext cx="1311600" cy="369332"/>
              </a:xfrm>
              <a:prstGeom prst="rect">
                <a:avLst/>
              </a:prstGeom>
              <a:blipFill>
                <a:blip r:embed="rId2"/>
                <a:stretch>
                  <a:fillRect b="-13115"/>
                </a:stretch>
              </a:blipFill>
            </p:spPr>
            <p:txBody>
              <a:bodyPr/>
              <a:lstStyle/>
              <a:p>
                <a:r>
                  <a:rPr lang="en-US">
                    <a:noFill/>
                  </a:rPr>
                  <a:t> </a:t>
                </a:r>
              </a:p>
            </p:txBody>
          </p:sp>
        </mc:Fallback>
      </mc:AlternateContent>
      <p:sp>
        <p:nvSpPr>
          <p:cNvPr id="24" name="CasetăText 23">
            <a:extLst>
              <a:ext uri="{FF2B5EF4-FFF2-40B4-BE49-F238E27FC236}">
                <a16:creationId xmlns:a16="http://schemas.microsoft.com/office/drawing/2014/main" id="{E5E97C1C-D50F-456F-81C1-3B2B1F55BDB7}"/>
              </a:ext>
            </a:extLst>
          </p:cNvPr>
          <p:cNvSpPr txBox="1"/>
          <p:nvPr/>
        </p:nvSpPr>
        <p:spPr>
          <a:xfrm>
            <a:off x="333340" y="888148"/>
            <a:ext cx="7890164" cy="923330"/>
          </a:xfrm>
          <a:prstGeom prst="rect">
            <a:avLst/>
          </a:prstGeom>
          <a:noFill/>
        </p:spPr>
        <p:txBody>
          <a:bodyPr wrap="square" rtlCol="0">
            <a:spAutoFit/>
          </a:bodyPr>
          <a:lstStyle/>
          <a:p>
            <a:pPr marL="285750" indent="-285750">
              <a:buFont typeface="Arial" panose="020B0604020202020204" pitchFamily="34" charset="0"/>
              <a:buChar char="•"/>
            </a:pPr>
            <a:r>
              <a:rPr lang="en-US" dirty="0"/>
              <a:t>Now let us see if the supply can be a stable point.</a:t>
            </a:r>
          </a:p>
          <a:p>
            <a:pPr marL="285750" indent="-285750">
              <a:buFont typeface="Arial" panose="020B0604020202020204" pitchFamily="34" charset="0"/>
              <a:buChar char="•"/>
            </a:pPr>
            <a:r>
              <a:rPr lang="en-US" dirty="0"/>
              <a:t>For simplicity, we assume a symmetric supply between V</a:t>
            </a:r>
            <a:r>
              <a:rPr lang="en-US" baseline="-25000" dirty="0"/>
              <a:t>dd</a:t>
            </a:r>
            <a:r>
              <a:rPr lang="en-US" dirty="0"/>
              <a:t> and –V</a:t>
            </a:r>
            <a:r>
              <a:rPr lang="en-US" baseline="-25000" dirty="0"/>
              <a:t>dd</a:t>
            </a:r>
            <a:r>
              <a:rPr lang="en-US" dirty="0"/>
              <a:t>.</a:t>
            </a:r>
          </a:p>
          <a:p>
            <a:pPr marL="285750" indent="-285750">
              <a:buFont typeface="Arial" panose="020B0604020202020204" pitchFamily="34" charset="0"/>
              <a:buChar char="•"/>
            </a:pPr>
            <a:r>
              <a:rPr lang="en-US" dirty="0"/>
              <a:t>We will now consider the </a:t>
            </a:r>
            <a:r>
              <a:rPr lang="en-US" b="1" dirty="0"/>
              <a:t>negative feedback</a:t>
            </a:r>
            <a:r>
              <a:rPr lang="en-US" dirty="0"/>
              <a:t> case.</a:t>
            </a:r>
          </a:p>
        </p:txBody>
      </p:sp>
      <p:sp>
        <p:nvSpPr>
          <p:cNvPr id="34" name="Arrow: Right 32">
            <a:extLst>
              <a:ext uri="{FF2B5EF4-FFF2-40B4-BE49-F238E27FC236}">
                <a16:creationId xmlns:a16="http://schemas.microsoft.com/office/drawing/2014/main" id="{B424934C-29A9-4BF9-98B9-C0933857EF55}"/>
              </a:ext>
            </a:extLst>
          </p:cNvPr>
          <p:cNvSpPr/>
          <p:nvPr/>
        </p:nvSpPr>
        <p:spPr>
          <a:xfrm>
            <a:off x="2132094" y="2957072"/>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6" name="Dreptunghi 4">
                <a:extLst>
                  <a:ext uri="{FF2B5EF4-FFF2-40B4-BE49-F238E27FC236}">
                    <a16:creationId xmlns:a16="http://schemas.microsoft.com/office/drawing/2014/main" id="{D949D205-0407-4E57-9A46-DB498E287B04}"/>
                  </a:ext>
                </a:extLst>
              </p:cNvPr>
              <p:cNvSpPr/>
              <p:nvPr/>
            </p:nvSpPr>
            <p:spPr>
              <a:xfrm>
                <a:off x="2487715" y="2883229"/>
                <a:ext cx="138934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36" name="Dreptunghi 4">
                <a:extLst>
                  <a:ext uri="{FF2B5EF4-FFF2-40B4-BE49-F238E27FC236}">
                    <a16:creationId xmlns:a16="http://schemas.microsoft.com/office/drawing/2014/main" id="{D949D205-0407-4E57-9A46-DB498E287B04}"/>
                  </a:ext>
                </a:extLst>
              </p:cNvPr>
              <p:cNvSpPr>
                <a:spLocks noRot="1" noChangeAspect="1" noMove="1" noResize="1" noEditPoints="1" noAdjustHandles="1" noChangeArrowheads="1" noChangeShapeType="1" noTextEdit="1"/>
              </p:cNvSpPr>
              <p:nvPr/>
            </p:nvSpPr>
            <p:spPr>
              <a:xfrm>
                <a:off x="2487715" y="2883229"/>
                <a:ext cx="1389342" cy="369332"/>
              </a:xfrm>
              <a:prstGeom prst="rect">
                <a:avLst/>
              </a:prstGeom>
              <a:blipFill>
                <a:blip r:embed="rId4"/>
                <a:stretch>
                  <a:fillRect/>
                </a:stretch>
              </a:blipFill>
            </p:spPr>
            <p:txBody>
              <a:bodyPr/>
              <a:lstStyle/>
              <a:p>
                <a:r>
                  <a:rPr lang="en-US">
                    <a:noFill/>
                  </a:rPr>
                  <a:t> </a:t>
                </a:r>
              </a:p>
            </p:txBody>
          </p:sp>
        </mc:Fallback>
      </mc:AlternateContent>
      <p:sp>
        <p:nvSpPr>
          <p:cNvPr id="37" name="Rectangle: Rounded Corners 5">
            <a:extLst>
              <a:ext uri="{FF2B5EF4-FFF2-40B4-BE49-F238E27FC236}">
                <a16:creationId xmlns:a16="http://schemas.microsoft.com/office/drawing/2014/main" id="{100D2C0C-C5AB-41C7-9652-3D7AD23FCF3E}"/>
              </a:ext>
            </a:extLst>
          </p:cNvPr>
          <p:cNvSpPr/>
          <p:nvPr/>
        </p:nvSpPr>
        <p:spPr>
          <a:xfrm>
            <a:off x="657408" y="2838091"/>
            <a:ext cx="2949372" cy="436957"/>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CasetăText 23">
            <a:extLst>
              <a:ext uri="{FF2B5EF4-FFF2-40B4-BE49-F238E27FC236}">
                <a16:creationId xmlns:a16="http://schemas.microsoft.com/office/drawing/2014/main" id="{0540DF30-9EA2-4D15-9317-76E5D2EED6D2}"/>
              </a:ext>
            </a:extLst>
          </p:cNvPr>
          <p:cNvSpPr txBox="1"/>
          <p:nvPr/>
        </p:nvSpPr>
        <p:spPr>
          <a:xfrm>
            <a:off x="333340" y="3429000"/>
            <a:ext cx="7951124" cy="923330"/>
          </a:xfrm>
          <a:prstGeom prst="rect">
            <a:avLst/>
          </a:prstGeom>
          <a:noFill/>
        </p:spPr>
        <p:txBody>
          <a:bodyPr wrap="square" rtlCol="0">
            <a:spAutoFit/>
          </a:bodyPr>
          <a:lstStyle/>
          <a:p>
            <a:pPr marL="285750" indent="-285750">
              <a:buFont typeface="Arial" panose="020B0604020202020204" pitchFamily="34" charset="0"/>
              <a:buChar char="•"/>
            </a:pPr>
            <a:r>
              <a:rPr lang="en-US" dirty="0"/>
              <a:t>Then we assume that V</a:t>
            </a:r>
            <a:r>
              <a:rPr lang="en-US" baseline="-25000" dirty="0"/>
              <a:t>O</a:t>
            </a:r>
            <a:r>
              <a:rPr lang="en-US" dirty="0"/>
              <a:t>= – V</a:t>
            </a:r>
            <a:r>
              <a:rPr lang="en-US" baseline="-25000" dirty="0"/>
              <a:t>dd</a:t>
            </a:r>
            <a:r>
              <a:rPr lang="en-US" dirty="0"/>
              <a:t> and check if there is a V</a:t>
            </a:r>
            <a:r>
              <a:rPr lang="en-US" baseline="-25000" dirty="0"/>
              <a:t>i</a:t>
            </a:r>
            <a:r>
              <a:rPr lang="en-US" dirty="0"/>
              <a:t> range for which this assumption is consistent. In this case </a:t>
            </a:r>
            <a:r>
              <a:rPr lang="en-US" dirty="0" err="1"/>
              <a:t>V</a:t>
            </a:r>
            <a:r>
              <a:rPr lang="en-US" baseline="-25000" dirty="0" err="1"/>
              <a:t>m</a:t>
            </a:r>
            <a:r>
              <a:rPr lang="en-US" dirty="0"/>
              <a:t>= – fV</a:t>
            </a:r>
            <a:r>
              <a:rPr lang="en-US" baseline="-25000" dirty="0"/>
              <a:t>dd</a:t>
            </a:r>
            <a:r>
              <a:rPr lang="en-US" dirty="0"/>
              <a:t>.</a:t>
            </a:r>
          </a:p>
          <a:p>
            <a:pPr marL="285750" indent="-285750">
              <a:buFont typeface="Arial" panose="020B0604020202020204" pitchFamily="34" charset="0"/>
              <a:buChar char="•"/>
            </a:pPr>
            <a:r>
              <a:rPr lang="en-US" dirty="0"/>
              <a:t>V</a:t>
            </a:r>
            <a:r>
              <a:rPr lang="en-US" baseline="-25000" dirty="0"/>
              <a:t>O</a:t>
            </a:r>
            <a:r>
              <a:rPr lang="en-US" dirty="0"/>
              <a:t>= – V</a:t>
            </a:r>
            <a:r>
              <a:rPr lang="en-US" baseline="-25000" dirty="0"/>
              <a:t>dd</a:t>
            </a:r>
            <a:r>
              <a:rPr lang="en-US" dirty="0"/>
              <a:t> if </a:t>
            </a:r>
            <a:r>
              <a:rPr lang="en-US" dirty="0" err="1"/>
              <a:t>V</a:t>
            </a:r>
            <a:r>
              <a:rPr lang="en-US" baseline="-25000" dirty="0" err="1"/>
              <a:t>inp</a:t>
            </a:r>
            <a:r>
              <a:rPr lang="en-US" dirty="0"/>
              <a:t>&lt;</a:t>
            </a:r>
            <a:r>
              <a:rPr lang="en-US" dirty="0" err="1"/>
              <a:t>V</a:t>
            </a:r>
            <a:r>
              <a:rPr lang="en-US" baseline="-25000" dirty="0" err="1"/>
              <a:t>inm</a:t>
            </a:r>
            <a:r>
              <a:rPr lang="en-US" dirty="0"/>
              <a:t> (we consider A high enough o neglect V</a:t>
            </a:r>
            <a:r>
              <a:rPr lang="en-US" baseline="-25000" dirty="0"/>
              <a:t>dd</a:t>
            </a:r>
            <a:r>
              <a:rPr lang="en-US" dirty="0"/>
              <a:t>/2A). We get:</a:t>
            </a:r>
          </a:p>
        </p:txBody>
      </p:sp>
      <mc:AlternateContent xmlns:mc="http://schemas.openxmlformats.org/markup-compatibility/2006" xmlns:a14="http://schemas.microsoft.com/office/drawing/2010/main">
        <mc:Choice Requires="a14">
          <p:sp>
            <p:nvSpPr>
              <p:cNvPr id="56" name="Dreptunghi 4">
                <a:extLst>
                  <a:ext uri="{FF2B5EF4-FFF2-40B4-BE49-F238E27FC236}">
                    <a16:creationId xmlns:a16="http://schemas.microsoft.com/office/drawing/2014/main" id="{5547B07E-B5E6-4485-943A-D7C1103749F0}"/>
                  </a:ext>
                </a:extLst>
              </p:cNvPr>
              <p:cNvSpPr/>
              <p:nvPr/>
            </p:nvSpPr>
            <p:spPr>
              <a:xfrm>
                <a:off x="657407" y="4436329"/>
                <a:ext cx="1612833"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&lt;−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56" name="Dreptunghi 4">
                <a:extLst>
                  <a:ext uri="{FF2B5EF4-FFF2-40B4-BE49-F238E27FC236}">
                    <a16:creationId xmlns:a16="http://schemas.microsoft.com/office/drawing/2014/main" id="{5547B07E-B5E6-4485-943A-D7C1103749F0}"/>
                  </a:ext>
                </a:extLst>
              </p:cNvPr>
              <p:cNvSpPr>
                <a:spLocks noRot="1" noChangeAspect="1" noMove="1" noResize="1" noEditPoints="1" noAdjustHandles="1" noChangeArrowheads="1" noChangeShapeType="1" noTextEdit="1"/>
              </p:cNvSpPr>
              <p:nvPr/>
            </p:nvSpPr>
            <p:spPr>
              <a:xfrm>
                <a:off x="657407" y="4436329"/>
                <a:ext cx="1612833" cy="369332"/>
              </a:xfrm>
              <a:prstGeom prst="rect">
                <a:avLst/>
              </a:prstGeom>
              <a:blipFill>
                <a:blip r:embed="rId5"/>
                <a:stretch>
                  <a:fillRect b="-13333"/>
                </a:stretch>
              </a:blipFill>
            </p:spPr>
            <p:txBody>
              <a:bodyPr/>
              <a:lstStyle/>
              <a:p>
                <a:r>
                  <a:rPr lang="en-US">
                    <a:noFill/>
                  </a:rPr>
                  <a:t> </a:t>
                </a:r>
              </a:p>
            </p:txBody>
          </p:sp>
        </mc:Fallback>
      </mc:AlternateContent>
      <p:sp>
        <p:nvSpPr>
          <p:cNvPr id="57" name="Arrow: Right 32">
            <a:extLst>
              <a:ext uri="{FF2B5EF4-FFF2-40B4-BE49-F238E27FC236}">
                <a16:creationId xmlns:a16="http://schemas.microsoft.com/office/drawing/2014/main" id="{6D185885-A5D7-42A5-A6DA-6D9A9EE9B6F2}"/>
              </a:ext>
            </a:extLst>
          </p:cNvPr>
          <p:cNvSpPr/>
          <p:nvPr/>
        </p:nvSpPr>
        <p:spPr>
          <a:xfrm>
            <a:off x="2132094" y="452149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58" name="Dreptunghi 4">
                <a:extLst>
                  <a:ext uri="{FF2B5EF4-FFF2-40B4-BE49-F238E27FC236}">
                    <a16:creationId xmlns:a16="http://schemas.microsoft.com/office/drawing/2014/main" id="{DB5ED440-BA1D-4AEE-9569-C2647584FE3C}"/>
                  </a:ext>
                </a:extLst>
              </p:cNvPr>
              <p:cNvSpPr/>
              <p:nvPr/>
            </p:nvSpPr>
            <p:spPr>
              <a:xfrm>
                <a:off x="2487715" y="4447653"/>
                <a:ext cx="138934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58" name="Dreptunghi 4">
                <a:extLst>
                  <a:ext uri="{FF2B5EF4-FFF2-40B4-BE49-F238E27FC236}">
                    <a16:creationId xmlns:a16="http://schemas.microsoft.com/office/drawing/2014/main" id="{DB5ED440-BA1D-4AEE-9569-C2647584FE3C}"/>
                  </a:ext>
                </a:extLst>
              </p:cNvPr>
              <p:cNvSpPr>
                <a:spLocks noRot="1" noChangeAspect="1" noMove="1" noResize="1" noEditPoints="1" noAdjustHandles="1" noChangeArrowheads="1" noChangeShapeType="1" noTextEdit="1"/>
              </p:cNvSpPr>
              <p:nvPr/>
            </p:nvSpPr>
            <p:spPr>
              <a:xfrm>
                <a:off x="2487715" y="4447653"/>
                <a:ext cx="1389342" cy="369332"/>
              </a:xfrm>
              <a:prstGeom prst="rect">
                <a:avLst/>
              </a:prstGeom>
              <a:blipFill>
                <a:blip r:embed="rId6"/>
                <a:stretch>
                  <a:fillRect/>
                </a:stretch>
              </a:blipFill>
            </p:spPr>
            <p:txBody>
              <a:bodyPr/>
              <a:lstStyle/>
              <a:p>
                <a:r>
                  <a:rPr lang="en-US">
                    <a:noFill/>
                  </a:rPr>
                  <a:t> </a:t>
                </a:r>
              </a:p>
            </p:txBody>
          </p:sp>
        </mc:Fallback>
      </mc:AlternateContent>
      <p:sp>
        <p:nvSpPr>
          <p:cNvPr id="59" name="Rectangle: Rounded Corners 5">
            <a:extLst>
              <a:ext uri="{FF2B5EF4-FFF2-40B4-BE49-F238E27FC236}">
                <a16:creationId xmlns:a16="http://schemas.microsoft.com/office/drawing/2014/main" id="{FB84FB0F-6B7F-4BD7-857F-6869AEB718BD}"/>
              </a:ext>
            </a:extLst>
          </p:cNvPr>
          <p:cNvSpPr/>
          <p:nvPr/>
        </p:nvSpPr>
        <p:spPr>
          <a:xfrm>
            <a:off x="657408" y="4402515"/>
            <a:ext cx="3030672" cy="436957"/>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EA6F37C2-8CD2-40C9-AB2C-065732AEA750}"/>
              </a:ext>
            </a:extLst>
          </p:cNvPr>
          <p:cNvPicPr>
            <a:picLocks noChangeAspect="1"/>
          </p:cNvPicPr>
          <p:nvPr/>
        </p:nvPicPr>
        <p:blipFill>
          <a:blip r:embed="rId7"/>
          <a:stretch>
            <a:fillRect/>
          </a:stretch>
        </p:blipFill>
        <p:spPr>
          <a:xfrm>
            <a:off x="7973568" y="4067472"/>
            <a:ext cx="4047703" cy="2345597"/>
          </a:xfrm>
          <a:prstGeom prst="rect">
            <a:avLst/>
          </a:prstGeom>
        </p:spPr>
      </p:pic>
      <p:sp>
        <p:nvSpPr>
          <p:cNvPr id="61" name="CasetăText 23">
            <a:extLst>
              <a:ext uri="{FF2B5EF4-FFF2-40B4-BE49-F238E27FC236}">
                <a16:creationId xmlns:a16="http://schemas.microsoft.com/office/drawing/2014/main" id="{06C6FCB5-0C89-4AF2-9DD2-FDC0ABEECF45}"/>
              </a:ext>
            </a:extLst>
          </p:cNvPr>
          <p:cNvSpPr txBox="1"/>
          <p:nvPr/>
        </p:nvSpPr>
        <p:spPr>
          <a:xfrm>
            <a:off x="333340" y="4958453"/>
            <a:ext cx="7951124" cy="646331"/>
          </a:xfrm>
          <a:prstGeom prst="rect">
            <a:avLst/>
          </a:prstGeom>
          <a:noFill/>
        </p:spPr>
        <p:txBody>
          <a:bodyPr wrap="square" rtlCol="0">
            <a:spAutoFit/>
          </a:bodyPr>
          <a:lstStyle/>
          <a:p>
            <a:pPr marL="285750" indent="-285750">
              <a:buFont typeface="Arial" panose="020B0604020202020204" pitchFamily="34" charset="0"/>
              <a:buChar char="•"/>
            </a:pPr>
            <a:r>
              <a:rPr lang="en-US" dirty="0"/>
              <a:t>To this, we add the solution corresponding to V</a:t>
            </a:r>
            <a:r>
              <a:rPr lang="en-US" baseline="-25000" dirty="0"/>
              <a:t>O</a:t>
            </a:r>
            <a:r>
              <a:rPr lang="en-US" dirty="0"/>
              <a:t> inside the operation range (solution that in this case is stable):</a:t>
            </a:r>
          </a:p>
        </p:txBody>
      </p:sp>
      <p:pic>
        <p:nvPicPr>
          <p:cNvPr id="25" name="Picture 24">
            <a:extLst>
              <a:ext uri="{FF2B5EF4-FFF2-40B4-BE49-F238E27FC236}">
                <a16:creationId xmlns:a16="http://schemas.microsoft.com/office/drawing/2014/main" id="{5692597E-C06D-4F60-B75B-007E94B0CFAD}"/>
              </a:ext>
            </a:extLst>
          </p:cNvPr>
          <p:cNvPicPr>
            <a:picLocks noChangeAspect="1"/>
          </p:cNvPicPr>
          <p:nvPr/>
        </p:nvPicPr>
        <p:blipFill>
          <a:blip r:embed="rId8"/>
          <a:stretch>
            <a:fillRect/>
          </a:stretch>
        </p:blipFill>
        <p:spPr>
          <a:xfrm>
            <a:off x="8708503" y="1402679"/>
            <a:ext cx="2812535" cy="2220170"/>
          </a:xfrm>
          <a:prstGeom prst="rect">
            <a:avLst/>
          </a:prstGeom>
        </p:spPr>
      </p:pic>
      <mc:AlternateContent xmlns:mc="http://schemas.openxmlformats.org/markup-compatibility/2006" xmlns:a14="http://schemas.microsoft.com/office/drawing/2010/main">
        <mc:Choice Requires="a14">
          <p:sp>
            <p:nvSpPr>
              <p:cNvPr id="26" name="Dreptunghi 4">
                <a:extLst>
                  <a:ext uri="{FF2B5EF4-FFF2-40B4-BE49-F238E27FC236}">
                    <a16:creationId xmlns:a16="http://schemas.microsoft.com/office/drawing/2014/main" id="{930C6018-BE0B-4445-8A56-8B10062984CD}"/>
                  </a:ext>
                </a:extLst>
              </p:cNvPr>
              <p:cNvSpPr/>
              <p:nvPr/>
            </p:nvSpPr>
            <p:spPr>
              <a:xfrm>
                <a:off x="675707" y="5587801"/>
                <a:ext cx="2747727" cy="523861"/>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a:latin typeface="Cambria Math" panose="02040503050406030204" pitchFamily="18" charset="0"/>
                          </a:rPr>
                          <m:t>A</m:t>
                        </m:r>
                      </m:num>
                      <m:den>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i="1">
                            <a:latin typeface="Cambria Math" panose="02040503050406030204" pitchFamily="18" charset="0"/>
                          </a:rPr>
                          <m:t>+1</m:t>
                        </m:r>
                      </m:den>
                    </m:f>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a14:m>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num>
                      <m:den>
                        <m:r>
                          <a:rPr lang="en-US" i="1">
                            <a:latin typeface="Cambria Math" panose="02040503050406030204" pitchFamily="18" charset="0"/>
                            <a:ea typeface="Cambria Math" panose="02040503050406030204" pitchFamily="18" charset="0"/>
                          </a:rPr>
                          <m:t>𝑓</m:t>
                        </m:r>
                      </m:den>
                    </m:f>
                  </m:oMath>
                </a14:m>
                <a:endParaRPr lang="en-US" dirty="0"/>
              </a:p>
            </p:txBody>
          </p:sp>
        </mc:Choice>
        <mc:Fallback xmlns="">
          <p:sp>
            <p:nvSpPr>
              <p:cNvPr id="26" name="Dreptunghi 4">
                <a:extLst>
                  <a:ext uri="{FF2B5EF4-FFF2-40B4-BE49-F238E27FC236}">
                    <a16:creationId xmlns:a16="http://schemas.microsoft.com/office/drawing/2014/main" id="{930C6018-BE0B-4445-8A56-8B10062984CD}"/>
                  </a:ext>
                </a:extLst>
              </p:cNvPr>
              <p:cNvSpPr>
                <a:spLocks noRot="1" noChangeAspect="1" noMove="1" noResize="1" noEditPoints="1" noAdjustHandles="1" noChangeArrowheads="1" noChangeShapeType="1" noTextEdit="1"/>
              </p:cNvSpPr>
              <p:nvPr/>
            </p:nvSpPr>
            <p:spPr>
              <a:xfrm>
                <a:off x="675707" y="5587801"/>
                <a:ext cx="2747727" cy="523861"/>
              </a:xfrm>
              <a:prstGeom prst="rect">
                <a:avLst/>
              </a:prstGeom>
              <a:blipFill>
                <a:blip r:embed="rId9"/>
                <a:stretch>
                  <a:fillRect b="-5814"/>
                </a:stretch>
              </a:blipFill>
            </p:spPr>
            <p:txBody>
              <a:bodyPr/>
              <a:lstStyle/>
              <a:p>
                <a:r>
                  <a:rPr lang="en-US">
                    <a:noFill/>
                  </a:rPr>
                  <a:t> </a:t>
                </a:r>
              </a:p>
            </p:txBody>
          </p:sp>
        </mc:Fallback>
      </mc:AlternateContent>
      <p:sp>
        <p:nvSpPr>
          <p:cNvPr id="27" name="Rectangle: Rounded Corners 5">
            <a:extLst>
              <a:ext uri="{FF2B5EF4-FFF2-40B4-BE49-F238E27FC236}">
                <a16:creationId xmlns:a16="http://schemas.microsoft.com/office/drawing/2014/main" id="{94F969C3-0599-49B9-B0BB-FF5855FEFFC3}"/>
              </a:ext>
            </a:extLst>
          </p:cNvPr>
          <p:cNvSpPr/>
          <p:nvPr/>
        </p:nvSpPr>
        <p:spPr>
          <a:xfrm>
            <a:off x="669599" y="5604784"/>
            <a:ext cx="2022315" cy="523861"/>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07285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mc:AlternateContent xmlns:mc="http://schemas.openxmlformats.org/markup-compatibility/2006" xmlns:a14="http://schemas.microsoft.com/office/drawing/2010/main">
        <mc:Choice Requires="a14">
          <p:sp>
            <p:nvSpPr>
              <p:cNvPr id="19" name="CasetăText 23">
                <a:extLst>
                  <a:ext uri="{FF2B5EF4-FFF2-40B4-BE49-F238E27FC236}">
                    <a16:creationId xmlns:a16="http://schemas.microsoft.com/office/drawing/2014/main" id="{DF1B3954-4F46-4BAD-AEC6-A38AB712E7C6}"/>
                  </a:ext>
                </a:extLst>
              </p:cNvPr>
              <p:cNvSpPr txBox="1"/>
              <p:nvPr/>
            </p:nvSpPr>
            <p:spPr>
              <a:xfrm>
                <a:off x="339090" y="837962"/>
                <a:ext cx="5841838" cy="1477328"/>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&lt;−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we have the solution: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endParaRPr lang="en-US" dirty="0"/>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i="1">
                        <a:latin typeface="Cambria Math" panose="02040503050406030204" pitchFamily="18" charset="0"/>
                      </a:rPr>
                      <m:t>&lt;</m:t>
                    </m:r>
                    <m:r>
                      <a:rPr lang="en-US" b="0" i="1" smtClean="0">
                        <a:latin typeface="Cambria Math" panose="02040503050406030204" pitchFamily="18" charset="0"/>
                      </a:rPr>
                      <m: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fulfilled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i="1">
                        <a:latin typeface="Cambria Math" panose="02040503050406030204" pitchFamily="18" charset="0"/>
                      </a:rPr>
                      <m:t>&gt;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not fulfilled.</a:t>
                </a:r>
              </a:p>
              <a:p>
                <a:pPr marL="285750" indent="-285750">
                  <a:buFont typeface="Arial" panose="020B0604020202020204" pitchFamily="34" charset="0"/>
                  <a:buChar char="•"/>
                </a:pPr>
                <a:r>
                  <a:rPr lang="en-US" dirty="0"/>
                  <a:t>The V</a:t>
                </a:r>
                <a:r>
                  <a:rPr lang="en-US" baseline="-25000" dirty="0"/>
                  <a:t>O</a:t>
                </a:r>
                <a:r>
                  <a:rPr lang="en-US" dirty="0"/>
                  <a:t>=V</a:t>
                </a:r>
                <a:r>
                  <a:rPr lang="en-US" baseline="-25000" dirty="0"/>
                  <a:t>i</a:t>
                </a:r>
                <a:r>
                  <a:rPr lang="en-US" dirty="0"/>
                  <a:t>/f solution would result in output voltage below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r>
                  <a:rPr lang="en-US" dirty="0"/>
                  <a:t> so it is not an acceptable solution.</a:t>
                </a:r>
              </a:p>
            </p:txBody>
          </p:sp>
        </mc:Choice>
        <mc:Fallback xmlns="">
          <p:sp>
            <p:nvSpPr>
              <p:cNvPr id="19" name="CasetăText 23">
                <a:extLst>
                  <a:ext uri="{FF2B5EF4-FFF2-40B4-BE49-F238E27FC236}">
                    <a16:creationId xmlns:a16="http://schemas.microsoft.com/office/drawing/2014/main" id="{DF1B3954-4F46-4BAD-AEC6-A38AB712E7C6}"/>
                  </a:ext>
                </a:extLst>
              </p:cNvPr>
              <p:cNvSpPr txBox="1">
                <a:spLocks noRot="1" noChangeAspect="1" noMove="1" noResize="1" noEditPoints="1" noAdjustHandles="1" noChangeArrowheads="1" noChangeShapeType="1" noTextEdit="1"/>
              </p:cNvSpPr>
              <p:nvPr/>
            </p:nvSpPr>
            <p:spPr>
              <a:xfrm>
                <a:off x="339090" y="837962"/>
                <a:ext cx="5841838" cy="1477328"/>
              </a:xfrm>
              <a:prstGeom prst="rect">
                <a:avLst/>
              </a:prstGeom>
              <a:blipFill>
                <a:blip r:embed="rId2"/>
                <a:stretch>
                  <a:fillRect l="-731" t="-823" r="-1253" b="-53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asetăText 23">
                <a:extLst>
                  <a:ext uri="{FF2B5EF4-FFF2-40B4-BE49-F238E27FC236}">
                    <a16:creationId xmlns:a16="http://schemas.microsoft.com/office/drawing/2014/main" id="{28C11FD0-F430-4FF3-900E-50F8726B6D78}"/>
                  </a:ext>
                </a:extLst>
              </p:cNvPr>
              <p:cNvSpPr txBox="1"/>
              <p:nvPr/>
            </p:nvSpPr>
            <p:spPr>
              <a:xfrm>
                <a:off x="339090" y="2315290"/>
                <a:ext cx="5841838" cy="1477328"/>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&gt;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we have the solution: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endParaRPr lang="en-US" dirty="0"/>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fulfilled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&lt;−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not fulfilled.</a:t>
                </a:r>
              </a:p>
              <a:p>
                <a:pPr marL="285750" indent="-285750">
                  <a:buFont typeface="Arial" panose="020B0604020202020204" pitchFamily="34" charset="0"/>
                  <a:buChar char="•"/>
                </a:pPr>
                <a:r>
                  <a:rPr lang="en-US" dirty="0"/>
                  <a:t>The V</a:t>
                </a:r>
                <a:r>
                  <a:rPr lang="en-US" baseline="-25000" dirty="0"/>
                  <a:t>O</a:t>
                </a:r>
                <a:r>
                  <a:rPr lang="en-US" dirty="0"/>
                  <a:t>=V</a:t>
                </a:r>
                <a:r>
                  <a:rPr lang="en-US" baseline="-25000" dirty="0"/>
                  <a:t>i</a:t>
                </a:r>
                <a:r>
                  <a:rPr lang="en-US" dirty="0"/>
                  <a:t>/f solution would result in output voltage above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so it is not an acceptable solution.</a:t>
                </a:r>
              </a:p>
            </p:txBody>
          </p:sp>
        </mc:Choice>
        <mc:Fallback xmlns="">
          <p:sp>
            <p:nvSpPr>
              <p:cNvPr id="6" name="CasetăText 23">
                <a:extLst>
                  <a:ext uri="{FF2B5EF4-FFF2-40B4-BE49-F238E27FC236}">
                    <a16:creationId xmlns:a16="http://schemas.microsoft.com/office/drawing/2014/main" id="{28C11FD0-F430-4FF3-900E-50F8726B6D78}"/>
                  </a:ext>
                </a:extLst>
              </p:cNvPr>
              <p:cNvSpPr txBox="1">
                <a:spLocks noRot="1" noChangeAspect="1" noMove="1" noResize="1" noEditPoints="1" noAdjustHandles="1" noChangeArrowheads="1" noChangeShapeType="1" noTextEdit="1"/>
              </p:cNvSpPr>
              <p:nvPr/>
            </p:nvSpPr>
            <p:spPr>
              <a:xfrm>
                <a:off x="339090" y="2315290"/>
                <a:ext cx="5841838" cy="1477328"/>
              </a:xfrm>
              <a:prstGeom prst="rect">
                <a:avLst/>
              </a:prstGeom>
              <a:blipFill>
                <a:blip r:embed="rId3"/>
                <a:stretch>
                  <a:fillRect l="-731" t="-1240" r="-1253" b="-57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asetăText 23">
                <a:extLst>
                  <a:ext uri="{FF2B5EF4-FFF2-40B4-BE49-F238E27FC236}">
                    <a16:creationId xmlns:a16="http://schemas.microsoft.com/office/drawing/2014/main" id="{AE42563B-C948-4C82-A86B-C4F1B364603F}"/>
                  </a:ext>
                </a:extLst>
              </p:cNvPr>
              <p:cNvSpPr txBox="1"/>
              <p:nvPr/>
            </p:nvSpPr>
            <p:spPr>
              <a:xfrm>
                <a:off x="339090" y="3792617"/>
                <a:ext cx="5841838" cy="1200329"/>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a:latin typeface="Cambria Math" panose="02040503050406030204" pitchFamily="18" charset="0"/>
                          </a:rPr>
                          <m:t>−</m:t>
                        </m:r>
                        <m:r>
                          <a:rPr lang="en-US" b="1" i="1">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a:latin typeface="Cambria Math" panose="02040503050406030204" pitchFamily="18" charset="0"/>
                              </a:rPr>
                              <m:t>𝒅𝒅</m:t>
                            </m:r>
                          </m:sub>
                        </m:sSub>
                        <m:r>
                          <a:rPr lang="en-US" b="1" i="1" smtClean="0">
                            <a:latin typeface="Cambria Math" panose="02040503050406030204" pitchFamily="18" charset="0"/>
                          </a:rPr>
                          <m:t>&lt;</m:t>
                        </m:r>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&lt;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only the V</a:t>
                </a:r>
                <a:r>
                  <a:rPr lang="en-US" baseline="-25000" dirty="0"/>
                  <a:t>O</a:t>
                </a:r>
                <a:r>
                  <a:rPr lang="en-US" dirty="0"/>
                  <a:t>=V</a:t>
                </a:r>
                <a:r>
                  <a:rPr lang="en-US" baseline="-25000" dirty="0"/>
                  <a:t>i</a:t>
                </a:r>
                <a:r>
                  <a:rPr lang="en-US" dirty="0"/>
                  <a:t>/f solution is acceptable.</a:t>
                </a:r>
              </a:p>
              <a:p>
                <a:pPr marL="285750" indent="-285750">
                  <a:buFont typeface="Arial" panose="020B0604020202020204" pitchFamily="34" charset="0"/>
                  <a:buChar char="•"/>
                </a:pPr>
                <a:r>
                  <a:rPr lang="en-US" dirty="0"/>
                  <a:t>Both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&lt;−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are not fulfilled.</a:t>
                </a:r>
              </a:p>
              <a:p>
                <a:pPr marL="285750" indent="-285750">
                  <a:buFont typeface="Arial" panose="020B0604020202020204" pitchFamily="34" charset="0"/>
                  <a:buChar char="•"/>
                </a:pPr>
                <a:r>
                  <a:rPr lang="en-US" dirty="0"/>
                  <a:t>The V</a:t>
                </a:r>
                <a:r>
                  <a:rPr lang="en-US" baseline="-25000" dirty="0"/>
                  <a:t>O</a:t>
                </a:r>
                <a:r>
                  <a:rPr lang="en-US" dirty="0"/>
                  <a:t>=V</a:t>
                </a:r>
                <a:r>
                  <a:rPr lang="en-US" baseline="-25000" dirty="0"/>
                  <a:t>i</a:t>
                </a:r>
                <a:r>
                  <a:rPr lang="en-US" dirty="0"/>
                  <a:t>/f solution gives results in the acceptable range.</a:t>
                </a:r>
              </a:p>
            </p:txBody>
          </p:sp>
        </mc:Choice>
        <mc:Fallback xmlns="">
          <p:sp>
            <p:nvSpPr>
              <p:cNvPr id="7" name="CasetăText 23">
                <a:extLst>
                  <a:ext uri="{FF2B5EF4-FFF2-40B4-BE49-F238E27FC236}">
                    <a16:creationId xmlns:a16="http://schemas.microsoft.com/office/drawing/2014/main" id="{AE42563B-C948-4C82-A86B-C4F1B364603F}"/>
                  </a:ext>
                </a:extLst>
              </p:cNvPr>
              <p:cNvSpPr txBox="1">
                <a:spLocks noRot="1" noChangeAspect="1" noMove="1" noResize="1" noEditPoints="1" noAdjustHandles="1" noChangeArrowheads="1" noChangeShapeType="1" noTextEdit="1"/>
              </p:cNvSpPr>
              <p:nvPr/>
            </p:nvSpPr>
            <p:spPr>
              <a:xfrm>
                <a:off x="339090" y="3792617"/>
                <a:ext cx="5841838" cy="1200329"/>
              </a:xfrm>
              <a:prstGeom prst="rect">
                <a:avLst/>
              </a:prstGeom>
              <a:blipFill>
                <a:blip r:embed="rId4"/>
                <a:stretch>
                  <a:fillRect l="-731" t="-1015" r="-522" b="-7107"/>
                </a:stretch>
              </a:blipFill>
            </p:spPr>
            <p:txBody>
              <a:bodyPr/>
              <a:lstStyle/>
              <a:p>
                <a:r>
                  <a:rPr lang="en-US">
                    <a:noFill/>
                  </a:rPr>
                  <a:t> </a:t>
                </a:r>
              </a:p>
            </p:txBody>
          </p:sp>
        </mc:Fallback>
      </mc:AlternateContent>
      <p:sp>
        <p:nvSpPr>
          <p:cNvPr id="8" name="CasetăText 23">
            <a:extLst>
              <a:ext uri="{FF2B5EF4-FFF2-40B4-BE49-F238E27FC236}">
                <a16:creationId xmlns:a16="http://schemas.microsoft.com/office/drawing/2014/main" id="{DE5CDC1E-A193-4261-9CE7-7943E4ADDE5F}"/>
              </a:ext>
            </a:extLst>
          </p:cNvPr>
          <p:cNvSpPr txBox="1"/>
          <p:nvPr/>
        </p:nvSpPr>
        <p:spPr>
          <a:xfrm>
            <a:off x="381554" y="4992946"/>
            <a:ext cx="5756910"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The system behaves as an </a:t>
            </a:r>
            <a:r>
              <a:rPr lang="en-US" b="1" dirty="0"/>
              <a:t>amplifier with gain 1/f</a:t>
            </a:r>
            <a:r>
              <a:rPr lang="en-US" dirty="0"/>
              <a:t>.</a:t>
            </a:r>
          </a:p>
        </p:txBody>
      </p:sp>
      <p:pic>
        <p:nvPicPr>
          <p:cNvPr id="11" name="Picture 10">
            <a:extLst>
              <a:ext uri="{FF2B5EF4-FFF2-40B4-BE49-F238E27FC236}">
                <a16:creationId xmlns:a16="http://schemas.microsoft.com/office/drawing/2014/main" id="{89B01ADD-7164-4B3D-AE72-C46C64D084EB}"/>
              </a:ext>
            </a:extLst>
          </p:cNvPr>
          <p:cNvPicPr>
            <a:picLocks noChangeAspect="1"/>
          </p:cNvPicPr>
          <p:nvPr/>
        </p:nvPicPr>
        <p:blipFill>
          <a:blip r:embed="rId5"/>
          <a:stretch>
            <a:fillRect/>
          </a:stretch>
        </p:blipFill>
        <p:spPr>
          <a:xfrm>
            <a:off x="6317126" y="890015"/>
            <a:ext cx="5795385" cy="5821667"/>
          </a:xfrm>
          <a:prstGeom prst="rect">
            <a:avLst/>
          </a:prstGeom>
        </p:spPr>
      </p:pic>
    </p:spTree>
    <p:extLst>
      <p:ext uri="{BB962C8B-B14F-4D97-AF65-F5344CB8AC3E}">
        <p14:creationId xmlns:p14="http://schemas.microsoft.com/office/powerpoint/2010/main" val="529330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2" name="CasetăText 23">
            <a:extLst>
              <a:ext uri="{FF2B5EF4-FFF2-40B4-BE49-F238E27FC236}">
                <a16:creationId xmlns:a16="http://schemas.microsoft.com/office/drawing/2014/main" id="{89CFDC98-4FF7-4416-A692-DCEDB52B7A9C}"/>
              </a:ext>
            </a:extLst>
          </p:cNvPr>
          <p:cNvSpPr txBox="1"/>
          <p:nvPr/>
        </p:nvSpPr>
        <p:spPr>
          <a:xfrm>
            <a:off x="400050" y="930295"/>
            <a:ext cx="5210104" cy="369332"/>
          </a:xfrm>
          <a:prstGeom prst="rect">
            <a:avLst/>
          </a:prstGeom>
          <a:noFill/>
        </p:spPr>
        <p:txBody>
          <a:bodyPr wrap="square" rtlCol="0">
            <a:spAutoFit/>
          </a:bodyPr>
          <a:lstStyle/>
          <a:p>
            <a:pPr marL="285750" indent="-285750">
              <a:buFont typeface="Arial" panose="020B0604020202020204" pitchFamily="34" charset="0"/>
              <a:buChar char="•"/>
            </a:pPr>
            <a:r>
              <a:rPr lang="en-US" dirty="0" err="1"/>
              <a:t>OpAmp</a:t>
            </a:r>
            <a:r>
              <a:rPr lang="en-US" dirty="0"/>
              <a:t> in negative feedback loop model:</a:t>
            </a:r>
          </a:p>
        </p:txBody>
      </p:sp>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CFAA4F7E-8940-4A1F-8668-BE760877A5CC}"/>
                  </a:ext>
                </a:extLst>
              </p:cNvPr>
              <p:cNvSpPr/>
              <p:nvPr/>
            </p:nvSpPr>
            <p:spPr>
              <a:xfrm>
                <a:off x="686856" y="1391959"/>
                <a:ext cx="1410076"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oMath>
                  </m:oMathPara>
                </a14:m>
                <a:endParaRPr lang="en-US" dirty="0"/>
              </a:p>
            </p:txBody>
          </p:sp>
        </mc:Choice>
        <mc:Fallback xmlns="">
          <p:sp>
            <p:nvSpPr>
              <p:cNvPr id="13" name="Dreptunghi 4">
                <a:extLst>
                  <a:ext uri="{FF2B5EF4-FFF2-40B4-BE49-F238E27FC236}">
                    <a16:creationId xmlns:a16="http://schemas.microsoft.com/office/drawing/2014/main" id="{CFAA4F7E-8940-4A1F-8668-BE760877A5CC}"/>
                  </a:ext>
                </a:extLst>
              </p:cNvPr>
              <p:cNvSpPr>
                <a:spLocks noRot="1" noChangeAspect="1" noMove="1" noResize="1" noEditPoints="1" noAdjustHandles="1" noChangeArrowheads="1" noChangeShapeType="1" noTextEdit="1"/>
              </p:cNvSpPr>
              <p:nvPr/>
            </p:nvSpPr>
            <p:spPr>
              <a:xfrm>
                <a:off x="686856" y="1391959"/>
                <a:ext cx="1410076" cy="390748"/>
              </a:xfrm>
              <a:prstGeom prst="rect">
                <a:avLst/>
              </a:prstGeom>
              <a:blipFill>
                <a:blip r:embed="rId2"/>
                <a:stretch>
                  <a:fillRect b="-93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Dreptunghi 4">
                <a:extLst>
                  <a:ext uri="{FF2B5EF4-FFF2-40B4-BE49-F238E27FC236}">
                    <a16:creationId xmlns:a16="http://schemas.microsoft.com/office/drawing/2014/main" id="{C43350DD-E0C3-4927-9E74-9531D9B994FF}"/>
                  </a:ext>
                </a:extLst>
              </p:cNvPr>
              <p:cNvSpPr/>
              <p:nvPr/>
            </p:nvSpPr>
            <p:spPr>
              <a:xfrm>
                <a:off x="686856" y="1800842"/>
                <a:ext cx="1733210"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𝐼</m:t>
                          </m:r>
                        </m:e>
                        <m:sub>
                          <m:r>
                            <a:rPr lang="en-US" i="1">
                              <a:latin typeface="Cambria Math" panose="02040503050406030204" pitchFamily="18" charset="0"/>
                            </a:rPr>
                            <m:t>𝑖𝑛𝑚</m:t>
                          </m:r>
                        </m:sub>
                      </m:sSub>
                      <m:r>
                        <a:rPr lang="en-US" b="0" i="1" smtClean="0">
                          <a:latin typeface="Cambria Math" panose="02040503050406030204" pitchFamily="18" charset="0"/>
                        </a:rPr>
                        <m:t>=0</m:t>
                      </m:r>
                    </m:oMath>
                  </m:oMathPara>
                </a14:m>
                <a:endParaRPr lang="en-US" dirty="0"/>
              </a:p>
            </p:txBody>
          </p:sp>
        </mc:Choice>
        <mc:Fallback xmlns="">
          <p:sp>
            <p:nvSpPr>
              <p:cNvPr id="15" name="Dreptunghi 4">
                <a:extLst>
                  <a:ext uri="{FF2B5EF4-FFF2-40B4-BE49-F238E27FC236}">
                    <a16:creationId xmlns:a16="http://schemas.microsoft.com/office/drawing/2014/main" id="{C43350DD-E0C3-4927-9E74-9531D9B994FF}"/>
                  </a:ext>
                </a:extLst>
              </p:cNvPr>
              <p:cNvSpPr>
                <a:spLocks noRot="1" noChangeAspect="1" noMove="1" noResize="1" noEditPoints="1" noAdjustHandles="1" noChangeArrowheads="1" noChangeShapeType="1" noTextEdit="1"/>
              </p:cNvSpPr>
              <p:nvPr/>
            </p:nvSpPr>
            <p:spPr>
              <a:xfrm>
                <a:off x="686856" y="1800842"/>
                <a:ext cx="1733210" cy="390748"/>
              </a:xfrm>
              <a:prstGeom prst="rect">
                <a:avLst/>
              </a:prstGeom>
              <a:blipFill>
                <a:blip r:embed="rId3"/>
                <a:stretch>
                  <a:fillRect b="-7692"/>
                </a:stretch>
              </a:blipFill>
            </p:spPr>
            <p:txBody>
              <a:bodyPr/>
              <a:lstStyle/>
              <a:p>
                <a:r>
                  <a:rPr lang="en-US">
                    <a:noFill/>
                  </a:rPr>
                  <a:t> </a:t>
                </a:r>
              </a:p>
            </p:txBody>
          </p:sp>
        </mc:Fallback>
      </mc:AlternateContent>
      <p:sp>
        <p:nvSpPr>
          <p:cNvPr id="19" name="Rectangle: Rounded Corners 5">
            <a:extLst>
              <a:ext uri="{FF2B5EF4-FFF2-40B4-BE49-F238E27FC236}">
                <a16:creationId xmlns:a16="http://schemas.microsoft.com/office/drawing/2014/main" id="{1D5AFFB7-B531-4884-9D48-254E90B3392B}"/>
              </a:ext>
            </a:extLst>
          </p:cNvPr>
          <p:cNvSpPr/>
          <p:nvPr/>
        </p:nvSpPr>
        <p:spPr>
          <a:xfrm>
            <a:off x="686856" y="1391959"/>
            <a:ext cx="1685084" cy="863103"/>
          </a:xfrm>
          <a:prstGeom prst="roundRect">
            <a:avLst/>
          </a:prstGeom>
          <a:noFill/>
          <a:ln w="127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561FF1D-BADA-4A45-83D3-BE80BC8986E2}"/>
              </a:ext>
            </a:extLst>
          </p:cNvPr>
          <p:cNvPicPr>
            <a:picLocks noChangeAspect="1"/>
          </p:cNvPicPr>
          <p:nvPr/>
        </p:nvPicPr>
        <p:blipFill>
          <a:blip r:embed="rId4"/>
          <a:stretch>
            <a:fillRect/>
          </a:stretch>
        </p:blipFill>
        <p:spPr>
          <a:xfrm>
            <a:off x="7603958" y="1033840"/>
            <a:ext cx="4144696" cy="2309548"/>
          </a:xfrm>
          <a:prstGeom prst="rect">
            <a:avLst/>
          </a:prstGeom>
        </p:spPr>
      </p:pic>
      <p:sp>
        <p:nvSpPr>
          <p:cNvPr id="20" name="CasetăText 23">
            <a:extLst>
              <a:ext uri="{FF2B5EF4-FFF2-40B4-BE49-F238E27FC236}">
                <a16:creationId xmlns:a16="http://schemas.microsoft.com/office/drawing/2014/main" id="{0854BE02-9324-4766-9260-152537D105F4}"/>
              </a:ext>
            </a:extLst>
          </p:cNvPr>
          <p:cNvSpPr txBox="1"/>
          <p:nvPr/>
        </p:nvSpPr>
        <p:spPr>
          <a:xfrm>
            <a:off x="443346" y="3266786"/>
            <a:ext cx="11305308" cy="3416320"/>
          </a:xfrm>
          <a:prstGeom prst="rect">
            <a:avLst/>
          </a:prstGeom>
          <a:noFill/>
        </p:spPr>
        <p:txBody>
          <a:bodyPr wrap="square" rtlCol="0">
            <a:spAutoFit/>
          </a:bodyPr>
          <a:lstStyle/>
          <a:p>
            <a:r>
              <a:rPr lang="en-US" b="1" dirty="0"/>
              <a:t>Comments</a:t>
            </a:r>
          </a:p>
          <a:p>
            <a:pPr marL="285750" indent="-285750">
              <a:buFont typeface="Arial" panose="020B0604020202020204" pitchFamily="34" charset="0"/>
              <a:buChar char="•"/>
            </a:pPr>
            <a:r>
              <a:rPr lang="en-US" dirty="0"/>
              <a:t>The negative feedback assumption is necessary so that the output voltage stays in the operation range. We have already seen that having V</a:t>
            </a:r>
            <a:r>
              <a:rPr lang="en-US" baseline="-25000" dirty="0"/>
              <a:t>o</a:t>
            </a:r>
            <a:r>
              <a:rPr lang="en-US" dirty="0"/>
              <a:t> in the operation range and a large enough gain results in the </a:t>
            </a:r>
            <a:r>
              <a:rPr lang="en-US" dirty="0" err="1"/>
              <a:t>V</a:t>
            </a:r>
            <a:r>
              <a:rPr lang="en-US" baseline="-25000" dirty="0" err="1"/>
              <a:t>inp</a:t>
            </a:r>
            <a:r>
              <a:rPr lang="en-US" dirty="0"/>
              <a:t>=</a:t>
            </a:r>
            <a:r>
              <a:rPr lang="en-US" dirty="0" err="1"/>
              <a:t>V</a:t>
            </a:r>
            <a:r>
              <a:rPr lang="en-US" baseline="-25000" dirty="0" err="1"/>
              <a:t>inm</a:t>
            </a:r>
            <a:r>
              <a:rPr lang="en-US" dirty="0"/>
              <a:t>. But this is very unlikely to happen unless a negative feedback loop actively keeps the circuit in a stable point.</a:t>
            </a:r>
          </a:p>
          <a:p>
            <a:pPr marL="285750" indent="-285750">
              <a:buFont typeface="Arial" panose="020B0604020202020204" pitchFamily="34" charset="0"/>
              <a:buChar char="•"/>
            </a:pPr>
            <a:r>
              <a:rPr lang="en-US" dirty="0"/>
              <a:t>All </a:t>
            </a:r>
            <a:r>
              <a:rPr lang="en-US" dirty="0" err="1"/>
              <a:t>OpAmp</a:t>
            </a:r>
            <a:r>
              <a:rPr lang="en-US" dirty="0"/>
              <a:t> topologies studied in this lecture have the inputs on gate pins (standard differential pair). This directly results in the </a:t>
            </a:r>
            <a:r>
              <a:rPr lang="en-US" dirty="0" err="1"/>
              <a:t>I</a:t>
            </a:r>
            <a:r>
              <a:rPr lang="en-US" baseline="-25000" dirty="0" err="1"/>
              <a:t>inp</a:t>
            </a:r>
            <a:r>
              <a:rPr lang="en-US" dirty="0"/>
              <a:t>=</a:t>
            </a:r>
            <a:r>
              <a:rPr lang="en-US" dirty="0" err="1"/>
              <a:t>I</a:t>
            </a:r>
            <a:r>
              <a:rPr lang="en-US" baseline="-25000" dirty="0" err="1"/>
              <a:t>inm</a:t>
            </a:r>
            <a:r>
              <a:rPr lang="en-US" dirty="0"/>
              <a:t>=0 condition. We will postulate this condition for the ideal </a:t>
            </a:r>
            <a:r>
              <a:rPr lang="en-US" dirty="0" err="1"/>
              <a:t>OpAmp</a:t>
            </a:r>
            <a:r>
              <a:rPr lang="en-US" dirty="0"/>
              <a:t>.</a:t>
            </a:r>
          </a:p>
          <a:p>
            <a:pPr marL="285750" indent="-285750">
              <a:buFont typeface="Arial" panose="020B0604020202020204" pitchFamily="34" charset="0"/>
              <a:buChar char="•"/>
            </a:pPr>
            <a:r>
              <a:rPr lang="en-US" dirty="0"/>
              <a:t>The ideal </a:t>
            </a:r>
            <a:r>
              <a:rPr lang="en-US" dirty="0" err="1"/>
              <a:t>OpAmp</a:t>
            </a:r>
            <a:r>
              <a:rPr lang="en-US" dirty="0"/>
              <a:t> (described by the above model) has infinite output current capability. (This may not be obvious, but it is implied by the above equations – the </a:t>
            </a:r>
            <a:r>
              <a:rPr lang="en-US" dirty="0" err="1"/>
              <a:t>OpAmp</a:t>
            </a:r>
            <a:r>
              <a:rPr lang="en-US" dirty="0"/>
              <a:t> will provide the needed V</a:t>
            </a:r>
            <a:r>
              <a:rPr lang="en-US" baseline="-25000" dirty="0"/>
              <a:t>O</a:t>
            </a:r>
            <a:r>
              <a:rPr lang="en-US" dirty="0"/>
              <a:t> to fulfill </a:t>
            </a:r>
            <a:r>
              <a:rPr lang="en-US" dirty="0" err="1"/>
              <a:t>V</a:t>
            </a:r>
            <a:r>
              <a:rPr lang="en-US" baseline="-25000" dirty="0" err="1"/>
              <a:t>inp</a:t>
            </a:r>
            <a:r>
              <a:rPr lang="en-US" dirty="0"/>
              <a:t>=</a:t>
            </a:r>
            <a:r>
              <a:rPr lang="en-US" dirty="0" err="1"/>
              <a:t>V</a:t>
            </a:r>
            <a:r>
              <a:rPr lang="en-US" baseline="-25000" dirty="0" err="1"/>
              <a:t>inm</a:t>
            </a:r>
            <a:r>
              <a:rPr lang="en-US" dirty="0"/>
              <a:t>, with no constraint on the output current.) This is obviously not the case for real </a:t>
            </a:r>
            <a:r>
              <a:rPr lang="en-US" dirty="0" err="1"/>
              <a:t>OpAmps</a:t>
            </a:r>
            <a:r>
              <a:rPr lang="en-US" dirty="0"/>
              <a:t>.</a:t>
            </a:r>
          </a:p>
          <a:p>
            <a:pPr marL="285750" indent="-285750">
              <a:buFont typeface="Arial" panose="020B0604020202020204" pitchFamily="34" charset="0"/>
              <a:buChar char="•"/>
            </a:pPr>
            <a:r>
              <a:rPr lang="en-US" dirty="0"/>
              <a:t>While negative reaction is needed to keep the output inside the operation range, it may not be sufficient for all input voltages – it is very likely that, for some input voltages, the V</a:t>
            </a:r>
            <a:r>
              <a:rPr lang="en-US" baseline="-25000" dirty="0"/>
              <a:t>O</a:t>
            </a:r>
            <a:r>
              <a:rPr lang="en-US" dirty="0"/>
              <a:t> voltage given by the above model will result outside the output voltage range. In this case the output voltage will be limited by the supply. (see above example)</a:t>
            </a:r>
          </a:p>
        </p:txBody>
      </p:sp>
      <p:sp>
        <p:nvSpPr>
          <p:cNvPr id="21" name="CasetăText 23">
            <a:extLst>
              <a:ext uri="{FF2B5EF4-FFF2-40B4-BE49-F238E27FC236}">
                <a16:creationId xmlns:a16="http://schemas.microsoft.com/office/drawing/2014/main" id="{C1314C42-F987-4260-8639-31DC6E1B371B}"/>
              </a:ext>
            </a:extLst>
          </p:cNvPr>
          <p:cNvSpPr txBox="1"/>
          <p:nvPr/>
        </p:nvSpPr>
        <p:spPr>
          <a:xfrm>
            <a:off x="443346" y="2383927"/>
            <a:ext cx="654872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Interpretation: </a:t>
            </a:r>
            <a:r>
              <a:rPr lang="en-US" dirty="0"/>
              <a:t>An </a:t>
            </a:r>
            <a:r>
              <a:rPr lang="en-US" dirty="0" err="1"/>
              <a:t>OpAmp</a:t>
            </a:r>
            <a:r>
              <a:rPr lang="en-US" dirty="0"/>
              <a:t> in a negative feedback loop will provide the right output voltage such that the negative input will follow the positive input. </a:t>
            </a:r>
          </a:p>
        </p:txBody>
      </p:sp>
    </p:spTree>
    <p:extLst>
      <p:ext uri="{BB962C8B-B14F-4D97-AF65-F5344CB8AC3E}">
        <p14:creationId xmlns:p14="http://schemas.microsoft.com/office/powerpoint/2010/main" val="9601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0" name="CasetăText 23">
            <a:extLst>
              <a:ext uri="{FF2B5EF4-FFF2-40B4-BE49-F238E27FC236}">
                <a16:creationId xmlns:a16="http://schemas.microsoft.com/office/drawing/2014/main" id="{0854BE02-9324-4766-9260-152537D105F4}"/>
              </a:ext>
            </a:extLst>
          </p:cNvPr>
          <p:cNvSpPr txBox="1"/>
          <p:nvPr/>
        </p:nvSpPr>
        <p:spPr>
          <a:xfrm>
            <a:off x="400050" y="970473"/>
            <a:ext cx="11305308" cy="1200329"/>
          </a:xfrm>
          <a:prstGeom prst="rect">
            <a:avLst/>
          </a:prstGeom>
          <a:noFill/>
        </p:spPr>
        <p:txBody>
          <a:bodyPr wrap="square" rtlCol="0">
            <a:spAutoFit/>
          </a:bodyPr>
          <a:lstStyle/>
          <a:p>
            <a:r>
              <a:rPr lang="en-US" b="1" dirty="0"/>
              <a:t>Offset Voltage</a:t>
            </a:r>
          </a:p>
          <a:p>
            <a:pPr marL="285750" indent="-285750">
              <a:buFont typeface="Arial" panose="020B0604020202020204" pitchFamily="34" charset="0"/>
              <a:buChar char="•"/>
            </a:pPr>
            <a:r>
              <a:rPr lang="en-US" dirty="0"/>
              <a:t>For an ideal </a:t>
            </a:r>
            <a:r>
              <a:rPr lang="en-US" dirty="0" err="1"/>
              <a:t>OpAmp</a:t>
            </a:r>
            <a:r>
              <a:rPr lang="en-US" dirty="0"/>
              <a:t>, the output voltage is 0 if the inputs are equal (equilibrium position). Due to either systematic or random mismatches, this is almost never the case for a real </a:t>
            </a:r>
            <a:r>
              <a:rPr lang="en-US" dirty="0" err="1"/>
              <a:t>OpAmp</a:t>
            </a:r>
            <a:r>
              <a:rPr lang="en-US" dirty="0"/>
              <a:t>.</a:t>
            </a:r>
          </a:p>
          <a:p>
            <a:pPr marL="285750" indent="-285750">
              <a:buFont typeface="Arial" panose="020B0604020202020204" pitchFamily="34" charset="0"/>
              <a:buChar char="•"/>
            </a:pPr>
            <a:r>
              <a:rPr lang="en-US" dirty="0"/>
              <a:t>We can define the output equivalent offset voltage as the output voltage corresponding to equal input voltages.</a:t>
            </a:r>
          </a:p>
        </p:txBody>
      </p:sp>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9690F08B-1C31-4BE2-B269-186915683F77}"/>
                  </a:ext>
                </a:extLst>
              </p:cNvPr>
              <p:cNvSpPr/>
              <p:nvPr/>
            </p:nvSpPr>
            <p:spPr>
              <a:xfrm>
                <a:off x="486642" y="2170802"/>
                <a:ext cx="3100206" cy="41049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𝑂𝑆</m:t>
                          </m:r>
                          <m:r>
                            <a:rPr lang="en-US" b="0" i="1" smtClean="0">
                              <a:latin typeface="Cambria Math" panose="02040503050406030204" pitchFamily="18" charset="0"/>
                            </a:rPr>
                            <m:t>,</m:t>
                          </m:r>
                          <m:r>
                            <a:rPr lang="en-US" b="0" i="1" smtClean="0">
                              <a:latin typeface="Cambria Math" panose="02040503050406030204" pitchFamily="18" charset="0"/>
                            </a:rPr>
                            <m:t>𝑜𝑢𝑡</m:t>
                          </m:r>
                        </m:sub>
                      </m:sSub>
                    </m:oMath>
                  </m:oMathPara>
                </a14:m>
                <a:endParaRPr lang="en-US" dirty="0"/>
              </a:p>
            </p:txBody>
          </p:sp>
        </mc:Choice>
        <mc:Fallback xmlns="">
          <p:sp>
            <p:nvSpPr>
              <p:cNvPr id="11" name="Dreptunghi 4">
                <a:extLst>
                  <a:ext uri="{FF2B5EF4-FFF2-40B4-BE49-F238E27FC236}">
                    <a16:creationId xmlns:a16="http://schemas.microsoft.com/office/drawing/2014/main" id="{9690F08B-1C31-4BE2-B269-186915683F77}"/>
                  </a:ext>
                </a:extLst>
              </p:cNvPr>
              <p:cNvSpPr>
                <a:spLocks noRot="1" noChangeAspect="1" noMove="1" noResize="1" noEditPoints="1" noAdjustHandles="1" noChangeArrowheads="1" noChangeShapeType="1" noTextEdit="1"/>
              </p:cNvSpPr>
              <p:nvPr/>
            </p:nvSpPr>
            <p:spPr>
              <a:xfrm>
                <a:off x="486642" y="2170802"/>
                <a:ext cx="3100206" cy="410497"/>
              </a:xfrm>
              <a:prstGeom prst="rect">
                <a:avLst/>
              </a:prstGeom>
              <a:blipFill>
                <a:blip r:embed="rId2"/>
                <a:stretch>
                  <a:fillRect b="-8955"/>
                </a:stretch>
              </a:blipFill>
            </p:spPr>
            <p:txBody>
              <a:bodyPr/>
              <a:lstStyle/>
              <a:p>
                <a:r>
                  <a:rPr lang="en-US">
                    <a:noFill/>
                  </a:rPr>
                  <a:t> </a:t>
                </a:r>
              </a:p>
            </p:txBody>
          </p:sp>
        </mc:Fallback>
      </mc:AlternateContent>
      <p:sp>
        <p:nvSpPr>
          <p:cNvPr id="14" name="CasetăText 23">
            <a:extLst>
              <a:ext uri="{FF2B5EF4-FFF2-40B4-BE49-F238E27FC236}">
                <a16:creationId xmlns:a16="http://schemas.microsoft.com/office/drawing/2014/main" id="{E77F7111-45B3-4294-AC37-3E4C7B9CDFF6}"/>
              </a:ext>
            </a:extLst>
          </p:cNvPr>
          <p:cNvSpPr txBox="1"/>
          <p:nvPr/>
        </p:nvSpPr>
        <p:spPr>
          <a:xfrm>
            <a:off x="400050" y="3110688"/>
            <a:ext cx="1130530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This is however not a very useful definition. As the gain is usually very large, even small mismatches will result in the output voltage being saturated (to either </a:t>
            </a:r>
            <a:r>
              <a:rPr lang="en-US" dirty="0" err="1"/>
              <a:t>V</a:t>
            </a:r>
            <a:r>
              <a:rPr lang="en-US" baseline="-25000" dirty="0" err="1"/>
              <a:t>dd</a:t>
            </a:r>
            <a:r>
              <a:rPr lang="en-US" dirty="0"/>
              <a:t> or </a:t>
            </a:r>
            <a:r>
              <a:rPr lang="en-US" dirty="0" err="1"/>
              <a:t>V</a:t>
            </a:r>
            <a:r>
              <a:rPr lang="en-US" baseline="-25000" dirty="0" err="1"/>
              <a:t>ss</a:t>
            </a:r>
            <a:r>
              <a:rPr lang="en-US" dirty="0"/>
              <a:t>).</a:t>
            </a:r>
          </a:p>
          <a:p>
            <a:pPr marL="285750" indent="-285750">
              <a:buFont typeface="Arial" panose="020B0604020202020204" pitchFamily="34" charset="0"/>
              <a:buChar char="•"/>
            </a:pPr>
            <a:r>
              <a:rPr lang="en-US" dirty="0"/>
              <a:t>For this reason, a more useful parameter is the input referred offset voltage – defined as the differential voltage that needs to be applied at the input to bring the output to the equilibrium position.</a:t>
            </a:r>
          </a:p>
        </p:txBody>
      </p:sp>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D0962870-14F7-49C0-85DC-32DAB30A5F42}"/>
                  </a:ext>
                </a:extLst>
              </p:cNvPr>
              <p:cNvSpPr/>
              <p:nvPr/>
            </p:nvSpPr>
            <p:spPr>
              <a:xfrm>
                <a:off x="633020" y="2640745"/>
                <a:ext cx="3684597"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𝑂𝑆</m:t>
                        </m:r>
                        <m:r>
                          <a:rPr lang="en-US" i="1">
                            <a:latin typeface="Cambria Math" panose="02040503050406030204" pitchFamily="18" charset="0"/>
                          </a:rPr>
                          <m:t>,</m:t>
                        </m:r>
                        <m:r>
                          <a:rPr lang="en-US" i="1">
                            <a:latin typeface="Cambria Math" panose="02040503050406030204" pitchFamily="18" charset="0"/>
                          </a:rPr>
                          <m:t>𝑜𝑢𝑡</m:t>
                        </m:r>
                      </m:sub>
                    </m:sSub>
                  </m:oMath>
                </a14:m>
                <a:endParaRPr lang="en-US" dirty="0"/>
              </a:p>
            </p:txBody>
          </p:sp>
        </mc:Choice>
        <mc:Fallback xmlns="">
          <p:sp>
            <p:nvSpPr>
              <p:cNvPr id="16" name="Dreptunghi 4">
                <a:extLst>
                  <a:ext uri="{FF2B5EF4-FFF2-40B4-BE49-F238E27FC236}">
                    <a16:creationId xmlns:a16="http://schemas.microsoft.com/office/drawing/2014/main" id="{D0962870-14F7-49C0-85DC-32DAB30A5F42}"/>
                  </a:ext>
                </a:extLst>
              </p:cNvPr>
              <p:cNvSpPr>
                <a:spLocks noRot="1" noChangeAspect="1" noMove="1" noResize="1" noEditPoints="1" noAdjustHandles="1" noChangeArrowheads="1" noChangeShapeType="1" noTextEdit="1"/>
              </p:cNvSpPr>
              <p:nvPr/>
            </p:nvSpPr>
            <p:spPr>
              <a:xfrm>
                <a:off x="633020" y="2640745"/>
                <a:ext cx="3684597" cy="410497"/>
              </a:xfrm>
              <a:prstGeom prst="rect">
                <a:avLst/>
              </a:prstGeom>
              <a:blipFill>
                <a:blip r:embed="rId3"/>
                <a:stretch>
                  <a:fillRect b="-7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2814DDAF-81FF-4C88-9640-13C32081F21C}"/>
                  </a:ext>
                </a:extLst>
              </p:cNvPr>
              <p:cNvSpPr/>
              <p:nvPr/>
            </p:nvSpPr>
            <p:spPr>
              <a:xfrm>
                <a:off x="682292" y="4723528"/>
                <a:ext cx="3684597"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𝑂𝑆</m:t>
                            </m:r>
                          </m:sub>
                        </m:sSub>
                      </m:e>
                    </m:d>
                  </m:oMath>
                </a14:m>
                <a:endParaRPr lang="en-US" dirty="0"/>
              </a:p>
            </p:txBody>
          </p:sp>
        </mc:Choice>
        <mc:Fallback xmlns="">
          <p:sp>
            <p:nvSpPr>
              <p:cNvPr id="17" name="Dreptunghi 4">
                <a:extLst>
                  <a:ext uri="{FF2B5EF4-FFF2-40B4-BE49-F238E27FC236}">
                    <a16:creationId xmlns:a16="http://schemas.microsoft.com/office/drawing/2014/main" id="{2814DDAF-81FF-4C88-9640-13C32081F21C}"/>
                  </a:ext>
                </a:extLst>
              </p:cNvPr>
              <p:cNvSpPr>
                <a:spLocks noRot="1" noChangeAspect="1" noMove="1" noResize="1" noEditPoints="1" noAdjustHandles="1" noChangeArrowheads="1" noChangeShapeType="1" noTextEdit="1"/>
              </p:cNvSpPr>
              <p:nvPr/>
            </p:nvSpPr>
            <p:spPr>
              <a:xfrm>
                <a:off x="682292" y="4723528"/>
                <a:ext cx="3684597" cy="410497"/>
              </a:xfrm>
              <a:prstGeom prst="rect">
                <a:avLst/>
              </a:prstGeom>
              <a:blipFill>
                <a:blip r:embed="rId4"/>
                <a:stretch>
                  <a:fillRect b="-74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Dreptunghi 4">
                <a:extLst>
                  <a:ext uri="{FF2B5EF4-FFF2-40B4-BE49-F238E27FC236}">
                    <a16:creationId xmlns:a16="http://schemas.microsoft.com/office/drawing/2014/main" id="{16545F49-F9BC-4BFA-8F2D-E0C45A92ABC8}"/>
                  </a:ext>
                </a:extLst>
              </p:cNvPr>
              <p:cNvSpPr/>
              <p:nvPr/>
            </p:nvSpPr>
            <p:spPr>
              <a:xfrm>
                <a:off x="682292" y="4311017"/>
                <a:ext cx="1971532"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𝑂𝑆</m:t>
                          </m:r>
                        </m:sub>
                      </m:sSub>
                    </m:oMath>
                  </m:oMathPara>
                </a14:m>
                <a:endParaRPr lang="en-US" dirty="0"/>
              </a:p>
            </p:txBody>
          </p:sp>
        </mc:Choice>
        <mc:Fallback xmlns="">
          <p:sp>
            <p:nvSpPr>
              <p:cNvPr id="18" name="Dreptunghi 4">
                <a:extLst>
                  <a:ext uri="{FF2B5EF4-FFF2-40B4-BE49-F238E27FC236}">
                    <a16:creationId xmlns:a16="http://schemas.microsoft.com/office/drawing/2014/main" id="{16545F49-F9BC-4BFA-8F2D-E0C45A92ABC8}"/>
                  </a:ext>
                </a:extLst>
              </p:cNvPr>
              <p:cNvSpPr>
                <a:spLocks noRot="1" noChangeAspect="1" noMove="1" noResize="1" noEditPoints="1" noAdjustHandles="1" noChangeArrowheads="1" noChangeShapeType="1" noTextEdit="1"/>
              </p:cNvSpPr>
              <p:nvPr/>
            </p:nvSpPr>
            <p:spPr>
              <a:xfrm>
                <a:off x="682292" y="4311017"/>
                <a:ext cx="1971532" cy="390748"/>
              </a:xfrm>
              <a:prstGeom prst="rect">
                <a:avLst/>
              </a:prstGeom>
              <a:blipFill>
                <a:blip r:embed="rId5"/>
                <a:stretch>
                  <a:fillRect b="-9375"/>
                </a:stretch>
              </a:blipFill>
            </p:spPr>
            <p:txBody>
              <a:bodyPr/>
              <a:lstStyle/>
              <a:p>
                <a:r>
                  <a:rPr lang="en-US">
                    <a:noFill/>
                  </a:rPr>
                  <a:t> </a:t>
                </a:r>
              </a:p>
            </p:txBody>
          </p:sp>
        </mc:Fallback>
      </mc:AlternateContent>
      <p:sp>
        <p:nvSpPr>
          <p:cNvPr id="22" name="Arrow: Right 32">
            <a:extLst>
              <a:ext uri="{FF2B5EF4-FFF2-40B4-BE49-F238E27FC236}">
                <a16:creationId xmlns:a16="http://schemas.microsoft.com/office/drawing/2014/main" id="{0790E9FD-1332-4CD3-9728-92DB52205F35}"/>
              </a:ext>
            </a:extLst>
          </p:cNvPr>
          <p:cNvSpPr/>
          <p:nvPr/>
        </p:nvSpPr>
        <p:spPr>
          <a:xfrm>
            <a:off x="2866992" y="4406892"/>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3" name="Dreptunghi 4">
                <a:extLst>
                  <a:ext uri="{FF2B5EF4-FFF2-40B4-BE49-F238E27FC236}">
                    <a16:creationId xmlns:a16="http://schemas.microsoft.com/office/drawing/2014/main" id="{6248340D-2A0D-4050-AD44-79ED899528FB}"/>
                  </a:ext>
                </a:extLst>
              </p:cNvPr>
              <p:cNvSpPr/>
              <p:nvPr/>
            </p:nvSpPr>
            <p:spPr>
              <a:xfrm>
                <a:off x="3218308" y="4301141"/>
                <a:ext cx="94118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=0</m:t>
                      </m:r>
                    </m:oMath>
                  </m:oMathPara>
                </a14:m>
                <a:endParaRPr lang="en-US" dirty="0"/>
              </a:p>
            </p:txBody>
          </p:sp>
        </mc:Choice>
        <mc:Fallback xmlns="">
          <p:sp>
            <p:nvSpPr>
              <p:cNvPr id="23" name="Dreptunghi 4">
                <a:extLst>
                  <a:ext uri="{FF2B5EF4-FFF2-40B4-BE49-F238E27FC236}">
                    <a16:creationId xmlns:a16="http://schemas.microsoft.com/office/drawing/2014/main" id="{6248340D-2A0D-4050-AD44-79ED899528FB}"/>
                  </a:ext>
                </a:extLst>
              </p:cNvPr>
              <p:cNvSpPr>
                <a:spLocks noRot="1" noChangeAspect="1" noMove="1" noResize="1" noEditPoints="1" noAdjustHandles="1" noChangeArrowheads="1" noChangeShapeType="1" noTextEdit="1"/>
              </p:cNvSpPr>
              <p:nvPr/>
            </p:nvSpPr>
            <p:spPr>
              <a:xfrm>
                <a:off x="3218308" y="4301141"/>
                <a:ext cx="941182" cy="369332"/>
              </a:xfrm>
              <a:prstGeom prst="rect">
                <a:avLst/>
              </a:prstGeom>
              <a:blipFill>
                <a:blip r:embed="rId6"/>
                <a:stretch>
                  <a:fillRect/>
                </a:stretch>
              </a:blipFill>
            </p:spPr>
            <p:txBody>
              <a:bodyPr/>
              <a:lstStyle/>
              <a:p>
                <a:r>
                  <a:rPr lang="en-US">
                    <a:noFill/>
                  </a:rPr>
                  <a:t> </a:t>
                </a:r>
              </a:p>
            </p:txBody>
          </p:sp>
        </mc:Fallback>
      </mc:AlternateContent>
      <p:sp>
        <p:nvSpPr>
          <p:cNvPr id="24" name="Rectangle: Rounded Corners 5">
            <a:extLst>
              <a:ext uri="{FF2B5EF4-FFF2-40B4-BE49-F238E27FC236}">
                <a16:creationId xmlns:a16="http://schemas.microsoft.com/office/drawing/2014/main" id="{CC92C537-267E-4B8F-829B-817C7F57619C}"/>
              </a:ext>
            </a:extLst>
          </p:cNvPr>
          <p:cNvSpPr/>
          <p:nvPr/>
        </p:nvSpPr>
        <p:spPr>
          <a:xfrm>
            <a:off x="682291" y="4327668"/>
            <a:ext cx="3374069" cy="369332"/>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Rounded Corners 5">
            <a:extLst>
              <a:ext uri="{FF2B5EF4-FFF2-40B4-BE49-F238E27FC236}">
                <a16:creationId xmlns:a16="http://schemas.microsoft.com/office/drawing/2014/main" id="{A2DC6CC3-E593-4863-BD3D-A72931A29917}"/>
              </a:ext>
            </a:extLst>
          </p:cNvPr>
          <p:cNvSpPr/>
          <p:nvPr/>
        </p:nvSpPr>
        <p:spPr>
          <a:xfrm>
            <a:off x="682292" y="4764693"/>
            <a:ext cx="2782804" cy="369332"/>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CasetăText 23">
            <a:extLst>
              <a:ext uri="{FF2B5EF4-FFF2-40B4-BE49-F238E27FC236}">
                <a16:creationId xmlns:a16="http://schemas.microsoft.com/office/drawing/2014/main" id="{6083BFE8-3788-4398-9BD0-C4E714022E41}"/>
              </a:ext>
            </a:extLst>
          </p:cNvPr>
          <p:cNvSpPr txBox="1"/>
          <p:nvPr/>
        </p:nvSpPr>
        <p:spPr>
          <a:xfrm>
            <a:off x="400050" y="5139411"/>
            <a:ext cx="11305308" cy="369332"/>
          </a:xfrm>
          <a:prstGeom prst="rect">
            <a:avLst/>
          </a:prstGeom>
          <a:noFill/>
        </p:spPr>
        <p:txBody>
          <a:bodyPr wrap="square" rtlCol="0">
            <a:spAutoFit/>
          </a:bodyPr>
          <a:lstStyle/>
          <a:p>
            <a:pPr marL="285750" indent="-285750">
              <a:buFont typeface="Arial" panose="020B0604020202020204" pitchFamily="34" charset="0"/>
              <a:buChar char="•"/>
            </a:pPr>
            <a:r>
              <a:rPr lang="en-US" dirty="0"/>
              <a:t>Combining the two definitions, we get:</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88957A6B-FBF0-40E4-996E-13C3F369CD63}"/>
                  </a:ext>
                </a:extLst>
              </p:cNvPr>
              <p:cNvSpPr/>
              <p:nvPr/>
            </p:nvSpPr>
            <p:spPr>
              <a:xfrm>
                <a:off x="682291" y="5454795"/>
                <a:ext cx="3684597" cy="38151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𝑂𝑆</m:t>
                          </m:r>
                          <m:r>
                            <a:rPr lang="en-US" i="1">
                              <a:latin typeface="Cambria Math" panose="02040503050406030204" pitchFamily="18" charset="0"/>
                            </a:rPr>
                            <m:t>,</m:t>
                          </m:r>
                          <m:r>
                            <a:rPr lang="en-US" i="1">
                              <a:latin typeface="Cambria Math" panose="02040503050406030204" pitchFamily="18" charset="0"/>
                            </a:rPr>
                            <m:t>𝑜𝑢𝑡</m:t>
                          </m:r>
                        </m:sub>
                      </m:sSub>
                      <m:r>
                        <a:rPr lang="en-US" b="0" i="1" smtClean="0">
                          <a:latin typeface="Cambria Math" panose="02040503050406030204" pitchFamily="18" charset="0"/>
                        </a:rPr>
                        <m:t>=−</m:t>
                      </m:r>
                      <m:r>
                        <a:rPr lang="en-US" b="0" i="1" smtClean="0">
                          <a:latin typeface="Cambria Math" panose="02040503050406030204" pitchFamily="18" charset="0"/>
                        </a:rPr>
                        <m:t>𝐴</m:t>
                      </m:r>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𝑂𝑆</m:t>
                          </m:r>
                        </m:sub>
                      </m:sSub>
                    </m:oMath>
                  </m:oMathPara>
                </a14:m>
                <a:endParaRPr lang="en-US" dirty="0"/>
              </a:p>
            </p:txBody>
          </p:sp>
        </mc:Choice>
        <mc:Fallback xmlns="">
          <p:sp>
            <p:nvSpPr>
              <p:cNvPr id="27" name="Dreptunghi 4">
                <a:extLst>
                  <a:ext uri="{FF2B5EF4-FFF2-40B4-BE49-F238E27FC236}">
                    <a16:creationId xmlns:a16="http://schemas.microsoft.com/office/drawing/2014/main" id="{88957A6B-FBF0-40E4-996E-13C3F369CD63}"/>
                  </a:ext>
                </a:extLst>
              </p:cNvPr>
              <p:cNvSpPr>
                <a:spLocks noRot="1" noChangeAspect="1" noMove="1" noResize="1" noEditPoints="1" noAdjustHandles="1" noChangeArrowheads="1" noChangeShapeType="1" noTextEdit="1"/>
              </p:cNvSpPr>
              <p:nvPr/>
            </p:nvSpPr>
            <p:spPr>
              <a:xfrm>
                <a:off x="682291" y="5454795"/>
                <a:ext cx="3684597" cy="381515"/>
              </a:xfrm>
              <a:prstGeom prst="rect">
                <a:avLst/>
              </a:prstGeom>
              <a:blipFill>
                <a:blip r:embed="rId7"/>
                <a:stretch>
                  <a:fillRect/>
                </a:stretch>
              </a:blipFill>
            </p:spPr>
            <p:txBody>
              <a:bodyPr/>
              <a:lstStyle/>
              <a:p>
                <a:r>
                  <a:rPr lang="en-US">
                    <a:noFill/>
                  </a:rPr>
                  <a:t> </a:t>
                </a:r>
              </a:p>
            </p:txBody>
          </p:sp>
        </mc:Fallback>
      </mc:AlternateContent>
      <p:sp>
        <p:nvSpPr>
          <p:cNvPr id="28" name="CasetăText 23">
            <a:extLst>
              <a:ext uri="{FF2B5EF4-FFF2-40B4-BE49-F238E27FC236}">
                <a16:creationId xmlns:a16="http://schemas.microsoft.com/office/drawing/2014/main" id="{030FAB51-2777-43BD-9078-234F7F16F9BA}"/>
              </a:ext>
            </a:extLst>
          </p:cNvPr>
          <p:cNvSpPr txBox="1"/>
          <p:nvPr/>
        </p:nvSpPr>
        <p:spPr>
          <a:xfrm>
            <a:off x="400050" y="5835372"/>
            <a:ext cx="11305308" cy="369332"/>
          </a:xfrm>
          <a:prstGeom prst="rect">
            <a:avLst/>
          </a:prstGeom>
          <a:noFill/>
        </p:spPr>
        <p:txBody>
          <a:bodyPr wrap="square" rtlCol="0">
            <a:spAutoFit/>
          </a:bodyPr>
          <a:lstStyle/>
          <a:p>
            <a:pPr marL="285750" indent="-285750">
              <a:buFont typeface="Arial" panose="020B0604020202020204" pitchFamily="34" charset="0"/>
              <a:buChar char="•"/>
            </a:pPr>
            <a:r>
              <a:rPr lang="en-US" dirty="0"/>
              <a:t>But this is in most cases inaccurate as AV</a:t>
            </a:r>
            <a:r>
              <a:rPr lang="en-US" baseline="-25000" dirty="0"/>
              <a:t>OS</a:t>
            </a:r>
            <a:r>
              <a:rPr lang="en-US" dirty="0"/>
              <a:t> is above supply (or below ground).</a:t>
            </a:r>
          </a:p>
        </p:txBody>
      </p:sp>
    </p:spTree>
    <p:extLst>
      <p:ext uri="{BB962C8B-B14F-4D97-AF65-F5344CB8AC3E}">
        <p14:creationId xmlns:p14="http://schemas.microsoft.com/office/powerpoint/2010/main" val="2868833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0" name="CasetăText 23">
            <a:extLst>
              <a:ext uri="{FF2B5EF4-FFF2-40B4-BE49-F238E27FC236}">
                <a16:creationId xmlns:a16="http://schemas.microsoft.com/office/drawing/2014/main" id="{0854BE02-9324-4766-9260-152537D105F4}"/>
              </a:ext>
            </a:extLst>
          </p:cNvPr>
          <p:cNvSpPr txBox="1"/>
          <p:nvPr/>
        </p:nvSpPr>
        <p:spPr>
          <a:xfrm>
            <a:off x="400050" y="970473"/>
            <a:ext cx="1130530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Systematic offset is predictable – but it generally is very small as it can be reduced by design techniques.</a:t>
            </a:r>
          </a:p>
          <a:p>
            <a:pPr marL="285750" indent="-285750">
              <a:buFont typeface="Arial" panose="020B0604020202020204" pitchFamily="34" charset="0"/>
              <a:buChar char="•"/>
            </a:pPr>
            <a:r>
              <a:rPr lang="en-US" dirty="0"/>
              <a:t>The random offset is in most cases dominant.</a:t>
            </a:r>
          </a:p>
          <a:p>
            <a:pPr marL="285750" indent="-285750">
              <a:buFont typeface="Arial" panose="020B0604020202020204" pitchFamily="34" charset="0"/>
              <a:buChar char="•"/>
            </a:pPr>
            <a:r>
              <a:rPr lang="en-US" dirty="0"/>
              <a:t>The random offset is a random variable with 0 mean value. It is (usually) normally distributed.</a:t>
            </a:r>
          </a:p>
          <a:p>
            <a:pPr marL="285750" indent="-285750">
              <a:buFont typeface="Arial" panose="020B0604020202020204" pitchFamily="34" charset="0"/>
              <a:buChar char="•"/>
            </a:pPr>
            <a:r>
              <a:rPr lang="en-US" dirty="0"/>
              <a:t>Circuit and layout techniques can be applied to reduce the offset dispersion.</a:t>
            </a:r>
          </a:p>
        </p:txBody>
      </p:sp>
      <p:pic>
        <p:nvPicPr>
          <p:cNvPr id="5" name="Picture 4">
            <a:extLst>
              <a:ext uri="{FF2B5EF4-FFF2-40B4-BE49-F238E27FC236}">
                <a16:creationId xmlns:a16="http://schemas.microsoft.com/office/drawing/2014/main" id="{3B673ADB-5A70-4D75-B14B-C001457AF8DA}"/>
              </a:ext>
            </a:extLst>
          </p:cNvPr>
          <p:cNvPicPr>
            <a:picLocks noChangeAspect="1"/>
          </p:cNvPicPr>
          <p:nvPr/>
        </p:nvPicPr>
        <p:blipFill>
          <a:blip r:embed="rId2"/>
          <a:stretch>
            <a:fillRect/>
          </a:stretch>
        </p:blipFill>
        <p:spPr>
          <a:xfrm>
            <a:off x="3066333" y="2409058"/>
            <a:ext cx="5244822" cy="4084677"/>
          </a:xfrm>
          <a:prstGeom prst="rect">
            <a:avLst/>
          </a:prstGeom>
        </p:spPr>
      </p:pic>
    </p:spTree>
    <p:extLst>
      <p:ext uri="{BB962C8B-B14F-4D97-AF65-F5344CB8AC3E}">
        <p14:creationId xmlns:p14="http://schemas.microsoft.com/office/powerpoint/2010/main" val="3763201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0" name="CasetăText 23">
            <a:extLst>
              <a:ext uri="{FF2B5EF4-FFF2-40B4-BE49-F238E27FC236}">
                <a16:creationId xmlns:a16="http://schemas.microsoft.com/office/drawing/2014/main" id="{0854BE02-9324-4766-9260-152537D105F4}"/>
              </a:ext>
            </a:extLst>
          </p:cNvPr>
          <p:cNvSpPr txBox="1"/>
          <p:nvPr/>
        </p:nvSpPr>
        <p:spPr>
          <a:xfrm>
            <a:off x="400050" y="970473"/>
            <a:ext cx="11305308" cy="923330"/>
          </a:xfrm>
          <a:prstGeom prst="rect">
            <a:avLst/>
          </a:prstGeom>
          <a:noFill/>
        </p:spPr>
        <p:txBody>
          <a:bodyPr wrap="square" rtlCol="0">
            <a:spAutoFit/>
          </a:bodyPr>
          <a:lstStyle/>
          <a:p>
            <a:r>
              <a:rPr lang="en-US" b="1" dirty="0"/>
              <a:t>Common Mode Gain</a:t>
            </a:r>
          </a:p>
          <a:p>
            <a:pPr marL="285750" indent="-285750">
              <a:buFont typeface="Arial" panose="020B0604020202020204" pitchFamily="34" charset="0"/>
              <a:buChar char="•"/>
            </a:pPr>
            <a:r>
              <a:rPr lang="en-US" dirty="0"/>
              <a:t>An ideal </a:t>
            </a:r>
            <a:r>
              <a:rPr lang="en-US" dirty="0" err="1"/>
              <a:t>OpAmp</a:t>
            </a:r>
            <a:r>
              <a:rPr lang="en-US" dirty="0"/>
              <a:t> has zero common mode gain – perfect common mode rejection.</a:t>
            </a:r>
          </a:p>
          <a:p>
            <a:pPr marL="285750" indent="-285750">
              <a:buFont typeface="Arial" panose="020B0604020202020204" pitchFamily="34" charset="0"/>
              <a:buChar char="•"/>
            </a:pPr>
            <a:r>
              <a:rPr lang="en-US" dirty="0"/>
              <a:t>A real </a:t>
            </a:r>
            <a:r>
              <a:rPr lang="en-US" dirty="0" err="1"/>
              <a:t>OpAmp</a:t>
            </a:r>
            <a:r>
              <a:rPr lang="en-US" dirty="0"/>
              <a:t> will have a small (but finite) common mode gain.</a:t>
            </a:r>
          </a:p>
        </p:txBody>
      </p:sp>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D0962870-14F7-49C0-85DC-32DAB30A5F42}"/>
                  </a:ext>
                </a:extLst>
              </p:cNvPr>
              <p:cNvSpPr/>
              <p:nvPr/>
            </p:nvSpPr>
            <p:spPr>
              <a:xfrm>
                <a:off x="695357" y="1890602"/>
                <a:ext cx="5190264" cy="61613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r>
                        <m:rPr>
                          <m:sty m:val="p"/>
                        </m:rPr>
                        <a:rPr lang="en-US" i="1">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𝐶𝑀</m:t>
                          </m:r>
                        </m:sub>
                      </m:sSub>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num>
                        <m:den>
                          <m:r>
                            <a:rPr lang="en-US" i="1">
                              <a:latin typeface="Cambria Math" panose="02040503050406030204" pitchFamily="18" charset="0"/>
                            </a:rPr>
                            <m:t>2</m:t>
                          </m:r>
                        </m:den>
                      </m:f>
                    </m:oMath>
                  </m:oMathPara>
                </a14:m>
                <a:endParaRPr lang="en-US" i="1" dirty="0">
                  <a:latin typeface="Cambria Math" panose="02040503050406030204" pitchFamily="18" charset="0"/>
                </a:endParaRPr>
              </a:p>
            </p:txBody>
          </p:sp>
        </mc:Choice>
        <mc:Fallback xmlns="">
          <p:sp>
            <p:nvSpPr>
              <p:cNvPr id="16" name="Dreptunghi 4">
                <a:extLst>
                  <a:ext uri="{FF2B5EF4-FFF2-40B4-BE49-F238E27FC236}">
                    <a16:creationId xmlns:a16="http://schemas.microsoft.com/office/drawing/2014/main" id="{D0962870-14F7-49C0-85DC-32DAB30A5F42}"/>
                  </a:ext>
                </a:extLst>
              </p:cNvPr>
              <p:cNvSpPr>
                <a:spLocks noRot="1" noChangeAspect="1" noMove="1" noResize="1" noEditPoints="1" noAdjustHandles="1" noChangeArrowheads="1" noChangeShapeType="1" noTextEdit="1"/>
              </p:cNvSpPr>
              <p:nvPr/>
            </p:nvSpPr>
            <p:spPr>
              <a:xfrm>
                <a:off x="695357" y="1890602"/>
                <a:ext cx="5190264" cy="616131"/>
              </a:xfrm>
              <a:prstGeom prst="rect">
                <a:avLst/>
              </a:prstGeom>
              <a:blipFill>
                <a:blip r:embed="rId2"/>
                <a:stretch>
                  <a:fillRect/>
                </a:stretch>
              </a:blipFill>
            </p:spPr>
            <p:txBody>
              <a:bodyPr/>
              <a:lstStyle/>
              <a:p>
                <a:r>
                  <a:rPr lang="en-US">
                    <a:noFill/>
                  </a:rPr>
                  <a:t> </a:t>
                </a:r>
              </a:p>
            </p:txBody>
          </p:sp>
        </mc:Fallback>
      </mc:AlternateContent>
      <p:sp>
        <p:nvSpPr>
          <p:cNvPr id="19" name="CasetăText 23">
            <a:extLst>
              <a:ext uri="{FF2B5EF4-FFF2-40B4-BE49-F238E27FC236}">
                <a16:creationId xmlns:a16="http://schemas.microsoft.com/office/drawing/2014/main" id="{CDB07EF6-CA8B-45DF-8714-C045CEB9C810}"/>
              </a:ext>
            </a:extLst>
          </p:cNvPr>
          <p:cNvSpPr txBox="1"/>
          <p:nvPr/>
        </p:nvSpPr>
        <p:spPr>
          <a:xfrm>
            <a:off x="400050" y="2769970"/>
            <a:ext cx="11305308" cy="923330"/>
          </a:xfrm>
          <a:prstGeom prst="rect">
            <a:avLst/>
          </a:prstGeom>
          <a:noFill/>
        </p:spPr>
        <p:txBody>
          <a:bodyPr wrap="square" rtlCol="0">
            <a:spAutoFit/>
          </a:bodyPr>
          <a:lstStyle/>
          <a:p>
            <a:r>
              <a:rPr lang="en-US" b="1" dirty="0"/>
              <a:t>Power Supply Rejection</a:t>
            </a:r>
          </a:p>
          <a:p>
            <a:pPr marL="285750" indent="-285750">
              <a:buFont typeface="Arial" panose="020B0604020202020204" pitchFamily="34" charset="0"/>
              <a:buChar char="•"/>
            </a:pPr>
            <a:r>
              <a:rPr lang="en-US" dirty="0"/>
              <a:t>For an ideal </a:t>
            </a:r>
            <a:r>
              <a:rPr lang="en-US" dirty="0" err="1"/>
              <a:t>OpAmp</a:t>
            </a:r>
            <a:r>
              <a:rPr lang="en-US" dirty="0"/>
              <a:t>, the output voltage is not influenced by supply voltage variations.</a:t>
            </a:r>
          </a:p>
          <a:p>
            <a:pPr marL="285750" indent="-285750">
              <a:buFont typeface="Arial" panose="020B0604020202020204" pitchFamily="34" charset="0"/>
              <a:buChar char="•"/>
            </a:pPr>
            <a:r>
              <a:rPr lang="en-US" dirty="0"/>
              <a:t>A real </a:t>
            </a:r>
            <a:r>
              <a:rPr lang="en-US" dirty="0" err="1"/>
              <a:t>OpAmp</a:t>
            </a:r>
            <a:r>
              <a:rPr lang="en-US" dirty="0"/>
              <a:t> will have a finite power supply rejection.</a:t>
            </a:r>
          </a:p>
        </p:txBody>
      </p:sp>
      <mc:AlternateContent xmlns:mc="http://schemas.openxmlformats.org/markup-compatibility/2006" xmlns:a14="http://schemas.microsoft.com/office/drawing/2010/main">
        <mc:Choice Requires="a14">
          <p:sp>
            <p:nvSpPr>
              <p:cNvPr id="21" name="Dreptunghi 4">
                <a:extLst>
                  <a:ext uri="{FF2B5EF4-FFF2-40B4-BE49-F238E27FC236}">
                    <a16:creationId xmlns:a16="http://schemas.microsoft.com/office/drawing/2014/main" id="{086F7C44-F0C5-452F-AC63-53E5C0FE7999}"/>
                  </a:ext>
                </a:extLst>
              </p:cNvPr>
              <p:cNvSpPr/>
              <p:nvPr/>
            </p:nvSpPr>
            <p:spPr>
              <a:xfrm>
                <a:off x="605519" y="3746355"/>
                <a:ext cx="5190264"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i="1">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b="0" i="1" smtClean="0">
                            <a:latin typeface="Cambria Math" panose="02040503050406030204" pitchFamily="18" charset="0"/>
                          </a:rPr>
                          <m:t>𝑠𝑢𝑝</m:t>
                        </m:r>
                      </m:sub>
                    </m:sSub>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endParaRPr lang="en-US" i="1" dirty="0">
                  <a:latin typeface="Cambria Math" panose="02040503050406030204" pitchFamily="18" charset="0"/>
                </a:endParaRPr>
              </a:p>
            </p:txBody>
          </p:sp>
        </mc:Choice>
        <mc:Fallback xmlns="">
          <p:sp>
            <p:nvSpPr>
              <p:cNvPr id="21" name="Dreptunghi 4">
                <a:extLst>
                  <a:ext uri="{FF2B5EF4-FFF2-40B4-BE49-F238E27FC236}">
                    <a16:creationId xmlns:a16="http://schemas.microsoft.com/office/drawing/2014/main" id="{086F7C44-F0C5-452F-AC63-53E5C0FE7999}"/>
                  </a:ext>
                </a:extLst>
              </p:cNvPr>
              <p:cNvSpPr>
                <a:spLocks noRot="1" noChangeAspect="1" noMove="1" noResize="1" noEditPoints="1" noAdjustHandles="1" noChangeArrowheads="1" noChangeShapeType="1" noTextEdit="1"/>
              </p:cNvSpPr>
              <p:nvPr/>
            </p:nvSpPr>
            <p:spPr>
              <a:xfrm>
                <a:off x="605519" y="3746355"/>
                <a:ext cx="5190264" cy="410497"/>
              </a:xfrm>
              <a:prstGeom prst="rect">
                <a:avLst/>
              </a:prstGeom>
              <a:blipFill>
                <a:blip r:embed="rId3"/>
                <a:stretch>
                  <a:fillRect b="-7463"/>
                </a:stretch>
              </a:blipFill>
            </p:spPr>
            <p:txBody>
              <a:bodyPr/>
              <a:lstStyle/>
              <a:p>
                <a:r>
                  <a:rPr lang="en-US">
                    <a:noFill/>
                  </a:rPr>
                  <a:t> </a:t>
                </a:r>
              </a:p>
            </p:txBody>
          </p:sp>
        </mc:Fallback>
      </mc:AlternateContent>
    </p:spTree>
    <p:extLst>
      <p:ext uri="{BB962C8B-B14F-4D97-AF65-F5344CB8AC3E}">
        <p14:creationId xmlns:p14="http://schemas.microsoft.com/office/powerpoint/2010/main" val="3698453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0" name="CasetăText 23">
            <a:extLst>
              <a:ext uri="{FF2B5EF4-FFF2-40B4-BE49-F238E27FC236}">
                <a16:creationId xmlns:a16="http://schemas.microsoft.com/office/drawing/2014/main" id="{0854BE02-9324-4766-9260-152537D105F4}"/>
              </a:ext>
            </a:extLst>
          </p:cNvPr>
          <p:cNvSpPr txBox="1"/>
          <p:nvPr/>
        </p:nvSpPr>
        <p:spPr>
          <a:xfrm>
            <a:off x="400050" y="970473"/>
            <a:ext cx="11305308" cy="369332"/>
          </a:xfrm>
          <a:prstGeom prst="rect">
            <a:avLst/>
          </a:prstGeom>
          <a:noFill/>
        </p:spPr>
        <p:txBody>
          <a:bodyPr wrap="square" rtlCol="0">
            <a:spAutoFit/>
          </a:bodyPr>
          <a:lstStyle/>
          <a:p>
            <a:pPr marL="285750" indent="-285750">
              <a:buFont typeface="Arial" panose="020B0604020202020204" pitchFamily="34" charset="0"/>
              <a:buChar char="•"/>
            </a:pPr>
            <a:r>
              <a:rPr lang="en-US" dirty="0"/>
              <a:t>Combining all effects, we get</a:t>
            </a:r>
          </a:p>
        </p:txBody>
      </p:sp>
      <mc:AlternateContent xmlns:mc="http://schemas.openxmlformats.org/markup-compatibility/2006" xmlns:a14="http://schemas.microsoft.com/office/drawing/2010/main">
        <mc:Choice Requires="a14">
          <p:sp>
            <p:nvSpPr>
              <p:cNvPr id="8" name="Dreptunghi 4">
                <a:extLst>
                  <a:ext uri="{FF2B5EF4-FFF2-40B4-BE49-F238E27FC236}">
                    <a16:creationId xmlns:a16="http://schemas.microsoft.com/office/drawing/2014/main" id="{F82CC7A0-F5CF-4C1C-9574-0F68B21F0B4D}"/>
                  </a:ext>
                </a:extLst>
              </p:cNvPr>
              <p:cNvSpPr/>
              <p:nvPr/>
            </p:nvSpPr>
            <p:spPr>
              <a:xfrm>
                <a:off x="503774" y="1263873"/>
                <a:ext cx="6640929" cy="6161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r>
                        <m:rPr>
                          <m:sty m:val="p"/>
                        </m:rPr>
                        <a:rPr lang="en-US" i="1">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𝑂𝑆</m:t>
                              </m:r>
                            </m:sub>
                          </m:sSub>
                        </m:e>
                      </m:d>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num>
                        <m:den>
                          <m:r>
                            <a:rPr lang="en-US" i="1">
                              <a:latin typeface="Cambria Math" panose="02040503050406030204" pitchFamily="18" charset="0"/>
                            </a:rPr>
                            <m:t>2</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𝐶𝑀</m:t>
                          </m:r>
                        </m:sub>
                      </m:sSub>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num>
                        <m:den>
                          <m:r>
                            <a:rPr lang="en-US" i="1">
                              <a:latin typeface="Cambria Math" panose="02040503050406030204" pitchFamily="18" charset="0"/>
                            </a:rPr>
                            <m:t>2</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𝑠𝑢𝑝</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m:oMathPara>
                </a14:m>
                <a:endParaRPr lang="en-US" i="1" dirty="0">
                  <a:latin typeface="Cambria Math" panose="02040503050406030204" pitchFamily="18" charset="0"/>
                </a:endParaRPr>
              </a:p>
            </p:txBody>
          </p:sp>
        </mc:Choice>
        <mc:Fallback xmlns="">
          <p:sp>
            <p:nvSpPr>
              <p:cNvPr id="8" name="Dreptunghi 4">
                <a:extLst>
                  <a:ext uri="{FF2B5EF4-FFF2-40B4-BE49-F238E27FC236}">
                    <a16:creationId xmlns:a16="http://schemas.microsoft.com/office/drawing/2014/main" id="{F82CC7A0-F5CF-4C1C-9574-0F68B21F0B4D}"/>
                  </a:ext>
                </a:extLst>
              </p:cNvPr>
              <p:cNvSpPr>
                <a:spLocks noRot="1" noChangeAspect="1" noMove="1" noResize="1" noEditPoints="1" noAdjustHandles="1" noChangeArrowheads="1" noChangeShapeType="1" noTextEdit="1"/>
              </p:cNvSpPr>
              <p:nvPr/>
            </p:nvSpPr>
            <p:spPr>
              <a:xfrm>
                <a:off x="503774" y="1263873"/>
                <a:ext cx="6640929" cy="616131"/>
              </a:xfrm>
              <a:prstGeom prst="rect">
                <a:avLst/>
              </a:prstGeom>
              <a:blipFill>
                <a:blip r:embed="rId2"/>
                <a:stretch>
                  <a:fillRect/>
                </a:stretch>
              </a:blipFill>
            </p:spPr>
            <p:txBody>
              <a:bodyPr/>
              <a:lstStyle/>
              <a:p>
                <a:r>
                  <a:rPr lang="en-US">
                    <a:noFill/>
                  </a:rPr>
                  <a:t> </a:t>
                </a:r>
              </a:p>
            </p:txBody>
          </p:sp>
        </mc:Fallback>
      </mc:AlternateContent>
      <p:sp>
        <p:nvSpPr>
          <p:cNvPr id="9" name="CasetăText 23">
            <a:extLst>
              <a:ext uri="{FF2B5EF4-FFF2-40B4-BE49-F238E27FC236}">
                <a16:creationId xmlns:a16="http://schemas.microsoft.com/office/drawing/2014/main" id="{DE3F6D34-0AB0-4606-AF1B-2C4A9A78E519}"/>
              </a:ext>
            </a:extLst>
          </p:cNvPr>
          <p:cNvSpPr txBox="1"/>
          <p:nvPr/>
        </p:nvSpPr>
        <p:spPr>
          <a:xfrm>
            <a:off x="1244911" y="2020273"/>
            <a:ext cx="1436412" cy="369332"/>
          </a:xfrm>
          <a:prstGeom prst="rect">
            <a:avLst/>
          </a:prstGeom>
          <a:noFill/>
        </p:spPr>
        <p:txBody>
          <a:bodyPr wrap="square" rtlCol="0">
            <a:spAutoFit/>
          </a:bodyPr>
          <a:lstStyle/>
          <a:p>
            <a:r>
              <a:rPr lang="en-US" dirty="0"/>
              <a:t>Ideal </a:t>
            </a:r>
            <a:r>
              <a:rPr lang="en-US" dirty="0" err="1"/>
              <a:t>OpAmp</a:t>
            </a:r>
            <a:endParaRPr lang="en-US" dirty="0"/>
          </a:p>
        </p:txBody>
      </p:sp>
      <p:sp>
        <p:nvSpPr>
          <p:cNvPr id="10" name="CasetăText 23">
            <a:extLst>
              <a:ext uri="{FF2B5EF4-FFF2-40B4-BE49-F238E27FC236}">
                <a16:creationId xmlns:a16="http://schemas.microsoft.com/office/drawing/2014/main" id="{0805EBB0-25FD-4415-A4DE-C01909583510}"/>
              </a:ext>
            </a:extLst>
          </p:cNvPr>
          <p:cNvSpPr txBox="1"/>
          <p:nvPr/>
        </p:nvSpPr>
        <p:spPr>
          <a:xfrm>
            <a:off x="2681323" y="2020273"/>
            <a:ext cx="804146" cy="369332"/>
          </a:xfrm>
          <a:prstGeom prst="rect">
            <a:avLst/>
          </a:prstGeom>
          <a:noFill/>
        </p:spPr>
        <p:txBody>
          <a:bodyPr wrap="square" rtlCol="0">
            <a:spAutoFit/>
          </a:bodyPr>
          <a:lstStyle/>
          <a:p>
            <a:r>
              <a:rPr lang="en-US" dirty="0"/>
              <a:t>Offset</a:t>
            </a:r>
          </a:p>
        </p:txBody>
      </p:sp>
      <p:sp>
        <p:nvSpPr>
          <p:cNvPr id="2" name="Right Brace 1">
            <a:extLst>
              <a:ext uri="{FF2B5EF4-FFF2-40B4-BE49-F238E27FC236}">
                <a16:creationId xmlns:a16="http://schemas.microsoft.com/office/drawing/2014/main" id="{79160175-ED49-40E2-AE5D-687ED4B3895D}"/>
              </a:ext>
            </a:extLst>
          </p:cNvPr>
          <p:cNvSpPr/>
          <p:nvPr/>
        </p:nvSpPr>
        <p:spPr>
          <a:xfrm rot="5400000">
            <a:off x="1969855" y="1220411"/>
            <a:ext cx="101708" cy="1436414"/>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AE748D33-5933-4A6D-A6B6-767005BE72EE}"/>
              </a:ext>
            </a:extLst>
          </p:cNvPr>
          <p:cNvCxnSpPr>
            <a:cxnSpLocks/>
          </p:cNvCxnSpPr>
          <p:nvPr/>
        </p:nvCxnSpPr>
        <p:spPr>
          <a:xfrm flipV="1">
            <a:off x="3083396" y="1856962"/>
            <a:ext cx="0" cy="1881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CasetăText 23">
            <a:extLst>
              <a:ext uri="{FF2B5EF4-FFF2-40B4-BE49-F238E27FC236}">
                <a16:creationId xmlns:a16="http://schemas.microsoft.com/office/drawing/2014/main" id="{14200E04-5FA1-4044-9964-514F0B4437FA}"/>
              </a:ext>
            </a:extLst>
          </p:cNvPr>
          <p:cNvSpPr txBox="1"/>
          <p:nvPr/>
        </p:nvSpPr>
        <p:spPr>
          <a:xfrm>
            <a:off x="4451628" y="1989472"/>
            <a:ext cx="1263889" cy="646331"/>
          </a:xfrm>
          <a:prstGeom prst="rect">
            <a:avLst/>
          </a:prstGeom>
          <a:noFill/>
        </p:spPr>
        <p:txBody>
          <a:bodyPr wrap="square" rtlCol="0">
            <a:spAutoFit/>
          </a:bodyPr>
          <a:lstStyle/>
          <a:p>
            <a:r>
              <a:rPr lang="en-US" dirty="0"/>
              <a:t>Common mode gain</a:t>
            </a:r>
          </a:p>
        </p:txBody>
      </p:sp>
      <p:sp>
        <p:nvSpPr>
          <p:cNvPr id="17" name="CasetăText 23">
            <a:extLst>
              <a:ext uri="{FF2B5EF4-FFF2-40B4-BE49-F238E27FC236}">
                <a16:creationId xmlns:a16="http://schemas.microsoft.com/office/drawing/2014/main" id="{4F07FFA9-54AD-40D5-BE2A-27F691EA4F77}"/>
              </a:ext>
            </a:extLst>
          </p:cNvPr>
          <p:cNvSpPr txBox="1"/>
          <p:nvPr/>
        </p:nvSpPr>
        <p:spPr>
          <a:xfrm>
            <a:off x="6096000" y="2005749"/>
            <a:ext cx="1263889" cy="646331"/>
          </a:xfrm>
          <a:prstGeom prst="rect">
            <a:avLst/>
          </a:prstGeom>
          <a:noFill/>
        </p:spPr>
        <p:txBody>
          <a:bodyPr wrap="square" rtlCol="0">
            <a:spAutoFit/>
          </a:bodyPr>
          <a:lstStyle/>
          <a:p>
            <a:r>
              <a:rPr lang="en-US" dirty="0"/>
              <a:t>Supply rejection</a:t>
            </a:r>
          </a:p>
        </p:txBody>
      </p:sp>
      <p:sp>
        <p:nvSpPr>
          <p:cNvPr id="22" name="Right Brace 21">
            <a:extLst>
              <a:ext uri="{FF2B5EF4-FFF2-40B4-BE49-F238E27FC236}">
                <a16:creationId xmlns:a16="http://schemas.microsoft.com/office/drawing/2014/main" id="{291D75BF-CB15-4359-A561-92C58C6A7969}"/>
              </a:ext>
            </a:extLst>
          </p:cNvPr>
          <p:cNvSpPr/>
          <p:nvPr/>
        </p:nvSpPr>
        <p:spPr>
          <a:xfrm rot="5400000">
            <a:off x="4967505" y="1132214"/>
            <a:ext cx="106390" cy="1591415"/>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1F6D4D5A-F006-4F3F-BE57-C7AFA1906382}"/>
              </a:ext>
            </a:extLst>
          </p:cNvPr>
          <p:cNvCxnSpPr>
            <a:cxnSpLocks/>
          </p:cNvCxnSpPr>
          <p:nvPr/>
        </p:nvCxnSpPr>
        <p:spPr>
          <a:xfrm flipV="1">
            <a:off x="6409346" y="1880592"/>
            <a:ext cx="0" cy="1881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CasetăText 23">
            <a:extLst>
              <a:ext uri="{FF2B5EF4-FFF2-40B4-BE49-F238E27FC236}">
                <a16:creationId xmlns:a16="http://schemas.microsoft.com/office/drawing/2014/main" id="{2923BB85-3AF3-4461-8F16-DA9FF71F610B}"/>
              </a:ext>
            </a:extLst>
          </p:cNvPr>
          <p:cNvSpPr txBox="1"/>
          <p:nvPr/>
        </p:nvSpPr>
        <p:spPr>
          <a:xfrm>
            <a:off x="2469226" y="2547477"/>
            <a:ext cx="1982402" cy="369332"/>
          </a:xfrm>
          <a:prstGeom prst="rect">
            <a:avLst/>
          </a:prstGeom>
          <a:noFill/>
        </p:spPr>
        <p:txBody>
          <a:bodyPr wrap="square" rtlCol="0">
            <a:spAutoFit/>
          </a:bodyPr>
          <a:lstStyle/>
          <a:p>
            <a:r>
              <a:rPr lang="en-US" dirty="0"/>
              <a:t>Asymmetric supply</a:t>
            </a:r>
          </a:p>
        </p:txBody>
      </p:sp>
      <p:cxnSp>
        <p:nvCxnSpPr>
          <p:cNvPr id="25" name="Straight Arrow Connector 24">
            <a:extLst>
              <a:ext uri="{FF2B5EF4-FFF2-40B4-BE49-F238E27FC236}">
                <a16:creationId xmlns:a16="http://schemas.microsoft.com/office/drawing/2014/main" id="{6C478911-8AE4-4DD1-8A1E-05648F7F8F31}"/>
              </a:ext>
            </a:extLst>
          </p:cNvPr>
          <p:cNvCxnSpPr>
            <a:cxnSpLocks/>
          </p:cNvCxnSpPr>
          <p:nvPr/>
        </p:nvCxnSpPr>
        <p:spPr>
          <a:xfrm flipV="1">
            <a:off x="3824238" y="1895405"/>
            <a:ext cx="0" cy="74039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CasetăText 23">
            <a:extLst>
              <a:ext uri="{FF2B5EF4-FFF2-40B4-BE49-F238E27FC236}">
                <a16:creationId xmlns:a16="http://schemas.microsoft.com/office/drawing/2014/main" id="{1EB5D0C6-0B16-4923-9DFA-D218DBC3C408}"/>
              </a:ext>
            </a:extLst>
          </p:cNvPr>
          <p:cNvSpPr txBox="1"/>
          <p:nvPr/>
        </p:nvSpPr>
        <p:spPr>
          <a:xfrm>
            <a:off x="400050" y="3031556"/>
            <a:ext cx="11305308" cy="369332"/>
          </a:xfrm>
          <a:prstGeom prst="rect">
            <a:avLst/>
          </a:prstGeom>
          <a:noFill/>
        </p:spPr>
        <p:txBody>
          <a:bodyPr wrap="square" rtlCol="0">
            <a:spAutoFit/>
          </a:bodyPr>
          <a:lstStyle/>
          <a:p>
            <a:pPr marL="285750" indent="-285750">
              <a:buFont typeface="Arial" panose="020B0604020202020204" pitchFamily="34" charset="0"/>
              <a:buChar char="•"/>
            </a:pPr>
            <a:r>
              <a:rPr lang="en-US" dirty="0"/>
              <a:t>As before, we can solve for the input differential voltage:</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8D9E7792-B4E7-432E-9E79-B549B1F93112}"/>
                  </a:ext>
                </a:extLst>
              </p:cNvPr>
              <p:cNvSpPr/>
              <p:nvPr/>
            </p:nvSpPr>
            <p:spPr>
              <a:xfrm>
                <a:off x="677456" y="3483169"/>
                <a:ext cx="10277904" cy="64248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𝑂𝑆</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m:rPr>
                              <m:sty m:val="p"/>
                            </m:rPr>
                            <a:rPr lang="en-US" i="1">
                              <a:latin typeface="Cambria Math" panose="02040503050406030204" pitchFamily="18" charset="0"/>
                            </a:rPr>
                            <m:t>A</m:t>
                          </m:r>
                        </m:den>
                      </m:f>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num>
                            <m:den>
                              <m:r>
                                <a:rPr lang="en-US" i="1">
                                  <a:latin typeface="Cambria Math" panose="02040503050406030204" pitchFamily="18" charset="0"/>
                                </a:rPr>
                                <m:t>2</m:t>
                              </m:r>
                            </m:den>
                          </m:f>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𝐶𝑀</m:t>
                              </m:r>
                            </m:sub>
                          </m:sSub>
                        </m:num>
                        <m:den>
                          <m:r>
                            <a:rPr lang="en-US" b="0" i="1" smtClean="0">
                              <a:latin typeface="Cambria Math" panose="02040503050406030204" pitchFamily="18" charset="0"/>
                            </a:rPr>
                            <m:t>𝐴</m:t>
                          </m:r>
                        </m:den>
                      </m:f>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num>
                        <m:den>
                          <m:r>
                            <a:rPr lang="en-US" i="1">
                              <a:latin typeface="Cambria Math" panose="02040503050406030204" pitchFamily="18" charset="0"/>
                            </a:rPr>
                            <m:t>2</m:t>
                          </m:r>
                        </m:den>
                      </m:f>
                      <m:r>
                        <a:rPr lang="en-US" i="1">
                          <a:latin typeface="Cambria Math" panose="02040503050406030204" pitchFamily="18" charset="0"/>
                        </a:rPr>
                        <m:t>+</m:t>
                      </m:r>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𝑠𝑢𝑝</m:t>
                              </m:r>
                            </m:sub>
                          </m:sSub>
                        </m:num>
                        <m:den>
                          <m:r>
                            <a:rPr lang="en-US" b="0" i="1" smtClean="0">
                              <a:latin typeface="Cambria Math" panose="02040503050406030204" pitchFamily="18" charset="0"/>
                            </a:rPr>
                            <m:t>𝐴</m:t>
                          </m:r>
                        </m:den>
                      </m:f>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m:oMathPara>
                </a14:m>
                <a:endParaRPr lang="en-US" i="1" dirty="0">
                  <a:latin typeface="Cambria Math" panose="02040503050406030204" pitchFamily="18" charset="0"/>
                </a:endParaRPr>
              </a:p>
            </p:txBody>
          </p:sp>
        </mc:Choice>
        <mc:Fallback xmlns="">
          <p:sp>
            <p:nvSpPr>
              <p:cNvPr id="27" name="Dreptunghi 4">
                <a:extLst>
                  <a:ext uri="{FF2B5EF4-FFF2-40B4-BE49-F238E27FC236}">
                    <a16:creationId xmlns:a16="http://schemas.microsoft.com/office/drawing/2014/main" id="{8D9E7792-B4E7-432E-9E79-B549B1F93112}"/>
                  </a:ext>
                </a:extLst>
              </p:cNvPr>
              <p:cNvSpPr>
                <a:spLocks noRot="1" noChangeAspect="1" noMove="1" noResize="1" noEditPoints="1" noAdjustHandles="1" noChangeArrowheads="1" noChangeShapeType="1" noTextEdit="1"/>
              </p:cNvSpPr>
              <p:nvPr/>
            </p:nvSpPr>
            <p:spPr>
              <a:xfrm>
                <a:off x="677456" y="3483169"/>
                <a:ext cx="10277904" cy="642484"/>
              </a:xfrm>
              <a:prstGeom prst="rect">
                <a:avLst/>
              </a:prstGeom>
              <a:blipFill>
                <a:blip r:embed="rId3"/>
                <a:stretch>
                  <a:fillRect/>
                </a:stretch>
              </a:blipFill>
            </p:spPr>
            <p:txBody>
              <a:bodyPr/>
              <a:lstStyle/>
              <a:p>
                <a:r>
                  <a:rPr lang="en-US">
                    <a:noFill/>
                  </a:rPr>
                  <a:t> </a:t>
                </a:r>
              </a:p>
            </p:txBody>
          </p:sp>
        </mc:Fallback>
      </mc:AlternateContent>
      <p:sp>
        <p:nvSpPr>
          <p:cNvPr id="30" name="CasetăText 23">
            <a:extLst>
              <a:ext uri="{FF2B5EF4-FFF2-40B4-BE49-F238E27FC236}">
                <a16:creationId xmlns:a16="http://schemas.microsoft.com/office/drawing/2014/main" id="{A3F74761-C925-4AF8-83F2-A7963D1E59F0}"/>
              </a:ext>
            </a:extLst>
          </p:cNvPr>
          <p:cNvSpPr txBox="1"/>
          <p:nvPr/>
        </p:nvSpPr>
        <p:spPr>
          <a:xfrm>
            <a:off x="503774" y="4207934"/>
            <a:ext cx="1130530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This equation shows that all non-ideal effects presented above (finite gain, common mode and supply rejection) can be included in the offset voltage.</a:t>
            </a:r>
          </a:p>
          <a:p>
            <a:pPr marL="285750" indent="-285750">
              <a:buFont typeface="Arial" panose="020B0604020202020204" pitchFamily="34" charset="0"/>
              <a:buChar char="•"/>
            </a:pPr>
            <a:r>
              <a:rPr lang="en-US" dirty="0"/>
              <a:t>If A is large enough, all terms except V</a:t>
            </a:r>
            <a:r>
              <a:rPr lang="en-US" baseline="-25000" dirty="0"/>
              <a:t>OS</a:t>
            </a:r>
            <a:r>
              <a:rPr lang="en-US" dirty="0"/>
              <a:t> become negligible.</a:t>
            </a:r>
          </a:p>
          <a:p>
            <a:pPr marL="285750" indent="-285750">
              <a:buFont typeface="Arial" panose="020B0604020202020204" pitchFamily="34" charset="0"/>
              <a:buChar char="•"/>
            </a:pPr>
            <a:r>
              <a:rPr lang="en-US" dirty="0"/>
              <a:t>The </a:t>
            </a:r>
            <a:r>
              <a:rPr lang="en-US" dirty="0" err="1"/>
              <a:t>OpAmp</a:t>
            </a:r>
            <a:r>
              <a:rPr lang="en-US" dirty="0"/>
              <a:t> in negative feedback loop model, taking the offset voltage into account is:</a:t>
            </a:r>
          </a:p>
        </p:txBody>
      </p:sp>
      <mc:AlternateContent xmlns:mc="http://schemas.openxmlformats.org/markup-compatibility/2006" xmlns:a14="http://schemas.microsoft.com/office/drawing/2010/main">
        <mc:Choice Requires="a14">
          <p:sp>
            <p:nvSpPr>
              <p:cNvPr id="31" name="Dreptunghi 4">
                <a:extLst>
                  <a:ext uri="{FF2B5EF4-FFF2-40B4-BE49-F238E27FC236}">
                    <a16:creationId xmlns:a16="http://schemas.microsoft.com/office/drawing/2014/main" id="{4F13C85B-38FD-4D1D-B907-A80B4A32083B}"/>
                  </a:ext>
                </a:extLst>
              </p:cNvPr>
              <p:cNvSpPr/>
              <p:nvPr/>
            </p:nvSpPr>
            <p:spPr>
              <a:xfrm>
                <a:off x="928520" y="5429733"/>
                <a:ext cx="2041561" cy="390748"/>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𝑂𝑆</m:t>
                        </m:r>
                      </m:sub>
                    </m:sSub>
                  </m:oMath>
                </a14:m>
                <a:endParaRPr lang="en-US" dirty="0"/>
              </a:p>
            </p:txBody>
          </p:sp>
        </mc:Choice>
        <mc:Fallback xmlns="">
          <p:sp>
            <p:nvSpPr>
              <p:cNvPr id="31" name="Dreptunghi 4">
                <a:extLst>
                  <a:ext uri="{FF2B5EF4-FFF2-40B4-BE49-F238E27FC236}">
                    <a16:creationId xmlns:a16="http://schemas.microsoft.com/office/drawing/2014/main" id="{4F13C85B-38FD-4D1D-B907-A80B4A32083B}"/>
                  </a:ext>
                </a:extLst>
              </p:cNvPr>
              <p:cNvSpPr>
                <a:spLocks noRot="1" noChangeAspect="1" noMove="1" noResize="1" noEditPoints="1" noAdjustHandles="1" noChangeArrowheads="1" noChangeShapeType="1" noTextEdit="1"/>
              </p:cNvSpPr>
              <p:nvPr/>
            </p:nvSpPr>
            <p:spPr>
              <a:xfrm>
                <a:off x="928520" y="5429733"/>
                <a:ext cx="2041561" cy="390748"/>
              </a:xfrm>
              <a:prstGeom prst="rect">
                <a:avLst/>
              </a:prstGeom>
              <a:blipFill>
                <a:blip r:embed="rId4"/>
                <a:stretch>
                  <a:fillRect b="-78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FFB738D7-D823-4A7A-B38E-2E72BEFF0FF1}"/>
                  </a:ext>
                </a:extLst>
              </p:cNvPr>
              <p:cNvSpPr/>
              <p:nvPr/>
            </p:nvSpPr>
            <p:spPr>
              <a:xfrm>
                <a:off x="928521" y="5838616"/>
                <a:ext cx="1733210"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i="1">
                              <a:latin typeface="Cambria Math" panose="02040503050406030204" pitchFamily="18" charset="0"/>
                            </a:rPr>
                            <m:t>𝑖𝑛𝑝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𝐼</m:t>
                          </m:r>
                        </m:e>
                        <m:sub>
                          <m:r>
                            <a:rPr lang="en-US" i="1">
                              <a:latin typeface="Cambria Math" panose="02040503050406030204" pitchFamily="18" charset="0"/>
                            </a:rPr>
                            <m:t>𝑖𝑛𝑚</m:t>
                          </m:r>
                        </m:sub>
                      </m:sSub>
                      <m:r>
                        <a:rPr lang="en-US" b="0" i="1" smtClean="0">
                          <a:latin typeface="Cambria Math" panose="02040503050406030204" pitchFamily="18" charset="0"/>
                        </a:rPr>
                        <m:t>=0</m:t>
                      </m:r>
                    </m:oMath>
                  </m:oMathPara>
                </a14:m>
                <a:endParaRPr lang="en-US" dirty="0"/>
              </a:p>
            </p:txBody>
          </p:sp>
        </mc:Choice>
        <mc:Fallback xmlns="">
          <p:sp>
            <p:nvSpPr>
              <p:cNvPr id="32" name="Dreptunghi 4">
                <a:extLst>
                  <a:ext uri="{FF2B5EF4-FFF2-40B4-BE49-F238E27FC236}">
                    <a16:creationId xmlns:a16="http://schemas.microsoft.com/office/drawing/2014/main" id="{FFB738D7-D823-4A7A-B38E-2E72BEFF0FF1}"/>
                  </a:ext>
                </a:extLst>
              </p:cNvPr>
              <p:cNvSpPr>
                <a:spLocks noRot="1" noChangeAspect="1" noMove="1" noResize="1" noEditPoints="1" noAdjustHandles="1" noChangeArrowheads="1" noChangeShapeType="1" noTextEdit="1"/>
              </p:cNvSpPr>
              <p:nvPr/>
            </p:nvSpPr>
            <p:spPr>
              <a:xfrm>
                <a:off x="928521" y="5838616"/>
                <a:ext cx="1733210" cy="390748"/>
              </a:xfrm>
              <a:prstGeom prst="rect">
                <a:avLst/>
              </a:prstGeom>
              <a:blipFill>
                <a:blip r:embed="rId5"/>
                <a:stretch>
                  <a:fillRect b="-7813"/>
                </a:stretch>
              </a:blipFill>
            </p:spPr>
            <p:txBody>
              <a:bodyPr/>
              <a:lstStyle/>
              <a:p>
                <a:r>
                  <a:rPr lang="en-US">
                    <a:noFill/>
                  </a:rPr>
                  <a:t> </a:t>
                </a:r>
              </a:p>
            </p:txBody>
          </p:sp>
        </mc:Fallback>
      </mc:AlternateContent>
      <p:sp>
        <p:nvSpPr>
          <p:cNvPr id="34" name="Rectangle: Rounded Corners 5">
            <a:extLst>
              <a:ext uri="{FF2B5EF4-FFF2-40B4-BE49-F238E27FC236}">
                <a16:creationId xmlns:a16="http://schemas.microsoft.com/office/drawing/2014/main" id="{4155B0CA-7553-4CD7-AE51-FCC5AC8E14A9}"/>
              </a:ext>
            </a:extLst>
          </p:cNvPr>
          <p:cNvSpPr/>
          <p:nvPr/>
        </p:nvSpPr>
        <p:spPr>
          <a:xfrm>
            <a:off x="847044" y="5469284"/>
            <a:ext cx="2036251" cy="81749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15900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0" name="CasetăText 23">
            <a:extLst>
              <a:ext uri="{FF2B5EF4-FFF2-40B4-BE49-F238E27FC236}">
                <a16:creationId xmlns:a16="http://schemas.microsoft.com/office/drawing/2014/main" id="{0854BE02-9324-4766-9260-152537D105F4}"/>
              </a:ext>
            </a:extLst>
          </p:cNvPr>
          <p:cNvSpPr txBox="1"/>
          <p:nvPr/>
        </p:nvSpPr>
        <p:spPr>
          <a:xfrm>
            <a:off x="400050" y="970473"/>
            <a:ext cx="4969472" cy="2031325"/>
          </a:xfrm>
          <a:prstGeom prst="rect">
            <a:avLst/>
          </a:prstGeom>
          <a:noFill/>
        </p:spPr>
        <p:txBody>
          <a:bodyPr wrap="square" rtlCol="0">
            <a:spAutoFit/>
          </a:bodyPr>
          <a:lstStyle/>
          <a:p>
            <a:r>
              <a:rPr lang="en-US" dirty="0"/>
              <a:t>Inverting Amplifier</a:t>
            </a:r>
          </a:p>
          <a:p>
            <a:pPr marL="285750" indent="-285750">
              <a:buFont typeface="Arial" panose="020B0604020202020204" pitchFamily="34" charset="0"/>
              <a:buChar char="•"/>
            </a:pPr>
            <a:r>
              <a:rPr lang="en-US" dirty="0"/>
              <a:t>As the </a:t>
            </a:r>
            <a:r>
              <a:rPr lang="en-US" dirty="0" err="1"/>
              <a:t>OpAmp</a:t>
            </a:r>
            <a:r>
              <a:rPr lang="en-US" dirty="0"/>
              <a:t> input current is zero, the currents through the two resistors are equal.</a:t>
            </a:r>
          </a:p>
          <a:p>
            <a:pPr marL="285750" indent="-285750">
              <a:buFont typeface="Arial" panose="020B0604020202020204" pitchFamily="34" charset="0"/>
              <a:buChar char="•"/>
            </a:pPr>
            <a:r>
              <a:rPr lang="en-US" dirty="0"/>
              <a:t>The </a:t>
            </a:r>
            <a:r>
              <a:rPr lang="en-US" dirty="0" err="1"/>
              <a:t>opamp</a:t>
            </a:r>
            <a:r>
              <a:rPr lang="en-US" dirty="0"/>
              <a:t> is in negative feedback loop, so we consider the input voltages equal </a:t>
            </a:r>
            <a:r>
              <a:rPr lang="en-US" dirty="0" err="1"/>
              <a:t>V</a:t>
            </a:r>
            <a:r>
              <a:rPr lang="en-US" baseline="-25000" dirty="0" err="1"/>
              <a:t>inp</a:t>
            </a:r>
            <a:r>
              <a:rPr lang="en-US" dirty="0"/>
              <a:t>=</a:t>
            </a:r>
            <a:r>
              <a:rPr lang="en-US" dirty="0" err="1"/>
              <a:t>V</a:t>
            </a:r>
            <a:r>
              <a:rPr lang="en-US" baseline="-25000" dirty="0" err="1"/>
              <a:t>inm</a:t>
            </a:r>
            <a:r>
              <a:rPr lang="en-US" dirty="0"/>
              <a:t>.</a:t>
            </a:r>
          </a:p>
          <a:p>
            <a:pPr marL="285750" indent="-285750">
              <a:buFont typeface="Arial" panose="020B0604020202020204" pitchFamily="34" charset="0"/>
              <a:buChar char="•"/>
            </a:pPr>
            <a:r>
              <a:rPr lang="en-US" dirty="0"/>
              <a:t>As </a:t>
            </a:r>
            <a:r>
              <a:rPr lang="en-US" dirty="0" err="1"/>
              <a:t>V</a:t>
            </a:r>
            <a:r>
              <a:rPr lang="en-US" baseline="-25000" dirty="0" err="1"/>
              <a:t>inp</a:t>
            </a:r>
            <a:r>
              <a:rPr lang="en-US" dirty="0"/>
              <a:t>=0 it results that </a:t>
            </a:r>
            <a:r>
              <a:rPr lang="en-US" dirty="0" err="1"/>
              <a:t>V</a:t>
            </a:r>
            <a:r>
              <a:rPr lang="en-US" baseline="-25000" dirty="0" err="1"/>
              <a:t>inm</a:t>
            </a:r>
            <a:r>
              <a:rPr lang="en-US" dirty="0"/>
              <a:t>=0 (virtual ground).</a:t>
            </a:r>
          </a:p>
          <a:p>
            <a:pPr marL="285750" indent="-285750">
              <a:buFont typeface="Arial" panose="020B0604020202020204" pitchFamily="34" charset="0"/>
              <a:buChar char="•"/>
            </a:pPr>
            <a:r>
              <a:rPr lang="en-US" dirty="0"/>
              <a:t>The circuit is described by:</a:t>
            </a:r>
          </a:p>
        </p:txBody>
      </p:sp>
      <p:pic>
        <p:nvPicPr>
          <p:cNvPr id="7" name="Picture 6">
            <a:extLst>
              <a:ext uri="{FF2B5EF4-FFF2-40B4-BE49-F238E27FC236}">
                <a16:creationId xmlns:a16="http://schemas.microsoft.com/office/drawing/2014/main" id="{5B0DC077-D5EE-4BB6-959F-3FA208B9A149}"/>
              </a:ext>
            </a:extLst>
          </p:cNvPr>
          <p:cNvPicPr>
            <a:picLocks noChangeAspect="1"/>
          </p:cNvPicPr>
          <p:nvPr/>
        </p:nvPicPr>
        <p:blipFill>
          <a:blip r:embed="rId2"/>
          <a:stretch>
            <a:fillRect/>
          </a:stretch>
        </p:blipFill>
        <p:spPr>
          <a:xfrm>
            <a:off x="5562027" y="1737131"/>
            <a:ext cx="6143331" cy="3805146"/>
          </a:xfrm>
          <a:prstGeom prst="rect">
            <a:avLst/>
          </a:prstGeom>
        </p:spPr>
      </p:pic>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4E1B23D0-EF0E-49DB-A3C2-50973AE528C8}"/>
                  </a:ext>
                </a:extLst>
              </p:cNvPr>
              <p:cNvSpPr/>
              <p:nvPr/>
            </p:nvSpPr>
            <p:spPr>
              <a:xfrm>
                <a:off x="722263" y="3001798"/>
                <a:ext cx="2316570" cy="65806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𝐼</m:t>
                      </m:r>
                      <m:r>
                        <a:rPr lang="en-US" b="0" i="1" smtClean="0">
                          <a:latin typeface="Cambria Math" panose="02040503050406030204" pitchFamily="18" charset="0"/>
                        </a:rPr>
                        <m:t>=</m:t>
                      </m:r>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−0</m:t>
                          </m:r>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0−</m:t>
                              </m:r>
                              <m:r>
                                <a:rPr lang="en-US" i="1">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2</m:t>
                              </m:r>
                            </m:sub>
                          </m:sSub>
                        </m:den>
                      </m:f>
                    </m:oMath>
                  </m:oMathPara>
                </a14:m>
                <a:endParaRPr lang="en-US" dirty="0"/>
              </a:p>
            </p:txBody>
          </p:sp>
        </mc:Choice>
        <mc:Fallback xmlns="">
          <p:sp>
            <p:nvSpPr>
              <p:cNvPr id="28" name="Dreptunghi 4">
                <a:extLst>
                  <a:ext uri="{FF2B5EF4-FFF2-40B4-BE49-F238E27FC236}">
                    <a16:creationId xmlns:a16="http://schemas.microsoft.com/office/drawing/2014/main" id="{4E1B23D0-EF0E-49DB-A3C2-50973AE528C8}"/>
                  </a:ext>
                </a:extLst>
              </p:cNvPr>
              <p:cNvSpPr>
                <a:spLocks noRot="1" noChangeAspect="1" noMove="1" noResize="1" noEditPoints="1" noAdjustHandles="1" noChangeArrowheads="1" noChangeShapeType="1" noTextEdit="1"/>
              </p:cNvSpPr>
              <p:nvPr/>
            </p:nvSpPr>
            <p:spPr>
              <a:xfrm>
                <a:off x="722263" y="3001798"/>
                <a:ext cx="2316570" cy="65806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47209422-C8D6-41B6-A443-65BC4E922DEA}"/>
                  </a:ext>
                </a:extLst>
              </p:cNvPr>
              <p:cNvSpPr/>
              <p:nvPr/>
            </p:nvSpPr>
            <p:spPr>
              <a:xfrm>
                <a:off x="722263" y="3685850"/>
                <a:ext cx="1340293" cy="65806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𝑖</m:t>
                              </m:r>
                            </m:sub>
                          </m:sSub>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𝑉</m:t>
                              </m:r>
                            </m:e>
                            <m:sub>
                              <m:r>
                                <a:rPr lang="en-US" b="0" i="1" smtClean="0">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2</m:t>
                              </m:r>
                            </m:sub>
                          </m:sSub>
                        </m:den>
                      </m:f>
                    </m:oMath>
                  </m:oMathPara>
                </a14:m>
                <a:endParaRPr lang="en-US" dirty="0"/>
              </a:p>
            </p:txBody>
          </p:sp>
        </mc:Choice>
        <mc:Fallback xmlns="">
          <p:sp>
            <p:nvSpPr>
              <p:cNvPr id="29" name="Dreptunghi 4">
                <a:extLst>
                  <a:ext uri="{FF2B5EF4-FFF2-40B4-BE49-F238E27FC236}">
                    <a16:creationId xmlns:a16="http://schemas.microsoft.com/office/drawing/2014/main" id="{47209422-C8D6-41B6-A443-65BC4E922DEA}"/>
                  </a:ext>
                </a:extLst>
              </p:cNvPr>
              <p:cNvSpPr>
                <a:spLocks noRot="1" noChangeAspect="1" noMove="1" noResize="1" noEditPoints="1" noAdjustHandles="1" noChangeArrowheads="1" noChangeShapeType="1" noTextEdit="1"/>
              </p:cNvSpPr>
              <p:nvPr/>
            </p:nvSpPr>
            <p:spPr>
              <a:xfrm>
                <a:off x="722263" y="3685850"/>
                <a:ext cx="1340293" cy="6580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Dreptunghi 4">
                <a:extLst>
                  <a:ext uri="{FF2B5EF4-FFF2-40B4-BE49-F238E27FC236}">
                    <a16:creationId xmlns:a16="http://schemas.microsoft.com/office/drawing/2014/main" id="{89B59EDF-3428-4355-9290-AC9ADE60FB2D}"/>
                  </a:ext>
                </a:extLst>
              </p:cNvPr>
              <p:cNvSpPr/>
              <p:nvPr/>
            </p:nvSpPr>
            <p:spPr>
              <a:xfrm>
                <a:off x="722263" y="4450142"/>
                <a:ext cx="1587800" cy="68191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1</m:t>
                              </m:r>
                            </m:sub>
                          </m:sSub>
                        </m:den>
                      </m:f>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33" name="Dreptunghi 4">
                <a:extLst>
                  <a:ext uri="{FF2B5EF4-FFF2-40B4-BE49-F238E27FC236}">
                    <a16:creationId xmlns:a16="http://schemas.microsoft.com/office/drawing/2014/main" id="{89B59EDF-3428-4355-9290-AC9ADE60FB2D}"/>
                  </a:ext>
                </a:extLst>
              </p:cNvPr>
              <p:cNvSpPr>
                <a:spLocks noRot="1" noChangeAspect="1" noMove="1" noResize="1" noEditPoints="1" noAdjustHandles="1" noChangeArrowheads="1" noChangeShapeType="1" noTextEdit="1"/>
              </p:cNvSpPr>
              <p:nvPr/>
            </p:nvSpPr>
            <p:spPr>
              <a:xfrm>
                <a:off x="722263" y="4450142"/>
                <a:ext cx="1587800" cy="681918"/>
              </a:xfrm>
              <a:prstGeom prst="rect">
                <a:avLst/>
              </a:prstGeom>
              <a:blipFill>
                <a:blip r:embed="rId5"/>
                <a:stretch>
                  <a:fillRect/>
                </a:stretch>
              </a:blipFill>
            </p:spPr>
            <p:txBody>
              <a:bodyPr/>
              <a:lstStyle/>
              <a:p>
                <a:r>
                  <a:rPr lang="en-US">
                    <a:noFill/>
                  </a:rPr>
                  <a:t> </a:t>
                </a:r>
              </a:p>
            </p:txBody>
          </p:sp>
        </mc:Fallback>
      </mc:AlternateContent>
      <p:sp>
        <p:nvSpPr>
          <p:cNvPr id="35" name="Rectangle: Rounded Corners 5">
            <a:extLst>
              <a:ext uri="{FF2B5EF4-FFF2-40B4-BE49-F238E27FC236}">
                <a16:creationId xmlns:a16="http://schemas.microsoft.com/office/drawing/2014/main" id="{D2E635E8-793C-4D27-80ED-7BD6EB3CB8B9}"/>
              </a:ext>
            </a:extLst>
          </p:cNvPr>
          <p:cNvSpPr/>
          <p:nvPr/>
        </p:nvSpPr>
        <p:spPr>
          <a:xfrm>
            <a:off x="722264" y="4450142"/>
            <a:ext cx="1422796" cy="681918"/>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asetăText 23">
            <a:extLst>
              <a:ext uri="{FF2B5EF4-FFF2-40B4-BE49-F238E27FC236}">
                <a16:creationId xmlns:a16="http://schemas.microsoft.com/office/drawing/2014/main" id="{557F263F-D571-4BDD-B733-6EFC8EE9D651}"/>
              </a:ext>
            </a:extLst>
          </p:cNvPr>
          <p:cNvSpPr txBox="1"/>
          <p:nvPr/>
        </p:nvSpPr>
        <p:spPr>
          <a:xfrm>
            <a:off x="400050" y="5238287"/>
            <a:ext cx="5952624"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This circuit will never work as presented in an asymmetric supply as either V</a:t>
            </a:r>
            <a:r>
              <a:rPr lang="en-US" baseline="-25000" dirty="0"/>
              <a:t>i</a:t>
            </a:r>
            <a:r>
              <a:rPr lang="en-US" dirty="0"/>
              <a:t> or V</a:t>
            </a:r>
            <a:r>
              <a:rPr lang="en-US" baseline="-25000" dirty="0"/>
              <a:t>O</a:t>
            </a:r>
            <a:r>
              <a:rPr lang="en-US" dirty="0"/>
              <a:t> results below ground.</a:t>
            </a:r>
          </a:p>
          <a:p>
            <a:pPr marL="285750" indent="-285750">
              <a:buFont typeface="Arial" panose="020B0604020202020204" pitchFamily="34" charset="0"/>
              <a:buChar char="•"/>
            </a:pPr>
            <a:r>
              <a:rPr lang="en-US" dirty="0"/>
              <a:t>The most common solution is to refer the circuit to </a:t>
            </a:r>
            <a:r>
              <a:rPr lang="en-US" dirty="0" err="1"/>
              <a:t>V</a:t>
            </a:r>
            <a:r>
              <a:rPr lang="en-US" baseline="-25000" dirty="0" err="1"/>
              <a:t>dd</a:t>
            </a:r>
            <a:r>
              <a:rPr lang="en-US" dirty="0"/>
              <a:t>/2 (</a:t>
            </a:r>
            <a:r>
              <a:rPr lang="en-US" dirty="0" err="1"/>
              <a:t>V</a:t>
            </a:r>
            <a:r>
              <a:rPr lang="en-US" baseline="-25000" dirty="0" err="1"/>
              <a:t>inp</a:t>
            </a:r>
            <a:r>
              <a:rPr lang="en-US" dirty="0"/>
              <a:t>=</a:t>
            </a:r>
            <a:r>
              <a:rPr lang="en-US" dirty="0" err="1"/>
              <a:t>V</a:t>
            </a:r>
            <a:r>
              <a:rPr lang="en-US" baseline="-25000" dirty="0" err="1"/>
              <a:t>dd</a:t>
            </a:r>
            <a:r>
              <a:rPr lang="en-US" dirty="0"/>
              <a:t>/2 instead of ground).</a:t>
            </a:r>
          </a:p>
        </p:txBody>
      </p:sp>
    </p:spTree>
    <p:extLst>
      <p:ext uri="{BB962C8B-B14F-4D97-AF65-F5344CB8AC3E}">
        <p14:creationId xmlns:p14="http://schemas.microsoft.com/office/powerpoint/2010/main" val="883460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8" name="CasetăText 23">
            <a:extLst>
              <a:ext uri="{FF2B5EF4-FFF2-40B4-BE49-F238E27FC236}">
                <a16:creationId xmlns:a16="http://schemas.microsoft.com/office/drawing/2014/main" id="{320259BA-DAD1-4489-834C-F7446A996EF2}"/>
              </a:ext>
            </a:extLst>
          </p:cNvPr>
          <p:cNvSpPr txBox="1"/>
          <p:nvPr/>
        </p:nvSpPr>
        <p:spPr>
          <a:xfrm>
            <a:off x="400050" y="970473"/>
            <a:ext cx="4969472" cy="2031325"/>
          </a:xfrm>
          <a:prstGeom prst="rect">
            <a:avLst/>
          </a:prstGeom>
          <a:noFill/>
        </p:spPr>
        <p:txBody>
          <a:bodyPr wrap="square" rtlCol="0">
            <a:spAutoFit/>
          </a:bodyPr>
          <a:lstStyle/>
          <a:p>
            <a:r>
              <a:rPr lang="en-US" dirty="0"/>
              <a:t>Non Inverting Amplifier</a:t>
            </a:r>
          </a:p>
          <a:p>
            <a:pPr marL="285750" indent="-285750">
              <a:buFont typeface="Arial" panose="020B0604020202020204" pitchFamily="34" charset="0"/>
              <a:buChar char="•"/>
            </a:pPr>
            <a:r>
              <a:rPr lang="en-US" dirty="0"/>
              <a:t>As the </a:t>
            </a:r>
            <a:r>
              <a:rPr lang="en-US" dirty="0" err="1"/>
              <a:t>OpAmp</a:t>
            </a:r>
            <a:r>
              <a:rPr lang="en-US" dirty="0"/>
              <a:t> input current is zero, the currents through the two resistors are equal.</a:t>
            </a:r>
          </a:p>
          <a:p>
            <a:pPr marL="285750" indent="-285750">
              <a:buFont typeface="Arial" panose="020B0604020202020204" pitchFamily="34" charset="0"/>
              <a:buChar char="•"/>
            </a:pPr>
            <a:r>
              <a:rPr lang="en-US" dirty="0"/>
              <a:t>The </a:t>
            </a:r>
            <a:r>
              <a:rPr lang="en-US" dirty="0" err="1"/>
              <a:t>opamp</a:t>
            </a:r>
            <a:r>
              <a:rPr lang="en-US" dirty="0"/>
              <a:t> is in negative feedback loop, so we consider the input voltages equal </a:t>
            </a:r>
            <a:r>
              <a:rPr lang="en-US" dirty="0" err="1"/>
              <a:t>V</a:t>
            </a:r>
            <a:r>
              <a:rPr lang="en-US" baseline="-25000" dirty="0" err="1"/>
              <a:t>inp</a:t>
            </a:r>
            <a:r>
              <a:rPr lang="en-US" dirty="0"/>
              <a:t>=</a:t>
            </a:r>
            <a:r>
              <a:rPr lang="en-US" dirty="0" err="1"/>
              <a:t>V</a:t>
            </a:r>
            <a:r>
              <a:rPr lang="en-US" baseline="-25000" dirty="0" err="1"/>
              <a:t>inm</a:t>
            </a:r>
            <a:r>
              <a:rPr lang="en-US" dirty="0"/>
              <a:t>.</a:t>
            </a:r>
          </a:p>
          <a:p>
            <a:pPr marL="285750" indent="-285750">
              <a:buFont typeface="Arial" panose="020B0604020202020204" pitchFamily="34" charset="0"/>
              <a:buChar char="•"/>
            </a:pPr>
            <a:r>
              <a:rPr lang="en-US" dirty="0"/>
              <a:t>As </a:t>
            </a:r>
            <a:r>
              <a:rPr lang="en-US" dirty="0" err="1"/>
              <a:t>V</a:t>
            </a:r>
            <a:r>
              <a:rPr lang="en-US" baseline="-25000" dirty="0" err="1"/>
              <a:t>inp</a:t>
            </a:r>
            <a:r>
              <a:rPr lang="en-US" dirty="0"/>
              <a:t>=V</a:t>
            </a:r>
            <a:r>
              <a:rPr lang="en-US" baseline="-25000" dirty="0"/>
              <a:t>i</a:t>
            </a:r>
            <a:r>
              <a:rPr lang="en-US" dirty="0"/>
              <a:t> it results that </a:t>
            </a:r>
            <a:r>
              <a:rPr lang="en-US" dirty="0" err="1"/>
              <a:t>V</a:t>
            </a:r>
            <a:r>
              <a:rPr lang="en-US" baseline="-25000" dirty="0" err="1"/>
              <a:t>inm</a:t>
            </a:r>
            <a:r>
              <a:rPr lang="en-US" dirty="0"/>
              <a:t>=V</a:t>
            </a:r>
            <a:r>
              <a:rPr lang="en-US" baseline="-25000" dirty="0"/>
              <a:t>i</a:t>
            </a:r>
            <a:r>
              <a:rPr lang="en-US" dirty="0"/>
              <a:t>. </a:t>
            </a:r>
          </a:p>
          <a:p>
            <a:pPr marL="285750" indent="-285750">
              <a:buFont typeface="Arial" panose="020B0604020202020204" pitchFamily="34" charset="0"/>
              <a:buChar char="•"/>
            </a:pPr>
            <a:r>
              <a:rPr lang="en-US" dirty="0"/>
              <a:t>The circuit is described by:</a:t>
            </a:r>
          </a:p>
        </p:txBody>
      </p:sp>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490B9FE4-F311-41E4-A69D-2B82B9F35C6B}"/>
                  </a:ext>
                </a:extLst>
              </p:cNvPr>
              <p:cNvSpPr/>
              <p:nvPr/>
            </p:nvSpPr>
            <p:spPr>
              <a:xfrm>
                <a:off x="722263" y="3001798"/>
                <a:ext cx="2316570" cy="65806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𝐼</m:t>
                      </m:r>
                      <m:r>
                        <a:rPr lang="en-US" b="0" i="1" smtClean="0">
                          <a:latin typeface="Cambria Math" panose="02040503050406030204" pitchFamily="18" charset="0"/>
                        </a:rPr>
                        <m:t>=</m:t>
                      </m:r>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𝑖</m:t>
                              </m:r>
                            </m:sub>
                          </m:sSub>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2</m:t>
                              </m:r>
                            </m:sub>
                          </m:sSub>
                        </m:den>
                      </m:f>
                    </m:oMath>
                  </m:oMathPara>
                </a14:m>
                <a:endParaRPr lang="en-US" dirty="0"/>
              </a:p>
            </p:txBody>
          </p:sp>
        </mc:Choice>
        <mc:Fallback xmlns="">
          <p:sp>
            <p:nvSpPr>
              <p:cNvPr id="9" name="Dreptunghi 4">
                <a:extLst>
                  <a:ext uri="{FF2B5EF4-FFF2-40B4-BE49-F238E27FC236}">
                    <a16:creationId xmlns:a16="http://schemas.microsoft.com/office/drawing/2014/main" id="{490B9FE4-F311-41E4-A69D-2B82B9F35C6B}"/>
                  </a:ext>
                </a:extLst>
              </p:cNvPr>
              <p:cNvSpPr>
                <a:spLocks noRot="1" noChangeAspect="1" noMove="1" noResize="1" noEditPoints="1" noAdjustHandles="1" noChangeArrowheads="1" noChangeShapeType="1" noTextEdit="1"/>
              </p:cNvSpPr>
              <p:nvPr/>
            </p:nvSpPr>
            <p:spPr>
              <a:xfrm>
                <a:off x="722263" y="3001798"/>
                <a:ext cx="2316570" cy="658065"/>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Dreptunghi 4">
                <a:extLst>
                  <a:ext uri="{FF2B5EF4-FFF2-40B4-BE49-F238E27FC236}">
                    <a16:creationId xmlns:a16="http://schemas.microsoft.com/office/drawing/2014/main" id="{897F67AC-F425-4621-B517-1E555A421C91}"/>
                  </a:ext>
                </a:extLst>
              </p:cNvPr>
              <p:cNvSpPr/>
              <p:nvPr/>
            </p:nvSpPr>
            <p:spPr>
              <a:xfrm>
                <a:off x="680829" y="3659863"/>
                <a:ext cx="2928462" cy="369332"/>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1</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oMath>
                </a14:m>
                <a:endParaRPr lang="en-US" dirty="0"/>
              </a:p>
            </p:txBody>
          </p:sp>
        </mc:Choice>
        <mc:Fallback xmlns="">
          <p:sp>
            <p:nvSpPr>
              <p:cNvPr id="10" name="Dreptunghi 4">
                <a:extLst>
                  <a:ext uri="{FF2B5EF4-FFF2-40B4-BE49-F238E27FC236}">
                    <a16:creationId xmlns:a16="http://schemas.microsoft.com/office/drawing/2014/main" id="{897F67AC-F425-4621-B517-1E555A421C91}"/>
                  </a:ext>
                </a:extLst>
              </p:cNvPr>
              <p:cNvSpPr>
                <a:spLocks noRot="1" noChangeAspect="1" noMove="1" noResize="1" noEditPoints="1" noAdjustHandles="1" noChangeArrowheads="1" noChangeShapeType="1" noTextEdit="1"/>
              </p:cNvSpPr>
              <p:nvPr/>
            </p:nvSpPr>
            <p:spPr>
              <a:xfrm>
                <a:off x="680829" y="3659863"/>
                <a:ext cx="2928462"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507BA2EF-70E7-4A28-AA32-B3A3001A76F9}"/>
                  </a:ext>
                </a:extLst>
              </p:cNvPr>
              <p:cNvSpPr/>
              <p:nvPr/>
            </p:nvSpPr>
            <p:spPr>
              <a:xfrm>
                <a:off x="722262" y="4733047"/>
                <a:ext cx="2137815" cy="7146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d>
                        <m:dPr>
                          <m:ctrlPr>
                            <a:rPr lang="en-US" i="1" smtClean="0">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1</m:t>
                                  </m:r>
                                </m:sub>
                              </m:sSub>
                            </m:den>
                          </m:f>
                        </m:e>
                      </m:d>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11" name="Dreptunghi 4">
                <a:extLst>
                  <a:ext uri="{FF2B5EF4-FFF2-40B4-BE49-F238E27FC236}">
                    <a16:creationId xmlns:a16="http://schemas.microsoft.com/office/drawing/2014/main" id="{507BA2EF-70E7-4A28-AA32-B3A3001A76F9}"/>
                  </a:ext>
                </a:extLst>
              </p:cNvPr>
              <p:cNvSpPr>
                <a:spLocks noRot="1" noChangeAspect="1" noMove="1" noResize="1" noEditPoints="1" noAdjustHandles="1" noChangeArrowheads="1" noChangeShapeType="1" noTextEdit="1"/>
              </p:cNvSpPr>
              <p:nvPr/>
            </p:nvSpPr>
            <p:spPr>
              <a:xfrm>
                <a:off x="722262" y="4733047"/>
                <a:ext cx="2137815" cy="714683"/>
              </a:xfrm>
              <a:prstGeom prst="rect">
                <a:avLst/>
              </a:prstGeom>
              <a:blipFill>
                <a:blip r:embed="rId4"/>
                <a:stretch>
                  <a:fillRect/>
                </a:stretch>
              </a:blipFill>
            </p:spPr>
            <p:txBody>
              <a:bodyPr/>
              <a:lstStyle/>
              <a:p>
                <a:r>
                  <a:rPr lang="en-US">
                    <a:noFill/>
                  </a:rPr>
                  <a:t> </a:t>
                </a:r>
              </a:p>
            </p:txBody>
          </p:sp>
        </mc:Fallback>
      </mc:AlternateContent>
      <p:sp>
        <p:nvSpPr>
          <p:cNvPr id="12" name="Rectangle: Rounded Corners 5">
            <a:extLst>
              <a:ext uri="{FF2B5EF4-FFF2-40B4-BE49-F238E27FC236}">
                <a16:creationId xmlns:a16="http://schemas.microsoft.com/office/drawing/2014/main" id="{892C1FAB-F3A6-4B5D-88EB-442815FC617D}"/>
              </a:ext>
            </a:extLst>
          </p:cNvPr>
          <p:cNvSpPr/>
          <p:nvPr/>
        </p:nvSpPr>
        <p:spPr>
          <a:xfrm>
            <a:off x="722264" y="4733047"/>
            <a:ext cx="1935592" cy="681918"/>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7A2C919C-0A50-4457-9718-B74178BC4C2E}"/>
              </a:ext>
            </a:extLst>
          </p:cNvPr>
          <p:cNvPicPr>
            <a:picLocks noChangeAspect="1"/>
          </p:cNvPicPr>
          <p:nvPr/>
        </p:nvPicPr>
        <p:blipFill>
          <a:blip r:embed="rId5"/>
          <a:stretch>
            <a:fillRect/>
          </a:stretch>
        </p:blipFill>
        <p:spPr>
          <a:xfrm>
            <a:off x="5686240" y="1732335"/>
            <a:ext cx="6299758" cy="3149046"/>
          </a:xfrm>
          <a:prstGeom prst="rect">
            <a:avLst/>
          </a:prstGeom>
        </p:spPr>
      </p:pic>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BB2E537F-E99D-4F96-85E5-4EB398F468FF}"/>
                  </a:ext>
                </a:extLst>
              </p:cNvPr>
              <p:cNvSpPr/>
              <p:nvPr/>
            </p:nvSpPr>
            <p:spPr>
              <a:xfrm>
                <a:off x="680829" y="4133262"/>
                <a:ext cx="2928462" cy="369332"/>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2</m:t>
                            </m:r>
                          </m:sub>
                        </m:sSub>
                      </m:e>
                    </m:d>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oMath>
                </a14:m>
                <a:endParaRPr lang="en-US" dirty="0"/>
              </a:p>
            </p:txBody>
          </p:sp>
        </mc:Choice>
        <mc:Fallback xmlns="">
          <p:sp>
            <p:nvSpPr>
              <p:cNvPr id="16" name="Dreptunghi 4">
                <a:extLst>
                  <a:ext uri="{FF2B5EF4-FFF2-40B4-BE49-F238E27FC236}">
                    <a16:creationId xmlns:a16="http://schemas.microsoft.com/office/drawing/2014/main" id="{BB2E537F-E99D-4F96-85E5-4EB398F468FF}"/>
                  </a:ext>
                </a:extLst>
              </p:cNvPr>
              <p:cNvSpPr>
                <a:spLocks noRot="1" noChangeAspect="1" noMove="1" noResize="1" noEditPoints="1" noAdjustHandles="1" noChangeArrowheads="1" noChangeShapeType="1" noTextEdit="1"/>
              </p:cNvSpPr>
              <p:nvPr/>
            </p:nvSpPr>
            <p:spPr>
              <a:xfrm>
                <a:off x="680829" y="4133262"/>
                <a:ext cx="2928462" cy="369332"/>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82533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8" name="CasetăText 23">
            <a:extLst>
              <a:ext uri="{FF2B5EF4-FFF2-40B4-BE49-F238E27FC236}">
                <a16:creationId xmlns:a16="http://schemas.microsoft.com/office/drawing/2014/main" id="{320259BA-DAD1-4489-834C-F7446A996EF2}"/>
              </a:ext>
            </a:extLst>
          </p:cNvPr>
          <p:cNvSpPr txBox="1"/>
          <p:nvPr/>
        </p:nvSpPr>
        <p:spPr>
          <a:xfrm>
            <a:off x="400050" y="970473"/>
            <a:ext cx="11348604" cy="646331"/>
          </a:xfrm>
          <a:prstGeom prst="rect">
            <a:avLst/>
          </a:prstGeom>
          <a:noFill/>
        </p:spPr>
        <p:txBody>
          <a:bodyPr wrap="square" rtlCol="0">
            <a:spAutoFit/>
          </a:bodyPr>
          <a:lstStyle/>
          <a:p>
            <a:r>
              <a:rPr lang="en-US" dirty="0"/>
              <a:t>Non Inverting Amplifier</a:t>
            </a:r>
          </a:p>
          <a:p>
            <a:pPr marL="285750" indent="-285750">
              <a:buFont typeface="Arial" panose="020B0604020202020204" pitchFamily="34" charset="0"/>
              <a:buChar char="•"/>
            </a:pPr>
            <a:r>
              <a:rPr lang="en-US" dirty="0"/>
              <a:t>Equivalent ways of drawing the non inverter amplifier configuration.</a:t>
            </a:r>
          </a:p>
        </p:txBody>
      </p:sp>
      <p:pic>
        <p:nvPicPr>
          <p:cNvPr id="14" name="Picture 13">
            <a:extLst>
              <a:ext uri="{FF2B5EF4-FFF2-40B4-BE49-F238E27FC236}">
                <a16:creationId xmlns:a16="http://schemas.microsoft.com/office/drawing/2014/main" id="{7A2C919C-0A50-4457-9718-B74178BC4C2E}"/>
              </a:ext>
            </a:extLst>
          </p:cNvPr>
          <p:cNvPicPr>
            <a:picLocks noChangeAspect="1"/>
          </p:cNvPicPr>
          <p:nvPr/>
        </p:nvPicPr>
        <p:blipFill>
          <a:blip r:embed="rId2"/>
          <a:stretch>
            <a:fillRect/>
          </a:stretch>
        </p:blipFill>
        <p:spPr>
          <a:xfrm>
            <a:off x="800704" y="2660698"/>
            <a:ext cx="5295296" cy="2646948"/>
          </a:xfrm>
          <a:prstGeom prst="rect">
            <a:avLst/>
          </a:prstGeom>
        </p:spPr>
      </p:pic>
      <p:pic>
        <p:nvPicPr>
          <p:cNvPr id="5" name="Picture 4">
            <a:extLst>
              <a:ext uri="{FF2B5EF4-FFF2-40B4-BE49-F238E27FC236}">
                <a16:creationId xmlns:a16="http://schemas.microsoft.com/office/drawing/2014/main" id="{495C345A-C3EB-44DC-AD29-638D3CAB66BC}"/>
              </a:ext>
            </a:extLst>
          </p:cNvPr>
          <p:cNvPicPr>
            <a:picLocks noChangeAspect="1"/>
          </p:cNvPicPr>
          <p:nvPr/>
        </p:nvPicPr>
        <p:blipFill>
          <a:blip r:embed="rId3"/>
          <a:stretch>
            <a:fillRect/>
          </a:stretch>
        </p:blipFill>
        <p:spPr>
          <a:xfrm>
            <a:off x="7618210" y="1856300"/>
            <a:ext cx="3530592" cy="4163738"/>
          </a:xfrm>
          <a:prstGeom prst="rect">
            <a:avLst/>
          </a:prstGeom>
        </p:spPr>
      </p:pic>
    </p:spTree>
    <p:extLst>
      <p:ext uri="{BB962C8B-B14F-4D97-AF65-F5344CB8AC3E}">
        <p14:creationId xmlns:p14="http://schemas.microsoft.com/office/powerpoint/2010/main" val="1732823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2" name="CasetăText 23">
            <a:extLst>
              <a:ext uri="{FF2B5EF4-FFF2-40B4-BE49-F238E27FC236}">
                <a16:creationId xmlns:a16="http://schemas.microsoft.com/office/drawing/2014/main" id="{89CFDC98-4FF7-4416-A692-DCEDB52B7A9C}"/>
              </a:ext>
            </a:extLst>
          </p:cNvPr>
          <p:cNvSpPr txBox="1"/>
          <p:nvPr/>
        </p:nvSpPr>
        <p:spPr>
          <a:xfrm>
            <a:off x="400050" y="930295"/>
            <a:ext cx="11348604" cy="369332"/>
          </a:xfrm>
          <a:prstGeom prst="rect">
            <a:avLst/>
          </a:prstGeom>
          <a:noFill/>
        </p:spPr>
        <p:txBody>
          <a:bodyPr wrap="square" rtlCol="0">
            <a:spAutoFit/>
          </a:bodyPr>
          <a:lstStyle/>
          <a:p>
            <a:pPr marL="285750" indent="-285750">
              <a:buFont typeface="Arial" panose="020B0604020202020204" pitchFamily="34" charset="0"/>
              <a:buChar char="•"/>
            </a:pPr>
            <a:r>
              <a:rPr lang="en-US" dirty="0"/>
              <a:t>Basic </a:t>
            </a:r>
            <a:r>
              <a:rPr lang="en-US" dirty="0" err="1"/>
              <a:t>OpAmp</a:t>
            </a:r>
            <a:r>
              <a:rPr lang="en-US" dirty="0"/>
              <a:t> model</a:t>
            </a:r>
          </a:p>
        </p:txBody>
      </p:sp>
      <mc:AlternateContent xmlns:mc="http://schemas.openxmlformats.org/markup-compatibility/2006" xmlns:a14="http://schemas.microsoft.com/office/drawing/2010/main">
        <mc:Choice Requires="a14">
          <p:sp>
            <p:nvSpPr>
              <p:cNvPr id="15" name="Dreptunghi 4">
                <a:extLst>
                  <a:ext uri="{FF2B5EF4-FFF2-40B4-BE49-F238E27FC236}">
                    <a16:creationId xmlns:a16="http://schemas.microsoft.com/office/drawing/2014/main" id="{3C8690A2-1A4E-47CE-B33E-195CBA13F24D}"/>
                  </a:ext>
                </a:extLst>
              </p:cNvPr>
              <p:cNvSpPr/>
              <p:nvPr/>
            </p:nvSpPr>
            <p:spPr>
              <a:xfrm>
                <a:off x="5130779" y="837962"/>
                <a:ext cx="6587372" cy="179395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r>
                                <a:rPr lang="en-US" b="0" i="1" smtClean="0">
                                  <a:latin typeface="Cambria Math" panose="02040503050406030204" pitchFamily="18" charset="0"/>
                                </a:rPr>
                                <m:t>0                                                </m:t>
                              </m:r>
                              <m:r>
                                <a:rPr lang="en-US" b="0" i="1" smtClean="0">
                                  <a:latin typeface="Cambria Math" panose="02040503050406030204" pitchFamily="18" charset="0"/>
                                </a:rPr>
                                <m:t>𝑓𝑜𝑟</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&lt;−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num>
                                <m:den>
                                  <m:r>
                                    <a:rPr lang="en-US" b="0" i="1" smtClean="0">
                                      <a:latin typeface="Cambria Math" panose="02040503050406030204" pitchFamily="18" charset="0"/>
                                    </a:rPr>
                                    <m:t>2</m:t>
                                  </m:r>
                                  <m:r>
                                    <a:rPr lang="en-US" i="1">
                                      <a:latin typeface="Cambria Math" panose="02040503050406030204" pitchFamily="18" charset="0"/>
                                    </a:rPr>
                                    <m:t>𝐴</m:t>
                                  </m:r>
                                </m:den>
                              </m:f>
                              <m:r>
                                <a:rPr lang="en-US" b="0" i="1" smtClean="0">
                                  <a:latin typeface="Cambria Math" panose="02040503050406030204" pitchFamily="18" charset="0"/>
                                </a:rPr>
                                <m:t>            </m:t>
                              </m:r>
                            </m:e>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num>
                                <m:den>
                                  <m:r>
                                    <a:rPr lang="en-US" b="0" i="1" smtClean="0">
                                      <a:latin typeface="Cambria Math" panose="02040503050406030204" pitchFamily="18" charset="0"/>
                                    </a:rPr>
                                    <m:t>2</m:t>
                                  </m:r>
                                </m:den>
                              </m:f>
                              <m:r>
                                <a:rPr lang="en-US" b="0" i="1" smtClean="0">
                                  <a:latin typeface="Cambria Math" panose="02040503050406030204" pitchFamily="18" charset="0"/>
                                </a:rPr>
                                <m:t>      </m:t>
                              </m:r>
                              <m:r>
                                <a:rPr lang="en-US" b="0" i="1" smtClean="0">
                                  <a:latin typeface="Cambria Math" panose="02040503050406030204" pitchFamily="18" charset="0"/>
                                </a:rPr>
                                <m:t>𝑓𝑜𝑟</m:t>
                              </m:r>
                              <m:r>
                                <a:rPr lang="en-US" b="0" i="1" smtClean="0">
                                  <a:latin typeface="Cambria Math" panose="02040503050406030204" pitchFamily="18" charset="0"/>
                                </a:rPr>
                                <m:t> −</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num>
                                <m:den>
                                  <m:r>
                                    <a:rPr lang="en-US" b="0" i="1" smtClean="0">
                                      <a:latin typeface="Cambria Math" panose="02040503050406030204" pitchFamily="18" charset="0"/>
                                    </a:rPr>
                                    <m:t>2</m:t>
                                  </m:r>
                                  <m:r>
                                    <a:rPr lang="en-US" b="0" i="1" smtClean="0">
                                      <a:latin typeface="Cambria Math" panose="02040503050406030204" pitchFamily="18" charset="0"/>
                                    </a:rPr>
                                    <m:t>𝐴</m:t>
                                  </m:r>
                                </m:den>
                              </m:f>
                              <m:r>
                                <a:rPr lang="en-US" b="0" i="1" smtClean="0">
                                  <a:latin typeface="Cambria Math" panose="02040503050406030204" pitchFamily="18" charset="0"/>
                                </a:rPr>
                                <m:t>&lt;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𝑖𝑛𝑝</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𝑖𝑛𝑚</m:t>
                                  </m:r>
                                </m:sub>
                              </m:sSub>
                              <m:r>
                                <a:rPr lang="en-US" b="0" i="1" smtClean="0">
                                  <a:latin typeface="Cambria Math" panose="02040503050406030204" pitchFamily="18" charset="0"/>
                                </a:rPr>
                                <m:t>&lt;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num>
                                <m:den>
                                  <m:r>
                                    <a:rPr lang="en-US" b="0" i="1" smtClean="0">
                                      <a:latin typeface="Cambria Math" panose="02040503050406030204" pitchFamily="18" charset="0"/>
                                    </a:rPr>
                                    <m:t>2</m:t>
                                  </m:r>
                                  <m:r>
                                    <a:rPr lang="en-US" i="1">
                                      <a:latin typeface="Cambria Math" panose="02040503050406030204" pitchFamily="18" charset="0"/>
                                    </a:rPr>
                                    <m:t>𝐴</m:t>
                                  </m:r>
                                </m:den>
                              </m:f>
                            </m:e>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r>
                                <a:rPr lang="en-US" i="1">
                                  <a:latin typeface="Cambria Math" panose="02040503050406030204" pitchFamily="18" charset="0"/>
                                </a:rPr>
                                <m:t>                      </m:t>
                              </m:r>
                              <m:r>
                                <a:rPr lang="en-US" b="0" i="1" smtClean="0">
                                  <a:latin typeface="Cambria Math" panose="02040503050406030204" pitchFamily="18" charset="0"/>
                                </a:rPr>
                                <m:t>       </m:t>
                              </m:r>
                              <m:r>
                                <a:rPr lang="en-US" i="1">
                                  <a:latin typeface="Cambria Math" panose="02040503050406030204" pitchFamily="18" charset="0"/>
                                </a:rPr>
                                <m:t>     </m:t>
                              </m:r>
                              <m:r>
                                <a:rPr lang="en-US" b="0" i="1" smtClean="0">
                                  <a:latin typeface="Cambria Math" panose="02040503050406030204" pitchFamily="18" charset="0"/>
                                </a:rPr>
                                <m:t> </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num>
                                <m:den>
                                  <m:r>
                                    <a:rPr lang="en-US" b="0" i="1" smtClean="0">
                                      <a:latin typeface="Cambria Math" panose="02040503050406030204" pitchFamily="18" charset="0"/>
                                    </a:rPr>
                                    <m:t>2</m:t>
                                  </m:r>
                                  <m:r>
                                    <a:rPr lang="en-US" i="1">
                                      <a:latin typeface="Cambria Math" panose="02040503050406030204" pitchFamily="18" charset="0"/>
                                    </a:rPr>
                                    <m:t>𝐴</m:t>
                                  </m:r>
                                </m:den>
                              </m:f>
                              <m:r>
                                <a:rPr lang="en-US" b="0" i="1" smtClean="0">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                 </m:t>
                              </m:r>
                            </m:e>
                          </m:eqArr>
                        </m:e>
                      </m:d>
                    </m:oMath>
                  </m:oMathPara>
                </a14:m>
                <a:endParaRPr lang="en-US" dirty="0"/>
              </a:p>
            </p:txBody>
          </p:sp>
        </mc:Choice>
        <mc:Fallback xmlns="">
          <p:sp>
            <p:nvSpPr>
              <p:cNvPr id="15" name="Dreptunghi 4">
                <a:extLst>
                  <a:ext uri="{FF2B5EF4-FFF2-40B4-BE49-F238E27FC236}">
                    <a16:creationId xmlns:a16="http://schemas.microsoft.com/office/drawing/2014/main" id="{3C8690A2-1A4E-47CE-B33E-195CBA13F24D}"/>
                  </a:ext>
                </a:extLst>
              </p:cNvPr>
              <p:cNvSpPr>
                <a:spLocks noRot="1" noChangeAspect="1" noMove="1" noResize="1" noEditPoints="1" noAdjustHandles="1" noChangeArrowheads="1" noChangeShapeType="1" noTextEdit="1"/>
              </p:cNvSpPr>
              <p:nvPr/>
            </p:nvSpPr>
            <p:spPr>
              <a:xfrm>
                <a:off x="5130779" y="837962"/>
                <a:ext cx="6587372" cy="1793953"/>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CFAA4F7E-8940-4A1F-8668-BE760877A5CC}"/>
                  </a:ext>
                </a:extLst>
              </p:cNvPr>
              <p:cNvSpPr/>
              <p:nvPr/>
            </p:nvSpPr>
            <p:spPr>
              <a:xfrm>
                <a:off x="694898" y="1350025"/>
                <a:ext cx="2316526"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oMath>
                </a14:m>
                <a:endParaRPr lang="en-US" dirty="0"/>
              </a:p>
            </p:txBody>
          </p:sp>
        </mc:Choice>
        <mc:Fallback xmlns="">
          <p:sp>
            <p:nvSpPr>
              <p:cNvPr id="13" name="Dreptunghi 4">
                <a:extLst>
                  <a:ext uri="{FF2B5EF4-FFF2-40B4-BE49-F238E27FC236}">
                    <a16:creationId xmlns:a16="http://schemas.microsoft.com/office/drawing/2014/main" id="{CFAA4F7E-8940-4A1F-8668-BE760877A5CC}"/>
                  </a:ext>
                </a:extLst>
              </p:cNvPr>
              <p:cNvSpPr>
                <a:spLocks noRot="1" noChangeAspect="1" noMove="1" noResize="1" noEditPoints="1" noAdjustHandles="1" noChangeArrowheads="1" noChangeShapeType="1" noTextEdit="1"/>
              </p:cNvSpPr>
              <p:nvPr/>
            </p:nvSpPr>
            <p:spPr>
              <a:xfrm>
                <a:off x="694898" y="1350025"/>
                <a:ext cx="2316526" cy="410497"/>
              </a:xfrm>
              <a:prstGeom prst="rect">
                <a:avLst/>
              </a:prstGeom>
              <a:blipFill>
                <a:blip r:embed="rId3"/>
                <a:stretch>
                  <a:fillRect b="-7353"/>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C48AB558-36B2-470C-A22D-A9183E4A93A0}"/>
              </a:ext>
            </a:extLst>
          </p:cNvPr>
          <p:cNvPicPr>
            <a:picLocks noChangeAspect="1"/>
          </p:cNvPicPr>
          <p:nvPr/>
        </p:nvPicPr>
        <p:blipFill>
          <a:blip r:embed="rId4"/>
          <a:stretch>
            <a:fillRect/>
          </a:stretch>
        </p:blipFill>
        <p:spPr>
          <a:xfrm>
            <a:off x="2206751" y="2682313"/>
            <a:ext cx="6670869" cy="3865533"/>
          </a:xfrm>
          <a:prstGeom prst="rect">
            <a:avLst/>
          </a:prstGeom>
        </p:spPr>
      </p:pic>
    </p:spTree>
    <p:extLst>
      <p:ext uri="{BB962C8B-B14F-4D97-AF65-F5344CB8AC3E}">
        <p14:creationId xmlns:p14="http://schemas.microsoft.com/office/powerpoint/2010/main" val="1100742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48AB558-36B2-470C-A22D-A9183E4A93A0}"/>
              </a:ext>
            </a:extLst>
          </p:cNvPr>
          <p:cNvPicPr>
            <a:picLocks noChangeAspect="1"/>
          </p:cNvPicPr>
          <p:nvPr/>
        </p:nvPicPr>
        <p:blipFill>
          <a:blip r:embed="rId2"/>
          <a:stretch>
            <a:fillRect/>
          </a:stretch>
        </p:blipFill>
        <p:spPr>
          <a:xfrm>
            <a:off x="7342368" y="3608867"/>
            <a:ext cx="4710789" cy="2729736"/>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2" name="CasetăText 23">
            <a:extLst>
              <a:ext uri="{FF2B5EF4-FFF2-40B4-BE49-F238E27FC236}">
                <a16:creationId xmlns:a16="http://schemas.microsoft.com/office/drawing/2014/main" id="{89CFDC98-4FF7-4416-A692-DCEDB52B7A9C}"/>
              </a:ext>
            </a:extLst>
          </p:cNvPr>
          <p:cNvSpPr txBox="1"/>
          <p:nvPr/>
        </p:nvSpPr>
        <p:spPr>
          <a:xfrm>
            <a:off x="400049" y="930295"/>
            <a:ext cx="11348603" cy="646331"/>
          </a:xfrm>
          <a:prstGeom prst="rect">
            <a:avLst/>
          </a:prstGeom>
          <a:noFill/>
        </p:spPr>
        <p:txBody>
          <a:bodyPr wrap="square" rtlCol="0">
            <a:spAutoFit/>
          </a:bodyPr>
          <a:lstStyle/>
          <a:p>
            <a:pPr marL="285750" indent="-285750">
              <a:buFont typeface="Arial" panose="020B0604020202020204" pitchFamily="34" charset="0"/>
              <a:buChar char="•"/>
            </a:pPr>
            <a:r>
              <a:rPr lang="en-US" dirty="0"/>
              <a:t>Let us consider that the output voltage is inside the operation range (is not limited to </a:t>
            </a:r>
            <a:r>
              <a:rPr lang="en-US" dirty="0" err="1"/>
              <a:t>V</a:t>
            </a:r>
            <a:r>
              <a:rPr lang="en-US" baseline="-25000" dirty="0" err="1"/>
              <a:t>dd</a:t>
            </a:r>
            <a:r>
              <a:rPr lang="en-US" dirty="0"/>
              <a:t> or ground)</a:t>
            </a:r>
          </a:p>
          <a:p>
            <a:pPr marL="285750" indent="-285750">
              <a:buFont typeface="Arial" panose="020B0604020202020204" pitchFamily="34" charset="0"/>
              <a:buChar char="•"/>
            </a:pPr>
            <a:r>
              <a:rPr lang="en-US" dirty="0"/>
              <a:t>If we use the basic </a:t>
            </a:r>
            <a:r>
              <a:rPr lang="en-US" dirty="0" err="1"/>
              <a:t>OpAmp</a:t>
            </a:r>
            <a:r>
              <a:rPr lang="en-US" dirty="0"/>
              <a:t> model</a:t>
            </a:r>
          </a:p>
        </p:txBody>
      </p:sp>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CFAA4F7E-8940-4A1F-8668-BE760877A5CC}"/>
                  </a:ext>
                </a:extLst>
              </p:cNvPr>
              <p:cNvSpPr/>
              <p:nvPr/>
            </p:nvSpPr>
            <p:spPr>
              <a:xfrm>
                <a:off x="693731" y="1501900"/>
                <a:ext cx="2675112" cy="4104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oMath>
                  </m:oMathPara>
                </a14:m>
                <a:endParaRPr lang="en-US" dirty="0"/>
              </a:p>
            </p:txBody>
          </p:sp>
        </mc:Choice>
        <mc:Fallback xmlns="">
          <p:sp>
            <p:nvSpPr>
              <p:cNvPr id="13" name="Dreptunghi 4">
                <a:extLst>
                  <a:ext uri="{FF2B5EF4-FFF2-40B4-BE49-F238E27FC236}">
                    <a16:creationId xmlns:a16="http://schemas.microsoft.com/office/drawing/2014/main" id="{CFAA4F7E-8940-4A1F-8668-BE760877A5CC}"/>
                  </a:ext>
                </a:extLst>
              </p:cNvPr>
              <p:cNvSpPr>
                <a:spLocks noRot="1" noChangeAspect="1" noMove="1" noResize="1" noEditPoints="1" noAdjustHandles="1" noChangeArrowheads="1" noChangeShapeType="1" noTextEdit="1"/>
              </p:cNvSpPr>
              <p:nvPr/>
            </p:nvSpPr>
            <p:spPr>
              <a:xfrm>
                <a:off x="693731" y="1501900"/>
                <a:ext cx="2675112" cy="410497"/>
              </a:xfrm>
              <a:prstGeom prst="rect">
                <a:avLst/>
              </a:prstGeom>
              <a:blipFill>
                <a:blip r:embed="rId3"/>
                <a:stretch>
                  <a:fillRect b="-7353"/>
                </a:stretch>
              </a:blipFill>
            </p:spPr>
            <p:txBody>
              <a:bodyPr/>
              <a:lstStyle/>
              <a:p>
                <a:r>
                  <a:rPr lang="en-US">
                    <a:noFill/>
                  </a:rPr>
                  <a:t> </a:t>
                </a:r>
              </a:p>
            </p:txBody>
          </p:sp>
        </mc:Fallback>
      </mc:AlternateContent>
      <p:sp>
        <p:nvSpPr>
          <p:cNvPr id="9" name="CasetăText 23">
            <a:extLst>
              <a:ext uri="{FF2B5EF4-FFF2-40B4-BE49-F238E27FC236}">
                <a16:creationId xmlns:a16="http://schemas.microsoft.com/office/drawing/2014/main" id="{B3EC03F9-DA4B-49E7-9A69-EA47FB1B8B6A}"/>
              </a:ext>
            </a:extLst>
          </p:cNvPr>
          <p:cNvSpPr txBox="1"/>
          <p:nvPr/>
        </p:nvSpPr>
        <p:spPr>
          <a:xfrm>
            <a:off x="400049" y="1912397"/>
            <a:ext cx="6175146" cy="369332"/>
          </a:xfrm>
          <a:prstGeom prst="rect">
            <a:avLst/>
          </a:prstGeom>
          <a:noFill/>
        </p:spPr>
        <p:txBody>
          <a:bodyPr wrap="square" rtlCol="0">
            <a:spAutoFit/>
          </a:bodyPr>
          <a:lstStyle/>
          <a:p>
            <a:pPr marL="285750" indent="-285750">
              <a:buFont typeface="Arial" panose="020B0604020202020204" pitchFamily="34" charset="0"/>
              <a:buChar char="•"/>
            </a:pPr>
            <a:r>
              <a:rPr lang="en-US" dirty="0"/>
              <a:t>We can express the input differential voltage as</a:t>
            </a:r>
          </a:p>
        </p:txBody>
      </p:sp>
      <mc:AlternateContent xmlns:mc="http://schemas.openxmlformats.org/markup-compatibility/2006" xmlns:a14="http://schemas.microsoft.com/office/drawing/2010/main">
        <mc:Choice Requires="a14">
          <p:sp>
            <p:nvSpPr>
              <p:cNvPr id="11" name="Dreptunghi 4">
                <a:extLst>
                  <a:ext uri="{FF2B5EF4-FFF2-40B4-BE49-F238E27FC236}">
                    <a16:creationId xmlns:a16="http://schemas.microsoft.com/office/drawing/2014/main" id="{EF3277B9-EA9B-4349-85C4-D46A2E092ED0}"/>
                  </a:ext>
                </a:extLst>
              </p:cNvPr>
              <p:cNvSpPr/>
              <p:nvPr/>
            </p:nvSpPr>
            <p:spPr>
              <a:xfrm>
                <a:off x="693731" y="2286892"/>
                <a:ext cx="2675112" cy="6579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en>
                      </m:f>
                    </m:oMath>
                  </m:oMathPara>
                </a14:m>
                <a:endParaRPr lang="en-US" dirty="0"/>
              </a:p>
            </p:txBody>
          </p:sp>
        </mc:Choice>
        <mc:Fallback xmlns="">
          <p:sp>
            <p:nvSpPr>
              <p:cNvPr id="11" name="Dreptunghi 4">
                <a:extLst>
                  <a:ext uri="{FF2B5EF4-FFF2-40B4-BE49-F238E27FC236}">
                    <a16:creationId xmlns:a16="http://schemas.microsoft.com/office/drawing/2014/main" id="{EF3277B9-EA9B-4349-85C4-D46A2E092ED0}"/>
                  </a:ext>
                </a:extLst>
              </p:cNvPr>
              <p:cNvSpPr>
                <a:spLocks noRot="1" noChangeAspect="1" noMove="1" noResize="1" noEditPoints="1" noAdjustHandles="1" noChangeArrowheads="1" noChangeShapeType="1" noTextEdit="1"/>
              </p:cNvSpPr>
              <p:nvPr/>
            </p:nvSpPr>
            <p:spPr>
              <a:xfrm>
                <a:off x="693731" y="2286892"/>
                <a:ext cx="2675112" cy="657937"/>
              </a:xfrm>
              <a:prstGeom prst="rect">
                <a:avLst/>
              </a:prstGeom>
              <a:blipFill>
                <a:blip r:embed="rId4"/>
                <a:stretch>
                  <a:fillRect/>
                </a:stretch>
              </a:blipFill>
            </p:spPr>
            <p:txBody>
              <a:bodyPr/>
              <a:lstStyle/>
              <a:p>
                <a:r>
                  <a:rPr lang="en-US">
                    <a:noFill/>
                  </a:rPr>
                  <a:t> </a:t>
                </a:r>
              </a:p>
            </p:txBody>
          </p:sp>
        </mc:Fallback>
      </mc:AlternateContent>
      <p:sp>
        <p:nvSpPr>
          <p:cNvPr id="16" name="CasetăText 23">
            <a:extLst>
              <a:ext uri="{FF2B5EF4-FFF2-40B4-BE49-F238E27FC236}">
                <a16:creationId xmlns:a16="http://schemas.microsoft.com/office/drawing/2014/main" id="{AB4AD8E3-EED7-4C62-8EBD-37823679A653}"/>
              </a:ext>
            </a:extLst>
          </p:cNvPr>
          <p:cNvSpPr txBox="1"/>
          <p:nvPr/>
        </p:nvSpPr>
        <p:spPr>
          <a:xfrm>
            <a:off x="400048" y="2944829"/>
            <a:ext cx="6942319"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the gain is large enough, the difference between the input voltages will be very small, independent on the output voltage value.</a:t>
            </a:r>
          </a:p>
        </p:txBody>
      </p:sp>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D53B7AD4-76D0-449C-BDAC-5A238EF79CE2}"/>
                  </a:ext>
                </a:extLst>
              </p:cNvPr>
              <p:cNvSpPr/>
              <p:nvPr/>
            </p:nvSpPr>
            <p:spPr>
              <a:xfrm>
                <a:off x="693731" y="3625930"/>
                <a:ext cx="4029523" cy="6579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unc>
                        <m:funcPr>
                          <m:ctrlPr>
                            <a:rPr lang="en-US" i="1" smtClean="0">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panose="02040503050406030204" pitchFamily="18" charset="0"/>
                                </a:rPr>
                                <m:t>lim</m:t>
                              </m:r>
                            </m:e>
                            <m:lim>
                              <m:r>
                                <a:rPr lang="en-US" i="1">
                                  <a:latin typeface="Cambria Math" panose="02040503050406030204" pitchFamily="18" charset="0"/>
                                </a:rPr>
                                <m:t>𝐴</m:t>
                              </m:r>
                              <m:r>
                                <a:rPr lang="en-US" i="1">
                                  <a:latin typeface="Cambria Math" panose="02040503050406030204" pitchFamily="18" charset="0"/>
                                  <a:ea typeface="Cambria Math" panose="02040503050406030204" pitchFamily="18" charset="0"/>
                                </a:rPr>
                                <m:t>→∞</m:t>
                              </m:r>
                            </m:lim>
                          </m:limLow>
                        </m:fName>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𝑖𝑛𝑚</m:t>
                                  </m:r>
                                </m:sub>
                              </m:sSub>
                            </m:e>
                          </m:d>
                        </m:e>
                      </m:func>
                      <m:r>
                        <a:rPr lang="en-US" i="1">
                          <a:latin typeface="Cambria Math" panose="02040503050406030204" pitchFamily="18" charset="0"/>
                        </a:rPr>
                        <m:t>=</m:t>
                      </m:r>
                      <m:func>
                        <m:funcPr>
                          <m:ctrlPr>
                            <a:rPr lang="en-US" i="1" smtClean="0">
                              <a:latin typeface="Cambria Math" panose="02040503050406030204" pitchFamily="18" charset="0"/>
                            </a:rPr>
                          </m:ctrlPr>
                        </m:funcPr>
                        <m:fName>
                          <m:limLow>
                            <m:limLowPr>
                              <m:ctrlPr>
                                <a:rPr lang="en-US" i="1" smtClean="0">
                                  <a:latin typeface="Cambria Math" panose="02040503050406030204" pitchFamily="18" charset="0"/>
                                </a:rPr>
                              </m:ctrlPr>
                            </m:limLowPr>
                            <m:e>
                              <m:r>
                                <m:rPr>
                                  <m:sty m:val="p"/>
                                </m:rPr>
                                <a:rPr lang="en-US" i="0" smtClean="0">
                                  <a:latin typeface="Cambria Math" panose="02040503050406030204" pitchFamily="18" charset="0"/>
                                </a:rPr>
                                <m:t>lim</m:t>
                              </m:r>
                            </m:e>
                            <m:lim>
                              <m:r>
                                <a:rPr lang="en-US" b="0" i="1" smtClean="0">
                                  <a:latin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lim>
                          </m:limLow>
                        </m:fName>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𝑂</m:t>
                                  </m:r>
                                </m:sub>
                              </m:sSub>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en>
                          </m:f>
                        </m:e>
                      </m:func>
                      <m:r>
                        <a:rPr lang="en-US" b="0" i="1" smtClean="0">
                          <a:latin typeface="Cambria Math" panose="02040503050406030204" pitchFamily="18" charset="0"/>
                        </a:rPr>
                        <m:t>=0</m:t>
                      </m:r>
                    </m:oMath>
                  </m:oMathPara>
                </a14:m>
                <a:endParaRPr lang="en-US" dirty="0"/>
              </a:p>
            </p:txBody>
          </p:sp>
        </mc:Choice>
        <mc:Fallback xmlns="">
          <p:sp>
            <p:nvSpPr>
              <p:cNvPr id="17" name="Dreptunghi 4">
                <a:extLst>
                  <a:ext uri="{FF2B5EF4-FFF2-40B4-BE49-F238E27FC236}">
                    <a16:creationId xmlns:a16="http://schemas.microsoft.com/office/drawing/2014/main" id="{D53B7AD4-76D0-449C-BDAC-5A238EF79CE2}"/>
                  </a:ext>
                </a:extLst>
              </p:cNvPr>
              <p:cNvSpPr>
                <a:spLocks noRot="1" noChangeAspect="1" noMove="1" noResize="1" noEditPoints="1" noAdjustHandles="1" noChangeArrowheads="1" noChangeShapeType="1" noTextEdit="1"/>
              </p:cNvSpPr>
              <p:nvPr/>
            </p:nvSpPr>
            <p:spPr>
              <a:xfrm>
                <a:off x="693731" y="3625930"/>
                <a:ext cx="4029523" cy="657937"/>
              </a:xfrm>
              <a:prstGeom prst="rect">
                <a:avLst/>
              </a:prstGeom>
              <a:blipFill>
                <a:blip r:embed="rId5"/>
                <a:stretch>
                  <a:fillRect/>
                </a:stretch>
              </a:blipFill>
            </p:spPr>
            <p:txBody>
              <a:bodyPr/>
              <a:lstStyle/>
              <a:p>
                <a:r>
                  <a:rPr lang="en-US">
                    <a:noFill/>
                  </a:rPr>
                  <a:t> </a:t>
                </a:r>
              </a:p>
            </p:txBody>
          </p:sp>
        </mc:Fallback>
      </mc:AlternateContent>
      <p:sp>
        <p:nvSpPr>
          <p:cNvPr id="18" name="CasetăText 23">
            <a:extLst>
              <a:ext uri="{FF2B5EF4-FFF2-40B4-BE49-F238E27FC236}">
                <a16:creationId xmlns:a16="http://schemas.microsoft.com/office/drawing/2014/main" id="{3DDA208F-2359-41C0-976B-1878AD6AA3DF}"/>
              </a:ext>
            </a:extLst>
          </p:cNvPr>
          <p:cNvSpPr txBox="1"/>
          <p:nvPr/>
        </p:nvSpPr>
        <p:spPr>
          <a:xfrm>
            <a:off x="400047" y="4347530"/>
            <a:ext cx="6942319" cy="646331"/>
          </a:xfrm>
          <a:prstGeom prst="rect">
            <a:avLst/>
          </a:prstGeom>
          <a:noFill/>
        </p:spPr>
        <p:txBody>
          <a:bodyPr wrap="square" rtlCol="0">
            <a:spAutoFit/>
          </a:bodyPr>
          <a:lstStyle/>
          <a:p>
            <a:pPr marL="285750" indent="-285750">
              <a:buFont typeface="Arial" panose="020B0604020202020204" pitchFamily="34" charset="0"/>
              <a:buChar char="•"/>
            </a:pPr>
            <a:r>
              <a:rPr lang="en-US" dirty="0"/>
              <a:t>So, </a:t>
            </a:r>
            <a:r>
              <a:rPr lang="en-US" b="1" dirty="0"/>
              <a:t>as long at the output voltage is inside the operation range, the input voltages are practically equal.</a:t>
            </a:r>
          </a:p>
        </p:txBody>
      </p:sp>
    </p:spTree>
    <p:extLst>
      <p:ext uri="{BB962C8B-B14F-4D97-AF65-F5344CB8AC3E}">
        <p14:creationId xmlns:p14="http://schemas.microsoft.com/office/powerpoint/2010/main" val="246246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5FE0BF7-4E85-4D37-98FF-A273C1784497}"/>
              </a:ext>
            </a:extLst>
          </p:cNvPr>
          <p:cNvPicPr>
            <a:picLocks noChangeAspect="1"/>
          </p:cNvPicPr>
          <p:nvPr/>
        </p:nvPicPr>
        <p:blipFill>
          <a:blip r:embed="rId2"/>
          <a:stretch>
            <a:fillRect/>
          </a:stretch>
        </p:blipFill>
        <p:spPr>
          <a:xfrm>
            <a:off x="1961793" y="1335229"/>
            <a:ext cx="2853780" cy="2273177"/>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3" name="CasetăText 23">
            <a:extLst>
              <a:ext uri="{FF2B5EF4-FFF2-40B4-BE49-F238E27FC236}">
                <a16:creationId xmlns:a16="http://schemas.microsoft.com/office/drawing/2014/main" id="{3E4E9F30-543D-454F-A609-2E8722291A26}"/>
              </a:ext>
            </a:extLst>
          </p:cNvPr>
          <p:cNvSpPr txBox="1"/>
          <p:nvPr/>
        </p:nvSpPr>
        <p:spPr>
          <a:xfrm>
            <a:off x="400050" y="965897"/>
            <a:ext cx="5652654" cy="369332"/>
          </a:xfrm>
          <a:prstGeom prst="rect">
            <a:avLst/>
          </a:prstGeom>
          <a:noFill/>
        </p:spPr>
        <p:txBody>
          <a:bodyPr wrap="square" rtlCol="0">
            <a:spAutoFit/>
          </a:bodyPr>
          <a:lstStyle/>
          <a:p>
            <a:pPr algn="ctr"/>
            <a:r>
              <a:rPr lang="en-US" dirty="0"/>
              <a:t>Positive Feedback</a:t>
            </a:r>
          </a:p>
        </p:txBody>
      </p:sp>
      <p:sp>
        <p:nvSpPr>
          <p:cNvPr id="22" name="CasetăText 23">
            <a:extLst>
              <a:ext uri="{FF2B5EF4-FFF2-40B4-BE49-F238E27FC236}">
                <a16:creationId xmlns:a16="http://schemas.microsoft.com/office/drawing/2014/main" id="{70686903-03A0-49DD-9FF9-DF1D1A100F10}"/>
              </a:ext>
            </a:extLst>
          </p:cNvPr>
          <p:cNvSpPr txBox="1"/>
          <p:nvPr/>
        </p:nvSpPr>
        <p:spPr>
          <a:xfrm>
            <a:off x="1338834" y="3727322"/>
            <a:ext cx="4798798" cy="369332"/>
          </a:xfrm>
          <a:prstGeom prst="rect">
            <a:avLst/>
          </a:prstGeom>
          <a:noFill/>
        </p:spPr>
        <p:txBody>
          <a:bodyPr wrap="square" rtlCol="0">
            <a:spAutoFit/>
          </a:bodyPr>
          <a:lstStyle/>
          <a:p>
            <a:pPr marL="285750" indent="-285750">
              <a:buFont typeface="Arial" panose="020B0604020202020204" pitchFamily="34" charset="0"/>
              <a:buChar char="•"/>
            </a:pPr>
            <a:r>
              <a:rPr lang="en-US" dirty="0"/>
              <a:t>Circuit is described by:</a:t>
            </a:r>
          </a:p>
        </p:txBody>
      </p:sp>
      <mc:AlternateContent xmlns:mc="http://schemas.openxmlformats.org/markup-compatibility/2006" xmlns:a14="http://schemas.microsoft.com/office/drawing/2010/main">
        <mc:Choice Requires="a14">
          <p:sp>
            <p:nvSpPr>
              <p:cNvPr id="38" name="Dreptunghi 4">
                <a:extLst>
                  <a:ext uri="{FF2B5EF4-FFF2-40B4-BE49-F238E27FC236}">
                    <a16:creationId xmlns:a16="http://schemas.microsoft.com/office/drawing/2014/main" id="{BC6C08F9-8465-4915-9685-23D9AAE93A37}"/>
                  </a:ext>
                </a:extLst>
              </p:cNvPr>
              <p:cNvSpPr/>
              <p:nvPr/>
            </p:nvSpPr>
            <p:spPr>
              <a:xfrm>
                <a:off x="1642110" y="4049346"/>
                <a:ext cx="2316526"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𝑚</m:t>
                            </m:r>
                          </m:sub>
                        </m:sSub>
                      </m:e>
                    </m:d>
                  </m:oMath>
                </a14:m>
                <a:endParaRPr lang="en-US" dirty="0"/>
              </a:p>
            </p:txBody>
          </p:sp>
        </mc:Choice>
        <mc:Fallback xmlns="">
          <p:sp>
            <p:nvSpPr>
              <p:cNvPr id="38" name="Dreptunghi 4">
                <a:extLst>
                  <a:ext uri="{FF2B5EF4-FFF2-40B4-BE49-F238E27FC236}">
                    <a16:creationId xmlns:a16="http://schemas.microsoft.com/office/drawing/2014/main" id="{BC6C08F9-8465-4915-9685-23D9AAE93A37}"/>
                  </a:ext>
                </a:extLst>
              </p:cNvPr>
              <p:cNvSpPr>
                <a:spLocks noRot="1" noChangeAspect="1" noMove="1" noResize="1" noEditPoints="1" noAdjustHandles="1" noChangeArrowheads="1" noChangeShapeType="1" noTextEdit="1"/>
              </p:cNvSpPr>
              <p:nvPr/>
            </p:nvSpPr>
            <p:spPr>
              <a:xfrm>
                <a:off x="1642110" y="4049346"/>
                <a:ext cx="2316526" cy="410497"/>
              </a:xfrm>
              <a:prstGeom prst="rect">
                <a:avLst/>
              </a:prstGeom>
              <a:blipFill>
                <a:blip r:embed="rId3"/>
                <a:stretch>
                  <a:fillRect b="-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Dreptunghi 4">
                <a:extLst>
                  <a:ext uri="{FF2B5EF4-FFF2-40B4-BE49-F238E27FC236}">
                    <a16:creationId xmlns:a16="http://schemas.microsoft.com/office/drawing/2014/main" id="{2DEC7440-D828-45BF-92A5-85FFEC01A09C}"/>
                  </a:ext>
                </a:extLst>
              </p:cNvPr>
              <p:cNvSpPr/>
              <p:nvPr/>
            </p:nvSpPr>
            <p:spPr>
              <a:xfrm>
                <a:off x="1642110" y="4518738"/>
                <a:ext cx="1414295"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𝑝</m:t>
                          </m:r>
                        </m:sub>
                      </m:sSub>
                      <m:r>
                        <a:rPr lang="en-US" b="0" i="1" smtClean="0">
                          <a:latin typeface="Cambria Math" panose="02040503050406030204" pitchFamily="18" charset="0"/>
                        </a:rPr>
                        <m:t>=</m:t>
                      </m:r>
                      <m:r>
                        <a:rPr lang="en-US" b="0" i="1" smtClean="0">
                          <a:latin typeface="Cambria Math" panose="02040503050406030204" pitchFamily="18" charset="0"/>
                        </a:rPr>
                        <m:t>𝑓</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m:oMathPara>
                </a14:m>
                <a:endParaRPr lang="en-US" dirty="0"/>
              </a:p>
            </p:txBody>
          </p:sp>
        </mc:Choice>
        <mc:Fallback xmlns="">
          <p:sp>
            <p:nvSpPr>
              <p:cNvPr id="39" name="Dreptunghi 4">
                <a:extLst>
                  <a:ext uri="{FF2B5EF4-FFF2-40B4-BE49-F238E27FC236}">
                    <a16:creationId xmlns:a16="http://schemas.microsoft.com/office/drawing/2014/main" id="{2DEC7440-D828-45BF-92A5-85FFEC01A09C}"/>
                  </a:ext>
                </a:extLst>
              </p:cNvPr>
              <p:cNvSpPr>
                <a:spLocks noRot="1" noChangeAspect="1" noMove="1" noResize="1" noEditPoints="1" noAdjustHandles="1" noChangeArrowheads="1" noChangeShapeType="1" noTextEdit="1"/>
              </p:cNvSpPr>
              <p:nvPr/>
            </p:nvSpPr>
            <p:spPr>
              <a:xfrm>
                <a:off x="1642110" y="4518738"/>
                <a:ext cx="1414295" cy="390748"/>
              </a:xfrm>
              <a:prstGeom prst="rect">
                <a:avLst/>
              </a:prstGeom>
              <a:blipFill>
                <a:blip r:embed="rId4"/>
                <a:stretch>
                  <a:fillRect b="-93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Dreptunghi 4">
                <a:extLst>
                  <a:ext uri="{FF2B5EF4-FFF2-40B4-BE49-F238E27FC236}">
                    <a16:creationId xmlns:a16="http://schemas.microsoft.com/office/drawing/2014/main" id="{4BAF5615-901E-409B-A47E-7586C4A14311}"/>
                  </a:ext>
                </a:extLst>
              </p:cNvPr>
              <p:cNvSpPr/>
              <p:nvPr/>
            </p:nvSpPr>
            <p:spPr>
              <a:xfrm>
                <a:off x="2868793" y="4497322"/>
                <a:ext cx="116435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oMath>
                  </m:oMathPara>
                </a14:m>
                <a:endParaRPr lang="en-US" dirty="0"/>
              </a:p>
            </p:txBody>
          </p:sp>
        </mc:Choice>
        <mc:Fallback xmlns="">
          <p:sp>
            <p:nvSpPr>
              <p:cNvPr id="40" name="Dreptunghi 4">
                <a:extLst>
                  <a:ext uri="{FF2B5EF4-FFF2-40B4-BE49-F238E27FC236}">
                    <a16:creationId xmlns:a16="http://schemas.microsoft.com/office/drawing/2014/main" id="{4BAF5615-901E-409B-A47E-7586C4A14311}"/>
                  </a:ext>
                </a:extLst>
              </p:cNvPr>
              <p:cNvSpPr>
                <a:spLocks noRot="1" noChangeAspect="1" noMove="1" noResize="1" noEditPoints="1" noAdjustHandles="1" noChangeArrowheads="1" noChangeShapeType="1" noTextEdit="1"/>
              </p:cNvSpPr>
              <p:nvPr/>
            </p:nvSpPr>
            <p:spPr>
              <a:xfrm>
                <a:off x="2868793" y="4497322"/>
                <a:ext cx="1164359" cy="369332"/>
              </a:xfrm>
              <a:prstGeom prst="rect">
                <a:avLst/>
              </a:prstGeom>
              <a:blipFill>
                <a:blip r:embed="rId5"/>
                <a:stretch>
                  <a:fillRect b="-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Dreptunghi 4">
                <a:extLst>
                  <a:ext uri="{FF2B5EF4-FFF2-40B4-BE49-F238E27FC236}">
                    <a16:creationId xmlns:a16="http://schemas.microsoft.com/office/drawing/2014/main" id="{47C67AE2-982D-4999-AE05-98B9E9BA587E}"/>
                  </a:ext>
                </a:extLst>
              </p:cNvPr>
              <p:cNvSpPr/>
              <p:nvPr/>
            </p:nvSpPr>
            <p:spPr>
              <a:xfrm>
                <a:off x="1642110" y="4944745"/>
                <a:ext cx="2316526" cy="369332"/>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r>
                      <a:rPr lang="en-US" i="1">
                        <a:latin typeface="Cambria Math" panose="02040503050406030204" pitchFamily="18" charset="0"/>
                      </a:rPr>
                      <m:t>𝑓</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r>
                      <m:rPr>
                        <m:sty m:val="p"/>
                      </m:rPr>
                      <a:rPr lang="en-US">
                        <a:latin typeface="Cambria Math" panose="02040503050406030204" pitchFamily="18" charset="0"/>
                      </a:rPr>
                      <m:t>A</m:t>
                    </m:r>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a14:m>
                <a:endParaRPr lang="en-US" dirty="0"/>
              </a:p>
            </p:txBody>
          </p:sp>
        </mc:Choice>
        <mc:Fallback xmlns="">
          <p:sp>
            <p:nvSpPr>
              <p:cNvPr id="41" name="Dreptunghi 4">
                <a:extLst>
                  <a:ext uri="{FF2B5EF4-FFF2-40B4-BE49-F238E27FC236}">
                    <a16:creationId xmlns:a16="http://schemas.microsoft.com/office/drawing/2014/main" id="{47C67AE2-982D-4999-AE05-98B9E9BA587E}"/>
                  </a:ext>
                </a:extLst>
              </p:cNvPr>
              <p:cNvSpPr>
                <a:spLocks noRot="1" noChangeAspect="1" noMove="1" noResize="1" noEditPoints="1" noAdjustHandles="1" noChangeArrowheads="1" noChangeShapeType="1" noTextEdit="1"/>
              </p:cNvSpPr>
              <p:nvPr/>
            </p:nvSpPr>
            <p:spPr>
              <a:xfrm>
                <a:off x="1642110" y="4944745"/>
                <a:ext cx="2316526" cy="369332"/>
              </a:xfrm>
              <a:prstGeom prst="rect">
                <a:avLst/>
              </a:prstGeom>
              <a:blipFill>
                <a:blip r:embed="rId6"/>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Dreptunghi 4">
                <a:extLst>
                  <a:ext uri="{FF2B5EF4-FFF2-40B4-BE49-F238E27FC236}">
                    <a16:creationId xmlns:a16="http://schemas.microsoft.com/office/drawing/2014/main" id="{1CC87463-E308-4F14-8F00-27F8F0208017}"/>
                  </a:ext>
                </a:extLst>
              </p:cNvPr>
              <p:cNvSpPr/>
              <p:nvPr/>
            </p:nvSpPr>
            <p:spPr>
              <a:xfrm>
                <a:off x="1640437" y="5350614"/>
                <a:ext cx="245671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d>
                            <m:dPr>
                              <m:ctrlPr>
                                <a:rPr lang="en-US" i="1" smtClean="0">
                                  <a:latin typeface="Cambria Math" panose="02040503050406030204" pitchFamily="18" charset="0"/>
                                </a:rPr>
                              </m:ctrlPr>
                            </m:dPr>
                            <m:e>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b="0" i="1" smtClean="0">
                                  <a:latin typeface="Cambria Math" panose="02040503050406030204" pitchFamily="18" charset="0"/>
                                </a:rPr>
                                <m:t>−1</m:t>
                              </m:r>
                            </m:e>
                          </m:d>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A</m:t>
                      </m:r>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42" name="Dreptunghi 4">
                <a:extLst>
                  <a:ext uri="{FF2B5EF4-FFF2-40B4-BE49-F238E27FC236}">
                    <a16:creationId xmlns:a16="http://schemas.microsoft.com/office/drawing/2014/main" id="{1CC87463-E308-4F14-8F00-27F8F0208017}"/>
                  </a:ext>
                </a:extLst>
              </p:cNvPr>
              <p:cNvSpPr>
                <a:spLocks noRot="1" noChangeAspect="1" noMove="1" noResize="1" noEditPoints="1" noAdjustHandles="1" noChangeArrowheads="1" noChangeShapeType="1" noTextEdit="1"/>
              </p:cNvSpPr>
              <p:nvPr/>
            </p:nvSpPr>
            <p:spPr>
              <a:xfrm>
                <a:off x="1640437" y="5350614"/>
                <a:ext cx="2456712" cy="369332"/>
              </a:xfrm>
              <a:prstGeom prst="rect">
                <a:avLst/>
              </a:prstGeom>
              <a:blipFill>
                <a:blip r:embed="rId7"/>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Dreptunghi 4">
                <a:extLst>
                  <a:ext uri="{FF2B5EF4-FFF2-40B4-BE49-F238E27FC236}">
                    <a16:creationId xmlns:a16="http://schemas.microsoft.com/office/drawing/2014/main" id="{61E5C5BD-F12E-454C-921D-774D7AD0063B}"/>
                  </a:ext>
                </a:extLst>
              </p:cNvPr>
              <p:cNvSpPr/>
              <p:nvPr/>
            </p:nvSpPr>
            <p:spPr>
              <a:xfrm>
                <a:off x="1686374" y="5783791"/>
                <a:ext cx="2676076" cy="6851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a:latin typeface="Cambria Math" panose="02040503050406030204" pitchFamily="18" charset="0"/>
                            </a:rPr>
                            <m:t>A</m:t>
                          </m:r>
                        </m:num>
                        <m:den>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b="0" i="1" smtClean="0">
                              <a:latin typeface="Cambria Math" panose="02040503050406030204" pitchFamily="18" charset="0"/>
                            </a:rPr>
                            <m:t>−</m:t>
                          </m:r>
                          <m:r>
                            <a:rPr lang="en-US" i="1">
                              <a:latin typeface="Cambria Math" panose="02040503050406030204" pitchFamily="18" charset="0"/>
                            </a:rPr>
                            <m:t>1</m:t>
                          </m:r>
                        </m:den>
                      </m:f>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num>
                        <m:den>
                          <m:r>
                            <a:rPr lang="en-US" b="0" i="1" smtClean="0">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43" name="Dreptunghi 4">
                <a:extLst>
                  <a:ext uri="{FF2B5EF4-FFF2-40B4-BE49-F238E27FC236}">
                    <a16:creationId xmlns:a16="http://schemas.microsoft.com/office/drawing/2014/main" id="{61E5C5BD-F12E-454C-921D-774D7AD0063B}"/>
                  </a:ext>
                </a:extLst>
              </p:cNvPr>
              <p:cNvSpPr>
                <a:spLocks noRot="1" noChangeAspect="1" noMove="1" noResize="1" noEditPoints="1" noAdjustHandles="1" noChangeArrowheads="1" noChangeShapeType="1" noTextEdit="1"/>
              </p:cNvSpPr>
              <p:nvPr/>
            </p:nvSpPr>
            <p:spPr>
              <a:xfrm>
                <a:off x="1686374" y="5783791"/>
                <a:ext cx="2676076" cy="685188"/>
              </a:xfrm>
              <a:prstGeom prst="rect">
                <a:avLst/>
              </a:prstGeom>
              <a:blipFill>
                <a:blip r:embed="rId8"/>
                <a:stretch>
                  <a:fillRect/>
                </a:stretch>
              </a:blipFill>
            </p:spPr>
            <p:txBody>
              <a:bodyPr/>
              <a:lstStyle/>
              <a:p>
                <a:r>
                  <a:rPr lang="en-US">
                    <a:noFill/>
                  </a:rPr>
                  <a:t> </a:t>
                </a:r>
              </a:p>
            </p:txBody>
          </p:sp>
        </mc:Fallback>
      </mc:AlternateContent>
      <p:sp>
        <p:nvSpPr>
          <p:cNvPr id="44" name="Rectangle: Rounded Corners 5">
            <a:extLst>
              <a:ext uri="{FF2B5EF4-FFF2-40B4-BE49-F238E27FC236}">
                <a16:creationId xmlns:a16="http://schemas.microsoft.com/office/drawing/2014/main" id="{7F981741-3526-4C05-AD0B-CE261E8F4823}"/>
              </a:ext>
            </a:extLst>
          </p:cNvPr>
          <p:cNvSpPr/>
          <p:nvPr/>
        </p:nvSpPr>
        <p:spPr>
          <a:xfrm>
            <a:off x="1680266" y="5800774"/>
            <a:ext cx="2352886" cy="680929"/>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a:extLst>
              <a:ext uri="{FF2B5EF4-FFF2-40B4-BE49-F238E27FC236}">
                <a16:creationId xmlns:a16="http://schemas.microsoft.com/office/drawing/2014/main" id="{8E52950D-699C-4E25-9006-CD4827CEB429}"/>
              </a:ext>
            </a:extLst>
          </p:cNvPr>
          <p:cNvPicPr>
            <a:picLocks noChangeAspect="1"/>
          </p:cNvPicPr>
          <p:nvPr/>
        </p:nvPicPr>
        <p:blipFill>
          <a:blip r:embed="rId9"/>
          <a:stretch>
            <a:fillRect/>
          </a:stretch>
        </p:blipFill>
        <p:spPr>
          <a:xfrm>
            <a:off x="7938494" y="1361812"/>
            <a:ext cx="2812535" cy="2220170"/>
          </a:xfrm>
          <a:prstGeom prst="rect">
            <a:avLst/>
          </a:prstGeom>
        </p:spPr>
      </p:pic>
      <p:sp>
        <p:nvSpPr>
          <p:cNvPr id="26" name="CasetăText 23">
            <a:extLst>
              <a:ext uri="{FF2B5EF4-FFF2-40B4-BE49-F238E27FC236}">
                <a16:creationId xmlns:a16="http://schemas.microsoft.com/office/drawing/2014/main" id="{563A1289-B4CA-4873-A1CF-5458463B324D}"/>
              </a:ext>
            </a:extLst>
          </p:cNvPr>
          <p:cNvSpPr txBox="1"/>
          <p:nvPr/>
        </p:nvSpPr>
        <p:spPr>
          <a:xfrm>
            <a:off x="6355980" y="965897"/>
            <a:ext cx="5652654" cy="369332"/>
          </a:xfrm>
          <a:prstGeom prst="rect">
            <a:avLst/>
          </a:prstGeom>
          <a:noFill/>
        </p:spPr>
        <p:txBody>
          <a:bodyPr wrap="square" rtlCol="0">
            <a:spAutoFit/>
          </a:bodyPr>
          <a:lstStyle/>
          <a:p>
            <a:pPr algn="ctr"/>
            <a:r>
              <a:rPr lang="en-US" dirty="0"/>
              <a:t>Negative Feedback</a:t>
            </a:r>
          </a:p>
        </p:txBody>
      </p:sp>
      <p:sp>
        <p:nvSpPr>
          <p:cNvPr id="27" name="CasetăText 23">
            <a:extLst>
              <a:ext uri="{FF2B5EF4-FFF2-40B4-BE49-F238E27FC236}">
                <a16:creationId xmlns:a16="http://schemas.microsoft.com/office/drawing/2014/main" id="{24273153-F926-4F62-857E-35748A2F99E9}"/>
              </a:ext>
            </a:extLst>
          </p:cNvPr>
          <p:cNvSpPr txBox="1"/>
          <p:nvPr/>
        </p:nvSpPr>
        <p:spPr>
          <a:xfrm>
            <a:off x="7297050" y="3714580"/>
            <a:ext cx="475488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Circuit is described by:</a:t>
            </a:r>
          </a:p>
        </p:txBody>
      </p:sp>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8F99947D-A11F-46A9-A259-A89DB6A66626}"/>
                  </a:ext>
                </a:extLst>
              </p:cNvPr>
              <p:cNvSpPr/>
              <p:nvPr/>
            </p:nvSpPr>
            <p:spPr>
              <a:xfrm>
                <a:off x="7632307" y="4062502"/>
                <a:ext cx="2316526" cy="410497"/>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𝑚</m:t>
                            </m:r>
                          </m:sub>
                        </m:sSub>
                      </m:e>
                    </m:d>
                  </m:oMath>
                </a14:m>
                <a:endParaRPr lang="en-US" dirty="0"/>
              </a:p>
            </p:txBody>
          </p:sp>
        </mc:Choice>
        <mc:Fallback xmlns="">
          <p:sp>
            <p:nvSpPr>
              <p:cNvPr id="28" name="Dreptunghi 4">
                <a:extLst>
                  <a:ext uri="{FF2B5EF4-FFF2-40B4-BE49-F238E27FC236}">
                    <a16:creationId xmlns:a16="http://schemas.microsoft.com/office/drawing/2014/main" id="{8F99947D-A11F-46A9-A259-A89DB6A66626}"/>
                  </a:ext>
                </a:extLst>
              </p:cNvPr>
              <p:cNvSpPr>
                <a:spLocks noRot="1" noChangeAspect="1" noMove="1" noResize="1" noEditPoints="1" noAdjustHandles="1" noChangeArrowheads="1" noChangeShapeType="1" noTextEdit="1"/>
              </p:cNvSpPr>
              <p:nvPr/>
            </p:nvSpPr>
            <p:spPr>
              <a:xfrm>
                <a:off x="7632307" y="4062502"/>
                <a:ext cx="2316526" cy="410497"/>
              </a:xfrm>
              <a:prstGeom prst="rect">
                <a:avLst/>
              </a:prstGeom>
              <a:blipFill>
                <a:blip r:embed="rId10"/>
                <a:stretch>
                  <a:fillRect b="-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C1ABAD3F-5325-4857-98A1-1DD61535B0A8}"/>
                  </a:ext>
                </a:extLst>
              </p:cNvPr>
              <p:cNvSpPr/>
              <p:nvPr/>
            </p:nvSpPr>
            <p:spPr>
              <a:xfrm>
                <a:off x="7632307" y="4531894"/>
                <a:ext cx="141429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𝑚</m:t>
                          </m:r>
                        </m:sub>
                      </m:sSub>
                      <m:r>
                        <a:rPr lang="en-US" b="0" i="1" smtClean="0">
                          <a:latin typeface="Cambria Math" panose="02040503050406030204" pitchFamily="18" charset="0"/>
                        </a:rPr>
                        <m:t>=</m:t>
                      </m:r>
                      <m:r>
                        <a:rPr lang="en-US" b="0" i="1" smtClean="0">
                          <a:latin typeface="Cambria Math" panose="02040503050406030204" pitchFamily="18" charset="0"/>
                        </a:rPr>
                        <m:t>𝑓</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m:oMathPara>
                </a14:m>
                <a:endParaRPr lang="en-US" dirty="0"/>
              </a:p>
            </p:txBody>
          </p:sp>
        </mc:Choice>
        <mc:Fallback xmlns="">
          <p:sp>
            <p:nvSpPr>
              <p:cNvPr id="29" name="Dreptunghi 4">
                <a:extLst>
                  <a:ext uri="{FF2B5EF4-FFF2-40B4-BE49-F238E27FC236}">
                    <a16:creationId xmlns:a16="http://schemas.microsoft.com/office/drawing/2014/main" id="{C1ABAD3F-5325-4857-98A1-1DD61535B0A8}"/>
                  </a:ext>
                </a:extLst>
              </p:cNvPr>
              <p:cNvSpPr>
                <a:spLocks noRot="1" noChangeAspect="1" noMove="1" noResize="1" noEditPoints="1" noAdjustHandles="1" noChangeArrowheads="1" noChangeShapeType="1" noTextEdit="1"/>
              </p:cNvSpPr>
              <p:nvPr/>
            </p:nvSpPr>
            <p:spPr>
              <a:xfrm>
                <a:off x="7632307" y="4531894"/>
                <a:ext cx="1414295" cy="369332"/>
              </a:xfrm>
              <a:prstGeom prst="rect">
                <a:avLst/>
              </a:prstGeom>
              <a:blipFill>
                <a:blip r:embed="rId11"/>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Dreptunghi 4">
                <a:extLst>
                  <a:ext uri="{FF2B5EF4-FFF2-40B4-BE49-F238E27FC236}">
                    <a16:creationId xmlns:a16="http://schemas.microsoft.com/office/drawing/2014/main" id="{734F805F-4A0A-4DBB-BAEF-1568290E93BD}"/>
                  </a:ext>
                </a:extLst>
              </p:cNvPr>
              <p:cNvSpPr/>
              <p:nvPr/>
            </p:nvSpPr>
            <p:spPr>
              <a:xfrm>
                <a:off x="8858990" y="4510478"/>
                <a:ext cx="1164359"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𝑝</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m:t>
                          </m:r>
                        </m:sub>
                      </m:sSub>
                    </m:oMath>
                  </m:oMathPara>
                </a14:m>
                <a:endParaRPr lang="en-US" dirty="0"/>
              </a:p>
            </p:txBody>
          </p:sp>
        </mc:Choice>
        <mc:Fallback xmlns="">
          <p:sp>
            <p:nvSpPr>
              <p:cNvPr id="30" name="Dreptunghi 4">
                <a:extLst>
                  <a:ext uri="{FF2B5EF4-FFF2-40B4-BE49-F238E27FC236}">
                    <a16:creationId xmlns:a16="http://schemas.microsoft.com/office/drawing/2014/main" id="{734F805F-4A0A-4DBB-BAEF-1568290E93BD}"/>
                  </a:ext>
                </a:extLst>
              </p:cNvPr>
              <p:cNvSpPr>
                <a:spLocks noRot="1" noChangeAspect="1" noMove="1" noResize="1" noEditPoints="1" noAdjustHandles="1" noChangeArrowheads="1" noChangeShapeType="1" noTextEdit="1"/>
              </p:cNvSpPr>
              <p:nvPr/>
            </p:nvSpPr>
            <p:spPr>
              <a:xfrm>
                <a:off x="8858990" y="4510478"/>
                <a:ext cx="1164359" cy="390748"/>
              </a:xfrm>
              <a:prstGeom prst="rect">
                <a:avLst/>
              </a:prstGeom>
              <a:blipFill>
                <a:blip r:embed="rId12"/>
                <a:stretch>
                  <a:fillRect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Dreptunghi 4">
                <a:extLst>
                  <a:ext uri="{FF2B5EF4-FFF2-40B4-BE49-F238E27FC236}">
                    <a16:creationId xmlns:a16="http://schemas.microsoft.com/office/drawing/2014/main" id="{6B53BC58-9413-47A8-AC44-82003C075032}"/>
                  </a:ext>
                </a:extLst>
              </p:cNvPr>
              <p:cNvSpPr/>
              <p:nvPr/>
            </p:nvSpPr>
            <p:spPr>
              <a:xfrm>
                <a:off x="7632307" y="4957901"/>
                <a:ext cx="2316526" cy="369332"/>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oMath>
                </a14:m>
                <a:r>
                  <a:rPr lang="en-US" dirty="0"/>
                  <a:t> </a:t>
                </a:r>
                <a14:m>
                  <m:oMath xmlns:m="http://schemas.openxmlformats.org/officeDocument/2006/math">
                    <m:r>
                      <m:rPr>
                        <m:sty m:val="p"/>
                      </m:rPr>
                      <a:rPr lang="en-US" b="0" i="0" smtClean="0">
                        <a:latin typeface="Cambria Math" panose="02040503050406030204" pitchFamily="18" charset="0"/>
                      </a:rPr>
                      <m:t>A</m:t>
                    </m:r>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 </m:t>
                    </m:r>
                    <m:r>
                      <a:rPr lang="en-US" i="1">
                        <a:latin typeface="Cambria Math" panose="02040503050406030204" pitchFamily="18" charset="0"/>
                      </a:rPr>
                      <m:t>𝑓</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oMath>
                </a14:m>
                <a:endParaRPr lang="en-US" dirty="0"/>
              </a:p>
            </p:txBody>
          </p:sp>
        </mc:Choice>
        <mc:Fallback xmlns="">
          <p:sp>
            <p:nvSpPr>
              <p:cNvPr id="31" name="Dreptunghi 4">
                <a:extLst>
                  <a:ext uri="{FF2B5EF4-FFF2-40B4-BE49-F238E27FC236}">
                    <a16:creationId xmlns:a16="http://schemas.microsoft.com/office/drawing/2014/main" id="{6B53BC58-9413-47A8-AC44-82003C075032}"/>
                  </a:ext>
                </a:extLst>
              </p:cNvPr>
              <p:cNvSpPr>
                <a:spLocks noRot="1" noChangeAspect="1" noMove="1" noResize="1" noEditPoints="1" noAdjustHandles="1" noChangeArrowheads="1" noChangeShapeType="1" noTextEdit="1"/>
              </p:cNvSpPr>
              <p:nvPr/>
            </p:nvSpPr>
            <p:spPr>
              <a:xfrm>
                <a:off x="7632307" y="4957901"/>
                <a:ext cx="2316526" cy="369332"/>
              </a:xfrm>
              <a:prstGeom prst="rect">
                <a:avLst/>
              </a:prstGeom>
              <a:blipFill>
                <a:blip r:embed="rId1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CDB825AA-A909-41F4-90B8-03CF068EFA8F}"/>
                  </a:ext>
                </a:extLst>
              </p:cNvPr>
              <p:cNvSpPr/>
              <p:nvPr/>
            </p:nvSpPr>
            <p:spPr>
              <a:xfrm>
                <a:off x="7630634" y="5363770"/>
                <a:ext cx="245671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d>
                            <m:dPr>
                              <m:ctrlPr>
                                <a:rPr lang="en-US" i="1" smtClean="0">
                                  <a:latin typeface="Cambria Math" panose="02040503050406030204" pitchFamily="18" charset="0"/>
                                </a:rPr>
                              </m:ctrlPr>
                            </m:dPr>
                            <m:e>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b="0" i="1" smtClean="0">
                                  <a:latin typeface="Cambria Math" panose="02040503050406030204" pitchFamily="18" charset="0"/>
                                </a:rPr>
                                <m:t>+1</m:t>
                              </m:r>
                            </m:e>
                          </m:d>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A</m:t>
                      </m:r>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32" name="Dreptunghi 4">
                <a:extLst>
                  <a:ext uri="{FF2B5EF4-FFF2-40B4-BE49-F238E27FC236}">
                    <a16:creationId xmlns:a16="http://schemas.microsoft.com/office/drawing/2014/main" id="{CDB825AA-A909-41F4-90B8-03CF068EFA8F}"/>
                  </a:ext>
                </a:extLst>
              </p:cNvPr>
              <p:cNvSpPr>
                <a:spLocks noRot="1" noChangeAspect="1" noMove="1" noResize="1" noEditPoints="1" noAdjustHandles="1" noChangeArrowheads="1" noChangeShapeType="1" noTextEdit="1"/>
              </p:cNvSpPr>
              <p:nvPr/>
            </p:nvSpPr>
            <p:spPr>
              <a:xfrm>
                <a:off x="7630634" y="5363770"/>
                <a:ext cx="2456712" cy="369332"/>
              </a:xfrm>
              <a:prstGeom prst="rect">
                <a:avLst/>
              </a:prstGeom>
              <a:blipFill>
                <a:blip r:embed="rId1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Dreptunghi 4">
                <a:extLst>
                  <a:ext uri="{FF2B5EF4-FFF2-40B4-BE49-F238E27FC236}">
                    <a16:creationId xmlns:a16="http://schemas.microsoft.com/office/drawing/2014/main" id="{F061E967-E6FC-493C-A404-5C73165C820F}"/>
                  </a:ext>
                </a:extLst>
              </p:cNvPr>
              <p:cNvSpPr/>
              <p:nvPr/>
            </p:nvSpPr>
            <p:spPr>
              <a:xfrm>
                <a:off x="7676571" y="5796947"/>
                <a:ext cx="2747727" cy="66133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a:latin typeface="Cambria Math" panose="02040503050406030204" pitchFamily="18" charset="0"/>
                            </a:rPr>
                            <m:t>A</m:t>
                          </m:r>
                        </m:num>
                        <m:den>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i="1">
                              <a:latin typeface="Cambria Math" panose="02040503050406030204" pitchFamily="18" charset="0"/>
                            </a:rPr>
                            <m:t>+1</m:t>
                          </m:r>
                        </m:den>
                      </m:f>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num>
                        <m:den>
                          <m:r>
                            <a:rPr lang="en-US" i="1">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45" name="Dreptunghi 4">
                <a:extLst>
                  <a:ext uri="{FF2B5EF4-FFF2-40B4-BE49-F238E27FC236}">
                    <a16:creationId xmlns:a16="http://schemas.microsoft.com/office/drawing/2014/main" id="{F061E967-E6FC-493C-A404-5C73165C820F}"/>
                  </a:ext>
                </a:extLst>
              </p:cNvPr>
              <p:cNvSpPr>
                <a:spLocks noRot="1" noChangeAspect="1" noMove="1" noResize="1" noEditPoints="1" noAdjustHandles="1" noChangeArrowheads="1" noChangeShapeType="1" noTextEdit="1"/>
              </p:cNvSpPr>
              <p:nvPr/>
            </p:nvSpPr>
            <p:spPr>
              <a:xfrm>
                <a:off x="7676571" y="5796947"/>
                <a:ext cx="2747727" cy="661335"/>
              </a:xfrm>
              <a:prstGeom prst="rect">
                <a:avLst/>
              </a:prstGeom>
              <a:blipFill>
                <a:blip r:embed="rId15"/>
                <a:stretch>
                  <a:fillRect/>
                </a:stretch>
              </a:blipFill>
            </p:spPr>
            <p:txBody>
              <a:bodyPr/>
              <a:lstStyle/>
              <a:p>
                <a:r>
                  <a:rPr lang="en-US">
                    <a:noFill/>
                  </a:rPr>
                  <a:t> </a:t>
                </a:r>
              </a:p>
            </p:txBody>
          </p:sp>
        </mc:Fallback>
      </mc:AlternateContent>
      <p:sp>
        <p:nvSpPr>
          <p:cNvPr id="46" name="Rectangle: Rounded Corners 5">
            <a:extLst>
              <a:ext uri="{FF2B5EF4-FFF2-40B4-BE49-F238E27FC236}">
                <a16:creationId xmlns:a16="http://schemas.microsoft.com/office/drawing/2014/main" id="{0163A779-F721-4647-8191-ED477ACFE4F1}"/>
              </a:ext>
            </a:extLst>
          </p:cNvPr>
          <p:cNvSpPr/>
          <p:nvPr/>
        </p:nvSpPr>
        <p:spPr>
          <a:xfrm>
            <a:off x="7670463" y="5813930"/>
            <a:ext cx="2278370" cy="667773"/>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34891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pic>
        <p:nvPicPr>
          <p:cNvPr id="7" name="Picture 6">
            <a:extLst>
              <a:ext uri="{FF2B5EF4-FFF2-40B4-BE49-F238E27FC236}">
                <a16:creationId xmlns:a16="http://schemas.microsoft.com/office/drawing/2014/main" id="{09C3D537-D338-4849-AC7B-2336C946FE3D}"/>
              </a:ext>
            </a:extLst>
          </p:cNvPr>
          <p:cNvPicPr>
            <a:picLocks noChangeAspect="1"/>
          </p:cNvPicPr>
          <p:nvPr/>
        </p:nvPicPr>
        <p:blipFill>
          <a:blip r:embed="rId2"/>
          <a:stretch>
            <a:fillRect/>
          </a:stretch>
        </p:blipFill>
        <p:spPr>
          <a:xfrm>
            <a:off x="1019243" y="909084"/>
            <a:ext cx="2638357" cy="1571299"/>
          </a:xfrm>
          <a:prstGeom prst="rect">
            <a:avLst/>
          </a:prstGeom>
        </p:spPr>
      </p:pic>
      <p:sp>
        <p:nvSpPr>
          <p:cNvPr id="28" name="CasetăText 23">
            <a:extLst>
              <a:ext uri="{FF2B5EF4-FFF2-40B4-BE49-F238E27FC236}">
                <a16:creationId xmlns:a16="http://schemas.microsoft.com/office/drawing/2014/main" id="{97415709-0627-4D7D-A052-E24963970C37}"/>
              </a:ext>
            </a:extLst>
          </p:cNvPr>
          <p:cNvSpPr txBox="1"/>
          <p:nvPr/>
        </p:nvSpPr>
        <p:spPr>
          <a:xfrm>
            <a:off x="400050" y="2524400"/>
            <a:ext cx="7341870" cy="3970318"/>
          </a:xfrm>
          <a:prstGeom prst="rect">
            <a:avLst/>
          </a:prstGeom>
          <a:noFill/>
        </p:spPr>
        <p:txBody>
          <a:bodyPr wrap="square" rtlCol="0">
            <a:spAutoFit/>
          </a:bodyPr>
          <a:lstStyle/>
          <a:p>
            <a:r>
              <a:rPr lang="en-US" dirty="0"/>
              <a:t>Positive Feedback</a:t>
            </a:r>
          </a:p>
          <a:p>
            <a:pPr marL="285750" indent="-285750">
              <a:buFont typeface="Arial" panose="020B0604020202020204" pitchFamily="34" charset="0"/>
              <a:buChar char="•"/>
            </a:pPr>
            <a:r>
              <a:rPr lang="en-US" dirty="0"/>
              <a:t>To simplify the problem we will use f=1 as an example.</a:t>
            </a:r>
          </a:p>
          <a:p>
            <a:pPr marL="285750" indent="-285750">
              <a:buFont typeface="Arial" panose="020B0604020202020204" pitchFamily="34" charset="0"/>
              <a:buChar char="•"/>
            </a:pPr>
            <a:r>
              <a:rPr lang="en-US" dirty="0"/>
              <a:t>We shall also consider that there is a finite propagation time. The output is not immediately equal to A times the differential input but tries to reach this value following an exponential response.</a:t>
            </a:r>
          </a:p>
          <a:p>
            <a:pPr marL="285750" indent="-285750">
              <a:buFont typeface="Arial" panose="020B0604020202020204" pitchFamily="34" charset="0"/>
              <a:buChar char="•"/>
            </a:pPr>
            <a:r>
              <a:rPr lang="en-US" dirty="0"/>
              <a:t>We consider an initial positive displacement from the equilibrium position, V</a:t>
            </a:r>
            <a:r>
              <a:rPr lang="en-US" baseline="-25000" dirty="0"/>
              <a:t>d1</a:t>
            </a:r>
            <a:r>
              <a:rPr lang="en-US" dirty="0"/>
              <a:t>. The output will exponentially converge towards AV</a:t>
            </a:r>
            <a:r>
              <a:rPr lang="en-US" baseline="-25000" dirty="0"/>
              <a:t>d1</a:t>
            </a:r>
            <a:r>
              <a:rPr lang="en-US" dirty="0"/>
              <a:t> – that is a pretty large (as A is large) positive value.</a:t>
            </a:r>
          </a:p>
          <a:p>
            <a:pPr marL="285750" indent="-285750">
              <a:buFont typeface="Arial" panose="020B0604020202020204" pitchFamily="34" charset="0"/>
              <a:buChar char="•"/>
            </a:pPr>
            <a:r>
              <a:rPr lang="en-US" dirty="0"/>
              <a:t>This means that the output voltage will move away from the equilibrium position, the differential voltage will increase leading in turn to an ever larger output voltage and even large differential voltage.</a:t>
            </a:r>
          </a:p>
          <a:p>
            <a:pPr marL="285750" indent="-285750">
              <a:buFont typeface="Arial" panose="020B0604020202020204" pitchFamily="34" charset="0"/>
              <a:buChar char="•"/>
            </a:pPr>
            <a:r>
              <a:rPr lang="en-US" dirty="0"/>
              <a:t>A similar thing happens if we start with a negative displacement, but this time towards negative output voltages.</a:t>
            </a:r>
          </a:p>
          <a:p>
            <a:pPr marL="285750" indent="-285750">
              <a:buFont typeface="Arial" panose="020B0604020202020204" pitchFamily="34" charset="0"/>
              <a:buChar char="•"/>
            </a:pPr>
            <a:r>
              <a:rPr lang="en-US" b="1" dirty="0"/>
              <a:t>In both cases, the output moves away from the equilibrium position.</a:t>
            </a:r>
          </a:p>
        </p:txBody>
      </p:sp>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C0E02641-0AD9-472A-86A7-2779A2A3F422}"/>
                  </a:ext>
                </a:extLst>
              </p:cNvPr>
              <p:cNvSpPr/>
              <p:nvPr/>
            </p:nvSpPr>
            <p:spPr>
              <a:xfrm>
                <a:off x="4070985" y="1203984"/>
                <a:ext cx="2316526"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oMath>
                  </m:oMathPara>
                </a14:m>
                <a:endParaRPr lang="en-US" dirty="0"/>
              </a:p>
            </p:txBody>
          </p:sp>
        </mc:Choice>
        <mc:Fallback xmlns="">
          <p:sp>
            <p:nvSpPr>
              <p:cNvPr id="29" name="Dreptunghi 4">
                <a:extLst>
                  <a:ext uri="{FF2B5EF4-FFF2-40B4-BE49-F238E27FC236}">
                    <a16:creationId xmlns:a16="http://schemas.microsoft.com/office/drawing/2014/main" id="{C0E02641-0AD9-472A-86A7-2779A2A3F422}"/>
                  </a:ext>
                </a:extLst>
              </p:cNvPr>
              <p:cNvSpPr>
                <a:spLocks noRot="1" noChangeAspect="1" noMove="1" noResize="1" noEditPoints="1" noAdjustHandles="1" noChangeArrowheads="1" noChangeShapeType="1" noTextEdit="1"/>
              </p:cNvSpPr>
              <p:nvPr/>
            </p:nvSpPr>
            <p:spPr>
              <a:xfrm>
                <a:off x="4070985" y="1203984"/>
                <a:ext cx="2316526" cy="369332"/>
              </a:xfrm>
              <a:prstGeom prst="rect">
                <a:avLst/>
              </a:prstGeom>
              <a:blipFill>
                <a:blip r:embed="rId3"/>
                <a:stretch>
                  <a:fillRect b="-13333"/>
                </a:stretch>
              </a:blipFill>
            </p:spPr>
            <p:txBody>
              <a:bodyPr/>
              <a:lstStyle/>
              <a:p>
                <a:r>
                  <a:rPr lang="en-US">
                    <a:noFill/>
                  </a:rPr>
                  <a:t> </a:t>
                </a:r>
              </a:p>
            </p:txBody>
          </p:sp>
        </mc:Fallback>
      </mc:AlternateContent>
      <p:pic>
        <p:nvPicPr>
          <p:cNvPr id="15" name="Picture 14">
            <a:extLst>
              <a:ext uri="{FF2B5EF4-FFF2-40B4-BE49-F238E27FC236}">
                <a16:creationId xmlns:a16="http://schemas.microsoft.com/office/drawing/2014/main" id="{98333617-F9FE-4984-A39E-9FD72C3B90A1}"/>
              </a:ext>
            </a:extLst>
          </p:cNvPr>
          <p:cNvPicPr>
            <a:picLocks noChangeAspect="1"/>
          </p:cNvPicPr>
          <p:nvPr/>
        </p:nvPicPr>
        <p:blipFill>
          <a:blip r:embed="rId4"/>
          <a:stretch>
            <a:fillRect/>
          </a:stretch>
        </p:blipFill>
        <p:spPr>
          <a:xfrm>
            <a:off x="7741920" y="862584"/>
            <a:ext cx="4050030" cy="5975704"/>
          </a:xfrm>
          <a:prstGeom prst="rect">
            <a:avLst/>
          </a:prstGeom>
        </p:spPr>
      </p:pic>
      <mc:AlternateContent xmlns:mc="http://schemas.openxmlformats.org/markup-compatibility/2006" xmlns:a14="http://schemas.microsoft.com/office/drawing/2010/main">
        <mc:Choice Requires="a14">
          <p:sp>
            <p:nvSpPr>
              <p:cNvPr id="46" name="Dreptunghi 4">
                <a:extLst>
                  <a:ext uri="{FF2B5EF4-FFF2-40B4-BE49-F238E27FC236}">
                    <a16:creationId xmlns:a16="http://schemas.microsoft.com/office/drawing/2014/main" id="{5C152EBB-AE93-4419-B95A-34282B8A56DB}"/>
                  </a:ext>
                </a:extLst>
              </p:cNvPr>
              <p:cNvSpPr/>
              <p:nvPr/>
            </p:nvSpPr>
            <p:spPr>
              <a:xfrm>
                <a:off x="4070985" y="1702244"/>
                <a:ext cx="187261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𝑑</m:t>
                          </m:r>
                        </m:sub>
                      </m:sSub>
                    </m:oMath>
                  </m:oMathPara>
                </a14:m>
                <a:endParaRPr lang="en-US" dirty="0"/>
              </a:p>
            </p:txBody>
          </p:sp>
        </mc:Choice>
        <mc:Fallback xmlns="">
          <p:sp>
            <p:nvSpPr>
              <p:cNvPr id="46" name="Dreptunghi 4">
                <a:extLst>
                  <a:ext uri="{FF2B5EF4-FFF2-40B4-BE49-F238E27FC236}">
                    <a16:creationId xmlns:a16="http://schemas.microsoft.com/office/drawing/2014/main" id="{5C152EBB-AE93-4419-B95A-34282B8A56DB}"/>
                  </a:ext>
                </a:extLst>
              </p:cNvPr>
              <p:cNvSpPr>
                <a:spLocks noRot="1" noChangeAspect="1" noMove="1" noResize="1" noEditPoints="1" noAdjustHandles="1" noChangeArrowheads="1" noChangeShapeType="1" noTextEdit="1"/>
              </p:cNvSpPr>
              <p:nvPr/>
            </p:nvSpPr>
            <p:spPr>
              <a:xfrm>
                <a:off x="4070985" y="1702244"/>
                <a:ext cx="1872615" cy="36933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952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6E6B9C-45F2-4D8E-9C2A-0248C2D17C89}"/>
              </a:ext>
            </a:extLst>
          </p:cNvPr>
          <p:cNvPicPr>
            <a:picLocks noChangeAspect="1"/>
          </p:cNvPicPr>
          <p:nvPr/>
        </p:nvPicPr>
        <p:blipFill>
          <a:blip r:embed="rId2"/>
          <a:stretch>
            <a:fillRect/>
          </a:stretch>
        </p:blipFill>
        <p:spPr>
          <a:xfrm>
            <a:off x="1019243" y="881979"/>
            <a:ext cx="2819510" cy="1678868"/>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28" name="CasetăText 23">
            <a:extLst>
              <a:ext uri="{FF2B5EF4-FFF2-40B4-BE49-F238E27FC236}">
                <a16:creationId xmlns:a16="http://schemas.microsoft.com/office/drawing/2014/main" id="{97415709-0627-4D7D-A052-E24963970C37}"/>
              </a:ext>
            </a:extLst>
          </p:cNvPr>
          <p:cNvSpPr txBox="1"/>
          <p:nvPr/>
        </p:nvSpPr>
        <p:spPr>
          <a:xfrm>
            <a:off x="400050" y="2524400"/>
            <a:ext cx="6433566" cy="3693319"/>
          </a:xfrm>
          <a:prstGeom prst="rect">
            <a:avLst/>
          </a:prstGeom>
          <a:noFill/>
        </p:spPr>
        <p:txBody>
          <a:bodyPr wrap="square" rtlCol="0">
            <a:spAutoFit/>
          </a:bodyPr>
          <a:lstStyle/>
          <a:p>
            <a:r>
              <a:rPr lang="en-US" dirty="0"/>
              <a:t>Negative Feedback</a:t>
            </a:r>
          </a:p>
          <a:p>
            <a:pPr marL="285750" indent="-285750">
              <a:buFont typeface="Arial" panose="020B0604020202020204" pitchFamily="34" charset="0"/>
              <a:buChar char="•"/>
            </a:pPr>
            <a:r>
              <a:rPr lang="en-US" dirty="0"/>
              <a:t>We keep the f=1 and finite propagation time assumptions.</a:t>
            </a:r>
          </a:p>
          <a:p>
            <a:pPr marL="285750" indent="-285750">
              <a:buFont typeface="Arial" panose="020B0604020202020204" pitchFamily="34" charset="0"/>
              <a:buChar char="•"/>
            </a:pPr>
            <a:r>
              <a:rPr lang="en-US" dirty="0"/>
              <a:t>We consider the same initial displacement, V</a:t>
            </a:r>
            <a:r>
              <a:rPr lang="en-US" baseline="-25000" dirty="0"/>
              <a:t>d1</a:t>
            </a:r>
            <a:r>
              <a:rPr lang="en-US" dirty="0"/>
              <a:t>. The output will exponentially converge towards AV</a:t>
            </a:r>
            <a:r>
              <a:rPr lang="en-US" baseline="-25000" dirty="0"/>
              <a:t>d1</a:t>
            </a:r>
            <a:r>
              <a:rPr lang="en-US" dirty="0"/>
              <a:t> – this time this is a large (as A is large) negative value.</a:t>
            </a:r>
          </a:p>
          <a:p>
            <a:pPr marL="285750" indent="-285750">
              <a:buFont typeface="Arial" panose="020B0604020202020204" pitchFamily="34" charset="0"/>
              <a:buChar char="•"/>
            </a:pPr>
            <a:r>
              <a:rPr lang="en-US" dirty="0"/>
              <a:t>This means that the output voltage will move towards the equilibrium position, the differential voltage will decrease leading in turn to an smaller but still negative output voltage,  resulting in an even smaller displacement.</a:t>
            </a:r>
          </a:p>
          <a:p>
            <a:pPr marL="285750" indent="-285750">
              <a:buFont typeface="Arial" panose="020B0604020202020204" pitchFamily="34" charset="0"/>
              <a:buChar char="•"/>
            </a:pPr>
            <a:r>
              <a:rPr lang="en-US" dirty="0"/>
              <a:t>A similar thing happens if we start with a negative displacement.</a:t>
            </a:r>
          </a:p>
          <a:p>
            <a:pPr marL="285750" indent="-285750">
              <a:buFont typeface="Arial" panose="020B0604020202020204" pitchFamily="34" charset="0"/>
              <a:buChar char="•"/>
            </a:pPr>
            <a:r>
              <a:rPr lang="en-US" b="1" dirty="0"/>
              <a:t>In both cases, the output moves towards the equilibrium position.</a:t>
            </a:r>
          </a:p>
        </p:txBody>
      </p:sp>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C0E02641-0AD9-472A-86A7-2779A2A3F422}"/>
                  </a:ext>
                </a:extLst>
              </p:cNvPr>
              <p:cNvSpPr/>
              <p:nvPr/>
            </p:nvSpPr>
            <p:spPr>
              <a:xfrm>
                <a:off x="4070985" y="1203984"/>
                <a:ext cx="2316526"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𝑑</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𝑂</m:t>
                          </m:r>
                        </m:sub>
                      </m:sSub>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oMath>
                  </m:oMathPara>
                </a14:m>
                <a:endParaRPr lang="en-US" dirty="0"/>
              </a:p>
            </p:txBody>
          </p:sp>
        </mc:Choice>
        <mc:Fallback xmlns="">
          <p:sp>
            <p:nvSpPr>
              <p:cNvPr id="29" name="Dreptunghi 4">
                <a:extLst>
                  <a:ext uri="{FF2B5EF4-FFF2-40B4-BE49-F238E27FC236}">
                    <a16:creationId xmlns:a16="http://schemas.microsoft.com/office/drawing/2014/main" id="{C0E02641-0AD9-472A-86A7-2779A2A3F422}"/>
                  </a:ext>
                </a:extLst>
              </p:cNvPr>
              <p:cNvSpPr>
                <a:spLocks noRot="1" noChangeAspect="1" noMove="1" noResize="1" noEditPoints="1" noAdjustHandles="1" noChangeArrowheads="1" noChangeShapeType="1" noTextEdit="1"/>
              </p:cNvSpPr>
              <p:nvPr/>
            </p:nvSpPr>
            <p:spPr>
              <a:xfrm>
                <a:off x="4070985" y="1203984"/>
                <a:ext cx="2316526" cy="369332"/>
              </a:xfrm>
              <a:prstGeom prst="rect">
                <a:avLst/>
              </a:prstGeom>
              <a:blipFill>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Dreptunghi 4">
                <a:extLst>
                  <a:ext uri="{FF2B5EF4-FFF2-40B4-BE49-F238E27FC236}">
                    <a16:creationId xmlns:a16="http://schemas.microsoft.com/office/drawing/2014/main" id="{5C152EBB-AE93-4419-B95A-34282B8A56DB}"/>
                  </a:ext>
                </a:extLst>
              </p:cNvPr>
              <p:cNvSpPr/>
              <p:nvPr/>
            </p:nvSpPr>
            <p:spPr>
              <a:xfrm>
                <a:off x="4070985" y="1702244"/>
                <a:ext cx="187261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𝑑</m:t>
                          </m:r>
                        </m:sub>
                      </m:sSub>
                    </m:oMath>
                  </m:oMathPara>
                </a14:m>
                <a:endParaRPr lang="en-US" dirty="0"/>
              </a:p>
            </p:txBody>
          </p:sp>
        </mc:Choice>
        <mc:Fallback xmlns="">
          <p:sp>
            <p:nvSpPr>
              <p:cNvPr id="46" name="Dreptunghi 4">
                <a:extLst>
                  <a:ext uri="{FF2B5EF4-FFF2-40B4-BE49-F238E27FC236}">
                    <a16:creationId xmlns:a16="http://schemas.microsoft.com/office/drawing/2014/main" id="{5C152EBB-AE93-4419-B95A-34282B8A56DB}"/>
                  </a:ext>
                </a:extLst>
              </p:cNvPr>
              <p:cNvSpPr>
                <a:spLocks noRot="1" noChangeAspect="1" noMove="1" noResize="1" noEditPoints="1" noAdjustHandles="1" noChangeArrowheads="1" noChangeShapeType="1" noTextEdit="1"/>
              </p:cNvSpPr>
              <p:nvPr/>
            </p:nvSpPr>
            <p:spPr>
              <a:xfrm>
                <a:off x="4070985" y="1702244"/>
                <a:ext cx="1872615" cy="369332"/>
              </a:xfrm>
              <a:prstGeom prst="rect">
                <a:avLst/>
              </a:prstGeom>
              <a:blipFill>
                <a:blip r:embed="rId5"/>
                <a:stretch>
                  <a:fillRect/>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7F07A275-7FBF-4E5C-8C9C-AED597AB752D}"/>
              </a:ext>
            </a:extLst>
          </p:cNvPr>
          <p:cNvPicPr>
            <a:picLocks noChangeAspect="1"/>
          </p:cNvPicPr>
          <p:nvPr/>
        </p:nvPicPr>
        <p:blipFill>
          <a:blip r:embed="rId6"/>
          <a:stretch>
            <a:fillRect/>
          </a:stretch>
        </p:blipFill>
        <p:spPr>
          <a:xfrm>
            <a:off x="6908634" y="1203984"/>
            <a:ext cx="5128020" cy="5311553"/>
          </a:xfrm>
          <a:prstGeom prst="rect">
            <a:avLst/>
          </a:prstGeom>
        </p:spPr>
      </p:pic>
    </p:spTree>
    <p:extLst>
      <p:ext uri="{BB962C8B-B14F-4D97-AF65-F5344CB8AC3E}">
        <p14:creationId xmlns:p14="http://schemas.microsoft.com/office/powerpoint/2010/main" val="1415863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pic>
        <p:nvPicPr>
          <p:cNvPr id="6" name="Picture 5">
            <a:extLst>
              <a:ext uri="{FF2B5EF4-FFF2-40B4-BE49-F238E27FC236}">
                <a16:creationId xmlns:a16="http://schemas.microsoft.com/office/drawing/2014/main" id="{56286E79-F7DE-43F7-A392-B2F589D91BAE}"/>
              </a:ext>
            </a:extLst>
          </p:cNvPr>
          <p:cNvPicPr>
            <a:picLocks noChangeAspect="1"/>
          </p:cNvPicPr>
          <p:nvPr/>
        </p:nvPicPr>
        <p:blipFill>
          <a:blip r:embed="rId2"/>
          <a:stretch>
            <a:fillRect/>
          </a:stretch>
        </p:blipFill>
        <p:spPr>
          <a:xfrm>
            <a:off x="1328928" y="3489906"/>
            <a:ext cx="10070592" cy="2725095"/>
          </a:xfrm>
          <a:prstGeom prst="rect">
            <a:avLst/>
          </a:prstGeom>
        </p:spPr>
      </p:pic>
      <p:sp>
        <p:nvSpPr>
          <p:cNvPr id="11" name="CasetăText 23">
            <a:extLst>
              <a:ext uri="{FF2B5EF4-FFF2-40B4-BE49-F238E27FC236}">
                <a16:creationId xmlns:a16="http://schemas.microsoft.com/office/drawing/2014/main" id="{289D02E7-1B95-49CF-80BC-0EDEB4A43B4F}"/>
              </a:ext>
            </a:extLst>
          </p:cNvPr>
          <p:cNvSpPr txBox="1"/>
          <p:nvPr/>
        </p:nvSpPr>
        <p:spPr>
          <a:xfrm>
            <a:off x="6364224" y="2998763"/>
            <a:ext cx="5652654" cy="369332"/>
          </a:xfrm>
          <a:prstGeom prst="rect">
            <a:avLst/>
          </a:prstGeom>
          <a:noFill/>
        </p:spPr>
        <p:txBody>
          <a:bodyPr wrap="square" rtlCol="0">
            <a:spAutoFit/>
          </a:bodyPr>
          <a:lstStyle/>
          <a:p>
            <a:pPr algn="ctr"/>
            <a:r>
              <a:rPr lang="en-US" dirty="0"/>
              <a:t>Negative Feedback</a:t>
            </a:r>
          </a:p>
        </p:txBody>
      </p:sp>
      <p:sp>
        <p:nvSpPr>
          <p:cNvPr id="12" name="CasetăText 23">
            <a:extLst>
              <a:ext uri="{FF2B5EF4-FFF2-40B4-BE49-F238E27FC236}">
                <a16:creationId xmlns:a16="http://schemas.microsoft.com/office/drawing/2014/main" id="{D9BEE546-F9DE-4CA4-AE3B-003D254F04C4}"/>
              </a:ext>
            </a:extLst>
          </p:cNvPr>
          <p:cNvSpPr txBox="1"/>
          <p:nvPr/>
        </p:nvSpPr>
        <p:spPr>
          <a:xfrm>
            <a:off x="603504" y="2998762"/>
            <a:ext cx="5652654" cy="369332"/>
          </a:xfrm>
          <a:prstGeom prst="rect">
            <a:avLst/>
          </a:prstGeom>
          <a:noFill/>
        </p:spPr>
        <p:txBody>
          <a:bodyPr wrap="square" rtlCol="0">
            <a:spAutoFit/>
          </a:bodyPr>
          <a:lstStyle/>
          <a:p>
            <a:pPr algn="ctr"/>
            <a:r>
              <a:rPr lang="en-US" dirty="0"/>
              <a:t>Positive Feedback</a:t>
            </a:r>
          </a:p>
        </p:txBody>
      </p:sp>
      <p:sp>
        <p:nvSpPr>
          <p:cNvPr id="13" name="CasetăText 23">
            <a:extLst>
              <a:ext uri="{FF2B5EF4-FFF2-40B4-BE49-F238E27FC236}">
                <a16:creationId xmlns:a16="http://schemas.microsoft.com/office/drawing/2014/main" id="{511711C3-14A6-4CF0-8FE9-28136E5926F1}"/>
              </a:ext>
            </a:extLst>
          </p:cNvPr>
          <p:cNvSpPr txBox="1"/>
          <p:nvPr/>
        </p:nvSpPr>
        <p:spPr>
          <a:xfrm>
            <a:off x="400050" y="992477"/>
            <a:ext cx="11348604" cy="1477328"/>
          </a:xfrm>
          <a:prstGeom prst="rect">
            <a:avLst/>
          </a:prstGeom>
          <a:noFill/>
        </p:spPr>
        <p:txBody>
          <a:bodyPr wrap="square" rtlCol="0">
            <a:spAutoFit/>
          </a:bodyPr>
          <a:lstStyle/>
          <a:p>
            <a:pPr marL="285750" indent="-285750">
              <a:buFont typeface="Arial" panose="020B0604020202020204" pitchFamily="34" charset="0"/>
              <a:buChar char="•"/>
            </a:pPr>
            <a:r>
              <a:rPr lang="en-US" dirty="0"/>
              <a:t>Both a positive and a negative system have an equilibrium point inside V</a:t>
            </a:r>
            <a:r>
              <a:rPr lang="en-US" baseline="-25000" dirty="0"/>
              <a:t>O</a:t>
            </a:r>
            <a:r>
              <a:rPr lang="en-US" dirty="0"/>
              <a:t> range (V</a:t>
            </a:r>
            <a:r>
              <a:rPr lang="en-US" baseline="-25000" dirty="0"/>
              <a:t>O</a:t>
            </a:r>
            <a:r>
              <a:rPr lang="en-US" dirty="0"/>
              <a:t> not stuck at supply or ground). </a:t>
            </a:r>
          </a:p>
          <a:p>
            <a:pPr marL="285750" indent="-285750">
              <a:buFont typeface="Arial" panose="020B0604020202020204" pitchFamily="34" charset="0"/>
              <a:buChar char="•"/>
            </a:pPr>
            <a:r>
              <a:rPr lang="en-US" dirty="0"/>
              <a:t>For a positive feedback system, this equilibrium position is unstable. Any perturbation from this equilibrium will throw the system towards one of the supply voltages, depending on the direction of the perturbation.</a:t>
            </a:r>
          </a:p>
          <a:p>
            <a:pPr marL="285750" indent="-285750">
              <a:buFont typeface="Arial" panose="020B0604020202020204" pitchFamily="34" charset="0"/>
              <a:buChar char="•"/>
            </a:pPr>
            <a:r>
              <a:rPr lang="en-US" dirty="0"/>
              <a:t>For a negative feedback system, this equilibrium position is stable. If a perturbation occurs and takes the system out of equilibrium, it will return to equilibrium by itself.</a:t>
            </a:r>
          </a:p>
        </p:txBody>
      </p:sp>
    </p:spTree>
    <p:extLst>
      <p:ext uri="{BB962C8B-B14F-4D97-AF65-F5344CB8AC3E}">
        <p14:creationId xmlns:p14="http://schemas.microsoft.com/office/powerpoint/2010/main" val="2911371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5FE0BF7-4E85-4D37-98FF-A273C1784497}"/>
              </a:ext>
            </a:extLst>
          </p:cNvPr>
          <p:cNvPicPr>
            <a:picLocks noChangeAspect="1"/>
          </p:cNvPicPr>
          <p:nvPr/>
        </p:nvPicPr>
        <p:blipFill>
          <a:blip r:embed="rId2"/>
          <a:stretch>
            <a:fillRect/>
          </a:stretch>
        </p:blipFill>
        <p:spPr>
          <a:xfrm>
            <a:off x="8828866" y="1402679"/>
            <a:ext cx="2853780" cy="2273177"/>
          </a:xfrm>
          <a:prstGeom prst="rect">
            <a:avLst/>
          </a:prstGeom>
        </p:spPr>
      </p:pic>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p:sp>
        <p:nvSpPr>
          <p:cNvPr id="13" name="CasetăText 23">
            <a:extLst>
              <a:ext uri="{FF2B5EF4-FFF2-40B4-BE49-F238E27FC236}">
                <a16:creationId xmlns:a16="http://schemas.microsoft.com/office/drawing/2014/main" id="{3E4E9F30-543D-454F-A609-2E8722291A26}"/>
              </a:ext>
            </a:extLst>
          </p:cNvPr>
          <p:cNvSpPr txBox="1"/>
          <p:nvPr/>
        </p:nvSpPr>
        <p:spPr>
          <a:xfrm>
            <a:off x="8828865" y="1033347"/>
            <a:ext cx="2765727" cy="369332"/>
          </a:xfrm>
          <a:prstGeom prst="rect">
            <a:avLst/>
          </a:prstGeom>
          <a:noFill/>
        </p:spPr>
        <p:txBody>
          <a:bodyPr wrap="square" rtlCol="0">
            <a:spAutoFit/>
          </a:bodyPr>
          <a:lstStyle/>
          <a:p>
            <a:pPr algn="ctr"/>
            <a:r>
              <a:rPr lang="en-US" dirty="0"/>
              <a:t>Positive Feedback</a:t>
            </a:r>
          </a:p>
        </p:txBody>
      </p:sp>
      <p:sp>
        <p:nvSpPr>
          <p:cNvPr id="22" name="CasetăText 23">
            <a:extLst>
              <a:ext uri="{FF2B5EF4-FFF2-40B4-BE49-F238E27FC236}">
                <a16:creationId xmlns:a16="http://schemas.microsoft.com/office/drawing/2014/main" id="{70686903-03A0-49DD-9FF9-DF1D1A100F10}"/>
              </a:ext>
            </a:extLst>
          </p:cNvPr>
          <p:cNvSpPr txBox="1"/>
          <p:nvPr/>
        </p:nvSpPr>
        <p:spPr>
          <a:xfrm>
            <a:off x="333340" y="1864576"/>
            <a:ext cx="7951124" cy="923330"/>
          </a:xfrm>
          <a:prstGeom prst="rect">
            <a:avLst/>
          </a:prstGeom>
          <a:noFill/>
        </p:spPr>
        <p:txBody>
          <a:bodyPr wrap="square" rtlCol="0">
            <a:spAutoFit/>
          </a:bodyPr>
          <a:lstStyle/>
          <a:p>
            <a:pPr marL="285750" indent="-285750">
              <a:buFont typeface="Arial" panose="020B0604020202020204" pitchFamily="34" charset="0"/>
              <a:buChar char="•"/>
            </a:pPr>
            <a:r>
              <a:rPr lang="en-US" dirty="0"/>
              <a:t>First we assume that V</a:t>
            </a:r>
            <a:r>
              <a:rPr lang="en-US" baseline="-25000" dirty="0"/>
              <a:t>O</a:t>
            </a:r>
            <a:r>
              <a:rPr lang="en-US" dirty="0"/>
              <a:t>=V</a:t>
            </a:r>
            <a:r>
              <a:rPr lang="en-US" baseline="-25000" dirty="0"/>
              <a:t>dd</a:t>
            </a:r>
            <a:r>
              <a:rPr lang="en-US" dirty="0"/>
              <a:t> and check if there is a V</a:t>
            </a:r>
            <a:r>
              <a:rPr lang="en-US" baseline="-25000" dirty="0"/>
              <a:t>i</a:t>
            </a:r>
            <a:r>
              <a:rPr lang="en-US" dirty="0"/>
              <a:t> range for which this assumption is consistent. In this case V</a:t>
            </a:r>
            <a:r>
              <a:rPr lang="en-US" baseline="-25000" dirty="0"/>
              <a:t>p</a:t>
            </a:r>
            <a:r>
              <a:rPr lang="en-US" dirty="0"/>
              <a:t>=fV</a:t>
            </a:r>
            <a:r>
              <a:rPr lang="en-US" baseline="-25000" dirty="0"/>
              <a:t>dd</a:t>
            </a:r>
            <a:r>
              <a:rPr lang="en-US" dirty="0"/>
              <a:t>.</a:t>
            </a:r>
          </a:p>
          <a:p>
            <a:pPr marL="285750" indent="-285750">
              <a:buFont typeface="Arial" panose="020B0604020202020204" pitchFamily="34" charset="0"/>
              <a:buChar char="•"/>
            </a:pPr>
            <a:r>
              <a:rPr lang="en-US" dirty="0"/>
              <a:t>V</a:t>
            </a:r>
            <a:r>
              <a:rPr lang="en-US" baseline="-25000" dirty="0"/>
              <a:t>O</a:t>
            </a:r>
            <a:r>
              <a:rPr lang="en-US" dirty="0"/>
              <a:t>=V</a:t>
            </a:r>
            <a:r>
              <a:rPr lang="en-US" baseline="-25000" dirty="0"/>
              <a:t>dd</a:t>
            </a:r>
            <a:r>
              <a:rPr lang="en-US" dirty="0"/>
              <a:t> if </a:t>
            </a:r>
            <a:r>
              <a:rPr lang="en-US" dirty="0" err="1"/>
              <a:t>V</a:t>
            </a:r>
            <a:r>
              <a:rPr lang="en-US" baseline="-25000" dirty="0" err="1"/>
              <a:t>inm</a:t>
            </a:r>
            <a:r>
              <a:rPr lang="en-US" dirty="0"/>
              <a:t>&lt;</a:t>
            </a:r>
            <a:r>
              <a:rPr lang="en-US" dirty="0" err="1"/>
              <a:t>V</a:t>
            </a:r>
            <a:r>
              <a:rPr lang="en-US" baseline="-25000" dirty="0" err="1"/>
              <a:t>inp</a:t>
            </a:r>
            <a:r>
              <a:rPr lang="en-US" dirty="0"/>
              <a:t> (we consider A high enough o neglect V</a:t>
            </a:r>
            <a:r>
              <a:rPr lang="en-US" baseline="-25000" dirty="0"/>
              <a:t>dd</a:t>
            </a:r>
            <a:r>
              <a:rPr lang="en-US" dirty="0"/>
              <a:t>/2A). We get:</a:t>
            </a:r>
          </a:p>
        </p:txBody>
      </p:sp>
      <mc:AlternateContent xmlns:mc="http://schemas.openxmlformats.org/markup-compatibility/2006" xmlns:a14="http://schemas.microsoft.com/office/drawing/2010/main">
        <mc:Choice Requires="a14">
          <p:sp>
            <p:nvSpPr>
              <p:cNvPr id="42" name="Dreptunghi 4">
                <a:extLst>
                  <a:ext uri="{FF2B5EF4-FFF2-40B4-BE49-F238E27FC236}">
                    <a16:creationId xmlns:a16="http://schemas.microsoft.com/office/drawing/2014/main" id="{1CC87463-E308-4F14-8F00-27F8F0208017}"/>
                  </a:ext>
                </a:extLst>
              </p:cNvPr>
              <p:cNvSpPr/>
              <p:nvPr/>
            </p:nvSpPr>
            <p:spPr>
              <a:xfrm>
                <a:off x="657408" y="2871905"/>
                <a:ext cx="1311600"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&lt;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42" name="Dreptunghi 4">
                <a:extLst>
                  <a:ext uri="{FF2B5EF4-FFF2-40B4-BE49-F238E27FC236}">
                    <a16:creationId xmlns:a16="http://schemas.microsoft.com/office/drawing/2014/main" id="{1CC87463-E308-4F14-8F00-27F8F0208017}"/>
                  </a:ext>
                </a:extLst>
              </p:cNvPr>
              <p:cNvSpPr>
                <a:spLocks noRot="1" noChangeAspect="1" noMove="1" noResize="1" noEditPoints="1" noAdjustHandles="1" noChangeArrowheads="1" noChangeShapeType="1" noTextEdit="1"/>
              </p:cNvSpPr>
              <p:nvPr/>
            </p:nvSpPr>
            <p:spPr>
              <a:xfrm>
                <a:off x="657408" y="2871905"/>
                <a:ext cx="1311600" cy="369332"/>
              </a:xfrm>
              <a:prstGeom prst="rect">
                <a:avLst/>
              </a:prstGeom>
              <a:blipFill>
                <a:blip r:embed="rId3"/>
                <a:stretch>
                  <a:fillRect b="-13115"/>
                </a:stretch>
              </a:blipFill>
            </p:spPr>
            <p:txBody>
              <a:bodyPr/>
              <a:lstStyle/>
              <a:p>
                <a:r>
                  <a:rPr lang="en-US">
                    <a:noFill/>
                  </a:rPr>
                  <a:t> </a:t>
                </a:r>
              </a:p>
            </p:txBody>
          </p:sp>
        </mc:Fallback>
      </mc:AlternateContent>
      <p:sp>
        <p:nvSpPr>
          <p:cNvPr id="24" name="CasetăText 23">
            <a:extLst>
              <a:ext uri="{FF2B5EF4-FFF2-40B4-BE49-F238E27FC236}">
                <a16:creationId xmlns:a16="http://schemas.microsoft.com/office/drawing/2014/main" id="{E5E97C1C-D50F-456F-81C1-3B2B1F55BDB7}"/>
              </a:ext>
            </a:extLst>
          </p:cNvPr>
          <p:cNvSpPr txBox="1"/>
          <p:nvPr/>
        </p:nvSpPr>
        <p:spPr>
          <a:xfrm>
            <a:off x="333340" y="888148"/>
            <a:ext cx="7890164" cy="923330"/>
          </a:xfrm>
          <a:prstGeom prst="rect">
            <a:avLst/>
          </a:prstGeom>
          <a:noFill/>
        </p:spPr>
        <p:txBody>
          <a:bodyPr wrap="square" rtlCol="0">
            <a:spAutoFit/>
          </a:bodyPr>
          <a:lstStyle/>
          <a:p>
            <a:pPr marL="285750" indent="-285750">
              <a:buFont typeface="Arial" panose="020B0604020202020204" pitchFamily="34" charset="0"/>
              <a:buChar char="•"/>
            </a:pPr>
            <a:r>
              <a:rPr lang="en-US" dirty="0"/>
              <a:t>Now let us see if the supply can be a stable point.</a:t>
            </a:r>
          </a:p>
          <a:p>
            <a:pPr marL="285750" indent="-285750">
              <a:buFont typeface="Arial" panose="020B0604020202020204" pitchFamily="34" charset="0"/>
              <a:buChar char="•"/>
            </a:pPr>
            <a:r>
              <a:rPr lang="en-US" dirty="0"/>
              <a:t>For simplicity, we assume a symmetric supply between V</a:t>
            </a:r>
            <a:r>
              <a:rPr lang="en-US" baseline="-25000" dirty="0"/>
              <a:t>dd</a:t>
            </a:r>
            <a:r>
              <a:rPr lang="en-US" dirty="0"/>
              <a:t> and –V</a:t>
            </a:r>
            <a:r>
              <a:rPr lang="en-US" baseline="-25000" dirty="0"/>
              <a:t>dd</a:t>
            </a:r>
            <a:r>
              <a:rPr lang="en-US" dirty="0"/>
              <a:t>.</a:t>
            </a:r>
          </a:p>
          <a:p>
            <a:pPr marL="285750" indent="-285750">
              <a:buFont typeface="Arial" panose="020B0604020202020204" pitchFamily="34" charset="0"/>
              <a:buChar char="•"/>
            </a:pPr>
            <a:r>
              <a:rPr lang="en-US" dirty="0"/>
              <a:t>We consider </a:t>
            </a:r>
            <a:r>
              <a:rPr lang="en-US" b="1" dirty="0"/>
              <a:t>positive feedback</a:t>
            </a:r>
            <a:r>
              <a:rPr lang="en-US" dirty="0"/>
              <a:t> first.</a:t>
            </a:r>
          </a:p>
        </p:txBody>
      </p:sp>
      <p:sp>
        <p:nvSpPr>
          <p:cNvPr id="34" name="Arrow: Right 32">
            <a:extLst>
              <a:ext uri="{FF2B5EF4-FFF2-40B4-BE49-F238E27FC236}">
                <a16:creationId xmlns:a16="http://schemas.microsoft.com/office/drawing/2014/main" id="{B424934C-29A9-4BF9-98B9-C0933857EF55}"/>
              </a:ext>
            </a:extLst>
          </p:cNvPr>
          <p:cNvSpPr/>
          <p:nvPr/>
        </p:nvSpPr>
        <p:spPr>
          <a:xfrm>
            <a:off x="2132094" y="2957072"/>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6" name="Dreptunghi 4">
                <a:extLst>
                  <a:ext uri="{FF2B5EF4-FFF2-40B4-BE49-F238E27FC236}">
                    <a16:creationId xmlns:a16="http://schemas.microsoft.com/office/drawing/2014/main" id="{D949D205-0407-4E57-9A46-DB498E287B04}"/>
                  </a:ext>
                </a:extLst>
              </p:cNvPr>
              <p:cNvSpPr/>
              <p:nvPr/>
            </p:nvSpPr>
            <p:spPr>
              <a:xfrm>
                <a:off x="2487715" y="2883229"/>
                <a:ext cx="138934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36" name="Dreptunghi 4">
                <a:extLst>
                  <a:ext uri="{FF2B5EF4-FFF2-40B4-BE49-F238E27FC236}">
                    <a16:creationId xmlns:a16="http://schemas.microsoft.com/office/drawing/2014/main" id="{D949D205-0407-4E57-9A46-DB498E287B04}"/>
                  </a:ext>
                </a:extLst>
              </p:cNvPr>
              <p:cNvSpPr>
                <a:spLocks noRot="1" noChangeAspect="1" noMove="1" noResize="1" noEditPoints="1" noAdjustHandles="1" noChangeArrowheads="1" noChangeShapeType="1" noTextEdit="1"/>
              </p:cNvSpPr>
              <p:nvPr/>
            </p:nvSpPr>
            <p:spPr>
              <a:xfrm>
                <a:off x="2487715" y="2883229"/>
                <a:ext cx="1389342" cy="369332"/>
              </a:xfrm>
              <a:prstGeom prst="rect">
                <a:avLst/>
              </a:prstGeom>
              <a:blipFill>
                <a:blip r:embed="rId4"/>
                <a:stretch>
                  <a:fillRect/>
                </a:stretch>
              </a:blipFill>
            </p:spPr>
            <p:txBody>
              <a:bodyPr/>
              <a:lstStyle/>
              <a:p>
                <a:r>
                  <a:rPr lang="en-US">
                    <a:noFill/>
                  </a:rPr>
                  <a:t> </a:t>
                </a:r>
              </a:p>
            </p:txBody>
          </p:sp>
        </mc:Fallback>
      </mc:AlternateContent>
      <p:sp>
        <p:nvSpPr>
          <p:cNvPr id="37" name="Rectangle: Rounded Corners 5">
            <a:extLst>
              <a:ext uri="{FF2B5EF4-FFF2-40B4-BE49-F238E27FC236}">
                <a16:creationId xmlns:a16="http://schemas.microsoft.com/office/drawing/2014/main" id="{100D2C0C-C5AB-41C7-9652-3D7AD23FCF3E}"/>
              </a:ext>
            </a:extLst>
          </p:cNvPr>
          <p:cNvSpPr/>
          <p:nvPr/>
        </p:nvSpPr>
        <p:spPr>
          <a:xfrm>
            <a:off x="657408" y="2838091"/>
            <a:ext cx="2949372" cy="436957"/>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CasetăText 23">
            <a:extLst>
              <a:ext uri="{FF2B5EF4-FFF2-40B4-BE49-F238E27FC236}">
                <a16:creationId xmlns:a16="http://schemas.microsoft.com/office/drawing/2014/main" id="{0540DF30-9EA2-4D15-9317-76E5D2EED6D2}"/>
              </a:ext>
            </a:extLst>
          </p:cNvPr>
          <p:cNvSpPr txBox="1"/>
          <p:nvPr/>
        </p:nvSpPr>
        <p:spPr>
          <a:xfrm>
            <a:off x="333340" y="3429000"/>
            <a:ext cx="7951124" cy="923330"/>
          </a:xfrm>
          <a:prstGeom prst="rect">
            <a:avLst/>
          </a:prstGeom>
          <a:noFill/>
        </p:spPr>
        <p:txBody>
          <a:bodyPr wrap="square" rtlCol="0">
            <a:spAutoFit/>
          </a:bodyPr>
          <a:lstStyle/>
          <a:p>
            <a:pPr marL="285750" indent="-285750">
              <a:buFont typeface="Arial" panose="020B0604020202020204" pitchFamily="34" charset="0"/>
              <a:buChar char="•"/>
            </a:pPr>
            <a:r>
              <a:rPr lang="en-US" dirty="0"/>
              <a:t>Then we assume that V</a:t>
            </a:r>
            <a:r>
              <a:rPr lang="en-US" baseline="-25000" dirty="0"/>
              <a:t>O</a:t>
            </a:r>
            <a:r>
              <a:rPr lang="en-US" dirty="0"/>
              <a:t>= – V</a:t>
            </a:r>
            <a:r>
              <a:rPr lang="en-US" baseline="-25000" dirty="0"/>
              <a:t>dd</a:t>
            </a:r>
            <a:r>
              <a:rPr lang="en-US" dirty="0"/>
              <a:t> and check if there is a V</a:t>
            </a:r>
            <a:r>
              <a:rPr lang="en-US" baseline="-25000" dirty="0"/>
              <a:t>i</a:t>
            </a:r>
            <a:r>
              <a:rPr lang="en-US" dirty="0"/>
              <a:t> range for which this assumption is consistent. In this case V</a:t>
            </a:r>
            <a:r>
              <a:rPr lang="en-US" baseline="-25000" dirty="0"/>
              <a:t>p</a:t>
            </a:r>
            <a:r>
              <a:rPr lang="en-US" dirty="0"/>
              <a:t>= – fV</a:t>
            </a:r>
            <a:r>
              <a:rPr lang="en-US" baseline="-25000" dirty="0"/>
              <a:t>dd</a:t>
            </a:r>
            <a:r>
              <a:rPr lang="en-US" dirty="0"/>
              <a:t>.</a:t>
            </a:r>
          </a:p>
          <a:p>
            <a:pPr marL="285750" indent="-285750">
              <a:buFont typeface="Arial" panose="020B0604020202020204" pitchFamily="34" charset="0"/>
              <a:buChar char="•"/>
            </a:pPr>
            <a:r>
              <a:rPr lang="en-US" dirty="0"/>
              <a:t>V</a:t>
            </a:r>
            <a:r>
              <a:rPr lang="en-US" baseline="-25000" dirty="0"/>
              <a:t>O</a:t>
            </a:r>
            <a:r>
              <a:rPr lang="en-US" dirty="0"/>
              <a:t>= – V</a:t>
            </a:r>
            <a:r>
              <a:rPr lang="en-US" baseline="-25000" dirty="0"/>
              <a:t>dd</a:t>
            </a:r>
            <a:r>
              <a:rPr lang="en-US" dirty="0"/>
              <a:t> if </a:t>
            </a:r>
            <a:r>
              <a:rPr lang="en-US" dirty="0" err="1"/>
              <a:t>V</a:t>
            </a:r>
            <a:r>
              <a:rPr lang="en-US" baseline="-25000" dirty="0" err="1"/>
              <a:t>inm</a:t>
            </a:r>
            <a:r>
              <a:rPr lang="en-US" dirty="0"/>
              <a:t>&gt;</a:t>
            </a:r>
            <a:r>
              <a:rPr lang="en-US" dirty="0" err="1"/>
              <a:t>V</a:t>
            </a:r>
            <a:r>
              <a:rPr lang="en-US" baseline="-25000" dirty="0" err="1"/>
              <a:t>inp</a:t>
            </a:r>
            <a:r>
              <a:rPr lang="en-US" dirty="0"/>
              <a:t> (we consider A high enough o neglect V</a:t>
            </a:r>
            <a:r>
              <a:rPr lang="en-US" baseline="-25000" dirty="0"/>
              <a:t>dd</a:t>
            </a:r>
            <a:r>
              <a:rPr lang="en-US" dirty="0"/>
              <a:t>/2A). We get:</a:t>
            </a:r>
          </a:p>
        </p:txBody>
      </p:sp>
      <mc:AlternateContent xmlns:mc="http://schemas.openxmlformats.org/markup-compatibility/2006" xmlns:a14="http://schemas.microsoft.com/office/drawing/2010/main">
        <mc:Choice Requires="a14">
          <p:sp>
            <p:nvSpPr>
              <p:cNvPr id="56" name="Dreptunghi 4">
                <a:extLst>
                  <a:ext uri="{FF2B5EF4-FFF2-40B4-BE49-F238E27FC236}">
                    <a16:creationId xmlns:a16="http://schemas.microsoft.com/office/drawing/2014/main" id="{5547B07E-B5E6-4485-943A-D7C1103749F0}"/>
                  </a:ext>
                </a:extLst>
              </p:cNvPr>
              <p:cNvSpPr/>
              <p:nvPr/>
            </p:nvSpPr>
            <p:spPr>
              <a:xfrm>
                <a:off x="657407" y="4436329"/>
                <a:ext cx="1612833"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56" name="Dreptunghi 4">
                <a:extLst>
                  <a:ext uri="{FF2B5EF4-FFF2-40B4-BE49-F238E27FC236}">
                    <a16:creationId xmlns:a16="http://schemas.microsoft.com/office/drawing/2014/main" id="{5547B07E-B5E6-4485-943A-D7C1103749F0}"/>
                  </a:ext>
                </a:extLst>
              </p:cNvPr>
              <p:cNvSpPr>
                <a:spLocks noRot="1" noChangeAspect="1" noMove="1" noResize="1" noEditPoints="1" noAdjustHandles="1" noChangeArrowheads="1" noChangeShapeType="1" noTextEdit="1"/>
              </p:cNvSpPr>
              <p:nvPr/>
            </p:nvSpPr>
            <p:spPr>
              <a:xfrm>
                <a:off x="657407" y="4436329"/>
                <a:ext cx="1612833" cy="369332"/>
              </a:xfrm>
              <a:prstGeom prst="rect">
                <a:avLst/>
              </a:prstGeom>
              <a:blipFill>
                <a:blip r:embed="rId5"/>
                <a:stretch>
                  <a:fillRect b="-13333"/>
                </a:stretch>
              </a:blipFill>
            </p:spPr>
            <p:txBody>
              <a:bodyPr/>
              <a:lstStyle/>
              <a:p>
                <a:r>
                  <a:rPr lang="en-US">
                    <a:noFill/>
                  </a:rPr>
                  <a:t> </a:t>
                </a:r>
              </a:p>
            </p:txBody>
          </p:sp>
        </mc:Fallback>
      </mc:AlternateContent>
      <p:sp>
        <p:nvSpPr>
          <p:cNvPr id="57" name="Arrow: Right 32">
            <a:extLst>
              <a:ext uri="{FF2B5EF4-FFF2-40B4-BE49-F238E27FC236}">
                <a16:creationId xmlns:a16="http://schemas.microsoft.com/office/drawing/2014/main" id="{6D185885-A5D7-42A5-A6DA-6D9A9EE9B6F2}"/>
              </a:ext>
            </a:extLst>
          </p:cNvPr>
          <p:cNvSpPr/>
          <p:nvPr/>
        </p:nvSpPr>
        <p:spPr>
          <a:xfrm>
            <a:off x="2132094" y="4521496"/>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58" name="Dreptunghi 4">
                <a:extLst>
                  <a:ext uri="{FF2B5EF4-FFF2-40B4-BE49-F238E27FC236}">
                    <a16:creationId xmlns:a16="http://schemas.microsoft.com/office/drawing/2014/main" id="{DB5ED440-BA1D-4AEE-9569-C2647584FE3C}"/>
                  </a:ext>
                </a:extLst>
              </p:cNvPr>
              <p:cNvSpPr/>
              <p:nvPr/>
            </p:nvSpPr>
            <p:spPr>
              <a:xfrm>
                <a:off x="2487715" y="4447653"/>
                <a:ext cx="138934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m:oMathPara>
                </a14:m>
                <a:endParaRPr lang="en-US" dirty="0"/>
              </a:p>
            </p:txBody>
          </p:sp>
        </mc:Choice>
        <mc:Fallback xmlns="">
          <p:sp>
            <p:nvSpPr>
              <p:cNvPr id="58" name="Dreptunghi 4">
                <a:extLst>
                  <a:ext uri="{FF2B5EF4-FFF2-40B4-BE49-F238E27FC236}">
                    <a16:creationId xmlns:a16="http://schemas.microsoft.com/office/drawing/2014/main" id="{DB5ED440-BA1D-4AEE-9569-C2647584FE3C}"/>
                  </a:ext>
                </a:extLst>
              </p:cNvPr>
              <p:cNvSpPr>
                <a:spLocks noRot="1" noChangeAspect="1" noMove="1" noResize="1" noEditPoints="1" noAdjustHandles="1" noChangeArrowheads="1" noChangeShapeType="1" noTextEdit="1"/>
              </p:cNvSpPr>
              <p:nvPr/>
            </p:nvSpPr>
            <p:spPr>
              <a:xfrm>
                <a:off x="2487715" y="4447653"/>
                <a:ext cx="1389342" cy="369332"/>
              </a:xfrm>
              <a:prstGeom prst="rect">
                <a:avLst/>
              </a:prstGeom>
              <a:blipFill>
                <a:blip r:embed="rId6"/>
                <a:stretch>
                  <a:fillRect/>
                </a:stretch>
              </a:blipFill>
            </p:spPr>
            <p:txBody>
              <a:bodyPr/>
              <a:lstStyle/>
              <a:p>
                <a:r>
                  <a:rPr lang="en-US">
                    <a:noFill/>
                  </a:rPr>
                  <a:t> </a:t>
                </a:r>
              </a:p>
            </p:txBody>
          </p:sp>
        </mc:Fallback>
      </mc:AlternateContent>
      <p:sp>
        <p:nvSpPr>
          <p:cNvPr id="59" name="Rectangle: Rounded Corners 5">
            <a:extLst>
              <a:ext uri="{FF2B5EF4-FFF2-40B4-BE49-F238E27FC236}">
                <a16:creationId xmlns:a16="http://schemas.microsoft.com/office/drawing/2014/main" id="{FB84FB0F-6B7F-4BD7-857F-6869AEB718BD}"/>
              </a:ext>
            </a:extLst>
          </p:cNvPr>
          <p:cNvSpPr/>
          <p:nvPr/>
        </p:nvSpPr>
        <p:spPr>
          <a:xfrm>
            <a:off x="657408" y="4402515"/>
            <a:ext cx="3030672" cy="436957"/>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EA6F37C2-8CD2-40C9-AB2C-065732AEA750}"/>
              </a:ext>
            </a:extLst>
          </p:cNvPr>
          <p:cNvPicPr>
            <a:picLocks noChangeAspect="1"/>
          </p:cNvPicPr>
          <p:nvPr/>
        </p:nvPicPr>
        <p:blipFill>
          <a:blip r:embed="rId7"/>
          <a:stretch>
            <a:fillRect/>
          </a:stretch>
        </p:blipFill>
        <p:spPr>
          <a:xfrm>
            <a:off x="7973568" y="4067472"/>
            <a:ext cx="4047703" cy="2345597"/>
          </a:xfrm>
          <a:prstGeom prst="rect">
            <a:avLst/>
          </a:prstGeom>
        </p:spPr>
      </p:pic>
      <p:sp>
        <p:nvSpPr>
          <p:cNvPr id="61" name="CasetăText 23">
            <a:extLst>
              <a:ext uri="{FF2B5EF4-FFF2-40B4-BE49-F238E27FC236}">
                <a16:creationId xmlns:a16="http://schemas.microsoft.com/office/drawing/2014/main" id="{06C6FCB5-0C89-4AF2-9DD2-FDC0ABEECF45}"/>
              </a:ext>
            </a:extLst>
          </p:cNvPr>
          <p:cNvSpPr txBox="1"/>
          <p:nvPr/>
        </p:nvSpPr>
        <p:spPr>
          <a:xfrm>
            <a:off x="333340" y="4958453"/>
            <a:ext cx="7951124" cy="369332"/>
          </a:xfrm>
          <a:prstGeom prst="rect">
            <a:avLst/>
          </a:prstGeom>
          <a:noFill/>
        </p:spPr>
        <p:txBody>
          <a:bodyPr wrap="square" rtlCol="0">
            <a:spAutoFit/>
          </a:bodyPr>
          <a:lstStyle/>
          <a:p>
            <a:pPr marL="285750" indent="-285750">
              <a:buFont typeface="Arial" panose="020B0604020202020204" pitchFamily="34" charset="0"/>
              <a:buChar char="•"/>
            </a:pPr>
            <a:r>
              <a:rPr lang="en-US" dirty="0"/>
              <a:t>To this, we add the unstable equilibrium point determined earlier:</a:t>
            </a:r>
          </a:p>
        </p:txBody>
      </p:sp>
      <mc:AlternateContent xmlns:mc="http://schemas.openxmlformats.org/markup-compatibility/2006" xmlns:a14="http://schemas.microsoft.com/office/drawing/2010/main">
        <mc:Choice Requires="a14">
          <p:sp>
            <p:nvSpPr>
              <p:cNvPr id="62" name="Dreptunghi 4">
                <a:extLst>
                  <a:ext uri="{FF2B5EF4-FFF2-40B4-BE49-F238E27FC236}">
                    <a16:creationId xmlns:a16="http://schemas.microsoft.com/office/drawing/2014/main" id="{58775AF4-2682-4FE3-B54B-63B452F67552}"/>
                  </a:ext>
                </a:extLst>
              </p:cNvPr>
              <p:cNvSpPr/>
              <p:nvPr/>
            </p:nvSpPr>
            <p:spPr>
              <a:xfrm>
                <a:off x="663515" y="5334850"/>
                <a:ext cx="2676076" cy="6851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a:latin typeface="Cambria Math" panose="02040503050406030204" pitchFamily="18" charset="0"/>
                            </a:rPr>
                            <m:t>A</m:t>
                          </m:r>
                        </m:num>
                        <m:den>
                          <m:r>
                            <a:rPr lang="en-US" i="1">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𝑓</m:t>
                          </m:r>
                          <m:r>
                            <a:rPr lang="en-US" b="0" i="1" smtClean="0">
                              <a:latin typeface="Cambria Math" panose="02040503050406030204" pitchFamily="18" charset="0"/>
                            </a:rPr>
                            <m:t>−</m:t>
                          </m:r>
                          <m:r>
                            <a:rPr lang="en-US" i="1">
                              <a:latin typeface="Cambria Math" panose="02040503050406030204" pitchFamily="18" charset="0"/>
                            </a:rPr>
                            <m:t>1</m:t>
                          </m:r>
                        </m:den>
                      </m:f>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𝑖</m:t>
                              </m:r>
                            </m:sub>
                          </m:sSub>
                        </m:num>
                        <m:den>
                          <m:r>
                            <a:rPr lang="en-US" b="0" i="1" smtClean="0">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62" name="Dreptunghi 4">
                <a:extLst>
                  <a:ext uri="{FF2B5EF4-FFF2-40B4-BE49-F238E27FC236}">
                    <a16:creationId xmlns:a16="http://schemas.microsoft.com/office/drawing/2014/main" id="{58775AF4-2682-4FE3-B54B-63B452F67552}"/>
                  </a:ext>
                </a:extLst>
              </p:cNvPr>
              <p:cNvSpPr>
                <a:spLocks noRot="1" noChangeAspect="1" noMove="1" noResize="1" noEditPoints="1" noAdjustHandles="1" noChangeArrowheads="1" noChangeShapeType="1" noTextEdit="1"/>
              </p:cNvSpPr>
              <p:nvPr/>
            </p:nvSpPr>
            <p:spPr>
              <a:xfrm>
                <a:off x="663515" y="5334850"/>
                <a:ext cx="2676076" cy="685188"/>
              </a:xfrm>
              <a:prstGeom prst="rect">
                <a:avLst/>
              </a:prstGeom>
              <a:blipFill>
                <a:blip r:embed="rId8"/>
                <a:stretch>
                  <a:fillRect/>
                </a:stretch>
              </a:blipFill>
            </p:spPr>
            <p:txBody>
              <a:bodyPr/>
              <a:lstStyle/>
              <a:p>
                <a:r>
                  <a:rPr lang="en-US">
                    <a:noFill/>
                  </a:rPr>
                  <a:t> </a:t>
                </a:r>
              </a:p>
            </p:txBody>
          </p:sp>
        </mc:Fallback>
      </mc:AlternateContent>
      <p:sp>
        <p:nvSpPr>
          <p:cNvPr id="63" name="Rectangle: Rounded Corners 5">
            <a:extLst>
              <a:ext uri="{FF2B5EF4-FFF2-40B4-BE49-F238E27FC236}">
                <a16:creationId xmlns:a16="http://schemas.microsoft.com/office/drawing/2014/main" id="{C41D7406-345F-450C-A87D-7F7525852A32}"/>
              </a:ext>
            </a:extLst>
          </p:cNvPr>
          <p:cNvSpPr/>
          <p:nvPr/>
        </p:nvSpPr>
        <p:spPr>
          <a:xfrm>
            <a:off x="657407" y="5351833"/>
            <a:ext cx="2352886" cy="680929"/>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07159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5780878" cy="461665"/>
          </a:xfrm>
          <a:prstGeom prst="rect">
            <a:avLst/>
          </a:prstGeom>
          <a:noFill/>
        </p:spPr>
        <p:txBody>
          <a:bodyPr wrap="none" rtlCol="0">
            <a:spAutoFit/>
          </a:bodyPr>
          <a:lstStyle/>
          <a:p>
            <a:r>
              <a:rPr lang="en-US" sz="2400" dirty="0"/>
              <a:t>Operational Amplifier as a circuit component</a:t>
            </a:r>
            <a:endParaRPr lang="ro-RO" sz="2400" dirty="0"/>
          </a:p>
        </p:txBody>
      </p:sp>
      <mc:AlternateContent xmlns:mc="http://schemas.openxmlformats.org/markup-compatibility/2006" xmlns:a14="http://schemas.microsoft.com/office/drawing/2010/main">
        <mc:Choice Requires="a14">
          <p:sp>
            <p:nvSpPr>
              <p:cNvPr id="19" name="CasetăText 23">
                <a:extLst>
                  <a:ext uri="{FF2B5EF4-FFF2-40B4-BE49-F238E27FC236}">
                    <a16:creationId xmlns:a16="http://schemas.microsoft.com/office/drawing/2014/main" id="{DF1B3954-4F46-4BAD-AEC6-A38AB712E7C6}"/>
                  </a:ext>
                </a:extLst>
              </p:cNvPr>
              <p:cNvSpPr txBox="1"/>
              <p:nvPr/>
            </p:nvSpPr>
            <p:spPr>
              <a:xfrm>
                <a:off x="339090" y="837962"/>
                <a:ext cx="5841838" cy="1477328"/>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&lt;−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we have only one solution: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endParaRPr lang="en-US" dirty="0"/>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i="1">
                        <a:latin typeface="Cambria Math" panose="02040503050406030204" pitchFamily="18" charset="0"/>
                      </a:rPr>
                      <m:t>&lt;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fulfilled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i="1">
                        <a:latin typeface="Cambria Math" panose="02040503050406030204" pitchFamily="18" charset="0"/>
                      </a:rPr>
                      <m:t>&gt;−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not fulfilled.</a:t>
                </a:r>
              </a:p>
              <a:p>
                <a:pPr marL="285750" indent="-285750">
                  <a:buFont typeface="Arial" panose="020B0604020202020204" pitchFamily="34" charset="0"/>
                  <a:buChar char="•"/>
                </a:pPr>
                <a:r>
                  <a:rPr lang="en-US" dirty="0"/>
                  <a:t>The unstable solution, V</a:t>
                </a:r>
                <a:r>
                  <a:rPr lang="en-US" baseline="-25000" dirty="0"/>
                  <a:t>O</a:t>
                </a:r>
                <a:r>
                  <a:rPr lang="en-US" dirty="0"/>
                  <a:t>=V</a:t>
                </a:r>
                <a:r>
                  <a:rPr lang="en-US" baseline="-25000" dirty="0"/>
                  <a:t>i</a:t>
                </a:r>
                <a:r>
                  <a:rPr lang="en-US" dirty="0"/>
                  <a:t>/f, would result in output voltage below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r>
                  <a:rPr lang="en-US" dirty="0"/>
                  <a:t> so it is not an acceptable solution.</a:t>
                </a:r>
              </a:p>
            </p:txBody>
          </p:sp>
        </mc:Choice>
        <mc:Fallback xmlns="">
          <p:sp>
            <p:nvSpPr>
              <p:cNvPr id="19" name="CasetăText 23">
                <a:extLst>
                  <a:ext uri="{FF2B5EF4-FFF2-40B4-BE49-F238E27FC236}">
                    <a16:creationId xmlns:a16="http://schemas.microsoft.com/office/drawing/2014/main" id="{DF1B3954-4F46-4BAD-AEC6-A38AB712E7C6}"/>
                  </a:ext>
                </a:extLst>
              </p:cNvPr>
              <p:cNvSpPr txBox="1">
                <a:spLocks noRot="1" noChangeAspect="1" noMove="1" noResize="1" noEditPoints="1" noAdjustHandles="1" noChangeArrowheads="1" noChangeShapeType="1" noTextEdit="1"/>
              </p:cNvSpPr>
              <p:nvPr/>
            </p:nvSpPr>
            <p:spPr>
              <a:xfrm>
                <a:off x="339090" y="837962"/>
                <a:ext cx="5841838" cy="1477328"/>
              </a:xfrm>
              <a:prstGeom prst="rect">
                <a:avLst/>
              </a:prstGeom>
              <a:blipFill>
                <a:blip r:embed="rId2"/>
                <a:stretch>
                  <a:fillRect l="-731" t="-823" b="-5350"/>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60C64C37-79AE-4FD9-B37B-AB5201A81F0A}"/>
              </a:ext>
            </a:extLst>
          </p:cNvPr>
          <p:cNvPicPr>
            <a:picLocks noChangeAspect="1"/>
          </p:cNvPicPr>
          <p:nvPr/>
        </p:nvPicPr>
        <p:blipFill>
          <a:blip r:embed="rId3"/>
          <a:stretch>
            <a:fillRect/>
          </a:stretch>
        </p:blipFill>
        <p:spPr>
          <a:xfrm>
            <a:off x="6180928" y="920826"/>
            <a:ext cx="5843612" cy="5870113"/>
          </a:xfrm>
          <a:prstGeom prst="rect">
            <a:avLst/>
          </a:prstGeom>
        </p:spPr>
      </p:pic>
      <mc:AlternateContent xmlns:mc="http://schemas.openxmlformats.org/markup-compatibility/2006" xmlns:a14="http://schemas.microsoft.com/office/drawing/2010/main">
        <mc:Choice Requires="a14">
          <p:sp>
            <p:nvSpPr>
              <p:cNvPr id="6" name="CasetăText 23">
                <a:extLst>
                  <a:ext uri="{FF2B5EF4-FFF2-40B4-BE49-F238E27FC236}">
                    <a16:creationId xmlns:a16="http://schemas.microsoft.com/office/drawing/2014/main" id="{28C11FD0-F430-4FF3-900E-50F8726B6D78}"/>
                  </a:ext>
                </a:extLst>
              </p:cNvPr>
              <p:cNvSpPr txBox="1"/>
              <p:nvPr/>
            </p:nvSpPr>
            <p:spPr>
              <a:xfrm>
                <a:off x="339090" y="2315290"/>
                <a:ext cx="5841838" cy="1477328"/>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&gt;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we have only one solution: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endParaRPr lang="en-US" dirty="0"/>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fulfilled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&lt;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is not fulfilled.</a:t>
                </a:r>
              </a:p>
              <a:p>
                <a:pPr marL="285750" indent="-285750">
                  <a:buFont typeface="Arial" panose="020B0604020202020204" pitchFamily="34" charset="0"/>
                  <a:buChar char="•"/>
                </a:pPr>
                <a:r>
                  <a:rPr lang="en-US" dirty="0"/>
                  <a:t>The unstable solution, V</a:t>
                </a:r>
                <a:r>
                  <a:rPr lang="en-US" baseline="-25000" dirty="0"/>
                  <a:t>O</a:t>
                </a:r>
                <a:r>
                  <a:rPr lang="en-US" dirty="0"/>
                  <a:t>=V</a:t>
                </a:r>
                <a:r>
                  <a:rPr lang="en-US" baseline="-25000" dirty="0"/>
                  <a:t>i</a:t>
                </a:r>
                <a:r>
                  <a:rPr lang="en-US" dirty="0"/>
                  <a:t>/f would result in output voltage above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r>
                  <a:rPr lang="en-US" dirty="0"/>
                  <a:t> so it is not an acceptable solution.</a:t>
                </a:r>
              </a:p>
            </p:txBody>
          </p:sp>
        </mc:Choice>
        <mc:Fallback xmlns="">
          <p:sp>
            <p:nvSpPr>
              <p:cNvPr id="6" name="CasetăText 23">
                <a:extLst>
                  <a:ext uri="{FF2B5EF4-FFF2-40B4-BE49-F238E27FC236}">
                    <a16:creationId xmlns:a16="http://schemas.microsoft.com/office/drawing/2014/main" id="{28C11FD0-F430-4FF3-900E-50F8726B6D78}"/>
                  </a:ext>
                </a:extLst>
              </p:cNvPr>
              <p:cNvSpPr txBox="1">
                <a:spLocks noRot="1" noChangeAspect="1" noMove="1" noResize="1" noEditPoints="1" noAdjustHandles="1" noChangeArrowheads="1" noChangeShapeType="1" noTextEdit="1"/>
              </p:cNvSpPr>
              <p:nvPr/>
            </p:nvSpPr>
            <p:spPr>
              <a:xfrm>
                <a:off x="339090" y="2315290"/>
                <a:ext cx="5841838" cy="1477328"/>
              </a:xfrm>
              <a:prstGeom prst="rect">
                <a:avLst/>
              </a:prstGeom>
              <a:blipFill>
                <a:blip r:embed="rId4"/>
                <a:stretch>
                  <a:fillRect l="-731" t="-1240" b="-57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asetăText 23">
                <a:extLst>
                  <a:ext uri="{FF2B5EF4-FFF2-40B4-BE49-F238E27FC236}">
                    <a16:creationId xmlns:a16="http://schemas.microsoft.com/office/drawing/2014/main" id="{AE42563B-C948-4C82-A86B-C4F1B364603F}"/>
                  </a:ext>
                </a:extLst>
              </p:cNvPr>
              <p:cNvSpPr txBox="1"/>
              <p:nvPr/>
            </p:nvSpPr>
            <p:spPr>
              <a:xfrm>
                <a:off x="339090" y="3792617"/>
                <a:ext cx="5841838" cy="2308324"/>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b="1" i="1" smtClean="0">
                            <a:latin typeface="Cambria Math" panose="02040503050406030204" pitchFamily="18" charset="0"/>
                          </a:rPr>
                        </m:ctrlPr>
                      </m:sSubPr>
                      <m:e>
                        <m:r>
                          <a:rPr lang="en-US" b="1" i="1">
                            <a:latin typeface="Cambria Math" panose="02040503050406030204" pitchFamily="18" charset="0"/>
                          </a:rPr>
                          <m:t>−</m:t>
                        </m:r>
                        <m:r>
                          <a:rPr lang="en-US" b="1" i="1">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a:latin typeface="Cambria Math" panose="02040503050406030204" pitchFamily="18" charset="0"/>
                              </a:rPr>
                              <m:t>𝒅𝒅</m:t>
                            </m:r>
                          </m:sub>
                        </m:sSub>
                        <m:r>
                          <a:rPr lang="en-US" b="1" i="1" smtClean="0">
                            <a:latin typeface="Cambria Math" panose="02040503050406030204" pitchFamily="18" charset="0"/>
                          </a:rPr>
                          <m:t>&lt;</m:t>
                        </m:r>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rPr>
                          <m:t>𝒊</m:t>
                        </m:r>
                      </m:sub>
                    </m:sSub>
                    <m:r>
                      <a:rPr lang="en-US" b="1" i="1" smtClean="0">
                        <a:latin typeface="Cambria Math" panose="02040503050406030204" pitchFamily="18" charset="0"/>
                      </a:rPr>
                      <m:t>&lt;</m:t>
                    </m:r>
                    <m:r>
                      <a:rPr lang="en-US" b="1" i="1" smtClean="0">
                        <a:latin typeface="Cambria Math" panose="02040503050406030204" pitchFamily="18" charset="0"/>
                      </a:rPr>
                      <m:t>𝒇</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smtClean="0">
                            <a:latin typeface="Cambria Math" panose="02040503050406030204" pitchFamily="18" charset="0"/>
                          </a:rPr>
                          <m:t>𝒅𝒅</m:t>
                        </m:r>
                      </m:sub>
                    </m:sSub>
                  </m:oMath>
                </a14:m>
                <a:endParaRPr lang="en-US" b="1" dirty="0"/>
              </a:p>
              <a:p>
                <a:pPr marL="285750" indent="-285750">
                  <a:buFont typeface="Arial" panose="020B0604020202020204" pitchFamily="34" charset="0"/>
                  <a:buChar char="•"/>
                </a:pPr>
                <a:r>
                  <a:rPr lang="en-US" dirty="0"/>
                  <a:t>In this case the system can be in either one of the two stable solutions,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𝑂</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depending on the initial condition.</a:t>
                </a:r>
              </a:p>
              <a:p>
                <a:pPr marL="285750" indent="-285750">
                  <a:buFont typeface="Arial" panose="020B0604020202020204" pitchFamily="34" charset="0"/>
                  <a:buChar char="•"/>
                </a:pPr>
                <a:r>
                  <a:rPr lang="en-US" dirty="0"/>
                  <a:t>Both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&gt;−</m:t>
                    </m:r>
                    <m:r>
                      <a:rPr lang="en-US" b="0" i="1" smtClean="0">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rPr>
                          <m:t>𝑖</m:t>
                        </m:r>
                      </m:sub>
                    </m:sSub>
                    <m:r>
                      <a:rPr lang="en-US" b="0" i="1" smtClean="0">
                        <a:latin typeface="Cambria Math" panose="02040503050406030204" pitchFamily="18" charset="0"/>
                      </a:rPr>
                      <m:t>&lt;</m:t>
                    </m:r>
                    <m:r>
                      <a:rPr lang="en-US" i="1">
                        <a:latin typeface="Cambria Math" panose="02040503050406030204" pitchFamily="18" charset="0"/>
                      </a:rPr>
                      <m:t>𝑓</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𝑑𝑑</m:t>
                        </m:r>
                      </m:sub>
                    </m:sSub>
                  </m:oMath>
                </a14:m>
                <a:r>
                  <a:rPr lang="en-US" dirty="0"/>
                  <a:t> are fulfilled.</a:t>
                </a:r>
              </a:p>
              <a:p>
                <a:pPr marL="285750" indent="-285750">
                  <a:buFont typeface="Arial" panose="020B0604020202020204" pitchFamily="34" charset="0"/>
                  <a:buChar char="•"/>
                </a:pPr>
                <a:r>
                  <a:rPr lang="en-US" dirty="0"/>
                  <a:t>The unstable solution, </a:t>
                </a:r>
                <a:r>
                  <a:rPr lang="en-US" dirty="0">
                    <a:solidFill>
                      <a:srgbClr val="FF0000"/>
                    </a:solidFill>
                  </a:rPr>
                  <a:t>marked with a red line</a:t>
                </a:r>
                <a:r>
                  <a:rPr lang="en-US" dirty="0"/>
                  <a:t>, is also present but it is… unstable. Any perturbation will push the system out of this state so it can be safely ignored.</a:t>
                </a:r>
              </a:p>
            </p:txBody>
          </p:sp>
        </mc:Choice>
        <mc:Fallback xmlns="">
          <p:sp>
            <p:nvSpPr>
              <p:cNvPr id="7" name="CasetăText 23">
                <a:extLst>
                  <a:ext uri="{FF2B5EF4-FFF2-40B4-BE49-F238E27FC236}">
                    <a16:creationId xmlns:a16="http://schemas.microsoft.com/office/drawing/2014/main" id="{AE42563B-C948-4C82-A86B-C4F1B364603F}"/>
                  </a:ext>
                </a:extLst>
              </p:cNvPr>
              <p:cNvSpPr txBox="1">
                <a:spLocks noRot="1" noChangeAspect="1" noMove="1" noResize="1" noEditPoints="1" noAdjustHandles="1" noChangeArrowheads="1" noChangeShapeType="1" noTextEdit="1"/>
              </p:cNvSpPr>
              <p:nvPr/>
            </p:nvSpPr>
            <p:spPr>
              <a:xfrm>
                <a:off x="339090" y="3792617"/>
                <a:ext cx="5841838" cy="2308324"/>
              </a:xfrm>
              <a:prstGeom prst="rect">
                <a:avLst/>
              </a:prstGeom>
              <a:blipFill>
                <a:blip r:embed="rId5"/>
                <a:stretch>
                  <a:fillRect l="-731" t="-528" r="-1253" b="-3166"/>
                </a:stretch>
              </a:blipFill>
            </p:spPr>
            <p:txBody>
              <a:bodyPr/>
              <a:lstStyle/>
              <a:p>
                <a:r>
                  <a:rPr lang="en-US">
                    <a:noFill/>
                  </a:rPr>
                  <a:t> </a:t>
                </a:r>
              </a:p>
            </p:txBody>
          </p:sp>
        </mc:Fallback>
      </mc:AlternateContent>
      <p:sp>
        <p:nvSpPr>
          <p:cNvPr id="8" name="CasetăText 23">
            <a:extLst>
              <a:ext uri="{FF2B5EF4-FFF2-40B4-BE49-F238E27FC236}">
                <a16:creationId xmlns:a16="http://schemas.microsoft.com/office/drawing/2014/main" id="{DE5CDC1E-A193-4261-9CE7-7943E4ADDE5F}"/>
              </a:ext>
            </a:extLst>
          </p:cNvPr>
          <p:cNvSpPr txBox="1"/>
          <p:nvPr/>
        </p:nvSpPr>
        <p:spPr>
          <a:xfrm>
            <a:off x="339090" y="6100941"/>
            <a:ext cx="5756910"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The system behaves as a </a:t>
            </a:r>
            <a:r>
              <a:rPr lang="en-US" b="1" dirty="0"/>
              <a:t>hysteresis comparator</a:t>
            </a:r>
            <a:r>
              <a:rPr lang="en-US" dirty="0"/>
              <a:t>.</a:t>
            </a:r>
          </a:p>
        </p:txBody>
      </p:sp>
    </p:spTree>
    <p:extLst>
      <p:ext uri="{BB962C8B-B14F-4D97-AF65-F5344CB8AC3E}">
        <p14:creationId xmlns:p14="http://schemas.microsoft.com/office/powerpoint/2010/main" val="175439929"/>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69534C7506104E85644C48DE41CDB0" ma:contentTypeVersion="5" ma:contentTypeDescription="Create a new document." ma:contentTypeScope="" ma:versionID="88afe80edbd941d8be7bfd0a281f7d50">
  <xsd:schema xmlns:xsd="http://www.w3.org/2001/XMLSchema" xmlns:xs="http://www.w3.org/2001/XMLSchema" xmlns:p="http://schemas.microsoft.com/office/2006/metadata/properties" xmlns:ns2="cc73e858-f3e6-494a-8d82-a008f11df119" targetNamespace="http://schemas.microsoft.com/office/2006/metadata/properties" ma:root="true" ma:fieldsID="8ad0845317dc6a598cc4d165831bfbdb" ns2:_="">
    <xsd:import namespace="cc73e858-f3e6-494a-8d82-a008f11df1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73e858-f3e6-494a-8d82-a008f11df1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08BFE8-832C-40D6-8605-B432381E368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AC5AC82-9CEE-4862-B786-24F5090CE306}">
  <ds:schemaRefs>
    <ds:schemaRef ds:uri="http://schemas.microsoft.com/sharepoint/v3/contenttype/forms"/>
  </ds:schemaRefs>
</ds:datastoreItem>
</file>

<file path=customXml/itemProps3.xml><?xml version="1.0" encoding="utf-8"?>
<ds:datastoreItem xmlns:ds="http://schemas.openxmlformats.org/officeDocument/2006/customXml" ds:itemID="{858A6567-5085-44AB-8155-1600D04C64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73e858-f3e6-494a-8d82-a008f11df1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9308</TotalTime>
  <Words>2335</Words>
  <Application>Microsoft Office PowerPoint</Application>
  <PresentationFormat>Widescreen</PresentationFormat>
  <Paragraphs>192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Temă Office</vt:lpstr>
      <vt:lpstr>Operational Amplifier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Oscilatoare de Relaxare</dc:title>
  <dc:creator>Games</dc:creator>
  <cp:lastModifiedBy>Andrei Danchiv</cp:lastModifiedBy>
  <cp:revision>678</cp:revision>
  <dcterms:created xsi:type="dcterms:W3CDTF">2020-03-21T10:43:24Z</dcterms:created>
  <dcterms:modified xsi:type="dcterms:W3CDTF">2023-01-25T09:19:37Z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0x010100E769534C7506104E85644C48DE41CDB0</vt:lpwstr>
  </property>
</Properties>
</file>