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343" r:id="rId6"/>
    <p:sldId id="344" r:id="rId7"/>
    <p:sldId id="345" r:id="rId8"/>
    <p:sldId id="348" r:id="rId9"/>
    <p:sldId id="346" r:id="rId10"/>
    <p:sldId id="347" r:id="rId11"/>
    <p:sldId id="349" r:id="rId12"/>
    <p:sldId id="350" r:id="rId13"/>
    <p:sldId id="351" r:id="rId14"/>
    <p:sldId id="352" r:id="rId15"/>
    <p:sldId id="353" r:id="rId16"/>
    <p:sldId id="354" r:id="rId17"/>
    <p:sldId id="355" r:id="rId18"/>
    <p:sldId id="356" r:id="rId19"/>
    <p:sldId id="357" r:id="rId20"/>
    <p:sldId id="358" r:id="rId21"/>
    <p:sldId id="359" r:id="rId22"/>
    <p:sldId id="36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i Danchiv" initials="AD" lastIdx="1" clrIdx="0">
    <p:extLst>
      <p:ext uri="{19B8F6BF-5375-455C-9EA6-DF929625EA0E}">
        <p15:presenceInfo xmlns:p15="http://schemas.microsoft.com/office/powerpoint/2012/main" userId="3bb504dc966361b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3939" autoAdjust="0"/>
  </p:normalViewPr>
  <p:slideViewPr>
    <p:cSldViewPr snapToGrid="0">
      <p:cViewPr varScale="1">
        <p:scale>
          <a:sx n="157" d="100"/>
          <a:sy n="157" d="100"/>
        </p:scale>
        <p:origin x="156"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19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Substituent dată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A6D6E0-5EE1-4AC3-8171-D77E3A954E13}" type="datetimeFigureOut">
              <a:rPr lang="en-US" smtClean="0"/>
              <a:t>1/25/2023</a:t>
            </a:fld>
            <a:endParaRPr lang="en-US" dirty="0"/>
          </a:p>
        </p:txBody>
      </p:sp>
      <p:sp>
        <p:nvSpPr>
          <p:cNvPr id="4" name="Substituent imagine diapozitiv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Substituent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6" name="Substituent subsol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ubstituent număr diapozitiv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FA394A-C513-4071-97ED-8B3BA9BFD7BA}" type="slidenum">
              <a:rPr lang="en-US" smtClean="0"/>
              <a:t>‹#›</a:t>
            </a:fld>
            <a:endParaRPr lang="en-US" dirty="0"/>
          </a:p>
        </p:txBody>
      </p:sp>
    </p:spTree>
    <p:extLst>
      <p:ext uri="{BB962C8B-B14F-4D97-AF65-F5344CB8AC3E}">
        <p14:creationId xmlns:p14="http://schemas.microsoft.com/office/powerpoint/2010/main" val="2158126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143DB69-0195-4831-A582-9AD13782C359}"/>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endParaRPr lang="en-US"/>
          </a:p>
        </p:txBody>
      </p:sp>
      <p:sp>
        <p:nvSpPr>
          <p:cNvPr id="3" name="Subtitlu 2">
            <a:extLst>
              <a:ext uri="{FF2B5EF4-FFF2-40B4-BE49-F238E27FC236}">
                <a16:creationId xmlns:a16="http://schemas.microsoft.com/office/drawing/2014/main" id="{0A6B548C-2BE0-4964-8950-55C605B36A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endParaRPr lang="en-US"/>
          </a:p>
        </p:txBody>
      </p:sp>
      <p:sp>
        <p:nvSpPr>
          <p:cNvPr id="4" name="Substituent dată 3">
            <a:extLst>
              <a:ext uri="{FF2B5EF4-FFF2-40B4-BE49-F238E27FC236}">
                <a16:creationId xmlns:a16="http://schemas.microsoft.com/office/drawing/2014/main" id="{5BC39020-7A4F-4F19-A275-A73ACB2298BA}"/>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0CF1D3BC-2171-47E4-8439-6037B92FE24C}"/>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4A349EE6-60DC-43E1-B0D6-4BAE49DD7409}"/>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88941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022A818-2D62-4B42-AD90-99FBB5246D85}"/>
              </a:ext>
            </a:extLst>
          </p:cNvPr>
          <p:cNvSpPr>
            <a:spLocks noGrp="1"/>
          </p:cNvSpPr>
          <p:nvPr>
            <p:ph type="title"/>
          </p:nvPr>
        </p:nvSpPr>
        <p:spPr/>
        <p:txBody>
          <a:bodyPr/>
          <a:lstStyle/>
          <a:p>
            <a:r>
              <a:rPr lang="ro-RO"/>
              <a:t>Faceți clic pentru a edita stilul de titlu coordonator</a:t>
            </a:r>
            <a:endParaRPr lang="en-US"/>
          </a:p>
        </p:txBody>
      </p:sp>
      <p:sp>
        <p:nvSpPr>
          <p:cNvPr id="3" name="Substituent text vertical 2">
            <a:extLst>
              <a:ext uri="{FF2B5EF4-FFF2-40B4-BE49-F238E27FC236}">
                <a16:creationId xmlns:a16="http://schemas.microsoft.com/office/drawing/2014/main" id="{769697B0-74FF-436F-BF0D-128CD9EB5BDD}"/>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BBAEFD4F-4368-456F-A3B0-AD38B1E61E6B}"/>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BC24CFF1-BB8B-4549-8BCE-04B86779DAEF}"/>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2EAEC0F0-E171-47D0-95D3-C7A31037E7F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971685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F00631C3-5209-4F81-8F5E-65910B1A9782}"/>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endParaRPr lang="en-US"/>
          </a:p>
        </p:txBody>
      </p:sp>
      <p:sp>
        <p:nvSpPr>
          <p:cNvPr id="3" name="Substituent text vertical 2">
            <a:extLst>
              <a:ext uri="{FF2B5EF4-FFF2-40B4-BE49-F238E27FC236}">
                <a16:creationId xmlns:a16="http://schemas.microsoft.com/office/drawing/2014/main" id="{5FDC74BB-D3C1-491B-BAE3-38214F3C1F5E}"/>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C7DC3B9E-6759-4795-A5CF-6961284E55E4}"/>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21F54FA8-0918-4097-B72C-4DE226F4432A}"/>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3A71C8B1-A103-497F-9635-EDF59DDD815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926213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83FB4CC-2DCA-4097-B2FD-A99F6CB9071E}"/>
              </a:ext>
            </a:extLst>
          </p:cNvPr>
          <p:cNvSpPr>
            <a:spLocks noGrp="1"/>
          </p:cNvSpPr>
          <p:nvPr>
            <p:ph type="title"/>
          </p:nvPr>
        </p:nvSpPr>
        <p:spPr/>
        <p:txBody>
          <a:body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28C56B81-FC98-4D4F-A9C5-A7F45C355869}"/>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39D7E3FA-9C60-4EAF-9384-C5E186835113}"/>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14697EC7-9BE6-4F0D-9484-EE564BCEBC8E}"/>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799F25C3-F47C-41BC-BBF9-4DE317883C2C}"/>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5344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5937025-62AE-4E00-BEC9-AC388CE18270}"/>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36ED24DB-11DE-409F-93A5-C826BE0A12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0A53FDEF-B1E3-4E01-8E94-2CFB748D2F95}"/>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41EE3618-C552-4D2B-A756-1FC2B6B2973C}"/>
              </a:ext>
            </a:extLst>
          </p:cNvPr>
          <p:cNvSpPr>
            <a:spLocks noGrp="1"/>
          </p:cNvSpPr>
          <p:nvPr>
            <p:ph type="ftr" sz="quarter" idx="11"/>
          </p:nvPr>
        </p:nvSpPr>
        <p:spPr/>
        <p:txBody>
          <a:bodyPr/>
          <a:lstStyle/>
          <a:p>
            <a:endParaRPr lang="en-US" dirty="0"/>
          </a:p>
        </p:txBody>
      </p:sp>
      <p:sp>
        <p:nvSpPr>
          <p:cNvPr id="6" name="Substituent număr diapozitiv 5">
            <a:extLst>
              <a:ext uri="{FF2B5EF4-FFF2-40B4-BE49-F238E27FC236}">
                <a16:creationId xmlns:a16="http://schemas.microsoft.com/office/drawing/2014/main" id="{EF86B1D6-A3FF-4AE6-81FE-6D2CF881F237}"/>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149173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25F3A6B-A78F-440C-8035-6ABF025C4D97}"/>
              </a:ext>
            </a:extLst>
          </p:cNvPr>
          <p:cNvSpPr>
            <a:spLocks noGrp="1"/>
          </p:cNvSpPr>
          <p:nvPr>
            <p:ph type="title"/>
          </p:nvPr>
        </p:nvSpPr>
        <p:spPr/>
        <p:txBody>
          <a:body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47580DC3-0244-44B4-86EC-765DECFBF763}"/>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conținut 3">
            <a:extLst>
              <a:ext uri="{FF2B5EF4-FFF2-40B4-BE49-F238E27FC236}">
                <a16:creationId xmlns:a16="http://schemas.microsoft.com/office/drawing/2014/main" id="{3690D545-2208-47DC-8D4D-6852FB4E2E18}"/>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dată 4">
            <a:extLst>
              <a:ext uri="{FF2B5EF4-FFF2-40B4-BE49-F238E27FC236}">
                <a16:creationId xmlns:a16="http://schemas.microsoft.com/office/drawing/2014/main" id="{81E8A37C-E137-401C-838D-15BC687D5821}"/>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DE4206A5-2EC1-44A5-81B1-9F9C89FD1F1A}"/>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4FC35172-1E64-4943-9149-F71A4C41716F}"/>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12962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1CC2801-C0CF-4630-A315-D06BC5E9EC51}"/>
              </a:ext>
            </a:extLst>
          </p:cNvPr>
          <p:cNvSpPr>
            <a:spLocks noGrp="1"/>
          </p:cNvSpPr>
          <p:nvPr>
            <p:ph type="title"/>
          </p:nvPr>
        </p:nvSpPr>
        <p:spPr>
          <a:xfrm>
            <a:off x="839788" y="365125"/>
            <a:ext cx="10515600" cy="1325563"/>
          </a:xfrm>
        </p:spPr>
        <p:txBody>
          <a:body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9E1F4350-074B-4DA7-9605-878958AD0F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6A9A1EA3-0C05-4882-A16D-CF70DD23AD36}"/>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text 4">
            <a:extLst>
              <a:ext uri="{FF2B5EF4-FFF2-40B4-BE49-F238E27FC236}">
                <a16:creationId xmlns:a16="http://schemas.microsoft.com/office/drawing/2014/main" id="{92ACCA1E-1700-488C-8CA8-65AE2BDEA8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41A3847C-40D2-458B-B8CF-A8C82045E225}"/>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7" name="Substituent dată 6">
            <a:extLst>
              <a:ext uri="{FF2B5EF4-FFF2-40B4-BE49-F238E27FC236}">
                <a16:creationId xmlns:a16="http://schemas.microsoft.com/office/drawing/2014/main" id="{22BA0380-F23D-4799-86A0-D020024A7C4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8" name="Substituent subsol 7">
            <a:extLst>
              <a:ext uri="{FF2B5EF4-FFF2-40B4-BE49-F238E27FC236}">
                <a16:creationId xmlns:a16="http://schemas.microsoft.com/office/drawing/2014/main" id="{76339661-6BA5-49E4-A28D-E828B1544C69}"/>
              </a:ext>
            </a:extLst>
          </p:cNvPr>
          <p:cNvSpPr>
            <a:spLocks noGrp="1"/>
          </p:cNvSpPr>
          <p:nvPr>
            <p:ph type="ftr" sz="quarter" idx="11"/>
          </p:nvPr>
        </p:nvSpPr>
        <p:spPr/>
        <p:txBody>
          <a:bodyPr/>
          <a:lstStyle/>
          <a:p>
            <a:endParaRPr lang="en-US" dirty="0"/>
          </a:p>
        </p:txBody>
      </p:sp>
      <p:sp>
        <p:nvSpPr>
          <p:cNvPr id="9" name="Substituent număr diapozitiv 8">
            <a:extLst>
              <a:ext uri="{FF2B5EF4-FFF2-40B4-BE49-F238E27FC236}">
                <a16:creationId xmlns:a16="http://schemas.microsoft.com/office/drawing/2014/main" id="{3656B748-1305-4258-BF8B-027934BB2A5B}"/>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3966593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D7B60F5-1C3C-4446-9912-2A8726DF5631}"/>
              </a:ext>
            </a:extLst>
          </p:cNvPr>
          <p:cNvSpPr>
            <a:spLocks noGrp="1"/>
          </p:cNvSpPr>
          <p:nvPr>
            <p:ph type="title"/>
          </p:nvPr>
        </p:nvSpPr>
        <p:spPr>
          <a:xfrm>
            <a:off x="838200" y="365126"/>
            <a:ext cx="10515600" cy="486522"/>
          </a:xfrm>
        </p:spPr>
        <p:txBody>
          <a:bodyPr>
            <a:normAutofit/>
          </a:bodyPr>
          <a:lstStyle>
            <a:lvl1pPr>
              <a:defRPr sz="2400"/>
            </a:lvl1pPr>
          </a:lstStyle>
          <a:p>
            <a:endParaRPr lang="en-US" dirty="0"/>
          </a:p>
        </p:txBody>
      </p:sp>
      <p:sp>
        <p:nvSpPr>
          <p:cNvPr id="3" name="Substituent dată 2">
            <a:extLst>
              <a:ext uri="{FF2B5EF4-FFF2-40B4-BE49-F238E27FC236}">
                <a16:creationId xmlns:a16="http://schemas.microsoft.com/office/drawing/2014/main" id="{E06F795F-8BED-4A39-BFE4-D0AE390AB77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4" name="Substituent subsol 3">
            <a:extLst>
              <a:ext uri="{FF2B5EF4-FFF2-40B4-BE49-F238E27FC236}">
                <a16:creationId xmlns:a16="http://schemas.microsoft.com/office/drawing/2014/main" id="{1988FFFF-E256-48FF-B680-D64874BC80FE}"/>
              </a:ext>
            </a:extLst>
          </p:cNvPr>
          <p:cNvSpPr>
            <a:spLocks noGrp="1"/>
          </p:cNvSpPr>
          <p:nvPr>
            <p:ph type="ftr" sz="quarter" idx="11"/>
          </p:nvPr>
        </p:nvSpPr>
        <p:spPr/>
        <p:txBody>
          <a:bodyPr/>
          <a:lstStyle/>
          <a:p>
            <a:endParaRPr lang="en-US" dirty="0"/>
          </a:p>
        </p:txBody>
      </p:sp>
      <p:sp>
        <p:nvSpPr>
          <p:cNvPr id="5" name="Substituent număr diapozitiv 4">
            <a:extLst>
              <a:ext uri="{FF2B5EF4-FFF2-40B4-BE49-F238E27FC236}">
                <a16:creationId xmlns:a16="http://schemas.microsoft.com/office/drawing/2014/main" id="{3CBF156E-BBE9-4E50-B4DE-FE0A494EA324}"/>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256283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E0904599-4DC1-4E20-A915-5B71A5316DBD}"/>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3" name="Substituent subsol 2">
            <a:extLst>
              <a:ext uri="{FF2B5EF4-FFF2-40B4-BE49-F238E27FC236}">
                <a16:creationId xmlns:a16="http://schemas.microsoft.com/office/drawing/2014/main" id="{DD74B14D-3274-4C1D-A4ED-28E5DF046440}"/>
              </a:ext>
            </a:extLst>
          </p:cNvPr>
          <p:cNvSpPr>
            <a:spLocks noGrp="1"/>
          </p:cNvSpPr>
          <p:nvPr>
            <p:ph type="ftr" sz="quarter" idx="11"/>
          </p:nvPr>
        </p:nvSpPr>
        <p:spPr/>
        <p:txBody>
          <a:bodyPr/>
          <a:lstStyle/>
          <a:p>
            <a:endParaRPr lang="en-US" dirty="0"/>
          </a:p>
        </p:txBody>
      </p:sp>
      <p:sp>
        <p:nvSpPr>
          <p:cNvPr id="4" name="Substituent număr diapozitiv 3">
            <a:extLst>
              <a:ext uri="{FF2B5EF4-FFF2-40B4-BE49-F238E27FC236}">
                <a16:creationId xmlns:a16="http://schemas.microsoft.com/office/drawing/2014/main" id="{CE8AC9C1-569E-4538-9F64-6D5194FB6FD2}"/>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74465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77DA779-827A-4ED1-BF13-7857F0F6F416}"/>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US"/>
          </a:p>
        </p:txBody>
      </p:sp>
      <p:sp>
        <p:nvSpPr>
          <p:cNvPr id="3" name="Substituent conținut 2">
            <a:extLst>
              <a:ext uri="{FF2B5EF4-FFF2-40B4-BE49-F238E27FC236}">
                <a16:creationId xmlns:a16="http://schemas.microsoft.com/office/drawing/2014/main" id="{3EF5E6FB-4440-4237-BA30-5B71EE8FA1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text 3">
            <a:extLst>
              <a:ext uri="{FF2B5EF4-FFF2-40B4-BE49-F238E27FC236}">
                <a16:creationId xmlns:a16="http://schemas.microsoft.com/office/drawing/2014/main" id="{ABA87B6D-5FC5-4A9C-B158-43FB8D4667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8C354B77-10F6-43B0-8875-15576B5F58E1}"/>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9BDC24CB-79E5-4DCE-9B1D-46D2A3B32449}"/>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BF2A311E-84C7-443B-A1CC-1F30DCFBAE2F}"/>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2754885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836E169-BCEC-4B85-8ACB-4DF49ECFA80D}"/>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US"/>
          </a:p>
        </p:txBody>
      </p:sp>
      <p:sp>
        <p:nvSpPr>
          <p:cNvPr id="3" name="Substituent imagine 2">
            <a:extLst>
              <a:ext uri="{FF2B5EF4-FFF2-40B4-BE49-F238E27FC236}">
                <a16:creationId xmlns:a16="http://schemas.microsoft.com/office/drawing/2014/main" id="{7FD4554A-BF63-4FE4-BA25-C508E22B11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Substituent text 3">
            <a:extLst>
              <a:ext uri="{FF2B5EF4-FFF2-40B4-BE49-F238E27FC236}">
                <a16:creationId xmlns:a16="http://schemas.microsoft.com/office/drawing/2014/main" id="{5FCA3B45-A134-4EAA-95C4-1A9568F2A0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4E13E766-9C96-4BFE-BD4A-C2F386A8B8D7}"/>
              </a:ext>
            </a:extLst>
          </p:cNvPr>
          <p:cNvSpPr>
            <a:spLocks noGrp="1"/>
          </p:cNvSpPr>
          <p:nvPr>
            <p:ph type="dt" sz="half" idx="10"/>
          </p:nvPr>
        </p:nvSpPr>
        <p:spPr/>
        <p:txBody>
          <a:bodyPr/>
          <a:lstStyle/>
          <a:p>
            <a:fld id="{0AAB9A0C-F89E-4449-AEFE-A44A67730AD3}" type="datetimeFigureOut">
              <a:rPr lang="en-US" smtClean="0"/>
              <a:t>1/25/2023</a:t>
            </a:fld>
            <a:endParaRPr lang="en-US" dirty="0"/>
          </a:p>
        </p:txBody>
      </p:sp>
      <p:sp>
        <p:nvSpPr>
          <p:cNvPr id="6" name="Substituent subsol 5">
            <a:extLst>
              <a:ext uri="{FF2B5EF4-FFF2-40B4-BE49-F238E27FC236}">
                <a16:creationId xmlns:a16="http://schemas.microsoft.com/office/drawing/2014/main" id="{F0CE9668-E569-4E0E-ABAF-A89B0BBE6E7C}"/>
              </a:ext>
            </a:extLst>
          </p:cNvPr>
          <p:cNvSpPr>
            <a:spLocks noGrp="1"/>
          </p:cNvSpPr>
          <p:nvPr>
            <p:ph type="ftr" sz="quarter" idx="11"/>
          </p:nvPr>
        </p:nvSpPr>
        <p:spPr/>
        <p:txBody>
          <a:bodyPr/>
          <a:lstStyle/>
          <a:p>
            <a:endParaRPr lang="en-US" dirty="0"/>
          </a:p>
        </p:txBody>
      </p:sp>
      <p:sp>
        <p:nvSpPr>
          <p:cNvPr id="7" name="Substituent număr diapozitiv 6">
            <a:extLst>
              <a:ext uri="{FF2B5EF4-FFF2-40B4-BE49-F238E27FC236}">
                <a16:creationId xmlns:a16="http://schemas.microsoft.com/office/drawing/2014/main" id="{A4F73716-0894-4928-8914-5123C9674023}"/>
              </a:ext>
            </a:extLst>
          </p:cNvPr>
          <p:cNvSpPr>
            <a:spLocks noGrp="1"/>
          </p:cNvSpPr>
          <p:nvPr>
            <p:ph type="sldNum" sz="quarter" idx="12"/>
          </p:nvPr>
        </p:nvSpPr>
        <p:spPr/>
        <p:txBody>
          <a:bodyPr/>
          <a:lstStyle/>
          <a:p>
            <a:fld id="{E7928317-3275-45B1-A8CF-2231CB39B59B}" type="slidenum">
              <a:rPr lang="en-US" smtClean="0"/>
              <a:t>‹#›</a:t>
            </a:fld>
            <a:endParaRPr lang="en-US" dirty="0"/>
          </a:p>
        </p:txBody>
      </p:sp>
    </p:spTree>
    <p:extLst>
      <p:ext uri="{BB962C8B-B14F-4D97-AF65-F5344CB8AC3E}">
        <p14:creationId xmlns:p14="http://schemas.microsoft.com/office/powerpoint/2010/main" val="1190877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885F5603-B11B-4F41-97F1-BAFB417F20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endParaRPr lang="en-US"/>
          </a:p>
        </p:txBody>
      </p:sp>
      <p:sp>
        <p:nvSpPr>
          <p:cNvPr id="3" name="Substituent text 2">
            <a:extLst>
              <a:ext uri="{FF2B5EF4-FFF2-40B4-BE49-F238E27FC236}">
                <a16:creationId xmlns:a16="http://schemas.microsoft.com/office/drawing/2014/main" id="{A36596C4-C825-4C2E-98F0-E37116956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a:extLst>
              <a:ext uri="{FF2B5EF4-FFF2-40B4-BE49-F238E27FC236}">
                <a16:creationId xmlns:a16="http://schemas.microsoft.com/office/drawing/2014/main" id="{DDA9DBB5-E60A-4857-B0F8-78E92C5454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AB9A0C-F89E-4449-AEFE-A44A67730AD3}" type="datetimeFigureOut">
              <a:rPr lang="en-US" smtClean="0"/>
              <a:t>1/25/2023</a:t>
            </a:fld>
            <a:endParaRPr lang="en-US" dirty="0"/>
          </a:p>
        </p:txBody>
      </p:sp>
      <p:sp>
        <p:nvSpPr>
          <p:cNvPr id="5" name="Substituent subsol 4">
            <a:extLst>
              <a:ext uri="{FF2B5EF4-FFF2-40B4-BE49-F238E27FC236}">
                <a16:creationId xmlns:a16="http://schemas.microsoft.com/office/drawing/2014/main" id="{38DC197A-6848-4639-BF3D-F29FB3587E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ubstituent număr diapozitiv 5">
            <a:extLst>
              <a:ext uri="{FF2B5EF4-FFF2-40B4-BE49-F238E27FC236}">
                <a16:creationId xmlns:a16="http://schemas.microsoft.com/office/drawing/2014/main" id="{46DA4D73-616F-47AF-ABCF-867B442205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928317-3275-45B1-A8CF-2231CB39B59B}" type="slidenum">
              <a:rPr lang="en-US" smtClean="0"/>
              <a:t>‹#›</a:t>
            </a:fld>
            <a:endParaRPr lang="en-US" dirty="0"/>
          </a:p>
        </p:txBody>
      </p:sp>
    </p:spTree>
    <p:extLst>
      <p:ext uri="{BB962C8B-B14F-4D97-AF65-F5344CB8AC3E}">
        <p14:creationId xmlns:p14="http://schemas.microsoft.com/office/powerpoint/2010/main" val="2471299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5" Type="http://schemas.openxmlformats.org/officeDocument/2006/relationships/image" Target="../media/image4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 Id="rId14" Type="http://schemas.openxmlformats.org/officeDocument/2006/relationships/image" Target="../media/image45.png"/></Relationships>
</file>

<file path=ppt/slides/_rels/slide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D4CA370-25E1-4CF6-A679-9D0EA0F10587}"/>
              </a:ext>
            </a:extLst>
          </p:cNvPr>
          <p:cNvSpPr>
            <a:spLocks noGrp="1"/>
          </p:cNvSpPr>
          <p:nvPr>
            <p:ph type="ctrTitle"/>
          </p:nvPr>
        </p:nvSpPr>
        <p:spPr>
          <a:xfrm>
            <a:off x="1524000" y="1122363"/>
            <a:ext cx="9144000" cy="1020473"/>
          </a:xfrm>
        </p:spPr>
        <p:txBody>
          <a:bodyPr>
            <a:normAutofit/>
          </a:bodyPr>
          <a:lstStyle/>
          <a:p>
            <a:r>
              <a:rPr lang="en-US" sz="4000" dirty="0"/>
              <a:t>Differential Pair</a:t>
            </a:r>
          </a:p>
        </p:txBody>
      </p:sp>
      <p:sp>
        <p:nvSpPr>
          <p:cNvPr id="3" name="Subtitlu 2">
            <a:extLst>
              <a:ext uri="{FF2B5EF4-FFF2-40B4-BE49-F238E27FC236}">
                <a16:creationId xmlns:a16="http://schemas.microsoft.com/office/drawing/2014/main" id="{76728051-7EAE-4865-B651-A3C9F2A3D82A}"/>
              </a:ext>
            </a:extLst>
          </p:cNvPr>
          <p:cNvSpPr>
            <a:spLocks noGrp="1"/>
          </p:cNvSpPr>
          <p:nvPr>
            <p:ph type="subTitle" idx="1"/>
          </p:nvPr>
        </p:nvSpPr>
        <p:spPr>
          <a:xfrm>
            <a:off x="1524000" y="2336800"/>
            <a:ext cx="9144000" cy="2921000"/>
          </a:xfrm>
        </p:spPr>
        <p:txBody>
          <a:bodyPr/>
          <a:lstStyle/>
          <a:p>
            <a:r>
              <a:rPr lang="en-US" dirty="0"/>
              <a:t>FILS – Integrated Circuits</a:t>
            </a:r>
          </a:p>
        </p:txBody>
      </p:sp>
    </p:spTree>
    <p:extLst>
      <p:ext uri="{BB962C8B-B14F-4D97-AF65-F5344CB8AC3E}">
        <p14:creationId xmlns:p14="http://schemas.microsoft.com/office/powerpoint/2010/main" val="1123920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mc:AlternateContent xmlns:mc="http://schemas.openxmlformats.org/markup-compatibility/2006" xmlns:a14="http://schemas.microsoft.com/office/drawing/2010/main">
        <mc:Choice Requires="a14">
          <p:sp>
            <p:nvSpPr>
              <p:cNvPr id="6" name="CasetăText 23">
                <a:extLst>
                  <a:ext uri="{FF2B5EF4-FFF2-40B4-BE49-F238E27FC236}">
                    <a16:creationId xmlns:a16="http://schemas.microsoft.com/office/drawing/2014/main" id="{4731F144-024F-46DB-AE3E-2E138B1731B1}"/>
                  </a:ext>
                </a:extLst>
              </p:cNvPr>
              <p:cNvSpPr txBox="1"/>
              <p:nvPr/>
            </p:nvSpPr>
            <p:spPr>
              <a:xfrm>
                <a:off x="400050" y="893893"/>
                <a:ext cx="10792206" cy="1037463"/>
              </a:xfrm>
              <a:prstGeom prst="rect">
                <a:avLst/>
              </a:prstGeom>
              <a:noFill/>
            </p:spPr>
            <p:txBody>
              <a:bodyPr wrap="square" rtlCol="0">
                <a:spAutoFit/>
              </a:bodyPr>
              <a:lstStyle/>
              <a:p>
                <a:r>
                  <a:rPr lang="en-US" b="1" dirty="0"/>
                  <a:t>Small Unbalance</a:t>
                </a:r>
                <a:r>
                  <a:rPr lang="en-US" dirty="0"/>
                  <a:t> (Region II) (continues)</a:t>
                </a:r>
              </a:p>
              <a:p>
                <a:pPr marL="342900" indent="-342900">
                  <a:buFont typeface="Arial" panose="020B0604020202020204" pitchFamily="34" charset="0"/>
                  <a:buChar char="•"/>
                </a:pPr>
                <a:r>
                  <a:rPr lang="en-US" dirty="0"/>
                  <a:t>We can plot I</a:t>
                </a:r>
                <a:r>
                  <a:rPr lang="en-US" baseline="-25000" dirty="0"/>
                  <a:t>D1</a:t>
                </a:r>
                <a:r>
                  <a:rPr lang="en-US" dirty="0"/>
                  <a:t> and I</a:t>
                </a:r>
                <a:r>
                  <a:rPr lang="en-US" baseline="-25000" dirty="0"/>
                  <a:t>D2</a:t>
                </a:r>
                <a:r>
                  <a:rPr lang="en-US" dirty="0"/>
                  <a:t> as a function of V</a:t>
                </a:r>
                <a:r>
                  <a:rPr lang="en-US" baseline="-25000" dirty="0"/>
                  <a:t>d</a:t>
                </a:r>
                <a:r>
                  <a:rPr lang="en-US" dirty="0"/>
                  <a:t>. It can be seen that I</a:t>
                </a:r>
                <a:r>
                  <a:rPr lang="en-US" baseline="-25000" dirty="0"/>
                  <a:t>D1</a:t>
                </a:r>
                <a:r>
                  <a:rPr lang="en-US" dirty="0"/>
                  <a:t>+I</a:t>
                </a:r>
                <a:r>
                  <a:rPr lang="en-US" baseline="-25000" dirty="0"/>
                  <a:t>D2</a:t>
                </a:r>
                <a:r>
                  <a:rPr lang="en-US" dirty="0"/>
                  <a:t> is constant.</a:t>
                </a:r>
              </a:p>
              <a:p>
                <a:pPr marL="342900" indent="-342900">
                  <a:buFont typeface="Arial" panose="020B0604020202020204" pitchFamily="34" charset="0"/>
                  <a:buChar char="•"/>
                </a:pPr>
                <a:r>
                  <a:rPr lang="en-US" dirty="0"/>
                  <a:t>This graph uses normalized values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𝜇</m:t>
                        </m:r>
                      </m:e>
                      <m:sub>
                        <m:r>
                          <a:rPr lang="en-US" b="0" i="1" smtClean="0">
                            <a:latin typeface="Cambria Math" panose="02040503050406030204" pitchFamily="18" charset="0"/>
                          </a:rPr>
                          <m:t>𝑛</m:t>
                        </m:r>
                      </m:sub>
                    </m:sSub>
                    <m:sSub>
                      <m:sSubPr>
                        <m:ctrlPr>
                          <a:rPr lang="en-US"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𝑜𝑥</m:t>
                        </m:r>
                      </m:sub>
                    </m:sSub>
                    <m:r>
                      <a:rPr lang="en-US" b="0" i="1" smtClean="0">
                        <a:latin typeface="Cambria Math" panose="02040503050406030204" pitchFamily="18" charset="0"/>
                      </a:rPr>
                      <m:t>(</m:t>
                    </m:r>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𝐿</m:t>
                    </m:r>
                    <m:r>
                      <a:rPr lang="en-US" b="0" i="1" smtClean="0">
                        <a:latin typeface="Cambria Math" panose="02040503050406030204" pitchFamily="18" charset="0"/>
                      </a:rPr>
                      <m:t>)</m:t>
                    </m:r>
                  </m:oMath>
                </a14:m>
                <a:r>
                  <a:rPr lang="en-US" dirty="0"/>
                  <a:t> was chosen </a:t>
                </a:r>
                <a14:m>
                  <m:oMath xmlns:m="http://schemas.openxmlformats.org/officeDocument/2006/math">
                    <m:r>
                      <a:rPr lang="en-US" b="0" i="1" smtClean="0">
                        <a:latin typeface="Cambria Math" panose="02040503050406030204" pitchFamily="18" charset="0"/>
                      </a:rPr>
                      <m:t>1/4</m:t>
                    </m:r>
                  </m:oMath>
                </a14:m>
                <a:r>
                  <a:rPr lang="en-US" dirty="0"/>
                  <a:t> so the max current value is 1.</a:t>
                </a:r>
              </a:p>
            </p:txBody>
          </p:sp>
        </mc:Choice>
        <mc:Fallback xmlns="">
          <p:sp>
            <p:nvSpPr>
              <p:cNvPr id="6" name="CasetăText 23">
                <a:extLst>
                  <a:ext uri="{FF2B5EF4-FFF2-40B4-BE49-F238E27FC236}">
                    <a16:creationId xmlns:a16="http://schemas.microsoft.com/office/drawing/2014/main" id="{4731F144-024F-46DB-AE3E-2E138B1731B1}"/>
                  </a:ext>
                </a:extLst>
              </p:cNvPr>
              <p:cNvSpPr txBox="1">
                <a:spLocks noRot="1" noChangeAspect="1" noMove="1" noResize="1" noEditPoints="1" noAdjustHandles="1" noChangeArrowheads="1" noChangeShapeType="1" noTextEdit="1"/>
              </p:cNvSpPr>
              <p:nvPr/>
            </p:nvSpPr>
            <p:spPr>
              <a:xfrm>
                <a:off x="400050" y="893893"/>
                <a:ext cx="10792206" cy="1037463"/>
              </a:xfrm>
              <a:prstGeom prst="rect">
                <a:avLst/>
              </a:prstGeom>
              <a:blipFill>
                <a:blip r:embed="rId2"/>
                <a:stretch>
                  <a:fillRect l="-508" t="-3529" b="-3529"/>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C6AEC840-7DE2-4B6A-BA90-708B1AFE6EFE}"/>
              </a:ext>
            </a:extLst>
          </p:cNvPr>
          <p:cNvPicPr>
            <a:picLocks noChangeAspect="1"/>
          </p:cNvPicPr>
          <p:nvPr/>
        </p:nvPicPr>
        <p:blipFill>
          <a:blip r:embed="rId3"/>
          <a:stretch>
            <a:fillRect/>
          </a:stretch>
        </p:blipFill>
        <p:spPr>
          <a:xfrm>
            <a:off x="2036064" y="1987286"/>
            <a:ext cx="7973568" cy="4652480"/>
          </a:xfrm>
          <a:prstGeom prst="rect">
            <a:avLst/>
          </a:prstGeom>
        </p:spPr>
      </p:pic>
    </p:spTree>
    <p:extLst>
      <p:ext uri="{BB962C8B-B14F-4D97-AF65-F5344CB8AC3E}">
        <p14:creationId xmlns:p14="http://schemas.microsoft.com/office/powerpoint/2010/main" val="2008872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921246" cy="646331"/>
          </a:xfrm>
          <a:prstGeom prst="rect">
            <a:avLst/>
          </a:prstGeom>
          <a:noFill/>
        </p:spPr>
        <p:txBody>
          <a:bodyPr wrap="square" rtlCol="0">
            <a:spAutoFit/>
          </a:bodyPr>
          <a:lstStyle/>
          <a:p>
            <a:r>
              <a:rPr lang="en-US" b="1" dirty="0"/>
              <a:t>Large Unbalance</a:t>
            </a:r>
            <a:r>
              <a:rPr lang="en-US" dirty="0"/>
              <a:t> (Region III)</a:t>
            </a:r>
          </a:p>
          <a:p>
            <a:pPr marL="342900" indent="-342900">
              <a:buFont typeface="Arial" panose="020B0604020202020204" pitchFamily="34" charset="0"/>
              <a:buChar char="•"/>
            </a:pPr>
            <a:r>
              <a:rPr lang="en-US" dirty="0"/>
              <a:t>When the differential voltage reaches</a:t>
            </a:r>
          </a:p>
        </p:txBody>
      </p:sp>
      <p:pic>
        <p:nvPicPr>
          <p:cNvPr id="5" name="Picture 4">
            <a:extLst>
              <a:ext uri="{FF2B5EF4-FFF2-40B4-BE49-F238E27FC236}">
                <a16:creationId xmlns:a16="http://schemas.microsoft.com/office/drawing/2014/main" id="{45D98928-B500-4BE3-9F8E-1158BEAE7AA5}"/>
              </a:ext>
            </a:extLst>
          </p:cNvPr>
          <p:cNvPicPr>
            <a:picLocks noChangeAspect="1"/>
          </p:cNvPicPr>
          <p:nvPr/>
        </p:nvPicPr>
        <p:blipFill>
          <a:blip r:embed="rId2"/>
          <a:stretch>
            <a:fillRect/>
          </a:stretch>
        </p:blipFill>
        <p:spPr>
          <a:xfrm>
            <a:off x="7509054" y="909131"/>
            <a:ext cx="4350412" cy="5412415"/>
          </a:xfrm>
          <a:prstGeom prst="rect">
            <a:avLst/>
          </a:prstGeom>
        </p:spPr>
      </p:pic>
      <mc:AlternateContent xmlns:mc="http://schemas.openxmlformats.org/markup-compatibility/2006" xmlns:a14="http://schemas.microsoft.com/office/drawing/2010/main">
        <mc:Choice Requires="a14">
          <p:sp>
            <p:nvSpPr>
              <p:cNvPr id="28" name="Dreptunghi 4">
                <a:extLst>
                  <a:ext uri="{FF2B5EF4-FFF2-40B4-BE49-F238E27FC236}">
                    <a16:creationId xmlns:a16="http://schemas.microsoft.com/office/drawing/2014/main" id="{D9E9431C-1DAD-48FA-8657-B80F9471FA8B}"/>
                  </a:ext>
                </a:extLst>
              </p:cNvPr>
              <p:cNvSpPr/>
              <p:nvPr/>
            </p:nvSpPr>
            <p:spPr>
              <a:xfrm>
                <a:off x="769011" y="1540223"/>
                <a:ext cx="1720297" cy="662746"/>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𝑜𝑣𝑥</m:t>
                              </m:r>
                            </m:sub>
                          </m:sSub>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oMath>
                  </m:oMathPara>
                </a14:m>
                <a:endParaRPr lang="en-US" dirty="0"/>
              </a:p>
            </p:txBody>
          </p:sp>
        </mc:Choice>
        <mc:Fallback xmlns="">
          <p:sp>
            <p:nvSpPr>
              <p:cNvPr id="28" name="Dreptunghi 4">
                <a:extLst>
                  <a:ext uri="{FF2B5EF4-FFF2-40B4-BE49-F238E27FC236}">
                    <a16:creationId xmlns:a16="http://schemas.microsoft.com/office/drawing/2014/main" id="{D9E9431C-1DAD-48FA-8657-B80F9471FA8B}"/>
                  </a:ext>
                </a:extLst>
              </p:cNvPr>
              <p:cNvSpPr>
                <a:spLocks noRot="1" noChangeAspect="1" noMove="1" noResize="1" noEditPoints="1" noAdjustHandles="1" noChangeArrowheads="1" noChangeShapeType="1" noTextEdit="1"/>
              </p:cNvSpPr>
              <p:nvPr/>
            </p:nvSpPr>
            <p:spPr>
              <a:xfrm>
                <a:off x="769011" y="1540223"/>
                <a:ext cx="1720297" cy="662746"/>
              </a:xfrm>
              <a:prstGeom prst="rect">
                <a:avLst/>
              </a:prstGeom>
              <a:blipFill>
                <a:blip r:embed="rId3"/>
                <a:stretch>
                  <a:fillRect/>
                </a:stretch>
              </a:blipFill>
            </p:spPr>
            <p:txBody>
              <a:bodyPr/>
              <a:lstStyle/>
              <a:p>
                <a:r>
                  <a:rPr lang="en-US">
                    <a:noFill/>
                  </a:rPr>
                  <a:t> </a:t>
                </a:r>
              </a:p>
            </p:txBody>
          </p:sp>
        </mc:Fallback>
      </mc:AlternateContent>
      <p:sp>
        <p:nvSpPr>
          <p:cNvPr id="29" name="CasetăText 23">
            <a:extLst>
              <a:ext uri="{FF2B5EF4-FFF2-40B4-BE49-F238E27FC236}">
                <a16:creationId xmlns:a16="http://schemas.microsoft.com/office/drawing/2014/main" id="{F04077C2-131C-44FF-BDDD-D820A6F80D8A}"/>
              </a:ext>
            </a:extLst>
          </p:cNvPr>
          <p:cNvSpPr txBox="1"/>
          <p:nvPr/>
        </p:nvSpPr>
        <p:spPr>
          <a:xfrm>
            <a:off x="400050" y="2186554"/>
            <a:ext cx="6921246" cy="2031325"/>
          </a:xfrm>
          <a:prstGeom prst="rect">
            <a:avLst/>
          </a:prstGeom>
          <a:noFill/>
        </p:spPr>
        <p:txBody>
          <a:bodyPr wrap="square" rtlCol="0">
            <a:spAutoFit/>
          </a:bodyPr>
          <a:lstStyle/>
          <a:p>
            <a:pPr marL="342900" indent="-342900">
              <a:buFont typeface="Arial" panose="020B0604020202020204" pitchFamily="34" charset="0"/>
              <a:buChar char="•"/>
            </a:pPr>
            <a:r>
              <a:rPr lang="en-US" dirty="0"/>
              <a:t>One of the differential transistors closes and all the tail current flows through the other transistor.</a:t>
            </a:r>
          </a:p>
          <a:p>
            <a:pPr marL="342900" indent="-342900">
              <a:buFont typeface="Arial" panose="020B0604020202020204" pitchFamily="34" charset="0"/>
              <a:buChar char="•"/>
            </a:pPr>
            <a:r>
              <a:rPr lang="en-US" dirty="0"/>
              <a:t>In this case, we say that the differential pair is completely unbalanced in one direction.</a:t>
            </a:r>
          </a:p>
          <a:p>
            <a:pPr marL="342900" indent="-342900">
              <a:buFont typeface="Arial" panose="020B0604020202020204" pitchFamily="34" charset="0"/>
              <a:buChar char="•"/>
            </a:pPr>
            <a:r>
              <a:rPr lang="en-US" dirty="0"/>
              <a:t>If we increase the differential voltage above this level, nothing much will happen – the current will continue to flow through only one of the transistors and the other one will remain blocked.</a:t>
            </a:r>
            <a:endParaRPr lang="en-US" dirty="0">
              <a:solidFill>
                <a:srgbClr val="FF0000"/>
              </a:solidFill>
            </a:endParaRPr>
          </a:p>
        </p:txBody>
      </p:sp>
    </p:spTree>
    <p:extLst>
      <p:ext uri="{BB962C8B-B14F-4D97-AF65-F5344CB8AC3E}">
        <p14:creationId xmlns:p14="http://schemas.microsoft.com/office/powerpoint/2010/main" val="1358941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3"/>
            <a:ext cx="10792206" cy="369332"/>
          </a:xfrm>
          <a:prstGeom prst="rect">
            <a:avLst/>
          </a:prstGeom>
          <a:noFill/>
        </p:spPr>
        <p:txBody>
          <a:bodyPr wrap="square" rtlCol="0">
            <a:spAutoFit/>
          </a:bodyPr>
          <a:lstStyle/>
          <a:p>
            <a:pPr marL="342900" indent="-342900">
              <a:buFont typeface="Arial" panose="020B0604020202020204" pitchFamily="34" charset="0"/>
              <a:buChar char="•"/>
            </a:pPr>
            <a:r>
              <a:rPr lang="en-US" dirty="0"/>
              <a:t>I</a:t>
            </a:r>
            <a:r>
              <a:rPr lang="en-US" baseline="-25000" dirty="0"/>
              <a:t>D1</a:t>
            </a:r>
            <a:r>
              <a:rPr lang="en-US" dirty="0"/>
              <a:t> and I</a:t>
            </a:r>
            <a:r>
              <a:rPr lang="en-US" baseline="-25000" dirty="0"/>
              <a:t>D2</a:t>
            </a:r>
            <a:r>
              <a:rPr lang="en-US" dirty="0"/>
              <a:t> as a function of V</a:t>
            </a:r>
            <a:r>
              <a:rPr lang="en-US" baseline="-25000" dirty="0"/>
              <a:t>d</a:t>
            </a:r>
            <a:r>
              <a:rPr lang="en-US" dirty="0"/>
              <a:t>.</a:t>
            </a:r>
          </a:p>
        </p:txBody>
      </p:sp>
      <p:pic>
        <p:nvPicPr>
          <p:cNvPr id="9" name="Picture 8">
            <a:extLst>
              <a:ext uri="{FF2B5EF4-FFF2-40B4-BE49-F238E27FC236}">
                <a16:creationId xmlns:a16="http://schemas.microsoft.com/office/drawing/2014/main" id="{291E04B5-84EB-422E-97B0-5308E60128BD}"/>
              </a:ext>
            </a:extLst>
          </p:cNvPr>
          <p:cNvPicPr>
            <a:picLocks noChangeAspect="1"/>
          </p:cNvPicPr>
          <p:nvPr/>
        </p:nvPicPr>
        <p:blipFill>
          <a:blip r:embed="rId2"/>
          <a:stretch>
            <a:fillRect/>
          </a:stretch>
        </p:blipFill>
        <p:spPr>
          <a:xfrm>
            <a:off x="1535524" y="1319155"/>
            <a:ext cx="9581539" cy="5227949"/>
          </a:xfrm>
          <a:prstGeom prst="rect">
            <a:avLst/>
          </a:prstGeom>
        </p:spPr>
      </p:pic>
    </p:spTree>
    <p:extLst>
      <p:ext uri="{BB962C8B-B14F-4D97-AF65-F5344CB8AC3E}">
        <p14:creationId xmlns:p14="http://schemas.microsoft.com/office/powerpoint/2010/main" val="3664092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3"/>
            <a:ext cx="10792206" cy="369332"/>
          </a:xfrm>
          <a:prstGeom prst="rect">
            <a:avLst/>
          </a:prstGeom>
          <a:noFill/>
        </p:spPr>
        <p:txBody>
          <a:bodyPr wrap="square" rtlCol="0">
            <a:spAutoFit/>
          </a:bodyPr>
          <a:lstStyle/>
          <a:p>
            <a:pPr marL="342900" indent="-342900">
              <a:buFont typeface="Arial" panose="020B0604020202020204" pitchFamily="34" charset="0"/>
              <a:buChar char="•"/>
            </a:pPr>
            <a:r>
              <a:rPr lang="en-US" dirty="0"/>
              <a:t>V</a:t>
            </a:r>
            <a:r>
              <a:rPr lang="en-US" baseline="-25000" dirty="0"/>
              <a:t>op</a:t>
            </a:r>
            <a:r>
              <a:rPr lang="en-US" dirty="0"/>
              <a:t> and V</a:t>
            </a:r>
            <a:r>
              <a:rPr lang="en-US" baseline="-25000" dirty="0"/>
              <a:t>om</a:t>
            </a:r>
            <a:r>
              <a:rPr lang="en-US" dirty="0"/>
              <a:t> as a function of V</a:t>
            </a:r>
            <a:r>
              <a:rPr lang="en-US" baseline="-25000" dirty="0"/>
              <a:t>d</a:t>
            </a:r>
            <a:r>
              <a:rPr lang="en-US" dirty="0"/>
              <a:t>.</a:t>
            </a:r>
          </a:p>
        </p:txBody>
      </p:sp>
      <p:pic>
        <p:nvPicPr>
          <p:cNvPr id="5" name="Picture 4">
            <a:extLst>
              <a:ext uri="{FF2B5EF4-FFF2-40B4-BE49-F238E27FC236}">
                <a16:creationId xmlns:a16="http://schemas.microsoft.com/office/drawing/2014/main" id="{75F8D839-6331-44FA-AFF4-75723B968DC9}"/>
              </a:ext>
            </a:extLst>
          </p:cNvPr>
          <p:cNvPicPr>
            <a:picLocks noChangeAspect="1"/>
          </p:cNvPicPr>
          <p:nvPr/>
        </p:nvPicPr>
        <p:blipFill>
          <a:blip r:embed="rId2"/>
          <a:stretch>
            <a:fillRect/>
          </a:stretch>
        </p:blipFill>
        <p:spPr>
          <a:xfrm>
            <a:off x="1377091" y="1319155"/>
            <a:ext cx="9437817" cy="5107269"/>
          </a:xfrm>
          <a:prstGeom prst="rect">
            <a:avLst/>
          </a:prstGeom>
        </p:spPr>
      </p:pic>
    </p:spTree>
    <p:extLst>
      <p:ext uri="{BB962C8B-B14F-4D97-AF65-F5344CB8AC3E}">
        <p14:creationId xmlns:p14="http://schemas.microsoft.com/office/powerpoint/2010/main" val="363502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3863558" cy="461665"/>
          </a:xfrm>
          <a:prstGeom prst="rect">
            <a:avLst/>
          </a:prstGeom>
          <a:noFill/>
        </p:spPr>
        <p:txBody>
          <a:bodyPr wrap="none" rtlCol="0">
            <a:spAutoFit/>
          </a:bodyPr>
          <a:lstStyle/>
          <a:p>
            <a:r>
              <a:rPr lang="en-US" sz="2400" dirty="0"/>
              <a:t>Differential Pair – Active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1046292"/>
            <a:ext cx="7213854" cy="1200329"/>
          </a:xfrm>
          <a:prstGeom prst="rect">
            <a:avLst/>
          </a:prstGeom>
          <a:noFill/>
        </p:spPr>
        <p:txBody>
          <a:bodyPr wrap="square" rtlCol="0">
            <a:spAutoFit/>
          </a:bodyPr>
          <a:lstStyle/>
          <a:p>
            <a:r>
              <a:rPr lang="en-US" dirty="0"/>
              <a:t>Effects of introducing an active load:</a:t>
            </a:r>
          </a:p>
          <a:p>
            <a:pPr marL="342900" indent="-342900">
              <a:buFont typeface="Arial" panose="020B0604020202020204" pitchFamily="34" charset="0"/>
              <a:buChar char="•"/>
            </a:pPr>
            <a:r>
              <a:rPr lang="en-US" dirty="0"/>
              <a:t>The schematic is no longer perfectly symmetric.</a:t>
            </a:r>
          </a:p>
          <a:p>
            <a:pPr marL="342900" indent="-342900">
              <a:buFont typeface="Arial" panose="020B0604020202020204" pitchFamily="34" charset="0"/>
              <a:buChar char="•"/>
            </a:pPr>
            <a:r>
              <a:rPr lang="en-US" dirty="0"/>
              <a:t>Now the output is single-ended (no longer differential).</a:t>
            </a:r>
          </a:p>
          <a:p>
            <a:pPr marL="342900" indent="-342900">
              <a:buFont typeface="Arial" panose="020B0604020202020204" pitchFamily="34" charset="0"/>
              <a:buChar char="•"/>
            </a:pPr>
            <a:r>
              <a:rPr lang="en-US" dirty="0"/>
              <a:t>Gain and output impedance increase.</a:t>
            </a:r>
          </a:p>
        </p:txBody>
      </p:sp>
      <p:pic>
        <p:nvPicPr>
          <p:cNvPr id="8" name="Picture 7">
            <a:extLst>
              <a:ext uri="{FF2B5EF4-FFF2-40B4-BE49-F238E27FC236}">
                <a16:creationId xmlns:a16="http://schemas.microsoft.com/office/drawing/2014/main" id="{1FED647E-ADD4-4856-B850-035209F01CB1}"/>
              </a:ext>
            </a:extLst>
          </p:cNvPr>
          <p:cNvPicPr>
            <a:picLocks noChangeAspect="1"/>
          </p:cNvPicPr>
          <p:nvPr/>
        </p:nvPicPr>
        <p:blipFill>
          <a:blip r:embed="rId2"/>
          <a:stretch>
            <a:fillRect/>
          </a:stretch>
        </p:blipFill>
        <p:spPr>
          <a:xfrm>
            <a:off x="7768584" y="1131129"/>
            <a:ext cx="3980070" cy="5101439"/>
          </a:xfrm>
          <a:prstGeom prst="rect">
            <a:avLst/>
          </a:prstGeom>
        </p:spPr>
      </p:pic>
    </p:spTree>
    <p:extLst>
      <p:ext uri="{BB962C8B-B14F-4D97-AF65-F5344CB8AC3E}">
        <p14:creationId xmlns:p14="http://schemas.microsoft.com/office/powerpoint/2010/main" val="1498467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3863558" cy="461665"/>
          </a:xfrm>
          <a:prstGeom prst="rect">
            <a:avLst/>
          </a:prstGeom>
          <a:noFill/>
        </p:spPr>
        <p:txBody>
          <a:bodyPr wrap="none" rtlCol="0">
            <a:spAutoFit/>
          </a:bodyPr>
          <a:lstStyle/>
          <a:p>
            <a:r>
              <a:rPr lang="en-US" sz="2400" dirty="0"/>
              <a:t>Differential Pair – Active Load</a:t>
            </a:r>
            <a:endParaRPr lang="ro-RO" sz="2400" dirty="0"/>
          </a:p>
        </p:txBody>
      </p:sp>
      <p:pic>
        <p:nvPicPr>
          <p:cNvPr id="7" name="Picture 6">
            <a:extLst>
              <a:ext uri="{FF2B5EF4-FFF2-40B4-BE49-F238E27FC236}">
                <a16:creationId xmlns:a16="http://schemas.microsoft.com/office/drawing/2014/main" id="{526AE4B9-4922-418B-A181-87A16E735E1F}"/>
              </a:ext>
            </a:extLst>
          </p:cNvPr>
          <p:cNvPicPr>
            <a:picLocks noChangeAspect="1"/>
          </p:cNvPicPr>
          <p:nvPr/>
        </p:nvPicPr>
        <p:blipFill>
          <a:blip r:embed="rId2"/>
          <a:stretch>
            <a:fillRect/>
          </a:stretch>
        </p:blipFill>
        <p:spPr>
          <a:xfrm>
            <a:off x="7768584" y="1131129"/>
            <a:ext cx="3980070" cy="5101439"/>
          </a:xfrm>
          <a:prstGeom prst="rect">
            <a:avLst/>
          </a:prstGeom>
        </p:spPr>
      </p:pic>
      <p:sp>
        <p:nvSpPr>
          <p:cNvPr id="8" name="CasetăText 23">
            <a:extLst>
              <a:ext uri="{FF2B5EF4-FFF2-40B4-BE49-F238E27FC236}">
                <a16:creationId xmlns:a16="http://schemas.microsoft.com/office/drawing/2014/main" id="{5092CEAA-13D6-41D2-B5AE-1F5852E5A7D6}"/>
              </a:ext>
            </a:extLst>
          </p:cNvPr>
          <p:cNvSpPr txBox="1"/>
          <p:nvPr/>
        </p:nvSpPr>
        <p:spPr>
          <a:xfrm>
            <a:off x="400050" y="893892"/>
            <a:ext cx="6921246" cy="1200329"/>
          </a:xfrm>
          <a:prstGeom prst="rect">
            <a:avLst/>
          </a:prstGeom>
          <a:noFill/>
        </p:spPr>
        <p:txBody>
          <a:bodyPr wrap="square" rtlCol="0">
            <a:spAutoFit/>
          </a:bodyPr>
          <a:lstStyle/>
          <a:p>
            <a:r>
              <a:rPr lang="en-US" b="1" dirty="0"/>
              <a:t>Equilibrium</a:t>
            </a:r>
            <a:endParaRPr lang="en-US" dirty="0"/>
          </a:p>
          <a:p>
            <a:pPr marL="342900" indent="-342900">
              <a:buFont typeface="Arial" panose="020B0604020202020204" pitchFamily="34" charset="0"/>
              <a:buChar char="•"/>
            </a:pPr>
            <a:r>
              <a:rPr lang="en-US" dirty="0"/>
              <a:t>The equilibrium condition is still V</a:t>
            </a:r>
            <a:r>
              <a:rPr lang="en-US" baseline="-25000" dirty="0"/>
              <a:t>inp</a:t>
            </a:r>
            <a:r>
              <a:rPr lang="en-US" dirty="0"/>
              <a:t>=V</a:t>
            </a:r>
            <a:r>
              <a:rPr lang="en-US" baseline="-25000" dirty="0"/>
              <a:t>inm</a:t>
            </a:r>
            <a:r>
              <a:rPr lang="en-US" dirty="0"/>
              <a:t>.</a:t>
            </a:r>
          </a:p>
          <a:p>
            <a:pPr marL="342900" indent="-342900">
              <a:buFont typeface="Arial" panose="020B0604020202020204" pitchFamily="34" charset="0"/>
              <a:buChar char="•"/>
            </a:pPr>
            <a:r>
              <a:rPr lang="en-US" dirty="0"/>
              <a:t>We consider MN1 and MN2 identical, MP3 and MP4 identical.</a:t>
            </a:r>
          </a:p>
          <a:p>
            <a:pPr marL="342900" indent="-342900">
              <a:buFont typeface="Arial" panose="020B0604020202020204" pitchFamily="34" charset="0"/>
              <a:buChar char="•"/>
            </a:pPr>
            <a:r>
              <a:rPr lang="en-US" dirty="0"/>
              <a:t>In this case, we can see by symmetry that</a:t>
            </a:r>
          </a:p>
        </p:txBody>
      </p:sp>
      <mc:AlternateContent xmlns:mc="http://schemas.openxmlformats.org/markup-compatibility/2006" xmlns:a14="http://schemas.microsoft.com/office/drawing/2010/main">
        <mc:Choice Requires="a14">
          <p:sp>
            <p:nvSpPr>
              <p:cNvPr id="9" name="Dreptunghi 4">
                <a:extLst>
                  <a:ext uri="{FF2B5EF4-FFF2-40B4-BE49-F238E27FC236}">
                    <a16:creationId xmlns:a16="http://schemas.microsoft.com/office/drawing/2014/main" id="{852F98C3-B5A7-486D-B5EE-4C0BE48D2216}"/>
                  </a:ext>
                </a:extLst>
              </p:cNvPr>
              <p:cNvSpPr/>
              <p:nvPr/>
            </p:nvSpPr>
            <p:spPr>
              <a:xfrm>
                <a:off x="756819" y="2150150"/>
                <a:ext cx="2053437"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𝑂</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𝑑𝑑</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r>
                            <a:rPr lang="en-US" b="0" i="1" smtClean="0">
                              <a:latin typeface="Cambria Math" panose="02040503050406030204" pitchFamily="18" charset="0"/>
                            </a:rPr>
                            <m:t>3</m:t>
                          </m:r>
                        </m:sub>
                      </m:sSub>
                    </m:oMath>
                  </m:oMathPara>
                </a14:m>
                <a:endParaRPr lang="en-US" dirty="0"/>
              </a:p>
            </p:txBody>
          </p:sp>
        </mc:Choice>
        <mc:Fallback xmlns="">
          <p:sp>
            <p:nvSpPr>
              <p:cNvPr id="9" name="Dreptunghi 4">
                <a:extLst>
                  <a:ext uri="{FF2B5EF4-FFF2-40B4-BE49-F238E27FC236}">
                    <a16:creationId xmlns:a16="http://schemas.microsoft.com/office/drawing/2014/main" id="{852F98C3-B5A7-486D-B5EE-4C0BE48D2216}"/>
                  </a:ext>
                </a:extLst>
              </p:cNvPr>
              <p:cNvSpPr>
                <a:spLocks noRot="1" noChangeAspect="1" noMove="1" noResize="1" noEditPoints="1" noAdjustHandles="1" noChangeArrowheads="1" noChangeShapeType="1" noTextEdit="1"/>
              </p:cNvSpPr>
              <p:nvPr/>
            </p:nvSpPr>
            <p:spPr>
              <a:xfrm>
                <a:off x="756819" y="2150150"/>
                <a:ext cx="2053437" cy="391902"/>
              </a:xfrm>
              <a:prstGeom prst="rect">
                <a:avLst/>
              </a:prstGeom>
              <a:blipFill>
                <a:blip r:embed="rId3"/>
                <a:stretch>
                  <a:fillRect b="-9375"/>
                </a:stretch>
              </a:blipFill>
            </p:spPr>
            <p:txBody>
              <a:bodyPr/>
              <a:lstStyle/>
              <a:p>
                <a:r>
                  <a:rPr lang="en-US">
                    <a:noFill/>
                  </a:rPr>
                  <a:t> </a:t>
                </a:r>
              </a:p>
            </p:txBody>
          </p:sp>
        </mc:Fallback>
      </mc:AlternateContent>
      <p:sp>
        <p:nvSpPr>
          <p:cNvPr id="10" name="CasetăText 23">
            <a:extLst>
              <a:ext uri="{FF2B5EF4-FFF2-40B4-BE49-F238E27FC236}">
                <a16:creationId xmlns:a16="http://schemas.microsoft.com/office/drawing/2014/main" id="{C6C78C67-E48A-426B-8DD8-4938190E939B}"/>
              </a:ext>
            </a:extLst>
          </p:cNvPr>
          <p:cNvSpPr txBox="1"/>
          <p:nvPr/>
        </p:nvSpPr>
        <p:spPr>
          <a:xfrm>
            <a:off x="400050" y="2531139"/>
            <a:ext cx="7213854" cy="2585323"/>
          </a:xfrm>
          <a:prstGeom prst="rect">
            <a:avLst/>
          </a:prstGeom>
          <a:noFill/>
        </p:spPr>
        <p:txBody>
          <a:bodyPr wrap="square" rtlCol="0">
            <a:spAutoFit/>
          </a:bodyPr>
          <a:lstStyle/>
          <a:p>
            <a:pPr marL="342900" indent="-342900">
              <a:buFont typeface="Arial" panose="020B0604020202020204" pitchFamily="34" charset="0"/>
              <a:buChar char="•"/>
            </a:pPr>
            <a:r>
              <a:rPr lang="en-US" dirty="0"/>
              <a:t>Indeed, if this condition is fulfilled, then:</a:t>
            </a:r>
          </a:p>
          <a:p>
            <a:pPr marL="800100" lvl="1" indent="-342900">
              <a:buFont typeface="Wingdings" panose="05000000000000000000" pitchFamily="2" charset="2"/>
              <a:buChar char="§"/>
            </a:pPr>
            <a:r>
              <a:rPr lang="en-US" dirty="0"/>
              <a:t>MN3 and MP4 will have the same V</a:t>
            </a:r>
            <a:r>
              <a:rPr lang="en-US" baseline="-25000" dirty="0"/>
              <a:t>ds</a:t>
            </a:r>
            <a:r>
              <a:rPr lang="en-US" dirty="0"/>
              <a:t> voltage. They are identical and have the same V</a:t>
            </a:r>
            <a:r>
              <a:rPr lang="en-US" baseline="-25000" dirty="0"/>
              <a:t>gs</a:t>
            </a:r>
            <a:r>
              <a:rPr lang="en-US" dirty="0"/>
              <a:t> voltage (by circuit design), so they will have identical current.</a:t>
            </a:r>
          </a:p>
          <a:p>
            <a:pPr marL="800100" lvl="1" indent="-342900">
              <a:buFont typeface="Wingdings" panose="05000000000000000000" pitchFamily="2" charset="2"/>
              <a:buChar char="§"/>
            </a:pPr>
            <a:r>
              <a:rPr lang="en-US" dirty="0"/>
              <a:t>MN1 and MN2 will also have the same V</a:t>
            </a:r>
            <a:r>
              <a:rPr lang="en-US" baseline="-25000" dirty="0"/>
              <a:t>ds</a:t>
            </a:r>
            <a:r>
              <a:rPr lang="en-US" dirty="0"/>
              <a:t>. They are identical and have the same V</a:t>
            </a:r>
            <a:r>
              <a:rPr lang="en-US" baseline="-25000" dirty="0"/>
              <a:t>gs</a:t>
            </a:r>
            <a:r>
              <a:rPr lang="en-US" dirty="0"/>
              <a:t> voltage (as V</a:t>
            </a:r>
            <a:r>
              <a:rPr lang="en-US" baseline="-25000" dirty="0"/>
              <a:t>inp</a:t>
            </a:r>
            <a:r>
              <a:rPr lang="en-US" dirty="0"/>
              <a:t>=V</a:t>
            </a:r>
            <a:r>
              <a:rPr lang="en-US" baseline="-25000" dirty="0"/>
              <a:t>inm</a:t>
            </a:r>
            <a:r>
              <a:rPr lang="en-US" dirty="0"/>
              <a:t>), so they will also have identical current.</a:t>
            </a:r>
          </a:p>
          <a:p>
            <a:pPr marL="800100" lvl="1" indent="-342900">
              <a:buFont typeface="Wingdings" panose="05000000000000000000" pitchFamily="2" charset="2"/>
              <a:buChar char="§"/>
            </a:pPr>
            <a:r>
              <a:rPr lang="en-US" dirty="0"/>
              <a:t>This means that the tail current splits equally between the two branches.</a:t>
            </a:r>
          </a:p>
        </p:txBody>
      </p:sp>
    </p:spTree>
    <p:extLst>
      <p:ext uri="{BB962C8B-B14F-4D97-AF65-F5344CB8AC3E}">
        <p14:creationId xmlns:p14="http://schemas.microsoft.com/office/powerpoint/2010/main" val="2012027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3863558" cy="461665"/>
          </a:xfrm>
          <a:prstGeom prst="rect">
            <a:avLst/>
          </a:prstGeom>
          <a:noFill/>
        </p:spPr>
        <p:txBody>
          <a:bodyPr wrap="none" rtlCol="0">
            <a:spAutoFit/>
          </a:bodyPr>
          <a:lstStyle/>
          <a:p>
            <a:r>
              <a:rPr lang="en-US" sz="2400" dirty="0"/>
              <a:t>Differential Pair – Active Load</a:t>
            </a:r>
            <a:endParaRPr lang="ro-RO" sz="2400" dirty="0"/>
          </a:p>
        </p:txBody>
      </p:sp>
      <p:pic>
        <p:nvPicPr>
          <p:cNvPr id="7" name="Picture 6">
            <a:extLst>
              <a:ext uri="{FF2B5EF4-FFF2-40B4-BE49-F238E27FC236}">
                <a16:creationId xmlns:a16="http://schemas.microsoft.com/office/drawing/2014/main" id="{526AE4B9-4922-418B-A181-87A16E735E1F}"/>
              </a:ext>
            </a:extLst>
          </p:cNvPr>
          <p:cNvPicPr>
            <a:picLocks noChangeAspect="1"/>
          </p:cNvPicPr>
          <p:nvPr/>
        </p:nvPicPr>
        <p:blipFill>
          <a:blip r:embed="rId2"/>
          <a:stretch>
            <a:fillRect/>
          </a:stretch>
        </p:blipFill>
        <p:spPr>
          <a:xfrm>
            <a:off x="7768584" y="1131129"/>
            <a:ext cx="3980070" cy="5101439"/>
          </a:xfrm>
          <a:prstGeom prst="rect">
            <a:avLst/>
          </a:prstGeom>
        </p:spPr>
      </p:pic>
      <p:sp>
        <p:nvSpPr>
          <p:cNvPr id="8" name="CasetăText 23">
            <a:extLst>
              <a:ext uri="{FF2B5EF4-FFF2-40B4-BE49-F238E27FC236}">
                <a16:creationId xmlns:a16="http://schemas.microsoft.com/office/drawing/2014/main" id="{5092CEAA-13D6-41D2-B5AE-1F5852E5A7D6}"/>
              </a:ext>
            </a:extLst>
          </p:cNvPr>
          <p:cNvSpPr txBox="1"/>
          <p:nvPr/>
        </p:nvSpPr>
        <p:spPr>
          <a:xfrm>
            <a:off x="400050" y="893892"/>
            <a:ext cx="6921246" cy="4247317"/>
          </a:xfrm>
          <a:prstGeom prst="rect">
            <a:avLst/>
          </a:prstGeom>
          <a:noFill/>
        </p:spPr>
        <p:txBody>
          <a:bodyPr wrap="square" rtlCol="0">
            <a:spAutoFit/>
          </a:bodyPr>
          <a:lstStyle/>
          <a:p>
            <a:r>
              <a:rPr lang="en-US" b="1" dirty="0"/>
              <a:t>Positive Differential Voltage</a:t>
            </a:r>
            <a:endParaRPr lang="en-US" dirty="0"/>
          </a:p>
          <a:p>
            <a:pPr marL="342900" indent="-342900">
              <a:buFont typeface="Arial" panose="020B0604020202020204" pitchFamily="34" charset="0"/>
              <a:buChar char="•"/>
            </a:pPr>
            <a:r>
              <a:rPr lang="en-US" dirty="0"/>
              <a:t>For the active load differential pair, the behavior is different if we apply positive versus negative differential voltage</a:t>
            </a:r>
          </a:p>
          <a:p>
            <a:pPr marL="342900" indent="-342900">
              <a:buFont typeface="Arial" panose="020B0604020202020204" pitchFamily="34" charset="0"/>
              <a:buChar char="•"/>
            </a:pPr>
            <a:r>
              <a:rPr lang="en-US" dirty="0"/>
              <a:t>If we apply positive differential voltage (V</a:t>
            </a:r>
            <a:r>
              <a:rPr lang="en-US" baseline="-25000" dirty="0"/>
              <a:t>inp</a:t>
            </a:r>
            <a:r>
              <a:rPr lang="en-US" dirty="0"/>
              <a:t>&gt;V</a:t>
            </a:r>
            <a:r>
              <a:rPr lang="en-US" baseline="-25000" dirty="0"/>
              <a:t>inm</a:t>
            </a:r>
            <a:r>
              <a:rPr lang="en-US" dirty="0"/>
              <a:t>), MN1 will be turned on more strongly and MN2 will be turned on less than in the equilibrium case.</a:t>
            </a:r>
          </a:p>
          <a:p>
            <a:pPr marL="342900" indent="-342900">
              <a:buFont typeface="Arial" panose="020B0604020202020204" pitchFamily="34" charset="0"/>
              <a:buChar char="•"/>
            </a:pPr>
            <a:r>
              <a:rPr lang="en-US" dirty="0"/>
              <a:t>This means that more current will flow through MN1 and less current through MN2.</a:t>
            </a:r>
          </a:p>
          <a:p>
            <a:pPr marL="342900" indent="-342900">
              <a:buFont typeface="Arial" panose="020B0604020202020204" pitchFamily="34" charset="0"/>
              <a:buChar char="•"/>
            </a:pPr>
            <a:r>
              <a:rPr lang="en-US" dirty="0"/>
              <a:t>MN1 current will flow through MN3, resulting in a higher gate voltage for the MN3, MN4 current mirror.</a:t>
            </a:r>
          </a:p>
          <a:p>
            <a:pPr marL="342900" indent="-342900">
              <a:buFont typeface="Arial" panose="020B0604020202020204" pitchFamily="34" charset="0"/>
              <a:buChar char="•"/>
            </a:pPr>
            <a:r>
              <a:rPr lang="en-US" dirty="0"/>
              <a:t>This means that MN4 will have higher V</a:t>
            </a:r>
            <a:r>
              <a:rPr lang="en-US" baseline="-25000" dirty="0"/>
              <a:t>gs</a:t>
            </a:r>
            <a:r>
              <a:rPr lang="en-US" dirty="0"/>
              <a:t> voltage than in the equilibrium position, but is forced to drive less current as it is limited by MN2.</a:t>
            </a:r>
          </a:p>
          <a:p>
            <a:pPr marL="342900" indent="-342900">
              <a:buFont typeface="Arial" panose="020B0604020202020204" pitchFamily="34" charset="0"/>
              <a:buChar char="•"/>
            </a:pPr>
            <a:r>
              <a:rPr lang="en-US" dirty="0"/>
              <a:t>This means that the output voltage will rise to keep MP4 in linear region so that it’s current matches MN2 current.</a:t>
            </a:r>
          </a:p>
        </p:txBody>
      </p:sp>
    </p:spTree>
    <p:extLst>
      <p:ext uri="{BB962C8B-B14F-4D97-AF65-F5344CB8AC3E}">
        <p14:creationId xmlns:p14="http://schemas.microsoft.com/office/powerpoint/2010/main" val="2198172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3863558" cy="461665"/>
          </a:xfrm>
          <a:prstGeom prst="rect">
            <a:avLst/>
          </a:prstGeom>
          <a:noFill/>
        </p:spPr>
        <p:txBody>
          <a:bodyPr wrap="none" rtlCol="0">
            <a:spAutoFit/>
          </a:bodyPr>
          <a:lstStyle/>
          <a:p>
            <a:r>
              <a:rPr lang="en-US" sz="2400" dirty="0"/>
              <a:t>Differential Pair – Active Load</a:t>
            </a:r>
            <a:endParaRPr lang="ro-RO" sz="2400" dirty="0"/>
          </a:p>
        </p:txBody>
      </p:sp>
      <p:pic>
        <p:nvPicPr>
          <p:cNvPr id="7" name="Picture 6">
            <a:extLst>
              <a:ext uri="{FF2B5EF4-FFF2-40B4-BE49-F238E27FC236}">
                <a16:creationId xmlns:a16="http://schemas.microsoft.com/office/drawing/2014/main" id="{526AE4B9-4922-418B-A181-87A16E735E1F}"/>
              </a:ext>
            </a:extLst>
          </p:cNvPr>
          <p:cNvPicPr>
            <a:picLocks noChangeAspect="1"/>
          </p:cNvPicPr>
          <p:nvPr/>
        </p:nvPicPr>
        <p:blipFill>
          <a:blip r:embed="rId2"/>
          <a:stretch>
            <a:fillRect/>
          </a:stretch>
        </p:blipFill>
        <p:spPr>
          <a:xfrm>
            <a:off x="7768584" y="1131129"/>
            <a:ext cx="3980070" cy="5101439"/>
          </a:xfrm>
          <a:prstGeom prst="rect">
            <a:avLst/>
          </a:prstGeom>
        </p:spPr>
      </p:pic>
      <p:sp>
        <p:nvSpPr>
          <p:cNvPr id="8" name="CasetăText 23">
            <a:extLst>
              <a:ext uri="{FF2B5EF4-FFF2-40B4-BE49-F238E27FC236}">
                <a16:creationId xmlns:a16="http://schemas.microsoft.com/office/drawing/2014/main" id="{5092CEAA-13D6-41D2-B5AE-1F5852E5A7D6}"/>
              </a:ext>
            </a:extLst>
          </p:cNvPr>
          <p:cNvSpPr txBox="1"/>
          <p:nvPr/>
        </p:nvSpPr>
        <p:spPr>
          <a:xfrm>
            <a:off x="400050" y="893892"/>
            <a:ext cx="6921246" cy="3693319"/>
          </a:xfrm>
          <a:prstGeom prst="rect">
            <a:avLst/>
          </a:prstGeom>
          <a:noFill/>
        </p:spPr>
        <p:txBody>
          <a:bodyPr wrap="square" rtlCol="0">
            <a:spAutoFit/>
          </a:bodyPr>
          <a:lstStyle/>
          <a:p>
            <a:r>
              <a:rPr lang="en-US" b="1" dirty="0"/>
              <a:t>Negative Differential Voltage</a:t>
            </a:r>
            <a:endParaRPr lang="en-US" dirty="0"/>
          </a:p>
          <a:p>
            <a:pPr marL="342900" indent="-342900">
              <a:buFont typeface="Arial" panose="020B0604020202020204" pitchFamily="34" charset="0"/>
              <a:buChar char="•"/>
            </a:pPr>
            <a:r>
              <a:rPr lang="en-US" dirty="0"/>
              <a:t>If we apply negative differential voltage (V</a:t>
            </a:r>
            <a:r>
              <a:rPr lang="en-US" baseline="-25000" dirty="0"/>
              <a:t>inp</a:t>
            </a:r>
            <a:r>
              <a:rPr lang="en-US" dirty="0"/>
              <a:t>&lt;V</a:t>
            </a:r>
            <a:r>
              <a:rPr lang="en-US" baseline="-25000" dirty="0"/>
              <a:t>inm</a:t>
            </a:r>
            <a:r>
              <a:rPr lang="en-US" dirty="0"/>
              <a:t>), MN1 will be turned on more strongly and MN2 will be turned on less than in the equilibrium case.</a:t>
            </a:r>
          </a:p>
          <a:p>
            <a:pPr marL="342900" indent="-342900">
              <a:buFont typeface="Arial" panose="020B0604020202020204" pitchFamily="34" charset="0"/>
              <a:buChar char="•"/>
            </a:pPr>
            <a:r>
              <a:rPr lang="en-US" dirty="0"/>
              <a:t>This means that MN1 is biased to have less current than MN2.</a:t>
            </a:r>
          </a:p>
          <a:p>
            <a:pPr marL="342900" indent="-342900">
              <a:buFont typeface="Arial" panose="020B0604020202020204" pitchFamily="34" charset="0"/>
              <a:buChar char="•"/>
            </a:pPr>
            <a:r>
              <a:rPr lang="en-US" dirty="0"/>
              <a:t>But this is impossible, as the MP3, MP4 current mirror does not allow more current to flow through MN2 than through MN1.</a:t>
            </a:r>
          </a:p>
          <a:p>
            <a:pPr marL="342900" indent="-342900">
              <a:buFont typeface="Arial" panose="020B0604020202020204" pitchFamily="34" charset="0"/>
              <a:buChar char="•"/>
            </a:pPr>
            <a:r>
              <a:rPr lang="en-US" dirty="0"/>
              <a:t>So the 2I</a:t>
            </a:r>
            <a:r>
              <a:rPr lang="en-US" baseline="-25000" dirty="0"/>
              <a:t>b</a:t>
            </a:r>
            <a:r>
              <a:rPr lang="en-US" dirty="0"/>
              <a:t> tail current will continue to be divided approximately equally between MN1 and MN2</a:t>
            </a:r>
          </a:p>
          <a:p>
            <a:pPr marL="342900" indent="-342900">
              <a:buFont typeface="Arial" panose="020B0604020202020204" pitchFamily="34" charset="0"/>
              <a:buChar char="•"/>
            </a:pPr>
            <a:r>
              <a:rPr lang="en-US" dirty="0"/>
              <a:t>MN2 will have a high Vgs voltage, but will be limited to the current provided by MP3, MP4 mirror (roughly I</a:t>
            </a:r>
            <a:r>
              <a:rPr lang="en-US" baseline="-25000" dirty="0"/>
              <a:t>b</a:t>
            </a:r>
            <a:r>
              <a:rPr lang="en-US" dirty="0"/>
              <a:t>).</a:t>
            </a:r>
          </a:p>
          <a:p>
            <a:pPr marL="342900" indent="-342900">
              <a:buFont typeface="Arial" panose="020B0604020202020204" pitchFamily="34" charset="0"/>
              <a:buChar char="•"/>
            </a:pPr>
            <a:r>
              <a:rPr lang="en-US" dirty="0"/>
              <a:t>So the output voltage will go down to keep MN2 in the linear region so it can adapt to MP4 current.</a:t>
            </a:r>
          </a:p>
        </p:txBody>
      </p:sp>
    </p:spTree>
    <p:extLst>
      <p:ext uri="{BB962C8B-B14F-4D97-AF65-F5344CB8AC3E}">
        <p14:creationId xmlns:p14="http://schemas.microsoft.com/office/powerpoint/2010/main" val="2069991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3"/>
            <a:ext cx="10792206" cy="369332"/>
          </a:xfrm>
          <a:prstGeom prst="rect">
            <a:avLst/>
          </a:prstGeom>
          <a:noFill/>
        </p:spPr>
        <p:txBody>
          <a:bodyPr wrap="square" rtlCol="0">
            <a:spAutoFit/>
          </a:bodyPr>
          <a:lstStyle/>
          <a:p>
            <a:pPr marL="342900" indent="-342900">
              <a:buFont typeface="Arial" panose="020B0604020202020204" pitchFamily="34" charset="0"/>
              <a:buChar char="•"/>
            </a:pPr>
            <a:r>
              <a:rPr lang="en-US" dirty="0"/>
              <a:t>I</a:t>
            </a:r>
            <a:r>
              <a:rPr lang="en-US" baseline="-25000" dirty="0"/>
              <a:t>D1</a:t>
            </a:r>
            <a:r>
              <a:rPr lang="en-US" dirty="0"/>
              <a:t> and I</a:t>
            </a:r>
            <a:r>
              <a:rPr lang="en-US" baseline="-25000" dirty="0"/>
              <a:t>D2</a:t>
            </a:r>
            <a:r>
              <a:rPr lang="en-US" dirty="0"/>
              <a:t> as a function of V</a:t>
            </a:r>
            <a:r>
              <a:rPr lang="en-US" baseline="-25000" dirty="0"/>
              <a:t>d</a:t>
            </a:r>
            <a:r>
              <a:rPr lang="en-US" dirty="0"/>
              <a:t>.</a:t>
            </a:r>
          </a:p>
        </p:txBody>
      </p:sp>
      <p:pic>
        <p:nvPicPr>
          <p:cNvPr id="5" name="Picture 4">
            <a:extLst>
              <a:ext uri="{FF2B5EF4-FFF2-40B4-BE49-F238E27FC236}">
                <a16:creationId xmlns:a16="http://schemas.microsoft.com/office/drawing/2014/main" id="{5CD64BB8-48EE-4011-9A3A-2301AA514A7F}"/>
              </a:ext>
            </a:extLst>
          </p:cNvPr>
          <p:cNvPicPr>
            <a:picLocks noChangeAspect="1"/>
          </p:cNvPicPr>
          <p:nvPr/>
        </p:nvPicPr>
        <p:blipFill>
          <a:blip r:embed="rId2"/>
          <a:stretch>
            <a:fillRect/>
          </a:stretch>
        </p:blipFill>
        <p:spPr>
          <a:xfrm>
            <a:off x="1463039" y="1319154"/>
            <a:ext cx="9526181" cy="5313293"/>
          </a:xfrm>
          <a:prstGeom prst="rect">
            <a:avLst/>
          </a:prstGeom>
        </p:spPr>
      </p:pic>
    </p:spTree>
    <p:extLst>
      <p:ext uri="{BB962C8B-B14F-4D97-AF65-F5344CB8AC3E}">
        <p14:creationId xmlns:p14="http://schemas.microsoft.com/office/powerpoint/2010/main" val="4276588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3"/>
            <a:ext cx="10792206" cy="369332"/>
          </a:xfrm>
          <a:prstGeom prst="rect">
            <a:avLst/>
          </a:prstGeom>
          <a:noFill/>
        </p:spPr>
        <p:txBody>
          <a:bodyPr wrap="square" rtlCol="0">
            <a:spAutoFit/>
          </a:bodyPr>
          <a:lstStyle/>
          <a:p>
            <a:pPr marL="342900" indent="-342900">
              <a:buFont typeface="Arial" panose="020B0604020202020204" pitchFamily="34" charset="0"/>
              <a:buChar char="•"/>
            </a:pPr>
            <a:r>
              <a:rPr lang="en-US" dirty="0"/>
              <a:t>V</a:t>
            </a:r>
            <a:r>
              <a:rPr lang="en-US" baseline="-25000" dirty="0"/>
              <a:t>o</a:t>
            </a:r>
            <a:r>
              <a:rPr lang="en-US" dirty="0"/>
              <a:t> as a function of V</a:t>
            </a:r>
            <a:r>
              <a:rPr lang="en-US" baseline="-25000" dirty="0"/>
              <a:t>d</a:t>
            </a:r>
            <a:r>
              <a:rPr lang="en-US" dirty="0"/>
              <a:t>.</a:t>
            </a:r>
          </a:p>
        </p:txBody>
      </p:sp>
      <p:pic>
        <p:nvPicPr>
          <p:cNvPr id="5" name="Picture 4">
            <a:extLst>
              <a:ext uri="{FF2B5EF4-FFF2-40B4-BE49-F238E27FC236}">
                <a16:creationId xmlns:a16="http://schemas.microsoft.com/office/drawing/2014/main" id="{650D1AC9-566E-4984-8F60-873A20110678}"/>
              </a:ext>
            </a:extLst>
          </p:cNvPr>
          <p:cNvPicPr>
            <a:picLocks noChangeAspect="1"/>
          </p:cNvPicPr>
          <p:nvPr/>
        </p:nvPicPr>
        <p:blipFill>
          <a:blip r:embed="rId2"/>
          <a:stretch>
            <a:fillRect/>
          </a:stretch>
        </p:blipFill>
        <p:spPr>
          <a:xfrm>
            <a:off x="1517903" y="1263224"/>
            <a:ext cx="9298791" cy="5149767"/>
          </a:xfrm>
          <a:prstGeom prst="rect">
            <a:avLst/>
          </a:prstGeom>
        </p:spPr>
      </p:pic>
    </p:spTree>
    <p:extLst>
      <p:ext uri="{BB962C8B-B14F-4D97-AF65-F5344CB8AC3E}">
        <p14:creationId xmlns:p14="http://schemas.microsoft.com/office/powerpoint/2010/main" val="2958609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7213854" cy="1200329"/>
          </a:xfrm>
          <a:prstGeom prst="rect">
            <a:avLst/>
          </a:prstGeom>
          <a:noFill/>
        </p:spPr>
        <p:txBody>
          <a:bodyPr wrap="square" rtlCol="0">
            <a:spAutoFit/>
          </a:bodyPr>
          <a:lstStyle/>
          <a:p>
            <a:pPr marL="342900" indent="-342900">
              <a:buFont typeface="Arial" panose="020B0604020202020204" pitchFamily="34" charset="0"/>
              <a:buChar char="•"/>
            </a:pPr>
            <a:r>
              <a:rPr lang="en-US" dirty="0"/>
              <a:t>The differential pair is the basic comparison stage.</a:t>
            </a:r>
          </a:p>
          <a:p>
            <a:pPr marL="342900" indent="-342900">
              <a:buFont typeface="Arial" panose="020B0604020202020204" pitchFamily="34" charset="0"/>
              <a:buChar char="•"/>
            </a:pPr>
            <a:r>
              <a:rPr lang="en-US" dirty="0"/>
              <a:t>The main idea behind the differential pair is “symmetry” so we shall first study the resistive load differential pair that is fully symmetric.</a:t>
            </a:r>
          </a:p>
          <a:p>
            <a:pPr marL="342900" indent="-342900">
              <a:buFont typeface="Arial" panose="020B0604020202020204" pitchFamily="34" charset="0"/>
              <a:buChar char="•"/>
            </a:pPr>
            <a:r>
              <a:rPr lang="en-US" dirty="0"/>
              <a:t>The schematic is fully differential (differential input, differential output)</a:t>
            </a:r>
          </a:p>
        </p:txBody>
      </p:sp>
      <p:sp>
        <p:nvSpPr>
          <p:cNvPr id="8" name="CasetăText 23">
            <a:extLst>
              <a:ext uri="{FF2B5EF4-FFF2-40B4-BE49-F238E27FC236}">
                <a16:creationId xmlns:a16="http://schemas.microsoft.com/office/drawing/2014/main" id="{86224889-6279-4E08-90FB-510E715000D6}"/>
              </a:ext>
            </a:extLst>
          </p:cNvPr>
          <p:cNvSpPr txBox="1"/>
          <p:nvPr/>
        </p:nvSpPr>
        <p:spPr>
          <a:xfrm>
            <a:off x="400050" y="2342543"/>
            <a:ext cx="6921246" cy="646331"/>
          </a:xfrm>
          <a:prstGeom prst="rect">
            <a:avLst/>
          </a:prstGeom>
          <a:noFill/>
        </p:spPr>
        <p:txBody>
          <a:bodyPr wrap="square" rtlCol="0">
            <a:spAutoFit/>
          </a:bodyPr>
          <a:lstStyle/>
          <a:p>
            <a:r>
              <a:rPr lang="en-US" dirty="0"/>
              <a:t>Common Mode and Differential Mode</a:t>
            </a:r>
          </a:p>
          <a:p>
            <a:pPr marL="342900" indent="-342900">
              <a:buFont typeface="Arial" panose="020B0604020202020204" pitchFamily="34" charset="0"/>
              <a:buChar char="•"/>
            </a:pPr>
            <a:r>
              <a:rPr lang="en-US" dirty="0"/>
              <a:t>We introduce the notations:</a:t>
            </a:r>
          </a:p>
        </p:txBody>
      </p:sp>
      <mc:AlternateContent xmlns:mc="http://schemas.openxmlformats.org/markup-compatibility/2006" xmlns:a14="http://schemas.microsoft.com/office/drawing/2010/main">
        <mc:Choice Requires="a14">
          <p:sp>
            <p:nvSpPr>
              <p:cNvPr id="9" name="Dreptunghi 4">
                <a:extLst>
                  <a:ext uri="{FF2B5EF4-FFF2-40B4-BE49-F238E27FC236}">
                    <a16:creationId xmlns:a16="http://schemas.microsoft.com/office/drawing/2014/main" id="{A27900D2-656D-4D11-9205-00E4BEEEF55A}"/>
                  </a:ext>
                </a:extLst>
              </p:cNvPr>
              <p:cNvSpPr/>
              <p:nvPr/>
            </p:nvSpPr>
            <p:spPr>
              <a:xfrm>
                <a:off x="773047" y="2988874"/>
                <a:ext cx="2189609" cy="63478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𝑖𝑛𝑝</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𝑖𝑛𝑚</m:t>
                              </m:r>
                            </m:sub>
                          </m:sSub>
                        </m:num>
                        <m:den>
                          <m:r>
                            <a:rPr lang="en-US" b="0" i="1" smtClean="0">
                              <a:latin typeface="Cambria Math" panose="02040503050406030204" pitchFamily="18" charset="0"/>
                              <a:ea typeface="Cambria Math" panose="02040503050406030204" pitchFamily="18" charset="0"/>
                            </a:rPr>
                            <m:t>2</m:t>
                          </m:r>
                        </m:den>
                      </m:f>
                    </m:oMath>
                  </m:oMathPara>
                </a14:m>
                <a:endParaRPr lang="en-US" dirty="0"/>
              </a:p>
            </p:txBody>
          </p:sp>
        </mc:Choice>
        <mc:Fallback xmlns="">
          <p:sp>
            <p:nvSpPr>
              <p:cNvPr id="9" name="Dreptunghi 4">
                <a:extLst>
                  <a:ext uri="{FF2B5EF4-FFF2-40B4-BE49-F238E27FC236}">
                    <a16:creationId xmlns:a16="http://schemas.microsoft.com/office/drawing/2014/main" id="{A27900D2-656D-4D11-9205-00E4BEEEF55A}"/>
                  </a:ext>
                </a:extLst>
              </p:cNvPr>
              <p:cNvSpPr>
                <a:spLocks noRot="1" noChangeAspect="1" noMove="1" noResize="1" noEditPoints="1" noAdjustHandles="1" noChangeArrowheads="1" noChangeShapeType="1" noTextEdit="1"/>
              </p:cNvSpPr>
              <p:nvPr/>
            </p:nvSpPr>
            <p:spPr>
              <a:xfrm>
                <a:off x="773047" y="2988874"/>
                <a:ext cx="2189609" cy="63478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Dreptunghi 4">
                <a:extLst>
                  <a:ext uri="{FF2B5EF4-FFF2-40B4-BE49-F238E27FC236}">
                    <a16:creationId xmlns:a16="http://schemas.microsoft.com/office/drawing/2014/main" id="{C20ED341-7BC1-4514-973D-63D531F1E135}"/>
                  </a:ext>
                </a:extLst>
              </p:cNvPr>
              <p:cNvSpPr/>
              <p:nvPr/>
            </p:nvSpPr>
            <p:spPr>
              <a:xfrm>
                <a:off x="718183" y="3591193"/>
                <a:ext cx="2189609" cy="63478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𝑐𝑚</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𝑖𝑛𝑝</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𝑖𝑛𝑚</m:t>
                              </m:r>
                            </m:sub>
                          </m:sSub>
                        </m:num>
                        <m:den>
                          <m:r>
                            <a:rPr lang="en-US" b="0" i="1" smtClean="0">
                              <a:latin typeface="Cambria Math" panose="02040503050406030204" pitchFamily="18" charset="0"/>
                              <a:ea typeface="Cambria Math" panose="02040503050406030204" pitchFamily="18" charset="0"/>
                            </a:rPr>
                            <m:t>2</m:t>
                          </m:r>
                        </m:den>
                      </m:f>
                    </m:oMath>
                  </m:oMathPara>
                </a14:m>
                <a:endParaRPr lang="en-US" dirty="0"/>
              </a:p>
            </p:txBody>
          </p:sp>
        </mc:Choice>
        <mc:Fallback xmlns="">
          <p:sp>
            <p:nvSpPr>
              <p:cNvPr id="10" name="Dreptunghi 4">
                <a:extLst>
                  <a:ext uri="{FF2B5EF4-FFF2-40B4-BE49-F238E27FC236}">
                    <a16:creationId xmlns:a16="http://schemas.microsoft.com/office/drawing/2014/main" id="{C20ED341-7BC1-4514-973D-63D531F1E135}"/>
                  </a:ext>
                </a:extLst>
              </p:cNvPr>
              <p:cNvSpPr>
                <a:spLocks noRot="1" noChangeAspect="1" noMove="1" noResize="1" noEditPoints="1" noAdjustHandles="1" noChangeArrowheads="1" noChangeShapeType="1" noTextEdit="1"/>
              </p:cNvSpPr>
              <p:nvPr/>
            </p:nvSpPr>
            <p:spPr>
              <a:xfrm>
                <a:off x="718183" y="3591193"/>
                <a:ext cx="2189609" cy="634789"/>
              </a:xfrm>
              <a:prstGeom prst="rect">
                <a:avLst/>
              </a:prstGeom>
              <a:blipFill>
                <a:blip r:embed="rId3"/>
                <a:stretch>
                  <a:fillRect/>
                </a:stretch>
              </a:blipFill>
            </p:spPr>
            <p:txBody>
              <a:bodyPr/>
              <a:lstStyle/>
              <a:p>
                <a:r>
                  <a:rPr lang="en-US">
                    <a:noFill/>
                  </a:rPr>
                  <a:t> </a:t>
                </a:r>
              </a:p>
            </p:txBody>
          </p:sp>
        </mc:Fallback>
      </mc:AlternateContent>
      <p:sp>
        <p:nvSpPr>
          <p:cNvPr id="11" name="CasetăText 23">
            <a:extLst>
              <a:ext uri="{FF2B5EF4-FFF2-40B4-BE49-F238E27FC236}">
                <a16:creationId xmlns:a16="http://schemas.microsoft.com/office/drawing/2014/main" id="{5C0269B7-02C6-44D3-92CA-84738660631E}"/>
              </a:ext>
            </a:extLst>
          </p:cNvPr>
          <p:cNvSpPr txBox="1"/>
          <p:nvPr/>
        </p:nvSpPr>
        <p:spPr>
          <a:xfrm>
            <a:off x="400050" y="4276132"/>
            <a:ext cx="6921246" cy="646331"/>
          </a:xfrm>
          <a:prstGeom prst="rect">
            <a:avLst/>
          </a:prstGeom>
          <a:noFill/>
        </p:spPr>
        <p:txBody>
          <a:bodyPr wrap="square" rtlCol="0">
            <a:spAutoFit/>
          </a:bodyPr>
          <a:lstStyle/>
          <a:p>
            <a:pPr marL="342900" indent="-342900">
              <a:buFont typeface="Arial" panose="020B0604020202020204" pitchFamily="34" charset="0"/>
              <a:buChar char="•"/>
            </a:pPr>
            <a:r>
              <a:rPr lang="en-US" dirty="0"/>
              <a:t>Note. In many materials, V</a:t>
            </a:r>
            <a:r>
              <a:rPr lang="en-US" baseline="-25000" dirty="0"/>
              <a:t>d</a:t>
            </a:r>
            <a:r>
              <a:rPr lang="en-US" dirty="0"/>
              <a:t> notation is used for V</a:t>
            </a:r>
            <a:r>
              <a:rPr lang="en-US" baseline="-25000" dirty="0"/>
              <a:t>inp</a:t>
            </a:r>
            <a:r>
              <a:rPr lang="en-US" dirty="0"/>
              <a:t>–V</a:t>
            </a:r>
            <a:r>
              <a:rPr lang="en-US" baseline="-25000" dirty="0"/>
              <a:t>inm</a:t>
            </a:r>
            <a:r>
              <a:rPr lang="en-US" dirty="0"/>
              <a:t>.</a:t>
            </a:r>
          </a:p>
          <a:p>
            <a:pPr marL="342900" indent="-342900">
              <a:buFont typeface="Arial" panose="020B0604020202020204" pitchFamily="34" charset="0"/>
              <a:buChar char="•"/>
            </a:pPr>
            <a:r>
              <a:rPr lang="en-US" dirty="0"/>
              <a:t>We can express V</a:t>
            </a:r>
            <a:r>
              <a:rPr lang="en-US" baseline="-25000" dirty="0"/>
              <a:t>inp</a:t>
            </a:r>
            <a:r>
              <a:rPr lang="en-US" dirty="0"/>
              <a:t> and V</a:t>
            </a:r>
            <a:r>
              <a:rPr lang="en-US" baseline="-25000" dirty="0"/>
              <a:t>inm</a:t>
            </a:r>
            <a:r>
              <a:rPr lang="en-US" dirty="0"/>
              <a:t> as a function of V</a:t>
            </a:r>
            <a:r>
              <a:rPr lang="en-US" baseline="-25000" dirty="0"/>
              <a:t>cm</a:t>
            </a:r>
            <a:r>
              <a:rPr lang="en-US" dirty="0"/>
              <a:t> and V</a:t>
            </a:r>
            <a:r>
              <a:rPr lang="en-US" baseline="-25000" dirty="0"/>
              <a:t>d</a:t>
            </a:r>
            <a:r>
              <a:rPr lang="en-US" dirty="0"/>
              <a:t>.</a:t>
            </a:r>
          </a:p>
        </p:txBody>
      </p:sp>
      <mc:AlternateContent xmlns:mc="http://schemas.openxmlformats.org/markup-compatibility/2006" xmlns:a14="http://schemas.microsoft.com/office/drawing/2010/main">
        <mc:Choice Requires="a14">
          <p:sp>
            <p:nvSpPr>
              <p:cNvPr id="12" name="Dreptunghi 4">
                <a:extLst>
                  <a:ext uri="{FF2B5EF4-FFF2-40B4-BE49-F238E27FC236}">
                    <a16:creationId xmlns:a16="http://schemas.microsoft.com/office/drawing/2014/main" id="{4955CA0A-039E-45DE-987A-6534B6C99942}"/>
                  </a:ext>
                </a:extLst>
              </p:cNvPr>
              <p:cNvSpPr/>
              <p:nvPr/>
            </p:nvSpPr>
            <p:spPr>
              <a:xfrm>
                <a:off x="760283" y="4972613"/>
                <a:ext cx="2189609"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𝑖𝑛𝑝</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𝑐𝑚</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m:t>
                          </m:r>
                        </m:sub>
                      </m:sSub>
                    </m:oMath>
                  </m:oMathPara>
                </a14:m>
                <a:endParaRPr lang="en-US" dirty="0"/>
              </a:p>
            </p:txBody>
          </p:sp>
        </mc:Choice>
        <mc:Fallback xmlns="">
          <p:sp>
            <p:nvSpPr>
              <p:cNvPr id="12" name="Dreptunghi 4">
                <a:extLst>
                  <a:ext uri="{FF2B5EF4-FFF2-40B4-BE49-F238E27FC236}">
                    <a16:creationId xmlns:a16="http://schemas.microsoft.com/office/drawing/2014/main" id="{4955CA0A-039E-45DE-987A-6534B6C99942}"/>
                  </a:ext>
                </a:extLst>
              </p:cNvPr>
              <p:cNvSpPr>
                <a:spLocks noRot="1" noChangeAspect="1" noMove="1" noResize="1" noEditPoints="1" noAdjustHandles="1" noChangeArrowheads="1" noChangeShapeType="1" noTextEdit="1"/>
              </p:cNvSpPr>
              <p:nvPr/>
            </p:nvSpPr>
            <p:spPr>
              <a:xfrm>
                <a:off x="760283" y="4972613"/>
                <a:ext cx="2189609" cy="390748"/>
              </a:xfrm>
              <a:prstGeom prst="rect">
                <a:avLst/>
              </a:prstGeom>
              <a:blipFill>
                <a:blip r:embed="rId4"/>
                <a:stretch>
                  <a:fillRect b="-78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Dreptunghi 4">
                <a:extLst>
                  <a:ext uri="{FF2B5EF4-FFF2-40B4-BE49-F238E27FC236}">
                    <a16:creationId xmlns:a16="http://schemas.microsoft.com/office/drawing/2014/main" id="{93C085F0-BA79-4659-B1A8-53DF326EE176}"/>
                  </a:ext>
                </a:extLst>
              </p:cNvPr>
              <p:cNvSpPr/>
              <p:nvPr/>
            </p:nvSpPr>
            <p:spPr>
              <a:xfrm>
                <a:off x="760283" y="5413511"/>
                <a:ext cx="2189609"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𝑖𝑛𝑚</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𝑐𝑚</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m:t>
                          </m:r>
                        </m:sub>
                      </m:sSub>
                    </m:oMath>
                  </m:oMathPara>
                </a14:m>
                <a:endParaRPr lang="en-US" dirty="0"/>
              </a:p>
            </p:txBody>
          </p:sp>
        </mc:Choice>
        <mc:Fallback xmlns="">
          <p:sp>
            <p:nvSpPr>
              <p:cNvPr id="13" name="Dreptunghi 4">
                <a:extLst>
                  <a:ext uri="{FF2B5EF4-FFF2-40B4-BE49-F238E27FC236}">
                    <a16:creationId xmlns:a16="http://schemas.microsoft.com/office/drawing/2014/main" id="{93C085F0-BA79-4659-B1A8-53DF326EE176}"/>
                  </a:ext>
                </a:extLst>
              </p:cNvPr>
              <p:cNvSpPr>
                <a:spLocks noRot="1" noChangeAspect="1" noMove="1" noResize="1" noEditPoints="1" noAdjustHandles="1" noChangeArrowheads="1" noChangeShapeType="1" noTextEdit="1"/>
              </p:cNvSpPr>
              <p:nvPr/>
            </p:nvSpPr>
            <p:spPr>
              <a:xfrm>
                <a:off x="760283" y="5413511"/>
                <a:ext cx="2189609" cy="369332"/>
              </a:xfrm>
              <a:prstGeom prst="rect">
                <a:avLst/>
              </a:prstGeom>
              <a:blipFill>
                <a:blip r:embed="rId5"/>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45D98928-B500-4BE3-9F8E-1158BEAE7AA5}"/>
              </a:ext>
            </a:extLst>
          </p:cNvPr>
          <p:cNvPicPr>
            <a:picLocks noChangeAspect="1"/>
          </p:cNvPicPr>
          <p:nvPr/>
        </p:nvPicPr>
        <p:blipFill>
          <a:blip r:embed="rId6"/>
          <a:stretch>
            <a:fillRect/>
          </a:stretch>
        </p:blipFill>
        <p:spPr>
          <a:xfrm>
            <a:off x="7509054" y="909131"/>
            <a:ext cx="4350412" cy="5412415"/>
          </a:xfrm>
          <a:prstGeom prst="rect">
            <a:avLst/>
          </a:prstGeom>
        </p:spPr>
      </p:pic>
      <p:sp>
        <p:nvSpPr>
          <p:cNvPr id="14" name="Rectangle: Rounded Corners 5">
            <a:extLst>
              <a:ext uri="{FF2B5EF4-FFF2-40B4-BE49-F238E27FC236}">
                <a16:creationId xmlns:a16="http://schemas.microsoft.com/office/drawing/2014/main" id="{733CB576-8D4E-47F6-B8A2-F4F244D690D4}"/>
              </a:ext>
            </a:extLst>
          </p:cNvPr>
          <p:cNvSpPr/>
          <p:nvPr/>
        </p:nvSpPr>
        <p:spPr>
          <a:xfrm>
            <a:off x="677661" y="4972613"/>
            <a:ext cx="1862720" cy="810229"/>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Rounded Corners 5">
            <a:extLst>
              <a:ext uri="{FF2B5EF4-FFF2-40B4-BE49-F238E27FC236}">
                <a16:creationId xmlns:a16="http://schemas.microsoft.com/office/drawing/2014/main" id="{0292F6B1-CA7F-4E87-9CFB-224AF823CA6E}"/>
              </a:ext>
            </a:extLst>
          </p:cNvPr>
          <p:cNvSpPr/>
          <p:nvPr/>
        </p:nvSpPr>
        <p:spPr>
          <a:xfrm>
            <a:off x="663318" y="2955648"/>
            <a:ext cx="1994537" cy="1270334"/>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20045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921246" cy="646331"/>
          </a:xfrm>
          <a:prstGeom prst="rect">
            <a:avLst/>
          </a:prstGeom>
          <a:noFill/>
        </p:spPr>
        <p:txBody>
          <a:bodyPr wrap="square" rtlCol="0">
            <a:spAutoFit/>
          </a:bodyPr>
          <a:lstStyle/>
          <a:p>
            <a:r>
              <a:rPr lang="en-US" b="1" dirty="0"/>
              <a:t>Equilibrium</a:t>
            </a:r>
            <a:r>
              <a:rPr lang="en-US" dirty="0"/>
              <a:t> (Region I)</a:t>
            </a:r>
          </a:p>
          <a:p>
            <a:pPr marL="342900" indent="-342900">
              <a:buFont typeface="Arial" panose="020B0604020202020204" pitchFamily="34" charset="0"/>
              <a:buChar char="•"/>
            </a:pPr>
            <a:r>
              <a:rPr lang="en-US" dirty="0"/>
              <a:t>If the inputs are equal, the schematic is completely symmetric.</a:t>
            </a:r>
          </a:p>
        </p:txBody>
      </p:sp>
      <p:sp>
        <p:nvSpPr>
          <p:cNvPr id="11" name="CasetăText 23">
            <a:extLst>
              <a:ext uri="{FF2B5EF4-FFF2-40B4-BE49-F238E27FC236}">
                <a16:creationId xmlns:a16="http://schemas.microsoft.com/office/drawing/2014/main" id="{5C0269B7-02C6-44D3-92CA-84738660631E}"/>
              </a:ext>
            </a:extLst>
          </p:cNvPr>
          <p:cNvSpPr txBox="1"/>
          <p:nvPr/>
        </p:nvSpPr>
        <p:spPr>
          <a:xfrm>
            <a:off x="400050" y="3156614"/>
            <a:ext cx="69212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In this case, the tail current is split equally between MN1 and MN2.</a:t>
            </a:r>
          </a:p>
        </p:txBody>
      </p:sp>
      <p:pic>
        <p:nvPicPr>
          <p:cNvPr id="5" name="Picture 4">
            <a:extLst>
              <a:ext uri="{FF2B5EF4-FFF2-40B4-BE49-F238E27FC236}">
                <a16:creationId xmlns:a16="http://schemas.microsoft.com/office/drawing/2014/main" id="{45D98928-B500-4BE3-9F8E-1158BEAE7AA5}"/>
              </a:ext>
            </a:extLst>
          </p:cNvPr>
          <p:cNvPicPr>
            <a:picLocks noChangeAspect="1"/>
          </p:cNvPicPr>
          <p:nvPr/>
        </p:nvPicPr>
        <p:blipFill>
          <a:blip r:embed="rId2"/>
          <a:stretch>
            <a:fillRect/>
          </a:stretch>
        </p:blipFill>
        <p:spPr>
          <a:xfrm>
            <a:off x="7509054" y="909131"/>
            <a:ext cx="4350412" cy="5412415"/>
          </a:xfrm>
          <a:prstGeom prst="rect">
            <a:avLst/>
          </a:prstGeom>
        </p:spPr>
      </p:pic>
      <mc:AlternateContent xmlns:mc="http://schemas.openxmlformats.org/markup-compatibility/2006" xmlns:a14="http://schemas.microsoft.com/office/drawing/2010/main">
        <mc:Choice Requires="a14">
          <p:sp>
            <p:nvSpPr>
              <p:cNvPr id="16" name="Dreptunghi 4">
                <a:extLst>
                  <a:ext uri="{FF2B5EF4-FFF2-40B4-BE49-F238E27FC236}">
                    <a16:creationId xmlns:a16="http://schemas.microsoft.com/office/drawing/2014/main" id="{AEB61A4D-DD67-4D1E-9541-E5DE4073DC3A}"/>
                  </a:ext>
                </a:extLst>
              </p:cNvPr>
              <p:cNvSpPr/>
              <p:nvPr/>
            </p:nvSpPr>
            <p:spPr>
              <a:xfrm>
                <a:off x="760283" y="1596152"/>
                <a:ext cx="1568389"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𝑖𝑛𝑝</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𝑖𝑛𝑚</m:t>
                          </m:r>
                        </m:sub>
                      </m:sSub>
                    </m:oMath>
                  </m:oMathPara>
                </a14:m>
                <a:endParaRPr lang="en-US" dirty="0"/>
              </a:p>
            </p:txBody>
          </p:sp>
        </mc:Choice>
        <mc:Fallback xmlns="">
          <p:sp>
            <p:nvSpPr>
              <p:cNvPr id="16" name="Dreptunghi 4">
                <a:extLst>
                  <a:ext uri="{FF2B5EF4-FFF2-40B4-BE49-F238E27FC236}">
                    <a16:creationId xmlns:a16="http://schemas.microsoft.com/office/drawing/2014/main" id="{AEB61A4D-DD67-4D1E-9541-E5DE4073DC3A}"/>
                  </a:ext>
                </a:extLst>
              </p:cNvPr>
              <p:cNvSpPr>
                <a:spLocks noRot="1" noChangeAspect="1" noMove="1" noResize="1" noEditPoints="1" noAdjustHandles="1" noChangeArrowheads="1" noChangeShapeType="1" noTextEdit="1"/>
              </p:cNvSpPr>
              <p:nvPr/>
            </p:nvSpPr>
            <p:spPr>
              <a:xfrm>
                <a:off x="760283" y="1596152"/>
                <a:ext cx="1568389" cy="390748"/>
              </a:xfrm>
              <a:prstGeom prst="rect">
                <a:avLst/>
              </a:prstGeom>
              <a:blipFill>
                <a:blip r:embed="rId3"/>
                <a:stretch>
                  <a:fillRect b="-78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Dreptunghi 4">
                <a:extLst>
                  <a:ext uri="{FF2B5EF4-FFF2-40B4-BE49-F238E27FC236}">
                    <a16:creationId xmlns:a16="http://schemas.microsoft.com/office/drawing/2014/main" id="{9F7D036D-D522-4688-8117-9CE3BA15043A}"/>
                  </a:ext>
                </a:extLst>
              </p:cNvPr>
              <p:cNvSpPr/>
              <p:nvPr/>
            </p:nvSpPr>
            <p:spPr>
              <a:xfrm>
                <a:off x="760282" y="3515238"/>
                <a:ext cx="2763205"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𝐷</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𝐷</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𝑏</m:t>
                          </m:r>
                        </m:sub>
                      </m:sSub>
                    </m:oMath>
                  </m:oMathPara>
                </a14:m>
                <a:endParaRPr lang="en-US" dirty="0"/>
              </a:p>
            </p:txBody>
          </p:sp>
        </mc:Choice>
        <mc:Fallback xmlns="">
          <p:sp>
            <p:nvSpPr>
              <p:cNvPr id="17" name="Dreptunghi 4">
                <a:extLst>
                  <a:ext uri="{FF2B5EF4-FFF2-40B4-BE49-F238E27FC236}">
                    <a16:creationId xmlns:a16="http://schemas.microsoft.com/office/drawing/2014/main" id="{9F7D036D-D522-4688-8117-9CE3BA15043A}"/>
                  </a:ext>
                </a:extLst>
              </p:cNvPr>
              <p:cNvSpPr>
                <a:spLocks noRot="1" noChangeAspect="1" noMove="1" noResize="1" noEditPoints="1" noAdjustHandles="1" noChangeArrowheads="1" noChangeShapeType="1" noTextEdit="1"/>
              </p:cNvSpPr>
              <p:nvPr/>
            </p:nvSpPr>
            <p:spPr>
              <a:xfrm>
                <a:off x="760282" y="3515238"/>
                <a:ext cx="2763205" cy="369332"/>
              </a:xfrm>
              <a:prstGeom prst="rect">
                <a:avLst/>
              </a:prstGeom>
              <a:blipFill>
                <a:blip r:embed="rId4"/>
                <a:stretch>
                  <a:fillRect/>
                </a:stretch>
              </a:blipFill>
            </p:spPr>
            <p:txBody>
              <a:bodyPr/>
              <a:lstStyle/>
              <a:p>
                <a:r>
                  <a:rPr lang="en-US">
                    <a:noFill/>
                  </a:rPr>
                  <a:t> </a:t>
                </a:r>
              </a:p>
            </p:txBody>
          </p:sp>
        </mc:Fallback>
      </mc:AlternateContent>
      <p:sp>
        <p:nvSpPr>
          <p:cNvPr id="18" name="CasetăText 23">
            <a:extLst>
              <a:ext uri="{FF2B5EF4-FFF2-40B4-BE49-F238E27FC236}">
                <a16:creationId xmlns:a16="http://schemas.microsoft.com/office/drawing/2014/main" id="{57349A0C-9503-4B30-8A9F-4ACC5E22B295}"/>
              </a:ext>
            </a:extLst>
          </p:cNvPr>
          <p:cNvSpPr txBox="1"/>
          <p:nvPr/>
        </p:nvSpPr>
        <p:spPr>
          <a:xfrm>
            <a:off x="400050" y="3931156"/>
            <a:ext cx="69212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The output voltages are given by.</a:t>
            </a:r>
          </a:p>
        </p:txBody>
      </p:sp>
      <mc:AlternateContent xmlns:mc="http://schemas.openxmlformats.org/markup-compatibility/2006" xmlns:a14="http://schemas.microsoft.com/office/drawing/2010/main">
        <mc:Choice Requires="a14">
          <p:sp>
            <p:nvSpPr>
              <p:cNvPr id="19" name="Dreptunghi 4">
                <a:extLst>
                  <a:ext uri="{FF2B5EF4-FFF2-40B4-BE49-F238E27FC236}">
                    <a16:creationId xmlns:a16="http://schemas.microsoft.com/office/drawing/2014/main" id="{2E20DD80-6E55-4322-956D-7569BF168E0C}"/>
                  </a:ext>
                </a:extLst>
              </p:cNvPr>
              <p:cNvSpPr/>
              <p:nvPr/>
            </p:nvSpPr>
            <p:spPr>
              <a:xfrm>
                <a:off x="760282" y="4336366"/>
                <a:ext cx="2763205"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𝑜𝑝</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𝑑𝑑</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𝑅</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𝐷</m:t>
                          </m:r>
                          <m:r>
                            <a:rPr lang="en-US"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19" name="Dreptunghi 4">
                <a:extLst>
                  <a:ext uri="{FF2B5EF4-FFF2-40B4-BE49-F238E27FC236}">
                    <a16:creationId xmlns:a16="http://schemas.microsoft.com/office/drawing/2014/main" id="{2E20DD80-6E55-4322-956D-7569BF168E0C}"/>
                  </a:ext>
                </a:extLst>
              </p:cNvPr>
              <p:cNvSpPr>
                <a:spLocks noRot="1" noChangeAspect="1" noMove="1" noResize="1" noEditPoints="1" noAdjustHandles="1" noChangeArrowheads="1" noChangeShapeType="1" noTextEdit="1"/>
              </p:cNvSpPr>
              <p:nvPr/>
            </p:nvSpPr>
            <p:spPr>
              <a:xfrm>
                <a:off x="760282" y="4336366"/>
                <a:ext cx="2763205" cy="390748"/>
              </a:xfrm>
              <a:prstGeom prst="rect">
                <a:avLst/>
              </a:prstGeom>
              <a:blipFill>
                <a:blip r:embed="rId5"/>
                <a:stretch>
                  <a:fillRect b="-46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Dreptunghi 4">
                <a:extLst>
                  <a:ext uri="{FF2B5EF4-FFF2-40B4-BE49-F238E27FC236}">
                    <a16:creationId xmlns:a16="http://schemas.microsoft.com/office/drawing/2014/main" id="{00C516BD-7A37-43FF-B1BB-94D221748D86}"/>
                  </a:ext>
                </a:extLst>
              </p:cNvPr>
              <p:cNvSpPr/>
              <p:nvPr/>
            </p:nvSpPr>
            <p:spPr>
              <a:xfrm>
                <a:off x="780758" y="4762992"/>
                <a:ext cx="2763205"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𝑜𝑚</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𝑑𝑑</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𝑅</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𝐷</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20" name="Dreptunghi 4">
                <a:extLst>
                  <a:ext uri="{FF2B5EF4-FFF2-40B4-BE49-F238E27FC236}">
                    <a16:creationId xmlns:a16="http://schemas.microsoft.com/office/drawing/2014/main" id="{00C516BD-7A37-43FF-B1BB-94D221748D86}"/>
                  </a:ext>
                </a:extLst>
              </p:cNvPr>
              <p:cNvSpPr>
                <a:spLocks noRot="1" noChangeAspect="1" noMove="1" noResize="1" noEditPoints="1" noAdjustHandles="1" noChangeArrowheads="1" noChangeShapeType="1" noTextEdit="1"/>
              </p:cNvSpPr>
              <p:nvPr/>
            </p:nvSpPr>
            <p:spPr>
              <a:xfrm>
                <a:off x="780758" y="4762992"/>
                <a:ext cx="2763205" cy="369332"/>
              </a:xfrm>
              <a:prstGeom prst="rect">
                <a:avLst/>
              </a:prstGeom>
              <a:blipFill>
                <a:blip r:embed="rId6"/>
                <a:stretch>
                  <a:fillRect/>
                </a:stretch>
              </a:blipFill>
            </p:spPr>
            <p:txBody>
              <a:bodyPr/>
              <a:lstStyle/>
              <a:p>
                <a:r>
                  <a:rPr lang="en-US">
                    <a:noFill/>
                  </a:rPr>
                  <a:t> </a:t>
                </a:r>
              </a:p>
            </p:txBody>
          </p:sp>
        </mc:Fallback>
      </mc:AlternateContent>
      <p:sp>
        <p:nvSpPr>
          <p:cNvPr id="21" name="CasetăText 23">
            <a:extLst>
              <a:ext uri="{FF2B5EF4-FFF2-40B4-BE49-F238E27FC236}">
                <a16:creationId xmlns:a16="http://schemas.microsoft.com/office/drawing/2014/main" id="{39EF75BE-46D8-40CE-93FB-BB831E1F546E}"/>
              </a:ext>
            </a:extLst>
          </p:cNvPr>
          <p:cNvSpPr txBox="1"/>
          <p:nvPr/>
        </p:nvSpPr>
        <p:spPr>
          <a:xfrm>
            <a:off x="400050" y="5168202"/>
            <a:ext cx="69212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So we get:</a:t>
            </a:r>
          </a:p>
        </p:txBody>
      </p:sp>
      <mc:AlternateContent xmlns:mc="http://schemas.openxmlformats.org/markup-compatibility/2006" xmlns:a14="http://schemas.microsoft.com/office/drawing/2010/main">
        <mc:Choice Requires="a14">
          <p:sp>
            <p:nvSpPr>
              <p:cNvPr id="22" name="Dreptunghi 4">
                <a:extLst>
                  <a:ext uri="{FF2B5EF4-FFF2-40B4-BE49-F238E27FC236}">
                    <a16:creationId xmlns:a16="http://schemas.microsoft.com/office/drawing/2014/main" id="{4A71691C-25A7-4AC0-958E-D134E8F3A6BE}"/>
                  </a:ext>
                </a:extLst>
              </p:cNvPr>
              <p:cNvSpPr/>
              <p:nvPr/>
            </p:nvSpPr>
            <p:spPr>
              <a:xfrm>
                <a:off x="760282" y="5573412"/>
                <a:ext cx="2763205"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𝑜</m:t>
                          </m:r>
                          <m:r>
                            <a:rPr lang="en-US" b="0" i="1" smtClean="0">
                              <a:latin typeface="Cambria Math" panose="02040503050406030204" pitchFamily="18" charset="0"/>
                              <a:ea typeface="Cambria Math" panose="02040503050406030204" pitchFamily="18" charset="0"/>
                            </a:rPr>
                            <m:t>𝑝</m:t>
                          </m:r>
                        </m:sub>
                      </m:sSub>
                      <m:r>
                        <a:rPr lang="en-US" i="1">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𝑜𝑚</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𝑑𝑑</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𝑅</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𝑏</m:t>
                          </m:r>
                        </m:sub>
                      </m:sSub>
                    </m:oMath>
                  </m:oMathPara>
                </a14:m>
                <a:endParaRPr lang="en-US" dirty="0"/>
              </a:p>
            </p:txBody>
          </p:sp>
        </mc:Choice>
        <mc:Fallback xmlns="">
          <p:sp>
            <p:nvSpPr>
              <p:cNvPr id="22" name="Dreptunghi 4">
                <a:extLst>
                  <a:ext uri="{FF2B5EF4-FFF2-40B4-BE49-F238E27FC236}">
                    <a16:creationId xmlns:a16="http://schemas.microsoft.com/office/drawing/2014/main" id="{4A71691C-25A7-4AC0-958E-D134E8F3A6BE}"/>
                  </a:ext>
                </a:extLst>
              </p:cNvPr>
              <p:cNvSpPr>
                <a:spLocks noRot="1" noChangeAspect="1" noMove="1" noResize="1" noEditPoints="1" noAdjustHandles="1" noChangeArrowheads="1" noChangeShapeType="1" noTextEdit="1"/>
              </p:cNvSpPr>
              <p:nvPr/>
            </p:nvSpPr>
            <p:spPr>
              <a:xfrm>
                <a:off x="760282" y="5573412"/>
                <a:ext cx="2763205" cy="390748"/>
              </a:xfrm>
              <a:prstGeom prst="rect">
                <a:avLst/>
              </a:prstGeom>
              <a:blipFill>
                <a:blip r:embed="rId7"/>
                <a:stretch>
                  <a:fillRect b="-4688"/>
                </a:stretch>
              </a:blipFill>
            </p:spPr>
            <p:txBody>
              <a:bodyPr/>
              <a:lstStyle/>
              <a:p>
                <a:r>
                  <a:rPr lang="en-US">
                    <a:noFill/>
                  </a:rPr>
                  <a:t> </a:t>
                </a:r>
              </a:p>
            </p:txBody>
          </p:sp>
        </mc:Fallback>
      </mc:AlternateContent>
      <p:sp>
        <p:nvSpPr>
          <p:cNvPr id="23" name="Rectangle: Rounded Corners 5">
            <a:extLst>
              <a:ext uri="{FF2B5EF4-FFF2-40B4-BE49-F238E27FC236}">
                <a16:creationId xmlns:a16="http://schemas.microsoft.com/office/drawing/2014/main" id="{ED592B50-E05A-4A64-B108-57415B00A5C6}"/>
              </a:ext>
            </a:extLst>
          </p:cNvPr>
          <p:cNvSpPr/>
          <p:nvPr/>
        </p:nvSpPr>
        <p:spPr>
          <a:xfrm>
            <a:off x="663318" y="4372244"/>
            <a:ext cx="1994537" cy="795958"/>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Rounded Corners 5">
            <a:extLst>
              <a:ext uri="{FF2B5EF4-FFF2-40B4-BE49-F238E27FC236}">
                <a16:creationId xmlns:a16="http://schemas.microsoft.com/office/drawing/2014/main" id="{DFD7949E-6780-49E9-8CB8-97933777DC59}"/>
              </a:ext>
            </a:extLst>
          </p:cNvPr>
          <p:cNvSpPr/>
          <p:nvPr/>
        </p:nvSpPr>
        <p:spPr>
          <a:xfrm>
            <a:off x="780759" y="1605084"/>
            <a:ext cx="1285786" cy="390748"/>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Rounded Corners 5">
            <a:extLst>
              <a:ext uri="{FF2B5EF4-FFF2-40B4-BE49-F238E27FC236}">
                <a16:creationId xmlns:a16="http://schemas.microsoft.com/office/drawing/2014/main" id="{B8737A1C-12B2-4879-9CDF-01A5AD6BE4D7}"/>
              </a:ext>
            </a:extLst>
          </p:cNvPr>
          <p:cNvSpPr/>
          <p:nvPr/>
        </p:nvSpPr>
        <p:spPr>
          <a:xfrm>
            <a:off x="760282" y="5542500"/>
            <a:ext cx="2458406" cy="493416"/>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CasetăText 23">
            <a:extLst>
              <a:ext uri="{FF2B5EF4-FFF2-40B4-BE49-F238E27FC236}">
                <a16:creationId xmlns:a16="http://schemas.microsoft.com/office/drawing/2014/main" id="{32626D54-7354-4FEC-8F1C-D04600301528}"/>
              </a:ext>
            </a:extLst>
          </p:cNvPr>
          <p:cNvSpPr txBox="1"/>
          <p:nvPr/>
        </p:nvSpPr>
        <p:spPr>
          <a:xfrm>
            <a:off x="400050" y="2020130"/>
            <a:ext cx="69212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In the common and differential voltage notation, this means:</a:t>
            </a:r>
          </a:p>
        </p:txBody>
      </p:sp>
      <mc:AlternateContent xmlns:mc="http://schemas.openxmlformats.org/markup-compatibility/2006" xmlns:a14="http://schemas.microsoft.com/office/drawing/2010/main">
        <mc:Choice Requires="a14">
          <p:sp>
            <p:nvSpPr>
              <p:cNvPr id="28" name="Dreptunghi 4">
                <a:extLst>
                  <a:ext uri="{FF2B5EF4-FFF2-40B4-BE49-F238E27FC236}">
                    <a16:creationId xmlns:a16="http://schemas.microsoft.com/office/drawing/2014/main" id="{EBA01A15-C24F-4AEA-BF58-D754CB38968B}"/>
                  </a:ext>
                </a:extLst>
              </p:cNvPr>
              <p:cNvSpPr/>
              <p:nvPr/>
            </p:nvSpPr>
            <p:spPr>
              <a:xfrm>
                <a:off x="780758" y="2357338"/>
                <a:ext cx="1568389"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𝑑</m:t>
                          </m:r>
                        </m:sub>
                      </m:sSub>
                      <m:r>
                        <a:rPr lang="en-US" b="0" i="1" smtClean="0">
                          <a:latin typeface="Cambria Math" panose="02040503050406030204" pitchFamily="18" charset="0"/>
                          <a:ea typeface="Cambria Math" panose="02040503050406030204" pitchFamily="18" charset="0"/>
                        </a:rPr>
                        <m:t>=0</m:t>
                      </m:r>
                    </m:oMath>
                  </m:oMathPara>
                </a14:m>
                <a:endParaRPr lang="en-US" dirty="0"/>
              </a:p>
            </p:txBody>
          </p:sp>
        </mc:Choice>
        <mc:Fallback xmlns="">
          <p:sp>
            <p:nvSpPr>
              <p:cNvPr id="28" name="Dreptunghi 4">
                <a:extLst>
                  <a:ext uri="{FF2B5EF4-FFF2-40B4-BE49-F238E27FC236}">
                    <a16:creationId xmlns:a16="http://schemas.microsoft.com/office/drawing/2014/main" id="{EBA01A15-C24F-4AEA-BF58-D754CB38968B}"/>
                  </a:ext>
                </a:extLst>
              </p:cNvPr>
              <p:cNvSpPr>
                <a:spLocks noRot="1" noChangeAspect="1" noMove="1" noResize="1" noEditPoints="1" noAdjustHandles="1" noChangeArrowheads="1" noChangeShapeType="1" noTextEdit="1"/>
              </p:cNvSpPr>
              <p:nvPr/>
            </p:nvSpPr>
            <p:spPr>
              <a:xfrm>
                <a:off x="780758" y="2357338"/>
                <a:ext cx="1568389"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Dreptunghi 4">
                <a:extLst>
                  <a:ext uri="{FF2B5EF4-FFF2-40B4-BE49-F238E27FC236}">
                    <a16:creationId xmlns:a16="http://schemas.microsoft.com/office/drawing/2014/main" id="{257A8676-7083-4533-B937-A9C34A860A3F}"/>
                  </a:ext>
                </a:extLst>
              </p:cNvPr>
              <p:cNvSpPr/>
              <p:nvPr/>
            </p:nvSpPr>
            <p:spPr>
              <a:xfrm>
                <a:off x="760282" y="2721521"/>
                <a:ext cx="2025590" cy="39074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𝑐𝑚</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𝑖𝑛𝑝</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𝑖𝑛𝑚</m:t>
                          </m:r>
                        </m:sub>
                      </m:sSub>
                    </m:oMath>
                  </m:oMathPara>
                </a14:m>
                <a:endParaRPr lang="en-US" dirty="0"/>
              </a:p>
            </p:txBody>
          </p:sp>
        </mc:Choice>
        <mc:Fallback xmlns="">
          <p:sp>
            <p:nvSpPr>
              <p:cNvPr id="29" name="Dreptunghi 4">
                <a:extLst>
                  <a:ext uri="{FF2B5EF4-FFF2-40B4-BE49-F238E27FC236}">
                    <a16:creationId xmlns:a16="http://schemas.microsoft.com/office/drawing/2014/main" id="{257A8676-7083-4533-B937-A9C34A860A3F}"/>
                  </a:ext>
                </a:extLst>
              </p:cNvPr>
              <p:cNvSpPr>
                <a:spLocks noRot="1" noChangeAspect="1" noMove="1" noResize="1" noEditPoints="1" noAdjustHandles="1" noChangeArrowheads="1" noChangeShapeType="1" noTextEdit="1"/>
              </p:cNvSpPr>
              <p:nvPr/>
            </p:nvSpPr>
            <p:spPr>
              <a:xfrm>
                <a:off x="760282" y="2721521"/>
                <a:ext cx="2025590" cy="390748"/>
              </a:xfrm>
              <a:prstGeom prst="rect">
                <a:avLst/>
              </a:prstGeom>
              <a:blipFill>
                <a:blip r:embed="rId9"/>
                <a:stretch>
                  <a:fillRect b="-7692"/>
                </a:stretch>
              </a:blipFill>
            </p:spPr>
            <p:txBody>
              <a:bodyPr/>
              <a:lstStyle/>
              <a:p>
                <a:r>
                  <a:rPr lang="en-US">
                    <a:noFill/>
                  </a:rPr>
                  <a:t> </a:t>
                </a:r>
              </a:p>
            </p:txBody>
          </p:sp>
        </mc:Fallback>
      </mc:AlternateContent>
    </p:spTree>
    <p:extLst>
      <p:ext uri="{BB962C8B-B14F-4D97-AF65-F5344CB8AC3E}">
        <p14:creationId xmlns:p14="http://schemas.microsoft.com/office/powerpoint/2010/main" val="463075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921246" cy="2862322"/>
          </a:xfrm>
          <a:prstGeom prst="rect">
            <a:avLst/>
          </a:prstGeom>
          <a:noFill/>
        </p:spPr>
        <p:txBody>
          <a:bodyPr wrap="square" rtlCol="0">
            <a:spAutoFit/>
          </a:bodyPr>
          <a:lstStyle/>
          <a:p>
            <a:r>
              <a:rPr lang="en-US" b="1" dirty="0"/>
              <a:t>Equilibrium</a:t>
            </a:r>
            <a:r>
              <a:rPr lang="en-US" dirty="0"/>
              <a:t> (Region I) (continues)</a:t>
            </a:r>
          </a:p>
          <a:p>
            <a:pPr marL="342900" indent="-342900">
              <a:buFont typeface="Arial" panose="020B0604020202020204" pitchFamily="34" charset="0"/>
              <a:buChar char="•"/>
            </a:pPr>
            <a:r>
              <a:rPr lang="en-US" dirty="0"/>
              <a:t>In this analysis we assumed MN1 and MN2 in saturation and the 2I</a:t>
            </a:r>
            <a:r>
              <a:rPr lang="en-US" baseline="-25000" dirty="0"/>
              <a:t>b</a:t>
            </a:r>
            <a:r>
              <a:rPr lang="en-US" dirty="0"/>
              <a:t> current mirror functional (output transistor also in saturation).</a:t>
            </a:r>
          </a:p>
          <a:p>
            <a:pPr marL="342900" indent="-342900">
              <a:buFont typeface="Arial" panose="020B0604020202020204" pitchFamily="34" charset="0"/>
              <a:buChar char="•"/>
            </a:pPr>
            <a:r>
              <a:rPr lang="en-US" dirty="0"/>
              <a:t>Transistors MN1 and MN2 are identical: (W/L)</a:t>
            </a:r>
            <a:r>
              <a:rPr lang="en-US" baseline="-25000" dirty="0"/>
              <a:t>1</a:t>
            </a:r>
            <a:r>
              <a:rPr lang="en-US" dirty="0"/>
              <a:t>=(W/L)</a:t>
            </a:r>
            <a:r>
              <a:rPr lang="en-US" baseline="-25000" dirty="0"/>
              <a:t>2</a:t>
            </a:r>
            <a:r>
              <a:rPr lang="en-US" dirty="0"/>
              <a:t>=(W/L)</a:t>
            </a:r>
          </a:p>
          <a:p>
            <a:pPr marL="342900" indent="-342900">
              <a:buFont typeface="Arial" panose="020B0604020202020204" pitchFamily="34" charset="0"/>
              <a:buChar char="•"/>
            </a:pPr>
            <a:r>
              <a:rPr lang="en-US" dirty="0"/>
              <a:t>Transistors MN1 and MN2 have the same gate source voltage and the same overdrive voltage (as the gate voltages are equal and the sources are tied together). We shall use the V</a:t>
            </a:r>
            <a:r>
              <a:rPr lang="en-US" baseline="-25000" dirty="0"/>
              <a:t>gsx</a:t>
            </a:r>
            <a:r>
              <a:rPr lang="en-US" dirty="0"/>
              <a:t> and respectively V</a:t>
            </a:r>
            <a:r>
              <a:rPr lang="en-US" baseline="-25000" dirty="0"/>
              <a:t>ovx</a:t>
            </a:r>
            <a:r>
              <a:rPr lang="en-US" dirty="0"/>
              <a:t> notation for the MN1 and MN2 gate – source voltage and overdrive voltage respectively, at equilibrium.</a:t>
            </a:r>
          </a:p>
          <a:p>
            <a:pPr marL="342900" indent="-342900">
              <a:buFont typeface="Arial" panose="020B0604020202020204" pitchFamily="34" charset="0"/>
              <a:buChar char="•"/>
            </a:pPr>
            <a:r>
              <a:rPr lang="en-US" dirty="0"/>
              <a:t>This allows us to calculate the overdrive voltage for MN1 and MN2.</a:t>
            </a:r>
          </a:p>
        </p:txBody>
      </p:sp>
      <p:pic>
        <p:nvPicPr>
          <p:cNvPr id="5" name="Picture 4">
            <a:extLst>
              <a:ext uri="{FF2B5EF4-FFF2-40B4-BE49-F238E27FC236}">
                <a16:creationId xmlns:a16="http://schemas.microsoft.com/office/drawing/2014/main" id="{45D98928-B500-4BE3-9F8E-1158BEAE7AA5}"/>
              </a:ext>
            </a:extLst>
          </p:cNvPr>
          <p:cNvPicPr>
            <a:picLocks noChangeAspect="1"/>
          </p:cNvPicPr>
          <p:nvPr/>
        </p:nvPicPr>
        <p:blipFill>
          <a:blip r:embed="rId2"/>
          <a:stretch>
            <a:fillRect/>
          </a:stretch>
        </p:blipFill>
        <p:spPr>
          <a:xfrm>
            <a:off x="7509054" y="909131"/>
            <a:ext cx="4350412" cy="5412415"/>
          </a:xfrm>
          <a:prstGeom prst="rect">
            <a:avLst/>
          </a:prstGeom>
        </p:spPr>
      </p:pic>
      <mc:AlternateContent xmlns:mc="http://schemas.openxmlformats.org/markup-compatibility/2006" xmlns:a14="http://schemas.microsoft.com/office/drawing/2010/main">
        <mc:Choice Requires="a14">
          <p:sp>
            <p:nvSpPr>
              <p:cNvPr id="27" name="Dreptunghi 4">
                <a:extLst>
                  <a:ext uri="{FF2B5EF4-FFF2-40B4-BE49-F238E27FC236}">
                    <a16:creationId xmlns:a16="http://schemas.microsoft.com/office/drawing/2014/main" id="{93F719EF-F438-4003-87F8-D1455E153AAC}"/>
                  </a:ext>
                </a:extLst>
              </p:cNvPr>
              <p:cNvSpPr/>
              <p:nvPr/>
            </p:nvSpPr>
            <p:spPr>
              <a:xfrm>
                <a:off x="788361" y="4390640"/>
                <a:ext cx="4285532"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𝑔𝑠𝑥</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𝑇</m:t>
                          </m:r>
                        </m:sub>
                      </m:sSub>
                      <m:r>
                        <a:rPr lang="en-US" b="0" i="0"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2 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den>
                          </m:f>
                        </m:e>
                      </m:rad>
                    </m:oMath>
                  </m:oMathPara>
                </a14:m>
                <a:endParaRPr lang="en-US" dirty="0"/>
              </a:p>
            </p:txBody>
          </p:sp>
        </mc:Choice>
        <mc:Fallback xmlns="">
          <p:sp>
            <p:nvSpPr>
              <p:cNvPr id="27" name="Dreptunghi 4">
                <a:extLst>
                  <a:ext uri="{FF2B5EF4-FFF2-40B4-BE49-F238E27FC236}">
                    <a16:creationId xmlns:a16="http://schemas.microsoft.com/office/drawing/2014/main" id="{93F719EF-F438-4003-87F8-D1455E153AAC}"/>
                  </a:ext>
                </a:extLst>
              </p:cNvPr>
              <p:cNvSpPr>
                <a:spLocks noRot="1" noChangeAspect="1" noMove="1" noResize="1" noEditPoints="1" noAdjustHandles="1" noChangeArrowheads="1" noChangeShapeType="1" noTextEdit="1"/>
              </p:cNvSpPr>
              <p:nvPr/>
            </p:nvSpPr>
            <p:spPr>
              <a:xfrm>
                <a:off x="788361" y="4390640"/>
                <a:ext cx="4285532" cy="9106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Dreptunghi 4">
                <a:extLst>
                  <a:ext uri="{FF2B5EF4-FFF2-40B4-BE49-F238E27FC236}">
                    <a16:creationId xmlns:a16="http://schemas.microsoft.com/office/drawing/2014/main" id="{39339850-6E71-48B4-8FFD-C1AF4F43CA60}"/>
                  </a:ext>
                </a:extLst>
              </p:cNvPr>
              <p:cNvSpPr/>
              <p:nvPr/>
            </p:nvSpPr>
            <p:spPr>
              <a:xfrm>
                <a:off x="788361" y="3709937"/>
                <a:ext cx="5231513" cy="61863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𝐼</m:t>
                          </m:r>
                        </m:e>
                        <m:sub>
                          <m:r>
                            <a:rPr lang="en-US" b="0" i="1" smtClean="0">
                              <a:latin typeface="Cambria Math" panose="02040503050406030204" pitchFamily="18" charset="0"/>
                            </a:rPr>
                            <m:t>𝑏</m:t>
                          </m:r>
                        </m:sub>
                      </m:sSub>
                      <m:r>
                        <a:rPr lang="en-US" b="0" i="1" smtClean="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𝑊</m:t>
                              </m:r>
                            </m:num>
                            <m:den>
                              <m:r>
                                <a:rPr lang="en-US" i="1">
                                  <a:latin typeface="Cambria Math" panose="02040503050406030204" pitchFamily="18" charset="0"/>
                                </a:rPr>
                                <m:t>𝐿</m:t>
                              </m:r>
                            </m:den>
                          </m:f>
                        </m:e>
                      </m:d>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𝑔𝑠𝑥</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𝑇</m:t>
                                  </m:r>
                                </m:sub>
                              </m:sSub>
                            </m:e>
                          </m:d>
                        </m:e>
                        <m:sup>
                          <m:r>
                            <a:rPr lang="en-US" b="0" i="1" smtClean="0">
                              <a:latin typeface="Cambria Math" panose="02040503050406030204" pitchFamily="18" charset="0"/>
                            </a:rPr>
                            <m:t>2</m:t>
                          </m:r>
                        </m:sup>
                      </m:sSup>
                    </m:oMath>
                  </m:oMathPara>
                </a14:m>
                <a:endParaRPr lang="en-US" dirty="0"/>
              </a:p>
            </p:txBody>
          </p:sp>
        </mc:Choice>
        <mc:Fallback xmlns="">
          <p:sp>
            <p:nvSpPr>
              <p:cNvPr id="34" name="Dreptunghi 4">
                <a:extLst>
                  <a:ext uri="{FF2B5EF4-FFF2-40B4-BE49-F238E27FC236}">
                    <a16:creationId xmlns:a16="http://schemas.microsoft.com/office/drawing/2014/main" id="{39339850-6E71-48B4-8FFD-C1AF4F43CA60}"/>
                  </a:ext>
                </a:extLst>
              </p:cNvPr>
              <p:cNvSpPr>
                <a:spLocks noRot="1" noChangeAspect="1" noMove="1" noResize="1" noEditPoints="1" noAdjustHandles="1" noChangeArrowheads="1" noChangeShapeType="1" noTextEdit="1"/>
              </p:cNvSpPr>
              <p:nvPr/>
            </p:nvSpPr>
            <p:spPr>
              <a:xfrm>
                <a:off x="788361" y="3709937"/>
                <a:ext cx="5231513" cy="61863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Dreptunghi 4">
                <a:extLst>
                  <a:ext uri="{FF2B5EF4-FFF2-40B4-BE49-F238E27FC236}">
                    <a16:creationId xmlns:a16="http://schemas.microsoft.com/office/drawing/2014/main" id="{BB516947-4BDF-47FB-9B7B-DB72BBBAB04F}"/>
                  </a:ext>
                </a:extLst>
              </p:cNvPr>
              <p:cNvSpPr/>
              <p:nvPr/>
            </p:nvSpPr>
            <p:spPr>
              <a:xfrm>
                <a:off x="788361" y="5363411"/>
                <a:ext cx="2346725"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smtClean="0">
                              <a:latin typeface="Cambria Math" panose="02040503050406030204" pitchFamily="18" charset="0"/>
                            </a:rPr>
                            <m:t>𝑜</m:t>
                          </m:r>
                          <m:r>
                            <a:rPr lang="en-US" b="0" i="1" smtClean="0">
                              <a:latin typeface="Cambria Math" panose="02040503050406030204" pitchFamily="18" charset="0"/>
                            </a:rPr>
                            <m:t>𝑣𝑥</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2 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den>
                          </m:f>
                        </m:e>
                      </m:rad>
                    </m:oMath>
                  </m:oMathPara>
                </a14:m>
                <a:endParaRPr lang="en-US" dirty="0"/>
              </a:p>
            </p:txBody>
          </p:sp>
        </mc:Choice>
        <mc:Fallback xmlns="">
          <p:sp>
            <p:nvSpPr>
              <p:cNvPr id="35" name="Dreptunghi 4">
                <a:extLst>
                  <a:ext uri="{FF2B5EF4-FFF2-40B4-BE49-F238E27FC236}">
                    <a16:creationId xmlns:a16="http://schemas.microsoft.com/office/drawing/2014/main" id="{BB516947-4BDF-47FB-9B7B-DB72BBBAB04F}"/>
                  </a:ext>
                </a:extLst>
              </p:cNvPr>
              <p:cNvSpPr>
                <a:spLocks noRot="1" noChangeAspect="1" noMove="1" noResize="1" noEditPoints="1" noAdjustHandles="1" noChangeArrowheads="1" noChangeShapeType="1" noTextEdit="1"/>
              </p:cNvSpPr>
              <p:nvPr/>
            </p:nvSpPr>
            <p:spPr>
              <a:xfrm>
                <a:off x="788361" y="5363411"/>
                <a:ext cx="2346725" cy="910699"/>
              </a:xfrm>
              <a:prstGeom prst="rect">
                <a:avLst/>
              </a:prstGeom>
              <a:blipFill>
                <a:blip r:embed="rId5"/>
                <a:stretch>
                  <a:fillRect/>
                </a:stretch>
              </a:blipFill>
            </p:spPr>
            <p:txBody>
              <a:bodyPr/>
              <a:lstStyle/>
              <a:p>
                <a:r>
                  <a:rPr lang="en-US">
                    <a:noFill/>
                  </a:rPr>
                  <a:t> </a:t>
                </a:r>
              </a:p>
            </p:txBody>
          </p:sp>
        </mc:Fallback>
      </mc:AlternateContent>
      <p:sp>
        <p:nvSpPr>
          <p:cNvPr id="36" name="Rectangle: Rounded Corners 5">
            <a:extLst>
              <a:ext uri="{FF2B5EF4-FFF2-40B4-BE49-F238E27FC236}">
                <a16:creationId xmlns:a16="http://schemas.microsoft.com/office/drawing/2014/main" id="{64AB50AA-7B15-409C-9ACA-14C3093AE359}"/>
              </a:ext>
            </a:extLst>
          </p:cNvPr>
          <p:cNvSpPr/>
          <p:nvPr/>
        </p:nvSpPr>
        <p:spPr>
          <a:xfrm>
            <a:off x="788361" y="5367680"/>
            <a:ext cx="2346725" cy="906429"/>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63927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921246" cy="646331"/>
          </a:xfrm>
          <a:prstGeom prst="rect">
            <a:avLst/>
          </a:prstGeom>
          <a:noFill/>
        </p:spPr>
        <p:txBody>
          <a:bodyPr wrap="square" rtlCol="0">
            <a:spAutoFit/>
          </a:bodyPr>
          <a:lstStyle/>
          <a:p>
            <a:r>
              <a:rPr lang="en-US" b="1" dirty="0"/>
              <a:t>Input Common Mode Range</a:t>
            </a:r>
            <a:endParaRPr lang="en-US" dirty="0"/>
          </a:p>
          <a:p>
            <a:pPr marL="342900" indent="-342900">
              <a:buFont typeface="Arial" panose="020B0604020202020204" pitchFamily="34" charset="0"/>
              <a:buChar char="•"/>
            </a:pPr>
            <a:r>
              <a:rPr lang="en-US" dirty="0"/>
              <a:t>The common node voltage, V</a:t>
            </a:r>
            <a:r>
              <a:rPr lang="en-US" baseline="-25000" dirty="0"/>
              <a:t>c</a:t>
            </a:r>
            <a:r>
              <a:rPr lang="en-US" dirty="0"/>
              <a:t> is then:</a:t>
            </a:r>
          </a:p>
        </p:txBody>
      </p:sp>
      <p:pic>
        <p:nvPicPr>
          <p:cNvPr id="5" name="Picture 4">
            <a:extLst>
              <a:ext uri="{FF2B5EF4-FFF2-40B4-BE49-F238E27FC236}">
                <a16:creationId xmlns:a16="http://schemas.microsoft.com/office/drawing/2014/main" id="{45D98928-B500-4BE3-9F8E-1158BEAE7AA5}"/>
              </a:ext>
            </a:extLst>
          </p:cNvPr>
          <p:cNvPicPr>
            <a:picLocks noChangeAspect="1"/>
          </p:cNvPicPr>
          <p:nvPr/>
        </p:nvPicPr>
        <p:blipFill>
          <a:blip r:embed="rId2"/>
          <a:stretch>
            <a:fillRect/>
          </a:stretch>
        </p:blipFill>
        <p:spPr>
          <a:xfrm>
            <a:off x="7509054" y="909131"/>
            <a:ext cx="4350412" cy="5412415"/>
          </a:xfrm>
          <a:prstGeom prst="rect">
            <a:avLst/>
          </a:prstGeom>
        </p:spPr>
      </p:pic>
      <mc:AlternateContent xmlns:mc="http://schemas.openxmlformats.org/markup-compatibility/2006" xmlns:a14="http://schemas.microsoft.com/office/drawing/2010/main">
        <mc:Choice Requires="a14">
          <p:sp>
            <p:nvSpPr>
              <p:cNvPr id="30" name="Dreptunghi 4">
                <a:extLst>
                  <a:ext uri="{FF2B5EF4-FFF2-40B4-BE49-F238E27FC236}">
                    <a16:creationId xmlns:a16="http://schemas.microsoft.com/office/drawing/2014/main" id="{68EA0418-A362-43BE-8B68-CF37F9D9D86D}"/>
                  </a:ext>
                </a:extLst>
              </p:cNvPr>
              <p:cNvSpPr/>
              <p:nvPr/>
            </p:nvSpPr>
            <p:spPr>
              <a:xfrm>
                <a:off x="779143" y="1540223"/>
                <a:ext cx="4285532"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𝑐𝑚</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sub>
                      </m:sSub>
                    </m:oMath>
                  </m:oMathPara>
                </a14:m>
                <a:endParaRPr lang="en-US" dirty="0"/>
              </a:p>
            </p:txBody>
          </p:sp>
        </mc:Choice>
        <mc:Fallback xmlns="">
          <p:sp>
            <p:nvSpPr>
              <p:cNvPr id="30" name="Dreptunghi 4">
                <a:extLst>
                  <a:ext uri="{FF2B5EF4-FFF2-40B4-BE49-F238E27FC236}">
                    <a16:creationId xmlns:a16="http://schemas.microsoft.com/office/drawing/2014/main" id="{68EA0418-A362-43BE-8B68-CF37F9D9D86D}"/>
                  </a:ext>
                </a:extLst>
              </p:cNvPr>
              <p:cNvSpPr>
                <a:spLocks noRot="1" noChangeAspect="1" noMove="1" noResize="1" noEditPoints="1" noAdjustHandles="1" noChangeArrowheads="1" noChangeShapeType="1" noTextEdit="1"/>
              </p:cNvSpPr>
              <p:nvPr/>
            </p:nvSpPr>
            <p:spPr>
              <a:xfrm>
                <a:off x="779143" y="1540223"/>
                <a:ext cx="4285532" cy="391902"/>
              </a:xfrm>
              <a:prstGeom prst="rect">
                <a:avLst/>
              </a:prstGeom>
              <a:blipFill>
                <a:blip r:embed="rId3"/>
                <a:stretch>
                  <a:fillRect b="-6250"/>
                </a:stretch>
              </a:blipFill>
            </p:spPr>
            <p:txBody>
              <a:bodyPr/>
              <a:lstStyle/>
              <a:p>
                <a:r>
                  <a:rPr lang="en-US">
                    <a:noFill/>
                  </a:rPr>
                  <a:t> </a:t>
                </a:r>
              </a:p>
            </p:txBody>
          </p:sp>
        </mc:Fallback>
      </mc:AlternateContent>
      <p:sp>
        <p:nvSpPr>
          <p:cNvPr id="31" name="CasetăText 23">
            <a:extLst>
              <a:ext uri="{FF2B5EF4-FFF2-40B4-BE49-F238E27FC236}">
                <a16:creationId xmlns:a16="http://schemas.microsoft.com/office/drawing/2014/main" id="{E79F9629-5CBE-4F25-BF08-70E8D75CB78B}"/>
              </a:ext>
            </a:extLst>
          </p:cNvPr>
          <p:cNvSpPr txBox="1"/>
          <p:nvPr/>
        </p:nvSpPr>
        <p:spPr>
          <a:xfrm>
            <a:off x="400050" y="1932125"/>
            <a:ext cx="6921246" cy="646331"/>
          </a:xfrm>
          <a:prstGeom prst="rect">
            <a:avLst/>
          </a:prstGeom>
          <a:noFill/>
        </p:spPr>
        <p:txBody>
          <a:bodyPr wrap="square" rtlCol="0">
            <a:spAutoFit/>
          </a:bodyPr>
          <a:lstStyle/>
          <a:p>
            <a:pPr marL="342900" indent="-342900">
              <a:buFont typeface="Arial" panose="020B0604020202020204" pitchFamily="34" charset="0"/>
              <a:buChar char="•"/>
            </a:pPr>
            <a:r>
              <a:rPr lang="en-US" dirty="0"/>
              <a:t>V</a:t>
            </a:r>
            <a:r>
              <a:rPr lang="en-US" baseline="-25000" dirty="0"/>
              <a:t>c</a:t>
            </a:r>
            <a:r>
              <a:rPr lang="en-US" dirty="0"/>
              <a:t> should be high enough so the mirror implementing the 2I</a:t>
            </a:r>
            <a:r>
              <a:rPr lang="en-US" baseline="-25000" dirty="0"/>
              <a:t>b</a:t>
            </a:r>
            <a:r>
              <a:rPr lang="en-US" dirty="0"/>
              <a:t> current source is functional (output transistor in saturation): V</a:t>
            </a:r>
            <a:r>
              <a:rPr lang="en-US" baseline="-25000" dirty="0"/>
              <a:t>c</a:t>
            </a:r>
            <a:r>
              <a:rPr lang="en-US" dirty="0"/>
              <a:t>&gt;V</a:t>
            </a:r>
            <a:r>
              <a:rPr lang="en-US" baseline="-25000" dirty="0"/>
              <a:t>ov,mir</a:t>
            </a:r>
            <a:r>
              <a:rPr lang="en-US" dirty="0"/>
              <a:t>.</a:t>
            </a:r>
          </a:p>
        </p:txBody>
      </p:sp>
      <mc:AlternateContent xmlns:mc="http://schemas.openxmlformats.org/markup-compatibility/2006" xmlns:a14="http://schemas.microsoft.com/office/drawing/2010/main">
        <mc:Choice Requires="a14">
          <p:sp>
            <p:nvSpPr>
              <p:cNvPr id="32" name="Dreptunghi 4">
                <a:extLst>
                  <a:ext uri="{FF2B5EF4-FFF2-40B4-BE49-F238E27FC236}">
                    <a16:creationId xmlns:a16="http://schemas.microsoft.com/office/drawing/2014/main" id="{1E4894A3-62A3-4264-9E8C-2A89F633C214}"/>
                  </a:ext>
                </a:extLst>
              </p:cNvPr>
              <p:cNvSpPr/>
              <p:nvPr/>
            </p:nvSpPr>
            <p:spPr>
              <a:xfrm>
                <a:off x="779143" y="2578456"/>
                <a:ext cx="4285532"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𝑐𝑚</m:t>
                          </m:r>
                          <m:r>
                            <a:rPr lang="en-US" b="0" i="1" smtClean="0">
                              <a:latin typeface="Cambria Math" panose="02040503050406030204" pitchFamily="18" charset="0"/>
                            </a:rPr>
                            <m:t>,</m:t>
                          </m:r>
                          <m:r>
                            <a:rPr lang="en-US" b="0" i="1" smtClean="0">
                              <a:latin typeface="Cambria Math" panose="02040503050406030204" pitchFamily="18" charset="0"/>
                            </a:rPr>
                            <m:t>𝑚𝑖𝑛</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𝑔𝑠</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m:t>
                          </m:r>
                          <m:r>
                            <a:rPr lang="en-US" b="0" i="1" smtClean="0">
                              <a:latin typeface="Cambria Math" panose="02040503050406030204" pitchFamily="18" charset="0"/>
                            </a:rPr>
                            <m:t>𝑚𝑖𝑟</m:t>
                          </m:r>
                        </m:sub>
                      </m:sSub>
                    </m:oMath>
                  </m:oMathPara>
                </a14:m>
                <a:endParaRPr lang="en-US" dirty="0"/>
              </a:p>
            </p:txBody>
          </p:sp>
        </mc:Choice>
        <mc:Fallback xmlns="">
          <p:sp>
            <p:nvSpPr>
              <p:cNvPr id="32" name="Dreptunghi 4">
                <a:extLst>
                  <a:ext uri="{FF2B5EF4-FFF2-40B4-BE49-F238E27FC236}">
                    <a16:creationId xmlns:a16="http://schemas.microsoft.com/office/drawing/2014/main" id="{1E4894A3-62A3-4264-9E8C-2A89F633C214}"/>
                  </a:ext>
                </a:extLst>
              </p:cNvPr>
              <p:cNvSpPr>
                <a:spLocks noRot="1" noChangeAspect="1" noMove="1" noResize="1" noEditPoints="1" noAdjustHandles="1" noChangeArrowheads="1" noChangeShapeType="1" noTextEdit="1"/>
              </p:cNvSpPr>
              <p:nvPr/>
            </p:nvSpPr>
            <p:spPr>
              <a:xfrm>
                <a:off x="779143" y="2578456"/>
                <a:ext cx="4285532" cy="391902"/>
              </a:xfrm>
              <a:prstGeom prst="rect">
                <a:avLst/>
              </a:prstGeom>
              <a:blipFill>
                <a:blip r:embed="rId4"/>
                <a:stretch>
                  <a:fillRect b="-6250"/>
                </a:stretch>
              </a:blipFill>
            </p:spPr>
            <p:txBody>
              <a:bodyPr/>
              <a:lstStyle/>
              <a:p>
                <a:r>
                  <a:rPr lang="en-US">
                    <a:noFill/>
                  </a:rPr>
                  <a:t> </a:t>
                </a:r>
              </a:p>
            </p:txBody>
          </p:sp>
        </mc:Fallback>
      </mc:AlternateContent>
      <p:sp>
        <p:nvSpPr>
          <p:cNvPr id="33" name="CasetăText 23">
            <a:extLst>
              <a:ext uri="{FF2B5EF4-FFF2-40B4-BE49-F238E27FC236}">
                <a16:creationId xmlns:a16="http://schemas.microsoft.com/office/drawing/2014/main" id="{88D94392-3F52-4607-910A-F81C561B672A}"/>
              </a:ext>
            </a:extLst>
          </p:cNvPr>
          <p:cNvSpPr txBox="1"/>
          <p:nvPr/>
        </p:nvSpPr>
        <p:spPr>
          <a:xfrm>
            <a:off x="400050" y="2970358"/>
            <a:ext cx="6921246" cy="646331"/>
          </a:xfrm>
          <a:prstGeom prst="rect">
            <a:avLst/>
          </a:prstGeom>
          <a:noFill/>
        </p:spPr>
        <p:txBody>
          <a:bodyPr wrap="square" rtlCol="0">
            <a:spAutoFit/>
          </a:bodyPr>
          <a:lstStyle/>
          <a:p>
            <a:pPr marL="342900" indent="-342900">
              <a:buFont typeface="Arial" panose="020B0604020202020204" pitchFamily="34" charset="0"/>
              <a:buChar char="•"/>
            </a:pPr>
            <a:r>
              <a:rPr lang="en-US" dirty="0"/>
              <a:t>V</a:t>
            </a:r>
            <a:r>
              <a:rPr lang="en-US" baseline="-25000" dirty="0"/>
              <a:t>c</a:t>
            </a:r>
            <a:r>
              <a:rPr lang="en-US" dirty="0"/>
              <a:t> should be low enough so that MN1 and MN2 transistors are in saturation.</a:t>
            </a:r>
          </a:p>
        </p:txBody>
      </p:sp>
    </p:spTree>
    <p:extLst>
      <p:ext uri="{BB962C8B-B14F-4D97-AF65-F5344CB8AC3E}">
        <p14:creationId xmlns:p14="http://schemas.microsoft.com/office/powerpoint/2010/main" val="556206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921246" cy="646331"/>
          </a:xfrm>
          <a:prstGeom prst="rect">
            <a:avLst/>
          </a:prstGeom>
          <a:noFill/>
        </p:spPr>
        <p:txBody>
          <a:bodyPr wrap="square" rtlCol="0">
            <a:spAutoFit/>
          </a:bodyPr>
          <a:lstStyle/>
          <a:p>
            <a:r>
              <a:rPr lang="en-US" b="1" dirty="0"/>
              <a:t>Small Unbalance</a:t>
            </a:r>
            <a:r>
              <a:rPr lang="en-US" dirty="0"/>
              <a:t> (Region II)</a:t>
            </a:r>
          </a:p>
          <a:p>
            <a:pPr marL="342900" indent="-342900">
              <a:buFont typeface="Arial" panose="020B0604020202020204" pitchFamily="34" charset="0"/>
              <a:buChar char="•"/>
            </a:pPr>
            <a:r>
              <a:rPr lang="en-US" dirty="0"/>
              <a:t>Now we assume some differential voltage is applied.</a:t>
            </a:r>
          </a:p>
        </p:txBody>
      </p:sp>
      <p:pic>
        <p:nvPicPr>
          <p:cNvPr id="5" name="Picture 4">
            <a:extLst>
              <a:ext uri="{FF2B5EF4-FFF2-40B4-BE49-F238E27FC236}">
                <a16:creationId xmlns:a16="http://schemas.microsoft.com/office/drawing/2014/main" id="{45D98928-B500-4BE3-9F8E-1158BEAE7AA5}"/>
              </a:ext>
            </a:extLst>
          </p:cNvPr>
          <p:cNvPicPr>
            <a:picLocks noChangeAspect="1"/>
          </p:cNvPicPr>
          <p:nvPr/>
        </p:nvPicPr>
        <p:blipFill>
          <a:blip r:embed="rId2"/>
          <a:stretch>
            <a:fillRect/>
          </a:stretch>
        </p:blipFill>
        <p:spPr>
          <a:xfrm>
            <a:off x="7509054" y="909131"/>
            <a:ext cx="4350412" cy="5412415"/>
          </a:xfrm>
          <a:prstGeom prst="rect">
            <a:avLst/>
          </a:prstGeom>
        </p:spPr>
      </p:pic>
      <p:sp>
        <p:nvSpPr>
          <p:cNvPr id="26" name="CasetăText 23">
            <a:extLst>
              <a:ext uri="{FF2B5EF4-FFF2-40B4-BE49-F238E27FC236}">
                <a16:creationId xmlns:a16="http://schemas.microsoft.com/office/drawing/2014/main" id="{D4742206-C73F-4A1E-A17D-26E8B5C178DE}"/>
              </a:ext>
            </a:extLst>
          </p:cNvPr>
          <p:cNvSpPr txBox="1"/>
          <p:nvPr/>
        </p:nvSpPr>
        <p:spPr>
          <a:xfrm>
            <a:off x="400050" y="2207360"/>
            <a:ext cx="69212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So we get:</a:t>
            </a:r>
          </a:p>
        </p:txBody>
      </p:sp>
      <mc:AlternateContent xmlns:mc="http://schemas.openxmlformats.org/markup-compatibility/2006" xmlns:a14="http://schemas.microsoft.com/office/drawing/2010/main">
        <mc:Choice Requires="a14">
          <p:sp>
            <p:nvSpPr>
              <p:cNvPr id="27" name="Dreptunghi 4">
                <a:extLst>
                  <a:ext uri="{FF2B5EF4-FFF2-40B4-BE49-F238E27FC236}">
                    <a16:creationId xmlns:a16="http://schemas.microsoft.com/office/drawing/2014/main" id="{93F719EF-F438-4003-87F8-D1455E153AAC}"/>
                  </a:ext>
                </a:extLst>
              </p:cNvPr>
              <p:cNvSpPr/>
              <p:nvPr/>
            </p:nvSpPr>
            <p:spPr>
              <a:xfrm>
                <a:off x="779143" y="1492293"/>
                <a:ext cx="5161019"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smtClean="0">
                              <a:latin typeface="Cambria Math" panose="02040503050406030204" pitchFamily="18" charset="0"/>
                            </a:rPr>
                            <m:t>𝑔</m:t>
                          </m:r>
                          <m:r>
                            <a:rPr lang="en-US" b="0" i="1" smtClean="0">
                              <a:latin typeface="Cambria Math" panose="02040503050406030204" pitchFamily="18" charset="0"/>
                            </a:rPr>
                            <m:t>𝑠</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𝑇</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𝑖𝑛𝑝</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𝑐𝑚</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𝑐</m:t>
                          </m:r>
                        </m:sub>
                      </m:sSub>
                    </m:oMath>
                  </m:oMathPara>
                </a14:m>
                <a:endParaRPr lang="en-US" dirty="0"/>
              </a:p>
            </p:txBody>
          </p:sp>
        </mc:Choice>
        <mc:Fallback xmlns="">
          <p:sp>
            <p:nvSpPr>
              <p:cNvPr id="27" name="Dreptunghi 4">
                <a:extLst>
                  <a:ext uri="{FF2B5EF4-FFF2-40B4-BE49-F238E27FC236}">
                    <a16:creationId xmlns:a16="http://schemas.microsoft.com/office/drawing/2014/main" id="{93F719EF-F438-4003-87F8-D1455E153AAC}"/>
                  </a:ext>
                </a:extLst>
              </p:cNvPr>
              <p:cNvSpPr>
                <a:spLocks noRot="1" noChangeAspect="1" noMove="1" noResize="1" noEditPoints="1" noAdjustHandles="1" noChangeArrowheads="1" noChangeShapeType="1" noTextEdit="1"/>
              </p:cNvSpPr>
              <p:nvPr/>
            </p:nvSpPr>
            <p:spPr>
              <a:xfrm>
                <a:off x="779143" y="1492293"/>
                <a:ext cx="5161019" cy="391902"/>
              </a:xfrm>
              <a:prstGeom prst="rect">
                <a:avLst/>
              </a:prstGeom>
              <a:blipFill>
                <a:blip r:embed="rId3"/>
                <a:stretch>
                  <a:fillRect b="-7813"/>
                </a:stretch>
              </a:blipFill>
            </p:spPr>
            <p:txBody>
              <a:bodyPr/>
              <a:lstStyle/>
              <a:p>
                <a:r>
                  <a:rPr lang="en-US">
                    <a:noFill/>
                  </a:rPr>
                  <a:t> </a:t>
                </a:r>
              </a:p>
            </p:txBody>
          </p:sp>
        </mc:Fallback>
      </mc:AlternateContent>
      <p:sp>
        <p:nvSpPr>
          <p:cNvPr id="31" name="CasetăText 23">
            <a:extLst>
              <a:ext uri="{FF2B5EF4-FFF2-40B4-BE49-F238E27FC236}">
                <a16:creationId xmlns:a16="http://schemas.microsoft.com/office/drawing/2014/main" id="{E79F9629-5CBE-4F25-BF08-70E8D75CB78B}"/>
              </a:ext>
            </a:extLst>
          </p:cNvPr>
          <p:cNvSpPr txBox="1"/>
          <p:nvPr/>
        </p:nvSpPr>
        <p:spPr>
          <a:xfrm>
            <a:off x="400050" y="2891316"/>
            <a:ext cx="6921246" cy="1200329"/>
          </a:xfrm>
          <a:prstGeom prst="rect">
            <a:avLst/>
          </a:prstGeom>
          <a:noFill/>
        </p:spPr>
        <p:txBody>
          <a:bodyPr wrap="square" rtlCol="0">
            <a:spAutoFit/>
          </a:bodyPr>
          <a:lstStyle/>
          <a:p>
            <a:pPr marL="342900" indent="-342900">
              <a:buFont typeface="Arial" panose="020B0604020202020204" pitchFamily="34" charset="0"/>
              <a:buChar char="•"/>
            </a:pPr>
            <a:r>
              <a:rPr lang="en-US" dirty="0"/>
              <a:t>The difference applied between the input voltages (2V</a:t>
            </a:r>
            <a:r>
              <a:rPr lang="en-US" baseline="-25000" dirty="0"/>
              <a:t>d</a:t>
            </a:r>
            <a:r>
              <a:rPr lang="en-US" dirty="0"/>
              <a:t>) is directly transferred into the overdrive difference between MN1 and MN2.</a:t>
            </a:r>
          </a:p>
          <a:p>
            <a:pPr marL="342900" indent="-342900">
              <a:buFont typeface="Arial" panose="020B0604020202020204" pitchFamily="34" charset="0"/>
              <a:buChar char="•"/>
            </a:pPr>
            <a:r>
              <a:rPr lang="en-US" dirty="0"/>
              <a:t>The second condition is that the sum of MN1 and MN2 drain currents should be equal to the tail current, 2I</a:t>
            </a:r>
            <a:r>
              <a:rPr lang="en-US" baseline="-25000" dirty="0"/>
              <a:t>b</a:t>
            </a:r>
            <a:r>
              <a:rPr lang="en-US" dirty="0"/>
              <a:t>.</a:t>
            </a:r>
          </a:p>
        </p:txBody>
      </p:sp>
      <mc:AlternateContent xmlns:mc="http://schemas.openxmlformats.org/markup-compatibility/2006" xmlns:a14="http://schemas.microsoft.com/office/drawing/2010/main">
        <mc:Choice Requires="a14">
          <p:sp>
            <p:nvSpPr>
              <p:cNvPr id="32" name="Dreptunghi 4">
                <a:extLst>
                  <a:ext uri="{FF2B5EF4-FFF2-40B4-BE49-F238E27FC236}">
                    <a16:creationId xmlns:a16="http://schemas.microsoft.com/office/drawing/2014/main" id="{1E4894A3-62A3-4264-9E8C-2A89F633C214}"/>
                  </a:ext>
                </a:extLst>
              </p:cNvPr>
              <p:cNvSpPr/>
              <p:nvPr/>
            </p:nvSpPr>
            <p:spPr>
              <a:xfrm>
                <a:off x="779143" y="4091645"/>
                <a:ext cx="428553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𝐷</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𝐷</m:t>
                          </m:r>
                          <m:r>
                            <a:rPr lang="en-US" b="0" i="1" smtClean="0">
                              <a:latin typeface="Cambria Math" panose="02040503050406030204" pitchFamily="18" charset="0"/>
                            </a:rPr>
                            <m:t>2</m:t>
                          </m:r>
                        </m:sub>
                      </m:sSub>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sub>
                      </m:sSub>
                    </m:oMath>
                  </m:oMathPara>
                </a14:m>
                <a:endParaRPr lang="en-US" dirty="0"/>
              </a:p>
            </p:txBody>
          </p:sp>
        </mc:Choice>
        <mc:Fallback xmlns="">
          <p:sp>
            <p:nvSpPr>
              <p:cNvPr id="32" name="Dreptunghi 4">
                <a:extLst>
                  <a:ext uri="{FF2B5EF4-FFF2-40B4-BE49-F238E27FC236}">
                    <a16:creationId xmlns:a16="http://schemas.microsoft.com/office/drawing/2014/main" id="{1E4894A3-62A3-4264-9E8C-2A89F633C214}"/>
                  </a:ext>
                </a:extLst>
              </p:cNvPr>
              <p:cNvSpPr>
                <a:spLocks noRot="1" noChangeAspect="1" noMove="1" noResize="1" noEditPoints="1" noAdjustHandles="1" noChangeArrowheads="1" noChangeShapeType="1" noTextEdit="1"/>
              </p:cNvSpPr>
              <p:nvPr/>
            </p:nvSpPr>
            <p:spPr>
              <a:xfrm>
                <a:off x="779143" y="4091645"/>
                <a:ext cx="4285532" cy="369332"/>
              </a:xfrm>
              <a:prstGeom prst="rect">
                <a:avLst/>
              </a:prstGeom>
              <a:blipFill>
                <a:blip r:embed="rId4"/>
                <a:stretch>
                  <a:fillRect/>
                </a:stretch>
              </a:blipFill>
            </p:spPr>
            <p:txBody>
              <a:bodyPr/>
              <a:lstStyle/>
              <a:p>
                <a:r>
                  <a:rPr lang="en-US">
                    <a:noFill/>
                  </a:rPr>
                  <a:t> </a:t>
                </a:r>
              </a:p>
            </p:txBody>
          </p:sp>
        </mc:Fallback>
      </mc:AlternateContent>
      <p:sp>
        <p:nvSpPr>
          <p:cNvPr id="33" name="CasetăText 23">
            <a:extLst>
              <a:ext uri="{FF2B5EF4-FFF2-40B4-BE49-F238E27FC236}">
                <a16:creationId xmlns:a16="http://schemas.microsoft.com/office/drawing/2014/main" id="{88D94392-3F52-4607-910A-F81C561B672A}"/>
              </a:ext>
            </a:extLst>
          </p:cNvPr>
          <p:cNvSpPr txBox="1"/>
          <p:nvPr/>
        </p:nvSpPr>
        <p:spPr>
          <a:xfrm>
            <a:off x="400050" y="4460977"/>
            <a:ext cx="69212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This completely determines V</a:t>
            </a:r>
            <a:r>
              <a:rPr lang="en-US" baseline="-25000" dirty="0"/>
              <a:t>ov2</a:t>
            </a:r>
            <a:r>
              <a:rPr lang="en-US" dirty="0"/>
              <a:t>, V</a:t>
            </a:r>
            <a:r>
              <a:rPr lang="en-US" baseline="-25000" dirty="0"/>
              <a:t>ov2</a:t>
            </a:r>
            <a:r>
              <a:rPr lang="en-US" dirty="0"/>
              <a:t> and V</a:t>
            </a:r>
            <a:r>
              <a:rPr lang="en-US" baseline="-25000" dirty="0"/>
              <a:t>c</a:t>
            </a:r>
            <a:r>
              <a:rPr lang="en-US" dirty="0"/>
              <a:t>.</a:t>
            </a:r>
          </a:p>
        </p:txBody>
      </p:sp>
      <mc:AlternateContent xmlns:mc="http://schemas.openxmlformats.org/markup-compatibility/2006" xmlns:a14="http://schemas.microsoft.com/office/drawing/2010/main">
        <mc:Choice Requires="a14">
          <p:sp>
            <p:nvSpPr>
              <p:cNvPr id="16" name="Dreptunghi 4">
                <a:extLst>
                  <a:ext uri="{FF2B5EF4-FFF2-40B4-BE49-F238E27FC236}">
                    <a16:creationId xmlns:a16="http://schemas.microsoft.com/office/drawing/2014/main" id="{FEF9F7B9-053C-4756-AEBE-1EBFE53B538E}"/>
                  </a:ext>
                </a:extLst>
              </p:cNvPr>
              <p:cNvSpPr/>
              <p:nvPr/>
            </p:nvSpPr>
            <p:spPr>
              <a:xfrm>
                <a:off x="779143" y="1815458"/>
                <a:ext cx="5161019" cy="39190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smtClean="0">
                              <a:latin typeface="Cambria Math" panose="02040503050406030204" pitchFamily="18" charset="0"/>
                            </a:rPr>
                            <m:t>𝑔</m:t>
                          </m:r>
                          <m:r>
                            <a:rPr lang="en-US" b="0" i="1" smtClean="0">
                              <a:latin typeface="Cambria Math" panose="02040503050406030204" pitchFamily="18" charset="0"/>
                            </a:rPr>
                            <m:t>𝑠</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𝑇</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𝑖𝑛𝑚</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𝑐𝑚</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𝑐</m:t>
                          </m:r>
                        </m:sub>
                      </m:sSub>
                    </m:oMath>
                  </m:oMathPara>
                </a14:m>
                <a:endParaRPr lang="en-US" dirty="0"/>
              </a:p>
            </p:txBody>
          </p:sp>
        </mc:Choice>
        <mc:Fallback xmlns="">
          <p:sp>
            <p:nvSpPr>
              <p:cNvPr id="16" name="Dreptunghi 4">
                <a:extLst>
                  <a:ext uri="{FF2B5EF4-FFF2-40B4-BE49-F238E27FC236}">
                    <a16:creationId xmlns:a16="http://schemas.microsoft.com/office/drawing/2014/main" id="{FEF9F7B9-053C-4756-AEBE-1EBFE53B538E}"/>
                  </a:ext>
                </a:extLst>
              </p:cNvPr>
              <p:cNvSpPr>
                <a:spLocks noRot="1" noChangeAspect="1" noMove="1" noResize="1" noEditPoints="1" noAdjustHandles="1" noChangeArrowheads="1" noChangeShapeType="1" noTextEdit="1"/>
              </p:cNvSpPr>
              <p:nvPr/>
            </p:nvSpPr>
            <p:spPr>
              <a:xfrm>
                <a:off x="779143" y="1815458"/>
                <a:ext cx="5161019" cy="391902"/>
              </a:xfrm>
              <a:prstGeom prst="rect">
                <a:avLst/>
              </a:prstGeom>
              <a:blipFill>
                <a:blip r:embed="rId5"/>
                <a:stretch>
                  <a:fillRect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Dreptunghi 4">
                <a:extLst>
                  <a:ext uri="{FF2B5EF4-FFF2-40B4-BE49-F238E27FC236}">
                    <a16:creationId xmlns:a16="http://schemas.microsoft.com/office/drawing/2014/main" id="{DF1C4AC3-F904-48C9-BBA0-CCCDFAEA782E}"/>
                  </a:ext>
                </a:extLst>
              </p:cNvPr>
              <p:cNvSpPr/>
              <p:nvPr/>
            </p:nvSpPr>
            <p:spPr>
              <a:xfrm>
                <a:off x="779143" y="2526255"/>
                <a:ext cx="1977807"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Sub>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oMath>
                  </m:oMathPara>
                </a14:m>
                <a:endParaRPr lang="en-US" dirty="0"/>
              </a:p>
            </p:txBody>
          </p:sp>
        </mc:Choice>
        <mc:Fallback xmlns="">
          <p:sp>
            <p:nvSpPr>
              <p:cNvPr id="17" name="Dreptunghi 4">
                <a:extLst>
                  <a:ext uri="{FF2B5EF4-FFF2-40B4-BE49-F238E27FC236}">
                    <a16:creationId xmlns:a16="http://schemas.microsoft.com/office/drawing/2014/main" id="{DF1C4AC3-F904-48C9-BBA0-CCCDFAEA782E}"/>
                  </a:ext>
                </a:extLst>
              </p:cNvPr>
              <p:cNvSpPr>
                <a:spLocks noRot="1" noChangeAspect="1" noMove="1" noResize="1" noEditPoints="1" noAdjustHandles="1" noChangeArrowheads="1" noChangeShapeType="1" noTextEdit="1"/>
              </p:cNvSpPr>
              <p:nvPr/>
            </p:nvSpPr>
            <p:spPr>
              <a:xfrm>
                <a:off x="779143" y="2526255"/>
                <a:ext cx="1977807" cy="36933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Dreptunghi 4">
                <a:extLst>
                  <a:ext uri="{FF2B5EF4-FFF2-40B4-BE49-F238E27FC236}">
                    <a16:creationId xmlns:a16="http://schemas.microsoft.com/office/drawing/2014/main" id="{0B27AF8C-8DBA-4BA6-B820-CC7084A8816B}"/>
                  </a:ext>
                </a:extLst>
              </p:cNvPr>
              <p:cNvSpPr/>
              <p:nvPr/>
            </p:nvSpPr>
            <p:spPr>
              <a:xfrm>
                <a:off x="737846" y="5251611"/>
                <a:ext cx="6226674" cy="610936"/>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sub>
                      </m:sSub>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Sub>
                            </m:e>
                          </m:d>
                        </m:e>
                        <m:sup>
                          <m:r>
                            <a:rPr lang="en-US" b="0" i="1" smtClean="0">
                              <a:latin typeface="Cambria Math" panose="02040503050406030204" pitchFamily="18" charset="0"/>
                            </a:rPr>
                            <m:t>2</m:t>
                          </m:r>
                        </m:sup>
                      </m:sSup>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up>
                          <m:r>
                            <a:rPr lang="en-US" b="0" i="1" smtClean="0">
                              <a:latin typeface="Cambria Math" panose="02040503050406030204" pitchFamily="18" charset="0"/>
                            </a:rPr>
                            <m:t>2</m:t>
                          </m:r>
                        </m:sup>
                      </m:sSubSup>
                    </m:oMath>
                  </m:oMathPara>
                </a14:m>
                <a:endParaRPr lang="en-US" dirty="0"/>
              </a:p>
            </p:txBody>
          </p:sp>
        </mc:Choice>
        <mc:Fallback xmlns="">
          <p:sp>
            <p:nvSpPr>
              <p:cNvPr id="18" name="Dreptunghi 4">
                <a:extLst>
                  <a:ext uri="{FF2B5EF4-FFF2-40B4-BE49-F238E27FC236}">
                    <a16:creationId xmlns:a16="http://schemas.microsoft.com/office/drawing/2014/main" id="{0B27AF8C-8DBA-4BA6-B820-CC7084A8816B}"/>
                  </a:ext>
                </a:extLst>
              </p:cNvPr>
              <p:cNvSpPr>
                <a:spLocks noRot="1" noChangeAspect="1" noMove="1" noResize="1" noEditPoints="1" noAdjustHandles="1" noChangeArrowheads="1" noChangeShapeType="1" noTextEdit="1"/>
              </p:cNvSpPr>
              <p:nvPr/>
            </p:nvSpPr>
            <p:spPr>
              <a:xfrm>
                <a:off x="737846" y="5251611"/>
                <a:ext cx="6226674" cy="610936"/>
              </a:xfrm>
              <a:prstGeom prst="rect">
                <a:avLst/>
              </a:prstGeom>
              <a:blipFill>
                <a:blip r:embed="rId7"/>
                <a:stretch>
                  <a:fillRect/>
                </a:stretch>
              </a:blipFill>
            </p:spPr>
            <p:txBody>
              <a:bodyPr/>
              <a:lstStyle/>
              <a:p>
                <a:r>
                  <a:rPr lang="en-US">
                    <a:noFill/>
                  </a:rPr>
                  <a:t> </a:t>
                </a:r>
              </a:p>
            </p:txBody>
          </p:sp>
        </mc:Fallback>
      </mc:AlternateContent>
      <p:sp>
        <p:nvSpPr>
          <p:cNvPr id="2" name="Right Brace 1">
            <a:extLst>
              <a:ext uri="{FF2B5EF4-FFF2-40B4-BE49-F238E27FC236}">
                <a16:creationId xmlns:a16="http://schemas.microsoft.com/office/drawing/2014/main" id="{CCA07EE2-D3EB-4FBE-9B49-1F32DB880A79}"/>
              </a:ext>
            </a:extLst>
          </p:cNvPr>
          <p:cNvSpPr/>
          <p:nvPr/>
        </p:nvSpPr>
        <p:spPr>
          <a:xfrm rot="5400000">
            <a:off x="3456989" y="5215048"/>
            <a:ext cx="112418" cy="1182579"/>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Dreptunghi 4">
                <a:extLst>
                  <a:ext uri="{FF2B5EF4-FFF2-40B4-BE49-F238E27FC236}">
                    <a16:creationId xmlns:a16="http://schemas.microsoft.com/office/drawing/2014/main" id="{3DCF3408-FE80-48A5-9513-80A66509613E}"/>
                  </a:ext>
                </a:extLst>
              </p:cNvPr>
              <p:cNvSpPr/>
              <p:nvPr/>
            </p:nvSpPr>
            <p:spPr>
              <a:xfrm>
                <a:off x="3269062" y="5910697"/>
                <a:ext cx="670421"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oMath>
                  </m:oMathPara>
                </a14:m>
                <a:endParaRPr lang="en-US" dirty="0"/>
              </a:p>
            </p:txBody>
          </p:sp>
        </mc:Choice>
        <mc:Fallback xmlns="">
          <p:sp>
            <p:nvSpPr>
              <p:cNvPr id="20" name="Dreptunghi 4">
                <a:extLst>
                  <a:ext uri="{FF2B5EF4-FFF2-40B4-BE49-F238E27FC236}">
                    <a16:creationId xmlns:a16="http://schemas.microsoft.com/office/drawing/2014/main" id="{3DCF3408-FE80-48A5-9513-80A66509613E}"/>
                  </a:ext>
                </a:extLst>
              </p:cNvPr>
              <p:cNvSpPr>
                <a:spLocks noRot="1" noChangeAspect="1" noMove="1" noResize="1" noEditPoints="1" noAdjustHandles="1" noChangeArrowheads="1" noChangeShapeType="1" noTextEdit="1"/>
              </p:cNvSpPr>
              <p:nvPr/>
            </p:nvSpPr>
            <p:spPr>
              <a:xfrm>
                <a:off x="3269062" y="5910697"/>
                <a:ext cx="670421" cy="369332"/>
              </a:xfrm>
              <a:prstGeom prst="rect">
                <a:avLst/>
              </a:prstGeom>
              <a:blipFill>
                <a:blip r:embed="rId8"/>
                <a:stretch>
                  <a:fillRect/>
                </a:stretch>
              </a:blipFill>
            </p:spPr>
            <p:txBody>
              <a:bodyPr/>
              <a:lstStyle/>
              <a:p>
                <a:r>
                  <a:rPr lang="en-US">
                    <a:noFill/>
                  </a:rPr>
                  <a:t> </a:t>
                </a:r>
              </a:p>
            </p:txBody>
          </p:sp>
        </mc:Fallback>
      </mc:AlternateContent>
      <p:sp>
        <p:nvSpPr>
          <p:cNvPr id="21" name="Right Brace 20">
            <a:extLst>
              <a:ext uri="{FF2B5EF4-FFF2-40B4-BE49-F238E27FC236}">
                <a16:creationId xmlns:a16="http://schemas.microsoft.com/office/drawing/2014/main" id="{C702AB37-7F7E-4CC4-AA7F-0B75A3B82580}"/>
              </a:ext>
            </a:extLst>
          </p:cNvPr>
          <p:cNvSpPr/>
          <p:nvPr/>
        </p:nvSpPr>
        <p:spPr>
          <a:xfrm rot="16200000">
            <a:off x="2675141" y="3794808"/>
            <a:ext cx="101647" cy="2811954"/>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Right Brace 21">
            <a:extLst>
              <a:ext uri="{FF2B5EF4-FFF2-40B4-BE49-F238E27FC236}">
                <a16:creationId xmlns:a16="http://schemas.microsoft.com/office/drawing/2014/main" id="{8BE8F408-9331-4516-988B-E081D199BE2C}"/>
              </a:ext>
            </a:extLst>
          </p:cNvPr>
          <p:cNvSpPr/>
          <p:nvPr/>
        </p:nvSpPr>
        <p:spPr>
          <a:xfrm rot="16200000">
            <a:off x="5405429" y="4249405"/>
            <a:ext cx="89663" cy="1914743"/>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Dreptunghi 4">
                <a:extLst>
                  <a:ext uri="{FF2B5EF4-FFF2-40B4-BE49-F238E27FC236}">
                    <a16:creationId xmlns:a16="http://schemas.microsoft.com/office/drawing/2014/main" id="{FB1436F1-B5D3-4379-9EEC-F4B4442B2422}"/>
                  </a:ext>
                </a:extLst>
              </p:cNvPr>
              <p:cNvSpPr/>
              <p:nvPr/>
            </p:nvSpPr>
            <p:spPr>
              <a:xfrm>
                <a:off x="2559507" y="4780626"/>
                <a:ext cx="486108"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𝐷</m:t>
                          </m:r>
                          <m:r>
                            <a:rPr lang="en-US" b="0" i="1" smtClean="0">
                              <a:latin typeface="Cambria Math" panose="02040503050406030204" pitchFamily="18" charset="0"/>
                            </a:rPr>
                            <m:t>1</m:t>
                          </m:r>
                        </m:sub>
                      </m:sSub>
                    </m:oMath>
                  </m:oMathPara>
                </a14:m>
                <a:endParaRPr lang="en-US" dirty="0"/>
              </a:p>
            </p:txBody>
          </p:sp>
        </mc:Choice>
        <mc:Fallback xmlns="">
          <p:sp>
            <p:nvSpPr>
              <p:cNvPr id="23" name="Dreptunghi 4">
                <a:extLst>
                  <a:ext uri="{FF2B5EF4-FFF2-40B4-BE49-F238E27FC236}">
                    <a16:creationId xmlns:a16="http://schemas.microsoft.com/office/drawing/2014/main" id="{FB1436F1-B5D3-4379-9EEC-F4B4442B2422}"/>
                  </a:ext>
                </a:extLst>
              </p:cNvPr>
              <p:cNvSpPr>
                <a:spLocks noRot="1" noChangeAspect="1" noMove="1" noResize="1" noEditPoints="1" noAdjustHandles="1" noChangeArrowheads="1" noChangeShapeType="1" noTextEdit="1"/>
              </p:cNvSpPr>
              <p:nvPr/>
            </p:nvSpPr>
            <p:spPr>
              <a:xfrm>
                <a:off x="2559507" y="4780626"/>
                <a:ext cx="486108" cy="369332"/>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Dreptunghi 4">
                <a:extLst>
                  <a:ext uri="{FF2B5EF4-FFF2-40B4-BE49-F238E27FC236}">
                    <a16:creationId xmlns:a16="http://schemas.microsoft.com/office/drawing/2014/main" id="{C30AE4DA-C1F5-4925-9F39-5E51D2654DD2}"/>
                  </a:ext>
                </a:extLst>
              </p:cNvPr>
              <p:cNvSpPr/>
              <p:nvPr/>
            </p:nvSpPr>
            <p:spPr>
              <a:xfrm>
                <a:off x="5233585" y="4747779"/>
                <a:ext cx="486108"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𝐷</m:t>
                          </m:r>
                          <m:r>
                            <a:rPr lang="en-US" b="0" i="1" smtClean="0">
                              <a:latin typeface="Cambria Math" panose="02040503050406030204" pitchFamily="18" charset="0"/>
                            </a:rPr>
                            <m:t>2</m:t>
                          </m:r>
                        </m:sub>
                      </m:sSub>
                    </m:oMath>
                  </m:oMathPara>
                </a14:m>
                <a:endParaRPr lang="en-US" dirty="0"/>
              </a:p>
            </p:txBody>
          </p:sp>
        </mc:Choice>
        <mc:Fallback xmlns="">
          <p:sp>
            <p:nvSpPr>
              <p:cNvPr id="24" name="Dreptunghi 4">
                <a:extLst>
                  <a:ext uri="{FF2B5EF4-FFF2-40B4-BE49-F238E27FC236}">
                    <a16:creationId xmlns:a16="http://schemas.microsoft.com/office/drawing/2014/main" id="{C30AE4DA-C1F5-4925-9F39-5E51D2654DD2}"/>
                  </a:ext>
                </a:extLst>
              </p:cNvPr>
              <p:cNvSpPr>
                <a:spLocks noRot="1" noChangeAspect="1" noMove="1" noResize="1" noEditPoints="1" noAdjustHandles="1" noChangeArrowheads="1" noChangeShapeType="1" noTextEdit="1"/>
              </p:cNvSpPr>
              <p:nvPr/>
            </p:nvSpPr>
            <p:spPr>
              <a:xfrm>
                <a:off x="5233585" y="4747779"/>
                <a:ext cx="486108" cy="369332"/>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Dreptunghi 4">
                <a:extLst>
                  <a:ext uri="{FF2B5EF4-FFF2-40B4-BE49-F238E27FC236}">
                    <a16:creationId xmlns:a16="http://schemas.microsoft.com/office/drawing/2014/main" id="{99FC28B6-DC9C-4C9C-9313-7EFDCBBB95B5}"/>
                  </a:ext>
                </a:extLst>
              </p:cNvPr>
              <p:cNvSpPr/>
              <p:nvPr/>
            </p:nvSpPr>
            <p:spPr>
              <a:xfrm>
                <a:off x="3503985" y="2499568"/>
                <a:ext cx="1977807"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𝑜𝑣</m:t>
                          </m:r>
                          <m:r>
                            <a:rPr lang="en-US" i="1">
                              <a:latin typeface="Cambria Math" panose="02040503050406030204" pitchFamily="18" charset="0"/>
                            </a:rPr>
                            <m:t>2</m:t>
                          </m:r>
                        </m:sub>
                      </m:sSub>
                    </m:oMath>
                  </m:oMathPara>
                </a14:m>
                <a:endParaRPr lang="en-US" dirty="0"/>
              </a:p>
            </p:txBody>
          </p:sp>
        </mc:Choice>
        <mc:Fallback xmlns="">
          <p:sp>
            <p:nvSpPr>
              <p:cNvPr id="25" name="Dreptunghi 4">
                <a:extLst>
                  <a:ext uri="{FF2B5EF4-FFF2-40B4-BE49-F238E27FC236}">
                    <a16:creationId xmlns:a16="http://schemas.microsoft.com/office/drawing/2014/main" id="{99FC28B6-DC9C-4C9C-9313-7EFDCBBB95B5}"/>
                  </a:ext>
                </a:extLst>
              </p:cNvPr>
              <p:cNvSpPr>
                <a:spLocks noRot="1" noChangeAspect="1" noMove="1" noResize="1" noEditPoints="1" noAdjustHandles="1" noChangeArrowheads="1" noChangeShapeType="1" noTextEdit="1"/>
              </p:cNvSpPr>
              <p:nvPr/>
            </p:nvSpPr>
            <p:spPr>
              <a:xfrm>
                <a:off x="3503985" y="2499568"/>
                <a:ext cx="1977807" cy="369332"/>
              </a:xfrm>
              <a:prstGeom prst="rect">
                <a:avLst/>
              </a:prstGeom>
              <a:blipFill>
                <a:blip r:embed="rId11"/>
                <a:stretch>
                  <a:fillRect/>
                </a:stretch>
              </a:blipFill>
            </p:spPr>
            <p:txBody>
              <a:bodyPr/>
              <a:lstStyle/>
              <a:p>
                <a:r>
                  <a:rPr lang="en-US">
                    <a:noFill/>
                  </a:rPr>
                  <a:t> </a:t>
                </a:r>
              </a:p>
            </p:txBody>
          </p:sp>
        </mc:Fallback>
      </mc:AlternateContent>
      <p:sp>
        <p:nvSpPr>
          <p:cNvPr id="34" name="Arrow: Right 32">
            <a:extLst>
              <a:ext uri="{FF2B5EF4-FFF2-40B4-BE49-F238E27FC236}">
                <a16:creationId xmlns:a16="http://schemas.microsoft.com/office/drawing/2014/main" id="{1DE899ED-891F-4092-BA8A-5EC8DDA158C5}"/>
              </a:ext>
            </a:extLst>
          </p:cNvPr>
          <p:cNvSpPr/>
          <p:nvPr/>
        </p:nvSpPr>
        <p:spPr>
          <a:xfrm>
            <a:off x="3130915" y="2628662"/>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Rounded Corners 5">
            <a:extLst>
              <a:ext uri="{FF2B5EF4-FFF2-40B4-BE49-F238E27FC236}">
                <a16:creationId xmlns:a16="http://schemas.microsoft.com/office/drawing/2014/main" id="{CCE9AC5D-2EF3-4C74-BDEF-1B50095530E5}"/>
              </a:ext>
            </a:extLst>
          </p:cNvPr>
          <p:cNvSpPr/>
          <p:nvPr/>
        </p:nvSpPr>
        <p:spPr>
          <a:xfrm>
            <a:off x="3473774" y="2494162"/>
            <a:ext cx="1976118" cy="423676"/>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Rounded Corners 5">
            <a:extLst>
              <a:ext uri="{FF2B5EF4-FFF2-40B4-BE49-F238E27FC236}">
                <a16:creationId xmlns:a16="http://schemas.microsoft.com/office/drawing/2014/main" id="{F3DFD275-AE08-4907-B06A-5A5BFCF6E75E}"/>
              </a:ext>
            </a:extLst>
          </p:cNvPr>
          <p:cNvSpPr/>
          <p:nvPr/>
        </p:nvSpPr>
        <p:spPr>
          <a:xfrm>
            <a:off x="645670" y="5296441"/>
            <a:ext cx="5968703" cy="566106"/>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Rounded Corners 5">
            <a:extLst>
              <a:ext uri="{FF2B5EF4-FFF2-40B4-BE49-F238E27FC236}">
                <a16:creationId xmlns:a16="http://schemas.microsoft.com/office/drawing/2014/main" id="{725F24E4-512B-4BB0-8A3B-A677723BD919}"/>
              </a:ext>
            </a:extLst>
          </p:cNvPr>
          <p:cNvSpPr/>
          <p:nvPr/>
        </p:nvSpPr>
        <p:spPr>
          <a:xfrm>
            <a:off x="780832" y="2519652"/>
            <a:ext cx="1976118" cy="423676"/>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8521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921246" cy="646331"/>
          </a:xfrm>
          <a:prstGeom prst="rect">
            <a:avLst/>
          </a:prstGeom>
          <a:noFill/>
        </p:spPr>
        <p:txBody>
          <a:bodyPr wrap="square" rtlCol="0">
            <a:spAutoFit/>
          </a:bodyPr>
          <a:lstStyle/>
          <a:p>
            <a:r>
              <a:rPr lang="en-US" b="1" dirty="0"/>
              <a:t>Small Unbalance</a:t>
            </a:r>
            <a:r>
              <a:rPr lang="en-US" dirty="0"/>
              <a:t> (Region II) (continues)</a:t>
            </a:r>
          </a:p>
          <a:p>
            <a:pPr marL="342900" indent="-342900">
              <a:buFont typeface="Arial" panose="020B0604020202020204" pitchFamily="34" charset="0"/>
              <a:buChar char="•"/>
            </a:pPr>
            <a:r>
              <a:rPr lang="en-US" dirty="0"/>
              <a:t>We have:</a:t>
            </a:r>
          </a:p>
        </p:txBody>
      </p:sp>
      <p:pic>
        <p:nvPicPr>
          <p:cNvPr id="5" name="Picture 4">
            <a:extLst>
              <a:ext uri="{FF2B5EF4-FFF2-40B4-BE49-F238E27FC236}">
                <a16:creationId xmlns:a16="http://schemas.microsoft.com/office/drawing/2014/main" id="{45D98928-B500-4BE3-9F8E-1158BEAE7AA5}"/>
              </a:ext>
            </a:extLst>
          </p:cNvPr>
          <p:cNvPicPr>
            <a:picLocks noChangeAspect="1"/>
          </p:cNvPicPr>
          <p:nvPr/>
        </p:nvPicPr>
        <p:blipFill>
          <a:blip r:embed="rId2"/>
          <a:stretch>
            <a:fillRect/>
          </a:stretch>
        </p:blipFill>
        <p:spPr>
          <a:xfrm>
            <a:off x="7509054" y="909131"/>
            <a:ext cx="4350412" cy="5412415"/>
          </a:xfrm>
          <a:prstGeom prst="rect">
            <a:avLst/>
          </a:prstGeom>
        </p:spPr>
      </p:pic>
      <p:sp>
        <p:nvSpPr>
          <p:cNvPr id="31" name="CasetăText 23">
            <a:extLst>
              <a:ext uri="{FF2B5EF4-FFF2-40B4-BE49-F238E27FC236}">
                <a16:creationId xmlns:a16="http://schemas.microsoft.com/office/drawing/2014/main" id="{E79F9629-5CBE-4F25-BF08-70E8D75CB78B}"/>
              </a:ext>
            </a:extLst>
          </p:cNvPr>
          <p:cNvSpPr txBox="1"/>
          <p:nvPr/>
        </p:nvSpPr>
        <p:spPr>
          <a:xfrm>
            <a:off x="400050" y="3404590"/>
            <a:ext cx="6921246" cy="646331"/>
          </a:xfrm>
          <a:prstGeom prst="rect">
            <a:avLst/>
          </a:prstGeom>
          <a:noFill/>
        </p:spPr>
        <p:txBody>
          <a:bodyPr wrap="square" rtlCol="0">
            <a:spAutoFit/>
          </a:bodyPr>
          <a:lstStyle/>
          <a:p>
            <a:pPr marL="342900" indent="-342900">
              <a:buFont typeface="Arial" panose="020B0604020202020204" pitchFamily="34" charset="0"/>
              <a:buChar char="•"/>
            </a:pPr>
            <a:r>
              <a:rPr lang="en-US" dirty="0"/>
              <a:t>This is an equation for V</a:t>
            </a:r>
            <a:r>
              <a:rPr lang="en-US" baseline="-25000" dirty="0"/>
              <a:t>ov2</a:t>
            </a:r>
            <a:r>
              <a:rPr lang="en-US" dirty="0"/>
              <a:t> with V</a:t>
            </a:r>
            <a:r>
              <a:rPr lang="en-US" baseline="-25000" dirty="0"/>
              <a:t>d</a:t>
            </a:r>
            <a:r>
              <a:rPr lang="en-US" dirty="0"/>
              <a:t> as a control parameter.</a:t>
            </a:r>
          </a:p>
          <a:p>
            <a:pPr marL="342900" indent="-342900">
              <a:buFont typeface="Arial" panose="020B0604020202020204" pitchFamily="34" charset="0"/>
              <a:buChar char="•"/>
            </a:pPr>
            <a:r>
              <a:rPr lang="en-US" dirty="0"/>
              <a:t>To this we must add the relationship between V</a:t>
            </a:r>
            <a:r>
              <a:rPr lang="en-US" baseline="-25000" dirty="0"/>
              <a:t>ov1</a:t>
            </a:r>
            <a:r>
              <a:rPr lang="en-US" dirty="0"/>
              <a:t> and V</a:t>
            </a:r>
            <a:r>
              <a:rPr lang="en-US" baseline="-25000" dirty="0"/>
              <a:t>ov2</a:t>
            </a:r>
            <a:r>
              <a:rPr lang="en-US" dirty="0"/>
              <a:t>.</a:t>
            </a:r>
          </a:p>
        </p:txBody>
      </p:sp>
      <mc:AlternateContent xmlns:mc="http://schemas.openxmlformats.org/markup-compatibility/2006" xmlns:a14="http://schemas.microsoft.com/office/drawing/2010/main">
        <mc:Choice Requires="a14">
          <p:sp>
            <p:nvSpPr>
              <p:cNvPr id="18" name="Dreptunghi 4">
                <a:extLst>
                  <a:ext uri="{FF2B5EF4-FFF2-40B4-BE49-F238E27FC236}">
                    <a16:creationId xmlns:a16="http://schemas.microsoft.com/office/drawing/2014/main" id="{0B27AF8C-8DBA-4BA6-B820-CC7084A8816B}"/>
                  </a:ext>
                </a:extLst>
              </p:cNvPr>
              <p:cNvSpPr/>
              <p:nvPr/>
            </p:nvSpPr>
            <p:spPr>
              <a:xfrm>
                <a:off x="648468" y="1544407"/>
                <a:ext cx="3844421" cy="65941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p>
                        <m:sSupPr>
                          <m:ctrlPr>
                            <a:rPr lang="en-US" i="1" smtClean="0">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𝑜𝑣</m:t>
                                  </m:r>
                                  <m:r>
                                    <a:rPr lang="en-US" i="1">
                                      <a:latin typeface="Cambria Math" panose="02040503050406030204" pitchFamily="18" charset="0"/>
                                    </a:rPr>
                                    <m:t>2</m:t>
                                  </m:r>
                                </m:sub>
                              </m:sSub>
                            </m:e>
                          </m:d>
                        </m:e>
                        <m:sup>
                          <m:r>
                            <a:rPr lang="en-US" i="1">
                              <a:latin typeface="Cambria Math" panose="02040503050406030204" pitchFamily="18" charset="0"/>
                            </a:rPr>
                            <m:t>2</m:t>
                          </m:r>
                        </m:sup>
                      </m:sSup>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i="1">
                              <a:latin typeface="Cambria Math" panose="02040503050406030204" pitchFamily="18" charset="0"/>
                            </a:rPr>
                            <m:t>𝑜𝑣</m:t>
                          </m:r>
                          <m:r>
                            <a:rPr lang="en-US" i="1">
                              <a:latin typeface="Cambria Math" panose="02040503050406030204" pitchFamily="18" charset="0"/>
                            </a:rPr>
                            <m:t>2</m:t>
                          </m:r>
                        </m:sub>
                        <m:sup>
                          <m:r>
                            <a:rPr lang="en-US" i="1">
                              <a:latin typeface="Cambria Math" panose="02040503050406030204" pitchFamily="18" charset="0"/>
                            </a:rPr>
                            <m:t>2</m:t>
                          </m:r>
                        </m:sup>
                      </m:sSubSup>
                      <m:r>
                        <a:rPr lang="en-US" b="0" i="1" smtClean="0">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4</m:t>
                          </m:r>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𝑏</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den>
                      </m:f>
                    </m:oMath>
                  </m:oMathPara>
                </a14:m>
                <a:endParaRPr lang="en-US" dirty="0"/>
              </a:p>
            </p:txBody>
          </p:sp>
        </mc:Choice>
        <mc:Fallback xmlns="">
          <p:sp>
            <p:nvSpPr>
              <p:cNvPr id="18" name="Dreptunghi 4">
                <a:extLst>
                  <a:ext uri="{FF2B5EF4-FFF2-40B4-BE49-F238E27FC236}">
                    <a16:creationId xmlns:a16="http://schemas.microsoft.com/office/drawing/2014/main" id="{0B27AF8C-8DBA-4BA6-B820-CC7084A8816B}"/>
                  </a:ext>
                </a:extLst>
              </p:cNvPr>
              <p:cNvSpPr>
                <a:spLocks noRot="1" noChangeAspect="1" noMove="1" noResize="1" noEditPoints="1" noAdjustHandles="1" noChangeArrowheads="1" noChangeShapeType="1" noTextEdit="1"/>
              </p:cNvSpPr>
              <p:nvPr/>
            </p:nvSpPr>
            <p:spPr>
              <a:xfrm>
                <a:off x="648468" y="1544407"/>
                <a:ext cx="3844421" cy="65941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Dreptunghi 4">
                <a:extLst>
                  <a:ext uri="{FF2B5EF4-FFF2-40B4-BE49-F238E27FC236}">
                    <a16:creationId xmlns:a16="http://schemas.microsoft.com/office/drawing/2014/main" id="{FDE796A3-D7E4-4CEC-A2D0-EBC305CB46E4}"/>
                  </a:ext>
                </a:extLst>
              </p:cNvPr>
              <p:cNvSpPr/>
              <p:nvPr/>
            </p:nvSpPr>
            <p:spPr>
              <a:xfrm>
                <a:off x="648467" y="2396890"/>
                <a:ext cx="3844421" cy="38029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4</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𝑑</m:t>
                          </m:r>
                        </m:sub>
                        <m:sup>
                          <m:r>
                            <a:rPr lang="en-US" i="1">
                              <a:latin typeface="Cambria Math" panose="02040503050406030204" pitchFamily="18" charset="0"/>
                            </a:rPr>
                            <m:t>2</m:t>
                          </m:r>
                        </m:sup>
                      </m:sSubSup>
                      <m:r>
                        <a:rPr lang="en-US" b="0" i="1" smtClean="0">
                          <a:latin typeface="Cambria Math" panose="02040503050406030204" pitchFamily="18" charset="0"/>
                        </a:rPr>
                        <m:t>+4</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Sub>
                      <m:r>
                        <a:rPr lang="en-US" b="0" i="1" smtClean="0">
                          <a:latin typeface="Cambria Math" panose="02040503050406030204" pitchFamily="18" charset="0"/>
                        </a:rPr>
                        <m:t>+2</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up>
                          <m:r>
                            <a:rPr lang="en-US" i="1">
                              <a:latin typeface="Cambria Math" panose="02040503050406030204" pitchFamily="18" charset="0"/>
                            </a:rPr>
                            <m:t>2</m:t>
                          </m:r>
                        </m:sup>
                      </m:sSubSup>
                      <m:r>
                        <a:rPr lang="en-US" b="0" i="1" smtClean="0">
                          <a:latin typeface="Cambria Math" panose="02040503050406030204" pitchFamily="18" charset="0"/>
                        </a:rPr>
                        <m:t>=</m:t>
                      </m:r>
                      <m:r>
                        <a:rPr lang="en-US" b="0" i="0" smtClean="0">
                          <a:latin typeface="Cambria Math" panose="02040503050406030204" pitchFamily="18" charset="0"/>
                        </a:rPr>
                        <m:t>2</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𝑜𝑣𝑥</m:t>
                          </m:r>
                        </m:sub>
                        <m:sup>
                          <m:r>
                            <a:rPr lang="en-US" i="1">
                              <a:latin typeface="Cambria Math" panose="02040503050406030204" pitchFamily="18" charset="0"/>
                            </a:rPr>
                            <m:t>2</m:t>
                          </m:r>
                        </m:sup>
                      </m:sSubSup>
                    </m:oMath>
                  </m:oMathPara>
                </a14:m>
                <a:endParaRPr lang="en-US" dirty="0"/>
              </a:p>
            </p:txBody>
          </p:sp>
        </mc:Choice>
        <mc:Fallback xmlns="">
          <p:sp>
            <p:nvSpPr>
              <p:cNvPr id="25" name="Dreptunghi 4">
                <a:extLst>
                  <a:ext uri="{FF2B5EF4-FFF2-40B4-BE49-F238E27FC236}">
                    <a16:creationId xmlns:a16="http://schemas.microsoft.com/office/drawing/2014/main" id="{FDE796A3-D7E4-4CEC-A2D0-EBC305CB46E4}"/>
                  </a:ext>
                </a:extLst>
              </p:cNvPr>
              <p:cNvSpPr>
                <a:spLocks noRot="1" noChangeAspect="1" noMove="1" noResize="1" noEditPoints="1" noAdjustHandles="1" noChangeArrowheads="1" noChangeShapeType="1" noTextEdit="1"/>
              </p:cNvSpPr>
              <p:nvPr/>
            </p:nvSpPr>
            <p:spPr>
              <a:xfrm>
                <a:off x="648467" y="2396890"/>
                <a:ext cx="3844421" cy="380297"/>
              </a:xfrm>
              <a:prstGeom prst="rect">
                <a:avLst/>
              </a:prstGeom>
              <a:blipFill>
                <a:blip r:embed="rId4"/>
                <a:stretch>
                  <a:fillRect b="-15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Dreptunghi 4">
                <a:extLst>
                  <a:ext uri="{FF2B5EF4-FFF2-40B4-BE49-F238E27FC236}">
                    <a16:creationId xmlns:a16="http://schemas.microsoft.com/office/drawing/2014/main" id="{3E65F213-7492-4013-BEAB-4952B6E75C8B}"/>
                  </a:ext>
                </a:extLst>
              </p:cNvPr>
              <p:cNvSpPr/>
              <p:nvPr/>
            </p:nvSpPr>
            <p:spPr>
              <a:xfrm>
                <a:off x="4922637" y="1724838"/>
                <a:ext cx="2346725" cy="91069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smtClean="0">
                              <a:latin typeface="Cambria Math" panose="02040503050406030204" pitchFamily="18" charset="0"/>
                            </a:rPr>
                            <m:t>𝑜</m:t>
                          </m:r>
                          <m:r>
                            <a:rPr lang="en-US" b="0" i="1" smtClean="0">
                              <a:latin typeface="Cambria Math" panose="02040503050406030204" pitchFamily="18" charset="0"/>
                            </a:rPr>
                            <m:t>𝑣𝑥</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2 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sub>
                              </m:sSub>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b="0" i="1" smtClean="0">
                                      <a:latin typeface="Cambria Math" panose="02040503050406030204" pitchFamily="18" charset="0"/>
                                    </a:rPr>
                                    <m:t>𝑛</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𝑜𝑥</m:t>
                                  </m:r>
                                </m:sub>
                              </m:sSub>
                              <m:d>
                                <m:dPr>
                                  <m:ctrlPr>
                                    <a:rPr lang="en-US" i="1">
                                      <a:latin typeface="Cambria Math" panose="02040503050406030204" pitchFamily="18" charset="0"/>
                                    </a:rPr>
                                  </m:ctrlPr>
                                </m:dPr>
                                <m:e>
                                  <m:r>
                                    <a:rPr lang="en-US" i="1">
                                      <a:latin typeface="Cambria Math" panose="02040503050406030204" pitchFamily="18" charset="0"/>
                                    </a:rPr>
                                    <m:t>𝑊</m:t>
                                  </m:r>
                                  <m:r>
                                    <a:rPr lang="en-US" i="1">
                                      <a:latin typeface="Cambria Math" panose="02040503050406030204" pitchFamily="18" charset="0"/>
                                    </a:rPr>
                                    <m:t>/</m:t>
                                  </m:r>
                                  <m:r>
                                    <a:rPr lang="en-US" i="1">
                                      <a:latin typeface="Cambria Math" panose="02040503050406030204" pitchFamily="18" charset="0"/>
                                    </a:rPr>
                                    <m:t>𝐿</m:t>
                                  </m:r>
                                </m:e>
                              </m:d>
                            </m:den>
                          </m:f>
                        </m:e>
                      </m:rad>
                    </m:oMath>
                  </m:oMathPara>
                </a14:m>
                <a:endParaRPr lang="en-US" dirty="0"/>
              </a:p>
            </p:txBody>
          </p:sp>
        </mc:Choice>
        <mc:Fallback xmlns="">
          <p:sp>
            <p:nvSpPr>
              <p:cNvPr id="28" name="Dreptunghi 4">
                <a:extLst>
                  <a:ext uri="{FF2B5EF4-FFF2-40B4-BE49-F238E27FC236}">
                    <a16:creationId xmlns:a16="http://schemas.microsoft.com/office/drawing/2014/main" id="{3E65F213-7492-4013-BEAB-4952B6E75C8B}"/>
                  </a:ext>
                </a:extLst>
              </p:cNvPr>
              <p:cNvSpPr>
                <a:spLocks noRot="1" noChangeAspect="1" noMove="1" noResize="1" noEditPoints="1" noAdjustHandles="1" noChangeArrowheads="1" noChangeShapeType="1" noTextEdit="1"/>
              </p:cNvSpPr>
              <p:nvPr/>
            </p:nvSpPr>
            <p:spPr>
              <a:xfrm>
                <a:off x="4922637" y="1724838"/>
                <a:ext cx="2346725" cy="910699"/>
              </a:xfrm>
              <a:prstGeom prst="rect">
                <a:avLst/>
              </a:prstGeom>
              <a:blipFill>
                <a:blip r:embed="rId5"/>
                <a:stretch>
                  <a:fillRect/>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BDD9DCBD-55B6-4B9D-96D8-14BD35365ED1}"/>
              </a:ext>
            </a:extLst>
          </p:cNvPr>
          <p:cNvCxnSpPr/>
          <p:nvPr/>
        </p:nvCxnSpPr>
        <p:spPr>
          <a:xfrm>
            <a:off x="4578566" y="1977189"/>
            <a:ext cx="254691" cy="2029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4FF0460C-2A2F-4927-8BB5-8B020FFBD730}"/>
              </a:ext>
            </a:extLst>
          </p:cNvPr>
          <p:cNvCxnSpPr>
            <a:cxnSpLocks/>
          </p:cNvCxnSpPr>
          <p:nvPr/>
        </p:nvCxnSpPr>
        <p:spPr>
          <a:xfrm flipH="1">
            <a:off x="4586767" y="2271541"/>
            <a:ext cx="237440" cy="18691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Dreptunghi 4">
                <a:extLst>
                  <a:ext uri="{FF2B5EF4-FFF2-40B4-BE49-F238E27FC236}">
                    <a16:creationId xmlns:a16="http://schemas.microsoft.com/office/drawing/2014/main" id="{3B6A6EE0-E8EA-459B-8052-72BD30CA8E47}"/>
                  </a:ext>
                </a:extLst>
              </p:cNvPr>
              <p:cNvSpPr/>
              <p:nvPr/>
            </p:nvSpPr>
            <p:spPr>
              <a:xfrm>
                <a:off x="648467" y="2900740"/>
                <a:ext cx="3844421" cy="38029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2</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𝑑</m:t>
                          </m:r>
                        </m:sub>
                        <m:sup>
                          <m:r>
                            <a:rPr lang="en-US" i="1">
                              <a:latin typeface="Cambria Math" panose="02040503050406030204" pitchFamily="18" charset="0"/>
                            </a:rPr>
                            <m:t>2</m:t>
                          </m:r>
                        </m:sup>
                      </m:sSubSup>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Sub>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up>
                          <m:r>
                            <a:rPr lang="en-US" i="1">
                              <a:latin typeface="Cambria Math" panose="02040503050406030204" pitchFamily="18" charset="0"/>
                            </a:rPr>
                            <m:t>2</m:t>
                          </m:r>
                        </m:sup>
                      </m:sSubSup>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𝑜𝑣𝑥</m:t>
                          </m:r>
                        </m:sub>
                        <m:sup>
                          <m:r>
                            <a:rPr lang="en-US" i="1">
                              <a:latin typeface="Cambria Math" panose="02040503050406030204" pitchFamily="18" charset="0"/>
                            </a:rPr>
                            <m:t>2</m:t>
                          </m:r>
                        </m:sup>
                      </m:sSubSup>
                    </m:oMath>
                  </m:oMathPara>
                </a14:m>
                <a:endParaRPr lang="en-US" dirty="0"/>
              </a:p>
            </p:txBody>
          </p:sp>
        </mc:Choice>
        <mc:Fallback xmlns="">
          <p:sp>
            <p:nvSpPr>
              <p:cNvPr id="30" name="Dreptunghi 4">
                <a:extLst>
                  <a:ext uri="{FF2B5EF4-FFF2-40B4-BE49-F238E27FC236}">
                    <a16:creationId xmlns:a16="http://schemas.microsoft.com/office/drawing/2014/main" id="{3B6A6EE0-E8EA-459B-8052-72BD30CA8E47}"/>
                  </a:ext>
                </a:extLst>
              </p:cNvPr>
              <p:cNvSpPr>
                <a:spLocks noRot="1" noChangeAspect="1" noMove="1" noResize="1" noEditPoints="1" noAdjustHandles="1" noChangeArrowheads="1" noChangeShapeType="1" noTextEdit="1"/>
              </p:cNvSpPr>
              <p:nvPr/>
            </p:nvSpPr>
            <p:spPr>
              <a:xfrm>
                <a:off x="648467" y="2900740"/>
                <a:ext cx="3844421" cy="380297"/>
              </a:xfrm>
              <a:prstGeom prst="rect">
                <a:avLst/>
              </a:prstGeom>
              <a:blipFill>
                <a:blip r:embed="rId6"/>
                <a:stretch>
                  <a:fillRect b="-1613"/>
                </a:stretch>
              </a:blipFill>
            </p:spPr>
            <p:txBody>
              <a:bodyPr/>
              <a:lstStyle/>
              <a:p>
                <a:r>
                  <a:rPr lang="en-US">
                    <a:noFill/>
                  </a:rPr>
                  <a:t> </a:t>
                </a:r>
              </a:p>
            </p:txBody>
          </p:sp>
        </mc:Fallback>
      </mc:AlternateContent>
      <p:sp>
        <p:nvSpPr>
          <p:cNvPr id="34" name="Rectangle: Rounded Corners 5">
            <a:extLst>
              <a:ext uri="{FF2B5EF4-FFF2-40B4-BE49-F238E27FC236}">
                <a16:creationId xmlns:a16="http://schemas.microsoft.com/office/drawing/2014/main" id="{D61B07DB-CA51-4B93-813A-DC783F6B23D8}"/>
              </a:ext>
            </a:extLst>
          </p:cNvPr>
          <p:cNvSpPr/>
          <p:nvPr/>
        </p:nvSpPr>
        <p:spPr>
          <a:xfrm>
            <a:off x="648467" y="2900741"/>
            <a:ext cx="3043509" cy="398394"/>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CasetăText 23">
            <a:extLst>
              <a:ext uri="{FF2B5EF4-FFF2-40B4-BE49-F238E27FC236}">
                <a16:creationId xmlns:a16="http://schemas.microsoft.com/office/drawing/2014/main" id="{A781F15C-07A5-4A3B-8C17-27CAF115A9E6}"/>
              </a:ext>
            </a:extLst>
          </p:cNvPr>
          <p:cNvSpPr txBox="1"/>
          <p:nvPr/>
        </p:nvSpPr>
        <p:spPr>
          <a:xfrm>
            <a:off x="400050" y="4393618"/>
            <a:ext cx="69212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If V</a:t>
            </a:r>
            <a:r>
              <a:rPr lang="en-US" baseline="-25000" dirty="0"/>
              <a:t>d</a:t>
            </a:r>
            <a:r>
              <a:rPr lang="en-US" dirty="0"/>
              <a:t>=0 we get (as expected) he overdrive voltage from equilibrium.</a:t>
            </a:r>
          </a:p>
        </p:txBody>
      </p:sp>
      <mc:AlternateContent xmlns:mc="http://schemas.openxmlformats.org/markup-compatibility/2006" xmlns:a14="http://schemas.microsoft.com/office/drawing/2010/main">
        <mc:Choice Requires="a14">
          <p:sp>
            <p:nvSpPr>
              <p:cNvPr id="36" name="Dreptunghi 4">
                <a:extLst>
                  <a:ext uri="{FF2B5EF4-FFF2-40B4-BE49-F238E27FC236}">
                    <a16:creationId xmlns:a16="http://schemas.microsoft.com/office/drawing/2014/main" id="{EC0B1892-2085-4867-B300-E0C37778225F}"/>
                  </a:ext>
                </a:extLst>
              </p:cNvPr>
              <p:cNvSpPr/>
              <p:nvPr/>
            </p:nvSpPr>
            <p:spPr>
              <a:xfrm>
                <a:off x="795161" y="4024286"/>
                <a:ext cx="1977807"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𝑜𝑣</m:t>
                          </m:r>
                          <m:r>
                            <a:rPr lang="en-US" i="1">
                              <a:latin typeface="Cambria Math" panose="02040503050406030204" pitchFamily="18" charset="0"/>
                            </a:rPr>
                            <m:t>2</m:t>
                          </m:r>
                        </m:sub>
                      </m:sSub>
                    </m:oMath>
                  </m:oMathPara>
                </a14:m>
                <a:endParaRPr lang="en-US" dirty="0"/>
              </a:p>
            </p:txBody>
          </p:sp>
        </mc:Choice>
        <mc:Fallback xmlns="">
          <p:sp>
            <p:nvSpPr>
              <p:cNvPr id="36" name="Dreptunghi 4">
                <a:extLst>
                  <a:ext uri="{FF2B5EF4-FFF2-40B4-BE49-F238E27FC236}">
                    <a16:creationId xmlns:a16="http://schemas.microsoft.com/office/drawing/2014/main" id="{EC0B1892-2085-4867-B300-E0C37778225F}"/>
                  </a:ext>
                </a:extLst>
              </p:cNvPr>
              <p:cNvSpPr>
                <a:spLocks noRot="1" noChangeAspect="1" noMove="1" noResize="1" noEditPoints="1" noAdjustHandles="1" noChangeArrowheads="1" noChangeShapeType="1" noTextEdit="1"/>
              </p:cNvSpPr>
              <p:nvPr/>
            </p:nvSpPr>
            <p:spPr>
              <a:xfrm>
                <a:off x="795161" y="4024286"/>
                <a:ext cx="1977807"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Dreptunghi 4">
                <a:extLst>
                  <a:ext uri="{FF2B5EF4-FFF2-40B4-BE49-F238E27FC236}">
                    <a16:creationId xmlns:a16="http://schemas.microsoft.com/office/drawing/2014/main" id="{349962E7-51C5-4B07-8BCE-44449A36305E}"/>
                  </a:ext>
                </a:extLst>
              </p:cNvPr>
              <p:cNvSpPr/>
              <p:nvPr/>
            </p:nvSpPr>
            <p:spPr>
              <a:xfrm>
                <a:off x="795161" y="4794170"/>
                <a:ext cx="2532430"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𝑜𝑣</m:t>
                          </m:r>
                          <m:r>
                            <a:rPr lang="en-US" b="0" i="1" smtClean="0">
                              <a:latin typeface="Cambria Math" panose="02040503050406030204" pitchFamily="18" charset="0"/>
                            </a:rPr>
                            <m:t>𝑥</m:t>
                          </m:r>
                        </m:sub>
                      </m:sSub>
                    </m:oMath>
                  </m:oMathPara>
                </a14:m>
                <a:endParaRPr lang="en-US" dirty="0"/>
              </a:p>
            </p:txBody>
          </p:sp>
        </mc:Choice>
        <mc:Fallback xmlns="">
          <p:sp>
            <p:nvSpPr>
              <p:cNvPr id="37" name="Dreptunghi 4">
                <a:extLst>
                  <a:ext uri="{FF2B5EF4-FFF2-40B4-BE49-F238E27FC236}">
                    <a16:creationId xmlns:a16="http://schemas.microsoft.com/office/drawing/2014/main" id="{349962E7-51C5-4B07-8BCE-44449A36305E}"/>
                  </a:ext>
                </a:extLst>
              </p:cNvPr>
              <p:cNvSpPr>
                <a:spLocks noRot="1" noChangeAspect="1" noMove="1" noResize="1" noEditPoints="1" noAdjustHandles="1" noChangeArrowheads="1" noChangeShapeType="1" noTextEdit="1"/>
              </p:cNvSpPr>
              <p:nvPr/>
            </p:nvSpPr>
            <p:spPr>
              <a:xfrm>
                <a:off x="795161" y="4794170"/>
                <a:ext cx="2532430" cy="369332"/>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66691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6921246" cy="646331"/>
          </a:xfrm>
          <a:prstGeom prst="rect">
            <a:avLst/>
          </a:prstGeom>
          <a:noFill/>
        </p:spPr>
        <p:txBody>
          <a:bodyPr wrap="square" rtlCol="0">
            <a:spAutoFit/>
          </a:bodyPr>
          <a:lstStyle/>
          <a:p>
            <a:r>
              <a:rPr lang="en-US" b="1" dirty="0"/>
              <a:t>Small Unbalance</a:t>
            </a:r>
            <a:r>
              <a:rPr lang="en-US" dirty="0"/>
              <a:t> (Region II) (continues)</a:t>
            </a:r>
          </a:p>
          <a:p>
            <a:pPr marL="342900" indent="-342900">
              <a:buFont typeface="Arial" panose="020B0604020202020204" pitchFamily="34" charset="0"/>
              <a:buChar char="•"/>
            </a:pPr>
            <a:r>
              <a:rPr lang="en-US" dirty="0"/>
              <a:t>We have:</a:t>
            </a:r>
          </a:p>
        </p:txBody>
      </p:sp>
      <p:sp>
        <p:nvSpPr>
          <p:cNvPr id="31" name="CasetăText 23">
            <a:extLst>
              <a:ext uri="{FF2B5EF4-FFF2-40B4-BE49-F238E27FC236}">
                <a16:creationId xmlns:a16="http://schemas.microsoft.com/office/drawing/2014/main" id="{E79F9629-5CBE-4F25-BF08-70E8D75CB78B}"/>
              </a:ext>
            </a:extLst>
          </p:cNvPr>
          <p:cNvSpPr txBox="1"/>
          <p:nvPr/>
        </p:nvSpPr>
        <p:spPr>
          <a:xfrm>
            <a:off x="400050" y="2346710"/>
            <a:ext cx="5055870" cy="646331"/>
          </a:xfrm>
          <a:prstGeom prst="rect">
            <a:avLst/>
          </a:prstGeom>
          <a:noFill/>
        </p:spPr>
        <p:txBody>
          <a:bodyPr wrap="square" rtlCol="0">
            <a:spAutoFit/>
          </a:bodyPr>
          <a:lstStyle/>
          <a:p>
            <a:pPr marL="342900" indent="-342900">
              <a:buFont typeface="Arial" panose="020B0604020202020204" pitchFamily="34" charset="0"/>
              <a:buChar char="•"/>
            </a:pPr>
            <a:r>
              <a:rPr lang="en-US" dirty="0"/>
              <a:t>Now we are interested in the V</a:t>
            </a:r>
            <a:r>
              <a:rPr lang="en-US" baseline="-25000" dirty="0"/>
              <a:t>d</a:t>
            </a:r>
            <a:r>
              <a:rPr lang="en-US" dirty="0"/>
              <a:t> voltages for which V</a:t>
            </a:r>
            <a:r>
              <a:rPr lang="en-US" baseline="-25000" dirty="0"/>
              <a:t>ov2</a:t>
            </a:r>
            <a:r>
              <a:rPr lang="en-US" dirty="0"/>
              <a:t> and respectively V</a:t>
            </a:r>
            <a:r>
              <a:rPr lang="en-US" baseline="-25000" dirty="0"/>
              <a:t>ov1</a:t>
            </a:r>
            <a:r>
              <a:rPr lang="en-US" dirty="0"/>
              <a:t> are zero.</a:t>
            </a:r>
          </a:p>
        </p:txBody>
      </p:sp>
      <mc:AlternateContent xmlns:mc="http://schemas.openxmlformats.org/markup-compatibility/2006" xmlns:a14="http://schemas.microsoft.com/office/drawing/2010/main">
        <mc:Choice Requires="a14">
          <p:sp>
            <p:nvSpPr>
              <p:cNvPr id="30" name="Dreptunghi 4">
                <a:extLst>
                  <a:ext uri="{FF2B5EF4-FFF2-40B4-BE49-F238E27FC236}">
                    <a16:creationId xmlns:a16="http://schemas.microsoft.com/office/drawing/2014/main" id="{3B6A6EE0-E8EA-459B-8052-72BD30CA8E47}"/>
                  </a:ext>
                </a:extLst>
              </p:cNvPr>
              <p:cNvSpPr/>
              <p:nvPr/>
            </p:nvSpPr>
            <p:spPr>
              <a:xfrm>
                <a:off x="795161" y="1550242"/>
                <a:ext cx="3844421" cy="38029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2</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𝑑</m:t>
                          </m:r>
                        </m:sub>
                        <m:sup>
                          <m:r>
                            <a:rPr lang="en-US" i="1">
                              <a:latin typeface="Cambria Math" panose="02040503050406030204" pitchFamily="18" charset="0"/>
                            </a:rPr>
                            <m:t>2</m:t>
                          </m:r>
                        </m:sup>
                      </m:sSubSup>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Sub>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up>
                          <m:r>
                            <a:rPr lang="en-US" i="1">
                              <a:latin typeface="Cambria Math" panose="02040503050406030204" pitchFamily="18" charset="0"/>
                            </a:rPr>
                            <m:t>2</m:t>
                          </m:r>
                        </m:sup>
                      </m:sSubSup>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𝑜𝑣𝑥</m:t>
                          </m:r>
                        </m:sub>
                        <m:sup>
                          <m:r>
                            <a:rPr lang="en-US" i="1">
                              <a:latin typeface="Cambria Math" panose="02040503050406030204" pitchFamily="18" charset="0"/>
                            </a:rPr>
                            <m:t>2</m:t>
                          </m:r>
                        </m:sup>
                      </m:sSubSup>
                    </m:oMath>
                  </m:oMathPara>
                </a14:m>
                <a:endParaRPr lang="en-US" dirty="0"/>
              </a:p>
            </p:txBody>
          </p:sp>
        </mc:Choice>
        <mc:Fallback xmlns="">
          <p:sp>
            <p:nvSpPr>
              <p:cNvPr id="30" name="Dreptunghi 4">
                <a:extLst>
                  <a:ext uri="{FF2B5EF4-FFF2-40B4-BE49-F238E27FC236}">
                    <a16:creationId xmlns:a16="http://schemas.microsoft.com/office/drawing/2014/main" id="{3B6A6EE0-E8EA-459B-8052-72BD30CA8E47}"/>
                  </a:ext>
                </a:extLst>
              </p:cNvPr>
              <p:cNvSpPr>
                <a:spLocks noRot="1" noChangeAspect="1" noMove="1" noResize="1" noEditPoints="1" noAdjustHandles="1" noChangeArrowheads="1" noChangeShapeType="1" noTextEdit="1"/>
              </p:cNvSpPr>
              <p:nvPr/>
            </p:nvSpPr>
            <p:spPr>
              <a:xfrm>
                <a:off x="795161" y="1550242"/>
                <a:ext cx="3844421" cy="380297"/>
              </a:xfrm>
              <a:prstGeom prst="rect">
                <a:avLst/>
              </a:prstGeom>
              <a:blipFill>
                <a:blip r:embed="rId2"/>
                <a:stretch>
                  <a:fillRect b="-1587"/>
                </a:stretch>
              </a:blipFill>
            </p:spPr>
            <p:txBody>
              <a:bodyPr/>
              <a:lstStyle/>
              <a:p>
                <a:r>
                  <a:rPr lang="en-US">
                    <a:noFill/>
                  </a:rPr>
                  <a:t> </a:t>
                </a:r>
              </a:p>
            </p:txBody>
          </p:sp>
        </mc:Fallback>
      </mc:AlternateContent>
      <p:sp>
        <p:nvSpPr>
          <p:cNvPr id="35" name="CasetăText 23">
            <a:extLst>
              <a:ext uri="{FF2B5EF4-FFF2-40B4-BE49-F238E27FC236}">
                <a16:creationId xmlns:a16="http://schemas.microsoft.com/office/drawing/2014/main" id="{A781F15C-07A5-4A3B-8C17-27CAF115A9E6}"/>
              </a:ext>
            </a:extLst>
          </p:cNvPr>
          <p:cNvSpPr txBox="1"/>
          <p:nvPr/>
        </p:nvSpPr>
        <p:spPr>
          <a:xfrm>
            <a:off x="413564" y="4357267"/>
            <a:ext cx="7109004" cy="369332"/>
          </a:xfrm>
          <a:prstGeom prst="rect">
            <a:avLst/>
          </a:prstGeom>
          <a:noFill/>
        </p:spPr>
        <p:txBody>
          <a:bodyPr wrap="square" rtlCol="0">
            <a:spAutoFit/>
          </a:bodyPr>
          <a:lstStyle/>
          <a:p>
            <a:pPr marL="342900" indent="-342900">
              <a:buFont typeface="Arial" panose="020B0604020202020204" pitchFamily="34" charset="0"/>
              <a:buChar char="•"/>
            </a:pPr>
            <a:r>
              <a:rPr lang="en-US" dirty="0"/>
              <a:t>In this case, MN2 is off and all the 2I</a:t>
            </a:r>
            <a:r>
              <a:rPr lang="en-US" baseline="-25000" dirty="0"/>
              <a:t>b</a:t>
            </a:r>
            <a:r>
              <a:rPr lang="en-US" dirty="0"/>
              <a:t> tail current flows through MN1.</a:t>
            </a:r>
          </a:p>
        </p:txBody>
      </p:sp>
      <mc:AlternateContent xmlns:mc="http://schemas.openxmlformats.org/markup-compatibility/2006" xmlns:a14="http://schemas.microsoft.com/office/drawing/2010/main">
        <mc:Choice Requires="a14">
          <p:sp>
            <p:nvSpPr>
              <p:cNvPr id="36" name="Dreptunghi 4">
                <a:extLst>
                  <a:ext uri="{FF2B5EF4-FFF2-40B4-BE49-F238E27FC236}">
                    <a16:creationId xmlns:a16="http://schemas.microsoft.com/office/drawing/2014/main" id="{EC0B1892-2085-4867-B300-E0C37778225F}"/>
                  </a:ext>
                </a:extLst>
              </p:cNvPr>
              <p:cNvSpPr/>
              <p:nvPr/>
            </p:nvSpPr>
            <p:spPr>
              <a:xfrm>
                <a:off x="795161" y="1977378"/>
                <a:ext cx="1977807"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𝑜𝑣</m:t>
                          </m:r>
                          <m:r>
                            <a:rPr lang="en-US" i="1">
                              <a:latin typeface="Cambria Math" panose="02040503050406030204" pitchFamily="18" charset="0"/>
                            </a:rPr>
                            <m:t>2</m:t>
                          </m:r>
                        </m:sub>
                      </m:sSub>
                    </m:oMath>
                  </m:oMathPara>
                </a14:m>
                <a:endParaRPr lang="en-US" dirty="0"/>
              </a:p>
            </p:txBody>
          </p:sp>
        </mc:Choice>
        <mc:Fallback xmlns="">
          <p:sp>
            <p:nvSpPr>
              <p:cNvPr id="36" name="Dreptunghi 4">
                <a:extLst>
                  <a:ext uri="{FF2B5EF4-FFF2-40B4-BE49-F238E27FC236}">
                    <a16:creationId xmlns:a16="http://schemas.microsoft.com/office/drawing/2014/main" id="{EC0B1892-2085-4867-B300-E0C37778225F}"/>
                  </a:ext>
                </a:extLst>
              </p:cNvPr>
              <p:cNvSpPr>
                <a:spLocks noRot="1" noChangeAspect="1" noMove="1" noResize="1" noEditPoints="1" noAdjustHandles="1" noChangeArrowheads="1" noChangeShapeType="1" noTextEdit="1"/>
              </p:cNvSpPr>
              <p:nvPr/>
            </p:nvSpPr>
            <p:spPr>
              <a:xfrm>
                <a:off x="795161" y="1977378"/>
                <a:ext cx="1977807" cy="36933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Dreptunghi 4">
                <a:extLst>
                  <a:ext uri="{FF2B5EF4-FFF2-40B4-BE49-F238E27FC236}">
                    <a16:creationId xmlns:a16="http://schemas.microsoft.com/office/drawing/2014/main" id="{46D17375-3145-44EC-BFB5-7E354F5D3811}"/>
                  </a:ext>
                </a:extLst>
              </p:cNvPr>
              <p:cNvSpPr/>
              <p:nvPr/>
            </p:nvSpPr>
            <p:spPr>
              <a:xfrm>
                <a:off x="734145" y="3501111"/>
                <a:ext cx="1720297" cy="38029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2</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𝑑</m:t>
                          </m:r>
                        </m:sub>
                        <m:sup>
                          <m:r>
                            <a:rPr lang="en-US" i="1">
                              <a:latin typeface="Cambria Math" panose="02040503050406030204" pitchFamily="18" charset="0"/>
                            </a:rPr>
                            <m:t>2</m:t>
                          </m:r>
                        </m:sup>
                      </m:sSubSup>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𝑜𝑣𝑥</m:t>
                          </m:r>
                        </m:sub>
                        <m:sup>
                          <m:r>
                            <a:rPr lang="en-US" i="1">
                              <a:latin typeface="Cambria Math" panose="02040503050406030204" pitchFamily="18" charset="0"/>
                            </a:rPr>
                            <m:t>2</m:t>
                          </m:r>
                        </m:sup>
                      </m:sSubSup>
                    </m:oMath>
                  </m:oMathPara>
                </a14:m>
                <a:endParaRPr lang="en-US" dirty="0"/>
              </a:p>
            </p:txBody>
          </p:sp>
        </mc:Choice>
        <mc:Fallback xmlns="">
          <p:sp>
            <p:nvSpPr>
              <p:cNvPr id="17" name="Dreptunghi 4">
                <a:extLst>
                  <a:ext uri="{FF2B5EF4-FFF2-40B4-BE49-F238E27FC236}">
                    <a16:creationId xmlns:a16="http://schemas.microsoft.com/office/drawing/2014/main" id="{46D17375-3145-44EC-BFB5-7E354F5D3811}"/>
                  </a:ext>
                </a:extLst>
              </p:cNvPr>
              <p:cNvSpPr>
                <a:spLocks noRot="1" noChangeAspect="1" noMove="1" noResize="1" noEditPoints="1" noAdjustHandles="1" noChangeArrowheads="1" noChangeShapeType="1" noTextEdit="1"/>
              </p:cNvSpPr>
              <p:nvPr/>
            </p:nvSpPr>
            <p:spPr>
              <a:xfrm>
                <a:off x="734145" y="3501111"/>
                <a:ext cx="1720297" cy="380297"/>
              </a:xfrm>
              <a:prstGeom prst="rect">
                <a:avLst/>
              </a:prstGeom>
              <a:blipFill>
                <a:blip r:embed="rId4"/>
                <a:stretch>
                  <a:fillRect b="-15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Dreptunghi 4">
                <a:extLst>
                  <a:ext uri="{FF2B5EF4-FFF2-40B4-BE49-F238E27FC236}">
                    <a16:creationId xmlns:a16="http://schemas.microsoft.com/office/drawing/2014/main" id="{787D02CC-82F1-4A66-AC12-6CEAF473C5CC}"/>
                  </a:ext>
                </a:extLst>
              </p:cNvPr>
              <p:cNvSpPr/>
              <p:nvPr/>
            </p:nvSpPr>
            <p:spPr>
              <a:xfrm>
                <a:off x="734145" y="3912628"/>
                <a:ext cx="1349037"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oMath>
                  </m:oMathPara>
                </a14:m>
                <a:endParaRPr lang="en-US" dirty="0"/>
              </a:p>
            </p:txBody>
          </p:sp>
        </mc:Choice>
        <mc:Fallback xmlns="">
          <p:sp>
            <p:nvSpPr>
              <p:cNvPr id="19" name="Dreptunghi 4">
                <a:extLst>
                  <a:ext uri="{FF2B5EF4-FFF2-40B4-BE49-F238E27FC236}">
                    <a16:creationId xmlns:a16="http://schemas.microsoft.com/office/drawing/2014/main" id="{787D02CC-82F1-4A66-AC12-6CEAF473C5CC}"/>
                  </a:ext>
                </a:extLst>
              </p:cNvPr>
              <p:cNvSpPr>
                <a:spLocks noRot="1" noChangeAspect="1" noMove="1" noResize="1" noEditPoints="1" noAdjustHandles="1" noChangeArrowheads="1" noChangeShapeType="1" noTextEdit="1"/>
              </p:cNvSpPr>
              <p:nvPr/>
            </p:nvSpPr>
            <p:spPr>
              <a:xfrm>
                <a:off x="734145" y="3912628"/>
                <a:ext cx="1349037" cy="369332"/>
              </a:xfrm>
              <a:prstGeom prst="rect">
                <a:avLst/>
              </a:prstGeom>
              <a:blipFill>
                <a:blip r:embed="rId5"/>
                <a:stretch>
                  <a:fillRect/>
                </a:stretch>
              </a:blipFill>
            </p:spPr>
            <p:txBody>
              <a:bodyPr/>
              <a:lstStyle/>
              <a:p>
                <a:r>
                  <a:rPr lang="en-US">
                    <a:noFill/>
                  </a:rPr>
                  <a:t> </a:t>
                </a:r>
              </a:p>
            </p:txBody>
          </p:sp>
        </mc:Fallback>
      </mc:AlternateContent>
      <p:sp>
        <p:nvSpPr>
          <p:cNvPr id="20" name="Arrow: Right 32">
            <a:extLst>
              <a:ext uri="{FF2B5EF4-FFF2-40B4-BE49-F238E27FC236}">
                <a16:creationId xmlns:a16="http://schemas.microsoft.com/office/drawing/2014/main" id="{CEE93A14-419E-411E-B95D-6459B128D4F3}"/>
              </a:ext>
            </a:extLst>
          </p:cNvPr>
          <p:cNvSpPr/>
          <p:nvPr/>
        </p:nvSpPr>
        <p:spPr>
          <a:xfrm>
            <a:off x="2582808" y="3815344"/>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ight Brace 20">
            <a:extLst>
              <a:ext uri="{FF2B5EF4-FFF2-40B4-BE49-F238E27FC236}">
                <a16:creationId xmlns:a16="http://schemas.microsoft.com/office/drawing/2014/main" id="{A25F8C4E-7166-4546-A126-9CB3AF63C937}"/>
              </a:ext>
            </a:extLst>
          </p:cNvPr>
          <p:cNvSpPr/>
          <p:nvPr/>
        </p:nvSpPr>
        <p:spPr>
          <a:xfrm>
            <a:off x="2186310" y="3515913"/>
            <a:ext cx="81322" cy="816136"/>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Dreptunghi 4">
                <a:extLst>
                  <a:ext uri="{FF2B5EF4-FFF2-40B4-BE49-F238E27FC236}">
                    <a16:creationId xmlns:a16="http://schemas.microsoft.com/office/drawing/2014/main" id="{7F74B676-8279-47BD-AF0C-C0E8A1A388E5}"/>
                  </a:ext>
                </a:extLst>
              </p:cNvPr>
              <p:cNvSpPr/>
              <p:nvPr/>
            </p:nvSpPr>
            <p:spPr>
              <a:xfrm>
                <a:off x="3000524" y="3956865"/>
                <a:ext cx="1720297" cy="40197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1</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e>
                      </m:rad>
                      <m:sSub>
                        <m:sSubPr>
                          <m:ctrlPr>
                            <a:rPr lang="en-US" b="0" i="1" smtClean="0">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𝑉</m:t>
                          </m:r>
                        </m:e>
                        <m:sub>
                          <m:r>
                            <a:rPr lang="en-US" b="0" i="1" smtClean="0">
                              <a:latin typeface="Cambria Math" panose="02040503050406030204" pitchFamily="18" charset="0"/>
                            </a:rPr>
                            <m:t>𝑜𝑣𝑥</m:t>
                          </m:r>
                        </m:sub>
                      </m:sSub>
                    </m:oMath>
                  </m:oMathPara>
                </a14:m>
                <a:endParaRPr lang="en-US" dirty="0"/>
              </a:p>
            </p:txBody>
          </p:sp>
        </mc:Choice>
        <mc:Fallback xmlns="">
          <p:sp>
            <p:nvSpPr>
              <p:cNvPr id="22" name="Dreptunghi 4">
                <a:extLst>
                  <a:ext uri="{FF2B5EF4-FFF2-40B4-BE49-F238E27FC236}">
                    <a16:creationId xmlns:a16="http://schemas.microsoft.com/office/drawing/2014/main" id="{7F74B676-8279-47BD-AF0C-C0E8A1A388E5}"/>
                  </a:ext>
                </a:extLst>
              </p:cNvPr>
              <p:cNvSpPr>
                <a:spLocks noRot="1" noChangeAspect="1" noMove="1" noResize="1" noEditPoints="1" noAdjustHandles="1" noChangeArrowheads="1" noChangeShapeType="1" noTextEdit="1"/>
              </p:cNvSpPr>
              <p:nvPr/>
            </p:nvSpPr>
            <p:spPr>
              <a:xfrm>
                <a:off x="3000524" y="3956865"/>
                <a:ext cx="1720297" cy="401970"/>
              </a:xfrm>
              <a:prstGeom prst="rect">
                <a:avLst/>
              </a:prstGeom>
              <a:blipFill>
                <a:blip r:embed="rId6"/>
                <a:stretch>
                  <a:fillRect/>
                </a:stretch>
              </a:blipFill>
            </p:spPr>
            <p:txBody>
              <a:bodyPr/>
              <a:lstStyle/>
              <a:p>
                <a:r>
                  <a:rPr lang="en-US">
                    <a:noFill/>
                  </a:rPr>
                  <a:t> </a:t>
                </a:r>
              </a:p>
            </p:txBody>
          </p:sp>
        </mc:Fallback>
      </mc:AlternateContent>
      <p:sp>
        <p:nvSpPr>
          <p:cNvPr id="23" name="CasetăText 23">
            <a:extLst>
              <a:ext uri="{FF2B5EF4-FFF2-40B4-BE49-F238E27FC236}">
                <a16:creationId xmlns:a16="http://schemas.microsoft.com/office/drawing/2014/main" id="{F111C669-956E-4B37-9C65-84022ACAD8A6}"/>
              </a:ext>
            </a:extLst>
          </p:cNvPr>
          <p:cNvSpPr txBox="1"/>
          <p:nvPr/>
        </p:nvSpPr>
        <p:spPr>
          <a:xfrm>
            <a:off x="400050" y="3126039"/>
            <a:ext cx="6921246" cy="369332"/>
          </a:xfrm>
          <a:prstGeom prst="rect">
            <a:avLst/>
          </a:prstGeom>
          <a:noFill/>
        </p:spPr>
        <p:txBody>
          <a:bodyPr wrap="square" rtlCol="0">
            <a:spAutoFit/>
          </a:bodyPr>
          <a:lstStyle/>
          <a:p>
            <a:pPr marL="342900" indent="-342900">
              <a:buFont typeface="Arial" panose="020B0604020202020204" pitchFamily="34" charset="0"/>
              <a:buChar char="•"/>
            </a:pPr>
            <a:r>
              <a:rPr lang="en-US" dirty="0"/>
              <a:t>If V</a:t>
            </a:r>
            <a:r>
              <a:rPr lang="en-US" baseline="-25000" dirty="0"/>
              <a:t>ov2</a:t>
            </a:r>
            <a:r>
              <a:rPr lang="en-US" dirty="0"/>
              <a:t>=0 we have:</a:t>
            </a:r>
          </a:p>
        </p:txBody>
      </p:sp>
      <p:sp>
        <p:nvSpPr>
          <p:cNvPr id="24" name="CasetăText 23">
            <a:extLst>
              <a:ext uri="{FF2B5EF4-FFF2-40B4-BE49-F238E27FC236}">
                <a16:creationId xmlns:a16="http://schemas.microsoft.com/office/drawing/2014/main" id="{70CFAFA6-6A20-4BE3-9E96-7C6EAF6C9E83}"/>
              </a:ext>
            </a:extLst>
          </p:cNvPr>
          <p:cNvSpPr txBox="1"/>
          <p:nvPr/>
        </p:nvSpPr>
        <p:spPr>
          <a:xfrm>
            <a:off x="400050" y="6082212"/>
            <a:ext cx="7109004" cy="369332"/>
          </a:xfrm>
          <a:prstGeom prst="rect">
            <a:avLst/>
          </a:prstGeom>
          <a:noFill/>
        </p:spPr>
        <p:txBody>
          <a:bodyPr wrap="square" rtlCol="0">
            <a:spAutoFit/>
          </a:bodyPr>
          <a:lstStyle/>
          <a:p>
            <a:pPr marL="342900" indent="-342900">
              <a:buFont typeface="Arial" panose="020B0604020202020204" pitchFamily="34" charset="0"/>
              <a:buChar char="•"/>
            </a:pPr>
            <a:r>
              <a:rPr lang="en-US" dirty="0"/>
              <a:t>In this case, MN1 is off and all the 2I</a:t>
            </a:r>
            <a:r>
              <a:rPr lang="en-US" baseline="-25000" dirty="0"/>
              <a:t>b</a:t>
            </a:r>
            <a:r>
              <a:rPr lang="en-US" dirty="0"/>
              <a:t> tail current flows through MN2.</a:t>
            </a:r>
          </a:p>
        </p:txBody>
      </p:sp>
      <mc:AlternateContent xmlns:mc="http://schemas.openxmlformats.org/markup-compatibility/2006" xmlns:a14="http://schemas.microsoft.com/office/drawing/2010/main">
        <mc:Choice Requires="a14">
          <p:sp>
            <p:nvSpPr>
              <p:cNvPr id="27" name="Dreptunghi 4">
                <a:extLst>
                  <a:ext uri="{FF2B5EF4-FFF2-40B4-BE49-F238E27FC236}">
                    <a16:creationId xmlns:a16="http://schemas.microsoft.com/office/drawing/2014/main" id="{A679105F-05B3-42BE-A39C-3A50F260076D}"/>
                  </a:ext>
                </a:extLst>
              </p:cNvPr>
              <p:cNvSpPr/>
              <p:nvPr/>
            </p:nvSpPr>
            <p:spPr>
              <a:xfrm>
                <a:off x="752829" y="5086115"/>
                <a:ext cx="1899052" cy="3693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Sub>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oMath>
                  </m:oMathPara>
                </a14:m>
                <a:endParaRPr lang="en-US" dirty="0"/>
              </a:p>
            </p:txBody>
          </p:sp>
        </mc:Choice>
        <mc:Fallback xmlns="">
          <p:sp>
            <p:nvSpPr>
              <p:cNvPr id="27" name="Dreptunghi 4">
                <a:extLst>
                  <a:ext uri="{FF2B5EF4-FFF2-40B4-BE49-F238E27FC236}">
                    <a16:creationId xmlns:a16="http://schemas.microsoft.com/office/drawing/2014/main" id="{A679105F-05B3-42BE-A39C-3A50F260076D}"/>
                  </a:ext>
                </a:extLst>
              </p:cNvPr>
              <p:cNvSpPr>
                <a:spLocks noRot="1" noChangeAspect="1" noMove="1" noResize="1" noEditPoints="1" noAdjustHandles="1" noChangeArrowheads="1" noChangeShapeType="1" noTextEdit="1"/>
              </p:cNvSpPr>
              <p:nvPr/>
            </p:nvSpPr>
            <p:spPr>
              <a:xfrm>
                <a:off x="752829" y="5086115"/>
                <a:ext cx="1899052" cy="369332"/>
              </a:xfrm>
              <a:prstGeom prst="rect">
                <a:avLst/>
              </a:prstGeom>
              <a:blipFill>
                <a:blip r:embed="rId7"/>
                <a:stretch>
                  <a:fillRect/>
                </a:stretch>
              </a:blipFill>
            </p:spPr>
            <p:txBody>
              <a:bodyPr/>
              <a:lstStyle/>
              <a:p>
                <a:r>
                  <a:rPr lang="en-US">
                    <a:noFill/>
                  </a:rPr>
                  <a:t> </a:t>
                </a:r>
              </a:p>
            </p:txBody>
          </p:sp>
        </mc:Fallback>
      </mc:AlternateContent>
      <p:sp>
        <p:nvSpPr>
          <p:cNvPr id="32" name="Arrow: Right 32">
            <a:extLst>
              <a:ext uri="{FF2B5EF4-FFF2-40B4-BE49-F238E27FC236}">
                <a16:creationId xmlns:a16="http://schemas.microsoft.com/office/drawing/2014/main" id="{5F183DC1-AAC3-44B0-A14C-44D2847A45BD}"/>
              </a:ext>
            </a:extLst>
          </p:cNvPr>
          <p:cNvSpPr/>
          <p:nvPr/>
        </p:nvSpPr>
        <p:spPr>
          <a:xfrm>
            <a:off x="3954552" y="5295388"/>
            <a:ext cx="138147" cy="198997"/>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ight Brace 32">
            <a:extLst>
              <a:ext uri="{FF2B5EF4-FFF2-40B4-BE49-F238E27FC236}">
                <a16:creationId xmlns:a16="http://schemas.microsoft.com/office/drawing/2014/main" id="{6E1C7E69-662B-45AB-8EDA-C74771F8129B}"/>
              </a:ext>
            </a:extLst>
          </p:cNvPr>
          <p:cNvSpPr/>
          <p:nvPr/>
        </p:nvSpPr>
        <p:spPr>
          <a:xfrm>
            <a:off x="3564519" y="4995069"/>
            <a:ext cx="81322" cy="816136"/>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8" name="Dreptunghi 4">
                <a:extLst>
                  <a:ext uri="{FF2B5EF4-FFF2-40B4-BE49-F238E27FC236}">
                    <a16:creationId xmlns:a16="http://schemas.microsoft.com/office/drawing/2014/main" id="{DF890C52-6484-4A25-974D-AFDAE0F0E343}"/>
                  </a:ext>
                </a:extLst>
              </p:cNvPr>
              <p:cNvSpPr/>
              <p:nvPr/>
            </p:nvSpPr>
            <p:spPr>
              <a:xfrm>
                <a:off x="4366947" y="5478022"/>
                <a:ext cx="1884039" cy="40197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e>
                      </m:rad>
                      <m:sSub>
                        <m:sSubPr>
                          <m:ctrlPr>
                            <a:rPr lang="en-US" b="0" i="1" smtClean="0">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𝑉</m:t>
                          </m:r>
                        </m:e>
                        <m:sub>
                          <m:r>
                            <a:rPr lang="en-US" b="0" i="1" smtClean="0">
                              <a:latin typeface="Cambria Math" panose="02040503050406030204" pitchFamily="18" charset="0"/>
                            </a:rPr>
                            <m:t>𝑜𝑣𝑥</m:t>
                          </m:r>
                        </m:sub>
                      </m:sSub>
                    </m:oMath>
                  </m:oMathPara>
                </a14:m>
                <a:endParaRPr lang="en-US" dirty="0"/>
              </a:p>
            </p:txBody>
          </p:sp>
        </mc:Choice>
        <mc:Fallback xmlns="">
          <p:sp>
            <p:nvSpPr>
              <p:cNvPr id="38" name="Dreptunghi 4">
                <a:extLst>
                  <a:ext uri="{FF2B5EF4-FFF2-40B4-BE49-F238E27FC236}">
                    <a16:creationId xmlns:a16="http://schemas.microsoft.com/office/drawing/2014/main" id="{DF890C52-6484-4A25-974D-AFDAE0F0E343}"/>
                  </a:ext>
                </a:extLst>
              </p:cNvPr>
              <p:cNvSpPr>
                <a:spLocks noRot="1" noChangeAspect="1" noMove="1" noResize="1" noEditPoints="1" noAdjustHandles="1" noChangeArrowheads="1" noChangeShapeType="1" noTextEdit="1"/>
              </p:cNvSpPr>
              <p:nvPr/>
            </p:nvSpPr>
            <p:spPr>
              <a:xfrm>
                <a:off x="4366947" y="5478022"/>
                <a:ext cx="1884039" cy="401970"/>
              </a:xfrm>
              <a:prstGeom prst="rect">
                <a:avLst/>
              </a:prstGeom>
              <a:blipFill>
                <a:blip r:embed="rId8"/>
                <a:stretch>
                  <a:fillRect/>
                </a:stretch>
              </a:blipFill>
            </p:spPr>
            <p:txBody>
              <a:bodyPr/>
              <a:lstStyle/>
              <a:p>
                <a:r>
                  <a:rPr lang="en-US">
                    <a:noFill/>
                  </a:rPr>
                  <a:t> </a:t>
                </a:r>
              </a:p>
            </p:txBody>
          </p:sp>
        </mc:Fallback>
      </mc:AlternateContent>
      <p:sp>
        <p:nvSpPr>
          <p:cNvPr id="39" name="CasetăText 23">
            <a:extLst>
              <a:ext uri="{FF2B5EF4-FFF2-40B4-BE49-F238E27FC236}">
                <a16:creationId xmlns:a16="http://schemas.microsoft.com/office/drawing/2014/main" id="{6EDBC99E-9024-4E43-AD62-9ABAB12C65C7}"/>
              </a:ext>
            </a:extLst>
          </p:cNvPr>
          <p:cNvSpPr txBox="1"/>
          <p:nvPr/>
        </p:nvSpPr>
        <p:spPr>
          <a:xfrm>
            <a:off x="400050" y="4726599"/>
            <a:ext cx="2520841" cy="369332"/>
          </a:xfrm>
          <a:prstGeom prst="rect">
            <a:avLst/>
          </a:prstGeom>
          <a:noFill/>
        </p:spPr>
        <p:txBody>
          <a:bodyPr wrap="square" rtlCol="0">
            <a:spAutoFit/>
          </a:bodyPr>
          <a:lstStyle/>
          <a:p>
            <a:pPr marL="342900" indent="-342900">
              <a:buFont typeface="Arial" panose="020B0604020202020204" pitchFamily="34" charset="0"/>
              <a:buChar char="•"/>
            </a:pPr>
            <a:r>
              <a:rPr lang="en-US" dirty="0"/>
              <a:t>If V</a:t>
            </a:r>
            <a:r>
              <a:rPr lang="en-US" baseline="-25000" dirty="0"/>
              <a:t>ov1</a:t>
            </a:r>
            <a:r>
              <a:rPr lang="en-US" dirty="0"/>
              <a:t>=0 we have:</a:t>
            </a:r>
          </a:p>
        </p:txBody>
      </p:sp>
      <mc:AlternateContent xmlns:mc="http://schemas.openxmlformats.org/markup-compatibility/2006" xmlns:a14="http://schemas.microsoft.com/office/drawing/2010/main">
        <mc:Choice Requires="a14">
          <p:sp>
            <p:nvSpPr>
              <p:cNvPr id="40" name="Dreptunghi 4">
                <a:extLst>
                  <a:ext uri="{FF2B5EF4-FFF2-40B4-BE49-F238E27FC236}">
                    <a16:creationId xmlns:a16="http://schemas.microsoft.com/office/drawing/2014/main" id="{F4BB3C54-88E8-422B-8F2B-485E10DB2A06}"/>
                  </a:ext>
                </a:extLst>
              </p:cNvPr>
              <p:cNvSpPr/>
              <p:nvPr/>
            </p:nvSpPr>
            <p:spPr>
              <a:xfrm>
                <a:off x="766580" y="5488859"/>
                <a:ext cx="2697571" cy="38029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2</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𝑑</m:t>
                          </m:r>
                        </m:sub>
                        <m:sup>
                          <m:r>
                            <a:rPr lang="en-US" i="1">
                              <a:latin typeface="Cambria Math" panose="02040503050406030204" pitchFamily="18" charset="0"/>
                            </a:rPr>
                            <m:t>2</m:t>
                          </m:r>
                        </m:sup>
                      </m:sSubSup>
                      <m:r>
                        <a:rPr lang="en-US" b="0" i="1" smtClean="0">
                          <a:latin typeface="Cambria Math" panose="02040503050406030204" pitchFamily="18" charset="0"/>
                        </a:rPr>
                        <m:t>−4</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i="1">
                              <a:latin typeface="Cambria Math" panose="02040503050406030204" pitchFamily="18" charset="0"/>
                            </a:rPr>
                            <m:t>𝑑</m:t>
                          </m:r>
                        </m:sub>
                        <m:sup>
                          <m:r>
                            <a:rPr lang="en-US" i="1">
                              <a:latin typeface="Cambria Math" panose="02040503050406030204" pitchFamily="18" charset="0"/>
                            </a:rPr>
                            <m:t>2</m:t>
                          </m:r>
                        </m:sup>
                      </m:sSubSup>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b="0" i="1" smtClean="0">
                              <a:latin typeface="Cambria Math" panose="02040503050406030204" pitchFamily="18" charset="0"/>
                            </a:rPr>
                            <m:t>4</m:t>
                          </m:r>
                          <m:r>
                            <a:rPr lang="en-US" i="1">
                              <a:latin typeface="Cambria Math" panose="02040503050406030204" pitchFamily="18" charset="0"/>
                            </a:rPr>
                            <m:t>𝑉</m:t>
                          </m:r>
                        </m:e>
                        <m:sub>
                          <m:r>
                            <a:rPr lang="en-US" b="0" i="1" smtClean="0">
                              <a:latin typeface="Cambria Math" panose="02040503050406030204" pitchFamily="18" charset="0"/>
                            </a:rPr>
                            <m:t>𝑑</m:t>
                          </m:r>
                        </m:sub>
                        <m:sup>
                          <m:r>
                            <a:rPr lang="en-US" i="1">
                              <a:latin typeface="Cambria Math" panose="02040503050406030204" pitchFamily="18" charset="0"/>
                            </a:rPr>
                            <m:t>2</m:t>
                          </m:r>
                        </m:sup>
                      </m:sSubSup>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𝑜𝑣𝑥</m:t>
                          </m:r>
                        </m:sub>
                        <m:sup>
                          <m:r>
                            <a:rPr lang="en-US" i="1">
                              <a:latin typeface="Cambria Math" panose="02040503050406030204" pitchFamily="18" charset="0"/>
                            </a:rPr>
                            <m:t>2</m:t>
                          </m:r>
                        </m:sup>
                      </m:sSubSup>
                    </m:oMath>
                  </m:oMathPara>
                </a14:m>
                <a:endParaRPr lang="en-US" dirty="0"/>
              </a:p>
            </p:txBody>
          </p:sp>
        </mc:Choice>
        <mc:Fallback xmlns="">
          <p:sp>
            <p:nvSpPr>
              <p:cNvPr id="40" name="Dreptunghi 4">
                <a:extLst>
                  <a:ext uri="{FF2B5EF4-FFF2-40B4-BE49-F238E27FC236}">
                    <a16:creationId xmlns:a16="http://schemas.microsoft.com/office/drawing/2014/main" id="{F4BB3C54-88E8-422B-8F2B-485E10DB2A06}"/>
                  </a:ext>
                </a:extLst>
              </p:cNvPr>
              <p:cNvSpPr>
                <a:spLocks noRot="1" noChangeAspect="1" noMove="1" noResize="1" noEditPoints="1" noAdjustHandles="1" noChangeArrowheads="1" noChangeShapeType="1" noTextEdit="1"/>
              </p:cNvSpPr>
              <p:nvPr/>
            </p:nvSpPr>
            <p:spPr>
              <a:xfrm>
                <a:off x="766580" y="5488859"/>
                <a:ext cx="2697571" cy="380297"/>
              </a:xfrm>
              <a:prstGeom prst="rect">
                <a:avLst/>
              </a:prstGeom>
              <a:blipFill>
                <a:blip r:embed="rId9"/>
                <a:stretch>
                  <a:fillRect b="-1587"/>
                </a:stretch>
              </a:blipFill>
            </p:spPr>
            <p:txBody>
              <a:bodyPr/>
              <a:lstStyle/>
              <a:p>
                <a:r>
                  <a:rPr lang="en-US">
                    <a:noFill/>
                  </a:rPr>
                  <a:t> </a:t>
                </a:r>
              </a:p>
            </p:txBody>
          </p:sp>
        </mc:Fallback>
      </mc:AlternateContent>
      <p:cxnSp>
        <p:nvCxnSpPr>
          <p:cNvPr id="7" name="Straight Connector 6">
            <a:extLst>
              <a:ext uri="{FF2B5EF4-FFF2-40B4-BE49-F238E27FC236}">
                <a16:creationId xmlns:a16="http://schemas.microsoft.com/office/drawing/2014/main" id="{6AF1B383-7266-47A1-9BEE-69B523375A0D}"/>
              </a:ext>
            </a:extLst>
          </p:cNvPr>
          <p:cNvCxnSpPr/>
          <p:nvPr/>
        </p:nvCxnSpPr>
        <p:spPr>
          <a:xfrm flipV="1">
            <a:off x="1408663" y="5525822"/>
            <a:ext cx="557641" cy="25342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D6CF7D4-0928-44D9-B1A8-DA8F88CDE099}"/>
              </a:ext>
            </a:extLst>
          </p:cNvPr>
          <p:cNvCxnSpPr/>
          <p:nvPr/>
        </p:nvCxnSpPr>
        <p:spPr>
          <a:xfrm flipV="1">
            <a:off x="2078828" y="5525822"/>
            <a:ext cx="557641" cy="25342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4" name="Dreptunghi 4">
                <a:extLst>
                  <a:ext uri="{FF2B5EF4-FFF2-40B4-BE49-F238E27FC236}">
                    <a16:creationId xmlns:a16="http://schemas.microsoft.com/office/drawing/2014/main" id="{4AB0E273-73AD-4710-8291-E247D0C0D59B}"/>
                  </a:ext>
                </a:extLst>
              </p:cNvPr>
              <p:cNvSpPr/>
              <p:nvPr/>
            </p:nvSpPr>
            <p:spPr>
              <a:xfrm>
                <a:off x="3033956" y="3281551"/>
                <a:ext cx="1720297" cy="662746"/>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𝑜𝑣𝑥</m:t>
                              </m:r>
                            </m:sub>
                          </m:sSub>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oMath>
                  </m:oMathPara>
                </a14:m>
                <a:endParaRPr lang="en-US" dirty="0"/>
              </a:p>
            </p:txBody>
          </p:sp>
        </mc:Choice>
        <mc:Fallback xmlns="">
          <p:sp>
            <p:nvSpPr>
              <p:cNvPr id="44" name="Dreptunghi 4">
                <a:extLst>
                  <a:ext uri="{FF2B5EF4-FFF2-40B4-BE49-F238E27FC236}">
                    <a16:creationId xmlns:a16="http://schemas.microsoft.com/office/drawing/2014/main" id="{4AB0E273-73AD-4710-8291-E247D0C0D59B}"/>
                  </a:ext>
                </a:extLst>
              </p:cNvPr>
              <p:cNvSpPr>
                <a:spLocks noRot="1" noChangeAspect="1" noMove="1" noResize="1" noEditPoints="1" noAdjustHandles="1" noChangeArrowheads="1" noChangeShapeType="1" noTextEdit="1"/>
              </p:cNvSpPr>
              <p:nvPr/>
            </p:nvSpPr>
            <p:spPr>
              <a:xfrm>
                <a:off x="3033956" y="3281551"/>
                <a:ext cx="1720297" cy="662746"/>
              </a:xfrm>
              <a:prstGeom prst="rect">
                <a:avLst/>
              </a:prstGeom>
              <a:blipFill>
                <a:blip r:embed="rId10"/>
                <a:stretch>
                  <a:fillRect/>
                </a:stretch>
              </a:blipFill>
            </p:spPr>
            <p:txBody>
              <a:bodyPr/>
              <a:lstStyle/>
              <a:p>
                <a:r>
                  <a:rPr lang="en-US">
                    <a:noFill/>
                  </a:rPr>
                  <a:t> </a:t>
                </a:r>
              </a:p>
            </p:txBody>
          </p:sp>
        </mc:Fallback>
      </mc:AlternateContent>
      <p:sp>
        <p:nvSpPr>
          <p:cNvPr id="45" name="Right Brace 44">
            <a:extLst>
              <a:ext uri="{FF2B5EF4-FFF2-40B4-BE49-F238E27FC236}">
                <a16:creationId xmlns:a16="http://schemas.microsoft.com/office/drawing/2014/main" id="{2CDA0788-FD71-4C78-BC66-5B115B66F316}"/>
              </a:ext>
            </a:extLst>
          </p:cNvPr>
          <p:cNvSpPr/>
          <p:nvPr/>
        </p:nvSpPr>
        <p:spPr>
          <a:xfrm rot="10800000">
            <a:off x="2920892" y="3409130"/>
            <a:ext cx="79632" cy="922919"/>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6" name="Dreptunghi 4">
                <a:extLst>
                  <a:ext uri="{FF2B5EF4-FFF2-40B4-BE49-F238E27FC236}">
                    <a16:creationId xmlns:a16="http://schemas.microsoft.com/office/drawing/2014/main" id="{AFA54DD6-069A-40F6-8FFC-27676179130C}"/>
                  </a:ext>
                </a:extLst>
              </p:cNvPr>
              <p:cNvSpPr/>
              <p:nvPr/>
            </p:nvSpPr>
            <p:spPr>
              <a:xfrm>
                <a:off x="4370324" y="4747583"/>
                <a:ext cx="1720297" cy="662746"/>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𝑑</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𝑜𝑣𝑥</m:t>
                              </m:r>
                            </m:sub>
                          </m:sSub>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oMath>
                  </m:oMathPara>
                </a14:m>
                <a:endParaRPr lang="en-US" dirty="0"/>
              </a:p>
            </p:txBody>
          </p:sp>
        </mc:Choice>
        <mc:Fallback xmlns="">
          <p:sp>
            <p:nvSpPr>
              <p:cNvPr id="46" name="Dreptunghi 4">
                <a:extLst>
                  <a:ext uri="{FF2B5EF4-FFF2-40B4-BE49-F238E27FC236}">
                    <a16:creationId xmlns:a16="http://schemas.microsoft.com/office/drawing/2014/main" id="{AFA54DD6-069A-40F6-8FFC-27676179130C}"/>
                  </a:ext>
                </a:extLst>
              </p:cNvPr>
              <p:cNvSpPr>
                <a:spLocks noRot="1" noChangeAspect="1" noMove="1" noResize="1" noEditPoints="1" noAdjustHandles="1" noChangeArrowheads="1" noChangeShapeType="1" noTextEdit="1"/>
              </p:cNvSpPr>
              <p:nvPr/>
            </p:nvSpPr>
            <p:spPr>
              <a:xfrm>
                <a:off x="4370324" y="4747583"/>
                <a:ext cx="1720297" cy="662746"/>
              </a:xfrm>
              <a:prstGeom prst="rect">
                <a:avLst/>
              </a:prstGeom>
              <a:blipFill>
                <a:blip r:embed="rId11"/>
                <a:stretch>
                  <a:fillRect/>
                </a:stretch>
              </a:blipFill>
            </p:spPr>
            <p:txBody>
              <a:bodyPr/>
              <a:lstStyle/>
              <a:p>
                <a:r>
                  <a:rPr lang="en-US">
                    <a:noFill/>
                  </a:rPr>
                  <a:t> </a:t>
                </a:r>
              </a:p>
            </p:txBody>
          </p:sp>
        </mc:Fallback>
      </mc:AlternateContent>
      <p:cxnSp>
        <p:nvCxnSpPr>
          <p:cNvPr id="47" name="Straight Arrow Connector 46">
            <a:extLst>
              <a:ext uri="{FF2B5EF4-FFF2-40B4-BE49-F238E27FC236}">
                <a16:creationId xmlns:a16="http://schemas.microsoft.com/office/drawing/2014/main" id="{883048C9-3BA4-41CD-8A49-71AFE49B66AB}"/>
              </a:ext>
            </a:extLst>
          </p:cNvPr>
          <p:cNvCxnSpPr>
            <a:cxnSpLocks/>
          </p:cNvCxnSpPr>
          <p:nvPr/>
        </p:nvCxnSpPr>
        <p:spPr>
          <a:xfrm flipH="1">
            <a:off x="6311423" y="5066924"/>
            <a:ext cx="252207"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8" name="CasetăText 23">
            <a:extLst>
              <a:ext uri="{FF2B5EF4-FFF2-40B4-BE49-F238E27FC236}">
                <a16:creationId xmlns:a16="http://schemas.microsoft.com/office/drawing/2014/main" id="{8DCB130D-0435-441F-8224-DF0C70656734}"/>
              </a:ext>
            </a:extLst>
          </p:cNvPr>
          <p:cNvSpPr txBox="1"/>
          <p:nvPr/>
        </p:nvSpPr>
        <p:spPr>
          <a:xfrm>
            <a:off x="6815104" y="4831691"/>
            <a:ext cx="3950488" cy="646331"/>
          </a:xfrm>
          <a:prstGeom prst="rect">
            <a:avLst/>
          </a:prstGeom>
          <a:noFill/>
        </p:spPr>
        <p:txBody>
          <a:bodyPr wrap="square" rtlCol="0">
            <a:spAutoFit/>
          </a:bodyPr>
          <a:lstStyle/>
          <a:p>
            <a:r>
              <a:rPr lang="en-US" dirty="0"/>
              <a:t>The overdrive voltage is always positive, so we chose the “–” solution for V</a:t>
            </a:r>
            <a:r>
              <a:rPr lang="en-US" baseline="-25000" dirty="0"/>
              <a:t>d</a:t>
            </a:r>
            <a:r>
              <a:rPr lang="en-US" dirty="0"/>
              <a:t>.</a:t>
            </a:r>
          </a:p>
        </p:txBody>
      </p:sp>
      <mc:AlternateContent xmlns:mc="http://schemas.openxmlformats.org/markup-compatibility/2006" xmlns:a14="http://schemas.microsoft.com/office/drawing/2010/main">
        <mc:Choice Requires="a14">
          <p:sp>
            <p:nvSpPr>
              <p:cNvPr id="29" name="Dreptunghi 4">
                <a:extLst>
                  <a:ext uri="{FF2B5EF4-FFF2-40B4-BE49-F238E27FC236}">
                    <a16:creationId xmlns:a16="http://schemas.microsoft.com/office/drawing/2014/main" id="{730009C1-CE17-4446-91E6-9A3EC12E418D}"/>
                  </a:ext>
                </a:extLst>
              </p:cNvPr>
              <p:cNvSpPr/>
              <p:nvPr/>
            </p:nvSpPr>
            <p:spPr>
              <a:xfrm>
                <a:off x="6435372" y="999681"/>
                <a:ext cx="3844421" cy="38029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Sup>
                        <m:sSubSupPr>
                          <m:ctrlPr>
                            <a:rPr lang="en-US" i="1" smtClean="0">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m:t>
                          </m:r>
                          <m:r>
                            <a:rPr lang="en-US" b="0" i="1" smtClean="0">
                              <a:latin typeface="Cambria Math" panose="02040503050406030204" pitchFamily="18" charset="0"/>
                            </a:rPr>
                            <m:t>2</m:t>
                          </m:r>
                        </m:sub>
                        <m:sup>
                          <m:r>
                            <a:rPr lang="en-US" i="1">
                              <a:latin typeface="Cambria Math" panose="02040503050406030204" pitchFamily="18" charset="0"/>
                            </a:rPr>
                            <m:t>2</m:t>
                          </m:r>
                        </m:sup>
                      </m:sSubSup>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m:t>
                          </m:r>
                        </m:sub>
                      </m:sSub>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𝑜𝑣</m:t>
                          </m:r>
                          <m:r>
                            <a:rPr lang="en-US" i="1">
                              <a:latin typeface="Cambria Math" panose="02040503050406030204" pitchFamily="18" charset="0"/>
                            </a:rPr>
                            <m:t>2</m:t>
                          </m:r>
                        </m:sub>
                      </m:sSub>
                      <m:r>
                        <a:rPr lang="en-US" b="0" i="1" smtClean="0">
                          <a:latin typeface="Cambria Math" panose="02040503050406030204" pitchFamily="18" charset="0"/>
                        </a:rPr>
                        <m:t>+</m:t>
                      </m:r>
                      <m:r>
                        <a:rPr lang="en-US" i="1">
                          <a:latin typeface="Cambria Math" panose="02040503050406030204" pitchFamily="18" charset="0"/>
                        </a:rPr>
                        <m:t>2</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i="1">
                              <a:latin typeface="Cambria Math" panose="02040503050406030204" pitchFamily="18" charset="0"/>
                            </a:rPr>
                            <m:t>𝑑</m:t>
                          </m:r>
                        </m:sub>
                        <m:sup>
                          <m:r>
                            <a:rPr lang="en-US" i="1">
                              <a:latin typeface="Cambria Math" panose="02040503050406030204" pitchFamily="18" charset="0"/>
                            </a:rPr>
                            <m:t>2</m:t>
                          </m:r>
                        </m:sup>
                      </m:sSubSup>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b="0" i="1" smtClean="0">
                              <a:latin typeface="Cambria Math" panose="02040503050406030204" pitchFamily="18" charset="0"/>
                            </a:rPr>
                            <m:t>𝑜𝑣𝑥</m:t>
                          </m:r>
                        </m:sub>
                        <m:sup>
                          <m:r>
                            <a:rPr lang="en-US" i="1">
                              <a:latin typeface="Cambria Math" panose="02040503050406030204" pitchFamily="18" charset="0"/>
                            </a:rPr>
                            <m:t>2</m:t>
                          </m:r>
                        </m:sup>
                      </m:sSubSup>
                      <m:r>
                        <a:rPr lang="en-US" b="0" i="1" smtClean="0">
                          <a:latin typeface="Cambria Math" panose="02040503050406030204" pitchFamily="18" charset="0"/>
                        </a:rPr>
                        <m:t>=0</m:t>
                      </m:r>
                    </m:oMath>
                  </m:oMathPara>
                </a14:m>
                <a:endParaRPr lang="en-US" dirty="0"/>
              </a:p>
            </p:txBody>
          </p:sp>
        </mc:Choice>
        <mc:Fallback xmlns="">
          <p:sp>
            <p:nvSpPr>
              <p:cNvPr id="29" name="Dreptunghi 4">
                <a:extLst>
                  <a:ext uri="{FF2B5EF4-FFF2-40B4-BE49-F238E27FC236}">
                    <a16:creationId xmlns:a16="http://schemas.microsoft.com/office/drawing/2014/main" id="{730009C1-CE17-4446-91E6-9A3EC12E418D}"/>
                  </a:ext>
                </a:extLst>
              </p:cNvPr>
              <p:cNvSpPr>
                <a:spLocks noRot="1" noChangeAspect="1" noMove="1" noResize="1" noEditPoints="1" noAdjustHandles="1" noChangeArrowheads="1" noChangeShapeType="1" noTextEdit="1"/>
              </p:cNvSpPr>
              <p:nvPr/>
            </p:nvSpPr>
            <p:spPr>
              <a:xfrm>
                <a:off x="6435372" y="999681"/>
                <a:ext cx="3844421" cy="380297"/>
              </a:xfrm>
              <a:prstGeom prst="rect">
                <a:avLst/>
              </a:prstGeom>
              <a:blipFill>
                <a:blip r:embed="rId12"/>
                <a:stretch>
                  <a:fillRect b="-16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Dreptunghi 4">
                <a:extLst>
                  <a:ext uri="{FF2B5EF4-FFF2-40B4-BE49-F238E27FC236}">
                    <a16:creationId xmlns:a16="http://schemas.microsoft.com/office/drawing/2014/main" id="{7572E7B2-BF4E-4BD3-BD68-42E74F68EB1B}"/>
                  </a:ext>
                </a:extLst>
              </p:cNvPr>
              <p:cNvSpPr/>
              <p:nvPr/>
            </p:nvSpPr>
            <p:spPr>
              <a:xfrm>
                <a:off x="6435372" y="1468394"/>
                <a:ext cx="2411267" cy="67601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𝑜𝑣</m:t>
                          </m:r>
                          <m:r>
                            <a:rPr lang="en-US" i="1">
                              <a:latin typeface="Cambria Math" panose="02040503050406030204" pitchFamily="18" charset="0"/>
                            </a:rPr>
                            <m:t>2</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𝑏</m:t>
                          </m:r>
                          <m:r>
                            <a:rPr lang="en-US" b="0" i="1" smtClean="0">
                              <a:latin typeface="Cambria Math" panose="02040503050406030204" pitchFamily="18" charset="0"/>
                              <a:ea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𝑏</m:t>
                              </m:r>
                              <m:r>
                                <a:rPr lang="en-US" b="0" i="1" smtClean="0">
                                  <a:latin typeface="Cambria Math" panose="02040503050406030204" pitchFamily="18" charset="0"/>
                                </a:rPr>
                                <m:t>−4</m:t>
                              </m:r>
                              <m:r>
                                <a:rPr lang="en-US" b="0" i="1" smtClean="0">
                                  <a:latin typeface="Cambria Math" panose="02040503050406030204" pitchFamily="18" charset="0"/>
                                </a:rPr>
                                <m:t>𝑎𝑐</m:t>
                              </m:r>
                            </m:e>
                          </m:rad>
                        </m:num>
                        <m:den>
                          <m:r>
                            <a:rPr lang="en-US" b="0" i="1" smtClean="0">
                              <a:latin typeface="Cambria Math" panose="02040503050406030204" pitchFamily="18" charset="0"/>
                            </a:rPr>
                            <m:t>2</m:t>
                          </m:r>
                          <m:r>
                            <a:rPr lang="en-US" b="0" i="1" smtClean="0">
                              <a:latin typeface="Cambria Math" panose="02040503050406030204" pitchFamily="18" charset="0"/>
                            </a:rPr>
                            <m:t>𝑎</m:t>
                          </m:r>
                        </m:den>
                      </m:f>
                    </m:oMath>
                  </m:oMathPara>
                </a14:m>
                <a:endParaRPr lang="en-US" dirty="0"/>
              </a:p>
            </p:txBody>
          </p:sp>
        </mc:Choice>
        <mc:Fallback xmlns="">
          <p:sp>
            <p:nvSpPr>
              <p:cNvPr id="34" name="Dreptunghi 4">
                <a:extLst>
                  <a:ext uri="{FF2B5EF4-FFF2-40B4-BE49-F238E27FC236}">
                    <a16:creationId xmlns:a16="http://schemas.microsoft.com/office/drawing/2014/main" id="{7572E7B2-BF4E-4BD3-BD68-42E74F68EB1B}"/>
                  </a:ext>
                </a:extLst>
              </p:cNvPr>
              <p:cNvSpPr>
                <a:spLocks noRot="1" noChangeAspect="1" noMove="1" noResize="1" noEditPoints="1" noAdjustHandles="1" noChangeArrowheads="1" noChangeShapeType="1" noTextEdit="1"/>
              </p:cNvSpPr>
              <p:nvPr/>
            </p:nvSpPr>
            <p:spPr>
              <a:xfrm>
                <a:off x="6435372" y="1468394"/>
                <a:ext cx="2411267" cy="676019"/>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Dreptunghi 4">
                <a:extLst>
                  <a:ext uri="{FF2B5EF4-FFF2-40B4-BE49-F238E27FC236}">
                    <a16:creationId xmlns:a16="http://schemas.microsoft.com/office/drawing/2014/main" id="{B35DA2F1-B220-4B47-BA8C-3F860324FA5A}"/>
                  </a:ext>
                </a:extLst>
              </p:cNvPr>
              <p:cNvSpPr/>
              <p:nvPr/>
            </p:nvSpPr>
            <p:spPr>
              <a:xfrm>
                <a:off x="6435372" y="2747160"/>
                <a:ext cx="4220774" cy="65601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𝑜𝑣</m:t>
                          </m:r>
                          <m:r>
                            <a:rPr lang="en-US" i="1">
                              <a:latin typeface="Cambria Math" panose="02040503050406030204" pitchFamily="18" charset="0"/>
                            </a:rPr>
                            <m:t>2</m:t>
                          </m:r>
                        </m:sub>
                      </m:sSub>
                      <m:r>
                        <a:rPr lang="en-US" b="0" i="1" smtClean="0">
                          <a:latin typeface="Cambria Math" panose="02040503050406030204" pitchFamily="18" charset="0"/>
                        </a:rPr>
                        <m:t>=</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m:t>
                          </m:r>
                        </m:sub>
                      </m:sSub>
                      <m:r>
                        <a:rPr lang="en-US" i="1">
                          <a:latin typeface="Cambria Math" panose="02040503050406030204" pitchFamily="18" charset="0"/>
                        </a:rPr>
                        <m:t>+</m:t>
                      </m:r>
                      <m:rad>
                        <m:radPr>
                          <m:degHide m:val="on"/>
                          <m:ctrlPr>
                            <a:rPr lang="en-US" i="1">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i="1">
                                  <a:latin typeface="Cambria Math" panose="02040503050406030204" pitchFamily="18" charset="0"/>
                                </a:rPr>
                                <m:t>𝑜𝑣𝑥</m:t>
                              </m:r>
                            </m:sub>
                            <m:sup>
                              <m:r>
                                <a:rPr lang="en-US" i="1">
                                  <a:latin typeface="Cambria Math" panose="02040503050406030204" pitchFamily="18" charset="0"/>
                                </a:rPr>
                                <m:t>2</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i="1">
                                  <a:latin typeface="Cambria Math" panose="02040503050406030204" pitchFamily="18" charset="0"/>
                                </a:rPr>
                                <m:t>𝑑</m:t>
                              </m:r>
                            </m:sub>
                            <m:sup>
                              <m:r>
                                <a:rPr lang="en-US" i="1">
                                  <a:latin typeface="Cambria Math" panose="02040503050406030204" pitchFamily="18" charset="0"/>
                                </a:rPr>
                                <m:t>2</m:t>
                              </m:r>
                            </m:sup>
                          </m:sSubSup>
                        </m:e>
                      </m:rad>
                    </m:oMath>
                  </m:oMathPara>
                </a14:m>
                <a:endParaRPr lang="en-US" dirty="0"/>
              </a:p>
            </p:txBody>
          </p:sp>
        </mc:Choice>
        <mc:Fallback xmlns="">
          <p:sp>
            <p:nvSpPr>
              <p:cNvPr id="37" name="Dreptunghi 4">
                <a:extLst>
                  <a:ext uri="{FF2B5EF4-FFF2-40B4-BE49-F238E27FC236}">
                    <a16:creationId xmlns:a16="http://schemas.microsoft.com/office/drawing/2014/main" id="{B35DA2F1-B220-4B47-BA8C-3F860324FA5A}"/>
                  </a:ext>
                </a:extLst>
              </p:cNvPr>
              <p:cNvSpPr>
                <a:spLocks noRot="1" noChangeAspect="1" noMove="1" noResize="1" noEditPoints="1" noAdjustHandles="1" noChangeArrowheads="1" noChangeShapeType="1" noTextEdit="1"/>
              </p:cNvSpPr>
              <p:nvPr/>
            </p:nvSpPr>
            <p:spPr>
              <a:xfrm>
                <a:off x="6435372" y="2747160"/>
                <a:ext cx="4220774" cy="656013"/>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Dreptunghi 4">
                <a:extLst>
                  <a:ext uri="{FF2B5EF4-FFF2-40B4-BE49-F238E27FC236}">
                    <a16:creationId xmlns:a16="http://schemas.microsoft.com/office/drawing/2014/main" id="{EF570D31-8D8C-44F0-94F0-9599F2E34212}"/>
                  </a:ext>
                </a:extLst>
              </p:cNvPr>
              <p:cNvSpPr/>
              <p:nvPr/>
            </p:nvSpPr>
            <p:spPr>
              <a:xfrm>
                <a:off x="6435372" y="2294468"/>
                <a:ext cx="4087542" cy="38029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𝑎</m:t>
                      </m:r>
                      <m:r>
                        <a:rPr lang="en-US" b="0" i="1" smtClean="0">
                          <a:latin typeface="Cambria Math" panose="02040503050406030204" pitchFamily="18" charset="0"/>
                        </a:rPr>
                        <m:t>=1</m:t>
                      </m:r>
                      <m:r>
                        <a:rPr lang="en-US" b="0" i="0" smtClean="0">
                          <a:latin typeface="Cambria Math" panose="02040503050406030204" pitchFamily="18" charset="0"/>
                        </a:rPr>
                        <m:t>,  </m:t>
                      </m:r>
                      <m:r>
                        <m:rPr>
                          <m:sty m:val="p"/>
                        </m:rPr>
                        <a:rPr lang="en-US" b="0" i="0" smtClean="0">
                          <a:latin typeface="Cambria Math" panose="02040503050406030204" pitchFamily="18" charset="0"/>
                        </a:rPr>
                        <m:t>b</m:t>
                      </m:r>
                      <m:r>
                        <a:rPr lang="en-US" b="0" i="0" smtClean="0">
                          <a:latin typeface="Cambria Math" panose="02040503050406030204" pitchFamily="18" charset="0"/>
                        </a:rPr>
                        <m:t>=</m:t>
                      </m:r>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𝑑</m:t>
                          </m:r>
                        </m:sub>
                      </m:sSub>
                      <m:r>
                        <a:rPr lang="en-US" b="0" i="1" smtClean="0">
                          <a:latin typeface="Cambria Math" panose="02040503050406030204" pitchFamily="18" charset="0"/>
                        </a:rPr>
                        <m:t>,  </m:t>
                      </m:r>
                      <m:r>
                        <a:rPr lang="en-US" b="0" i="1" smtClean="0">
                          <a:latin typeface="Cambria Math" panose="02040503050406030204" pitchFamily="18" charset="0"/>
                        </a:rPr>
                        <m:t>𝑐</m:t>
                      </m:r>
                      <m:r>
                        <a:rPr lang="en-US" b="0" i="1" smtClean="0">
                          <a:latin typeface="Cambria Math" panose="02040503050406030204" pitchFamily="18" charset="0"/>
                        </a:rPr>
                        <m:t>=2</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i="1">
                              <a:latin typeface="Cambria Math" panose="02040503050406030204" pitchFamily="18" charset="0"/>
                            </a:rPr>
                            <m:t>𝑑</m:t>
                          </m:r>
                        </m:sub>
                        <m:sup>
                          <m:r>
                            <a:rPr lang="en-US" i="1">
                              <a:latin typeface="Cambria Math" panose="02040503050406030204" pitchFamily="18" charset="0"/>
                            </a:rPr>
                            <m:t>2</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i="1">
                              <a:latin typeface="Cambria Math" panose="02040503050406030204" pitchFamily="18" charset="0"/>
                            </a:rPr>
                            <m:t>𝑜𝑣𝑥</m:t>
                          </m:r>
                        </m:sub>
                        <m:sup>
                          <m:r>
                            <a:rPr lang="en-US" i="1">
                              <a:latin typeface="Cambria Math" panose="02040503050406030204" pitchFamily="18" charset="0"/>
                            </a:rPr>
                            <m:t>2</m:t>
                          </m:r>
                        </m:sup>
                      </m:sSubSup>
                    </m:oMath>
                  </m:oMathPara>
                </a14:m>
                <a:endParaRPr lang="en-US" dirty="0"/>
              </a:p>
            </p:txBody>
          </p:sp>
        </mc:Choice>
        <mc:Fallback xmlns="">
          <p:sp>
            <p:nvSpPr>
              <p:cNvPr id="41" name="Dreptunghi 4">
                <a:extLst>
                  <a:ext uri="{FF2B5EF4-FFF2-40B4-BE49-F238E27FC236}">
                    <a16:creationId xmlns:a16="http://schemas.microsoft.com/office/drawing/2014/main" id="{EF570D31-8D8C-44F0-94F0-9599F2E34212}"/>
                  </a:ext>
                </a:extLst>
              </p:cNvPr>
              <p:cNvSpPr>
                <a:spLocks noRot="1" noChangeAspect="1" noMove="1" noResize="1" noEditPoints="1" noAdjustHandles="1" noChangeArrowheads="1" noChangeShapeType="1" noTextEdit="1"/>
              </p:cNvSpPr>
              <p:nvPr/>
            </p:nvSpPr>
            <p:spPr>
              <a:xfrm>
                <a:off x="6435372" y="2294468"/>
                <a:ext cx="4087542" cy="380297"/>
              </a:xfrm>
              <a:prstGeom prst="rect">
                <a:avLst/>
              </a:prstGeom>
              <a:blipFill>
                <a:blip r:embed="rId15"/>
                <a:stretch>
                  <a:fillRect b="-1587"/>
                </a:stretch>
              </a:blipFill>
            </p:spPr>
            <p:txBody>
              <a:bodyPr/>
              <a:lstStyle/>
              <a:p>
                <a:r>
                  <a:rPr lang="en-US">
                    <a:noFill/>
                  </a:rPr>
                  <a:t> </a:t>
                </a:r>
              </a:p>
            </p:txBody>
          </p:sp>
        </mc:Fallback>
      </mc:AlternateContent>
      <p:sp>
        <p:nvSpPr>
          <p:cNvPr id="42" name="Rectangle: Rounded Corners 5">
            <a:extLst>
              <a:ext uri="{FF2B5EF4-FFF2-40B4-BE49-F238E27FC236}">
                <a16:creationId xmlns:a16="http://schemas.microsoft.com/office/drawing/2014/main" id="{CF44EFEC-8945-4DEA-83B3-590526A62BAF}"/>
              </a:ext>
            </a:extLst>
          </p:cNvPr>
          <p:cNvSpPr/>
          <p:nvPr/>
        </p:nvSpPr>
        <p:spPr>
          <a:xfrm>
            <a:off x="6321719" y="938855"/>
            <a:ext cx="4602313" cy="2556516"/>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CasetăText 23">
            <a:extLst>
              <a:ext uri="{FF2B5EF4-FFF2-40B4-BE49-F238E27FC236}">
                <a16:creationId xmlns:a16="http://schemas.microsoft.com/office/drawing/2014/main" id="{1CA8D8D7-EF21-4BAB-8CFE-861B3B0EB78A}"/>
              </a:ext>
            </a:extLst>
          </p:cNvPr>
          <p:cNvSpPr txBox="1"/>
          <p:nvPr/>
        </p:nvSpPr>
        <p:spPr>
          <a:xfrm>
            <a:off x="9431310" y="2921047"/>
            <a:ext cx="1358779" cy="369332"/>
          </a:xfrm>
          <a:prstGeom prst="rect">
            <a:avLst/>
          </a:prstGeom>
          <a:noFill/>
        </p:spPr>
        <p:txBody>
          <a:bodyPr wrap="square" rtlCol="0">
            <a:spAutoFit/>
          </a:bodyPr>
          <a:lstStyle/>
          <a:p>
            <a:r>
              <a:rPr lang="en-US" dirty="0"/>
              <a:t>“+” solution</a:t>
            </a:r>
          </a:p>
        </p:txBody>
      </p:sp>
      <p:cxnSp>
        <p:nvCxnSpPr>
          <p:cNvPr id="50" name="Straight Arrow Connector 49">
            <a:extLst>
              <a:ext uri="{FF2B5EF4-FFF2-40B4-BE49-F238E27FC236}">
                <a16:creationId xmlns:a16="http://schemas.microsoft.com/office/drawing/2014/main" id="{7836505A-9006-4D28-8D6F-486C61C859B5}"/>
              </a:ext>
            </a:extLst>
          </p:cNvPr>
          <p:cNvCxnSpPr>
            <a:cxnSpLocks/>
          </p:cNvCxnSpPr>
          <p:nvPr/>
        </p:nvCxnSpPr>
        <p:spPr>
          <a:xfrm flipH="1">
            <a:off x="9179103" y="3126039"/>
            <a:ext cx="252207"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17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drept 2">
            <a:extLst>
              <a:ext uri="{FF2B5EF4-FFF2-40B4-BE49-F238E27FC236}">
                <a16:creationId xmlns:a16="http://schemas.microsoft.com/office/drawing/2014/main" id="{4E3223A4-2A65-456C-927A-C6B16C3955D6}"/>
              </a:ext>
            </a:extLst>
          </p:cNvPr>
          <p:cNvCxnSpPr>
            <a:cxnSpLocks/>
          </p:cNvCxnSpPr>
          <p:nvPr/>
        </p:nvCxnSpPr>
        <p:spPr>
          <a:xfrm>
            <a:off x="400050" y="837962"/>
            <a:ext cx="113486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CasetăText 3">
            <a:extLst>
              <a:ext uri="{FF2B5EF4-FFF2-40B4-BE49-F238E27FC236}">
                <a16:creationId xmlns:a16="http://schemas.microsoft.com/office/drawing/2014/main" id="{6E4733E5-891B-4CF7-A347-94EDAE0FAB17}"/>
              </a:ext>
            </a:extLst>
          </p:cNvPr>
          <p:cNvSpPr txBox="1"/>
          <p:nvPr/>
        </p:nvSpPr>
        <p:spPr>
          <a:xfrm>
            <a:off x="400050" y="376297"/>
            <a:ext cx="4178516" cy="461665"/>
          </a:xfrm>
          <a:prstGeom prst="rect">
            <a:avLst/>
          </a:prstGeom>
          <a:noFill/>
        </p:spPr>
        <p:txBody>
          <a:bodyPr wrap="none" rtlCol="0">
            <a:spAutoFit/>
          </a:bodyPr>
          <a:lstStyle/>
          <a:p>
            <a:r>
              <a:rPr lang="en-US" sz="2400" dirty="0"/>
              <a:t>Differential Pair – Resistive Load</a:t>
            </a:r>
            <a:endParaRPr lang="ro-RO" sz="2400" dirty="0"/>
          </a:p>
        </p:txBody>
      </p:sp>
      <mc:AlternateContent xmlns:mc="http://schemas.openxmlformats.org/markup-compatibility/2006" xmlns:a14="http://schemas.microsoft.com/office/drawing/2010/main">
        <mc:Choice Requires="a14">
          <p:sp>
            <p:nvSpPr>
              <p:cNvPr id="6" name="CasetăText 23">
                <a:extLst>
                  <a:ext uri="{FF2B5EF4-FFF2-40B4-BE49-F238E27FC236}">
                    <a16:creationId xmlns:a16="http://schemas.microsoft.com/office/drawing/2014/main" id="{4731F144-024F-46DB-AE3E-2E138B1731B1}"/>
                  </a:ext>
                </a:extLst>
              </p:cNvPr>
              <p:cNvSpPr txBox="1"/>
              <p:nvPr/>
            </p:nvSpPr>
            <p:spPr>
              <a:xfrm>
                <a:off x="400050" y="893892"/>
                <a:ext cx="9054846" cy="962251"/>
              </a:xfrm>
              <a:prstGeom prst="rect">
                <a:avLst/>
              </a:prstGeom>
              <a:noFill/>
            </p:spPr>
            <p:txBody>
              <a:bodyPr wrap="square" rtlCol="0">
                <a:spAutoFit/>
              </a:bodyPr>
              <a:lstStyle/>
              <a:p>
                <a:r>
                  <a:rPr lang="en-US" b="1" dirty="0"/>
                  <a:t>Small Unbalance</a:t>
                </a:r>
                <a:r>
                  <a:rPr lang="en-US" dirty="0"/>
                  <a:t> (Region II) (continues)</a:t>
                </a:r>
              </a:p>
              <a:p>
                <a:pPr marL="342900" indent="-342900">
                  <a:buFont typeface="Arial" panose="020B0604020202020204" pitchFamily="34" charset="0"/>
                  <a:buChar char="•"/>
                </a:pPr>
                <a:r>
                  <a:rPr lang="en-US" dirty="0"/>
                  <a:t>We can plot V</a:t>
                </a:r>
                <a:r>
                  <a:rPr lang="en-US" baseline="-25000" dirty="0"/>
                  <a:t>ov1</a:t>
                </a:r>
                <a:r>
                  <a:rPr lang="en-US" dirty="0"/>
                  <a:t> and V</a:t>
                </a:r>
                <a:r>
                  <a:rPr lang="en-US" baseline="-25000" dirty="0"/>
                  <a:t>ov2</a:t>
                </a:r>
                <a:r>
                  <a:rPr lang="en-US" dirty="0"/>
                  <a:t> as a function of V</a:t>
                </a:r>
                <a:r>
                  <a:rPr lang="en-US" baseline="-25000" dirty="0"/>
                  <a:t>d</a:t>
                </a:r>
                <a:r>
                  <a:rPr lang="en-US" dirty="0"/>
                  <a:t>.</a:t>
                </a:r>
              </a:p>
              <a:p>
                <a:pPr marL="342900" indent="-342900">
                  <a:buFont typeface="Arial" panose="020B0604020202020204" pitchFamily="34" charset="0"/>
                  <a:buChar char="•"/>
                </a:pPr>
                <a:r>
                  <a:rPr lang="en-US" dirty="0"/>
                  <a:t>This graph uses normalized values – V</a:t>
                </a:r>
                <a:r>
                  <a:rPr lang="en-US" baseline="-25000" dirty="0"/>
                  <a:t>ovx</a:t>
                </a:r>
                <a:r>
                  <a:rPr lang="en-US" dirty="0"/>
                  <a:t> was chosen </a:t>
                </a:r>
                <a14:m>
                  <m:oMath xmlns:m="http://schemas.openxmlformats.org/officeDocument/2006/math">
                    <m:r>
                      <a:rPr lang="en-US" b="0" i="1" smtClean="0">
                        <a:latin typeface="Cambria Math" panose="02040503050406030204" pitchFamily="18" charset="0"/>
                      </a:rPr>
                      <m:t>1/</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e>
                    </m:rad>
                  </m:oMath>
                </a14:m>
                <a:r>
                  <a:rPr lang="en-US" dirty="0"/>
                  <a:t> so Vd varies from -1 to 1.</a:t>
                </a:r>
              </a:p>
            </p:txBody>
          </p:sp>
        </mc:Choice>
        <mc:Fallback xmlns="">
          <p:sp>
            <p:nvSpPr>
              <p:cNvPr id="6" name="CasetăText 23">
                <a:extLst>
                  <a:ext uri="{FF2B5EF4-FFF2-40B4-BE49-F238E27FC236}">
                    <a16:creationId xmlns:a16="http://schemas.microsoft.com/office/drawing/2014/main" id="{4731F144-024F-46DB-AE3E-2E138B1731B1}"/>
                  </a:ext>
                </a:extLst>
              </p:cNvPr>
              <p:cNvSpPr txBox="1">
                <a:spLocks noRot="1" noChangeAspect="1" noMove="1" noResize="1" noEditPoints="1" noAdjustHandles="1" noChangeArrowheads="1" noChangeShapeType="1" noTextEdit="1"/>
              </p:cNvSpPr>
              <p:nvPr/>
            </p:nvSpPr>
            <p:spPr>
              <a:xfrm>
                <a:off x="400050" y="893892"/>
                <a:ext cx="9054846" cy="962251"/>
              </a:xfrm>
              <a:prstGeom prst="rect">
                <a:avLst/>
              </a:prstGeom>
              <a:blipFill>
                <a:blip r:embed="rId2"/>
                <a:stretch>
                  <a:fillRect l="-606" t="-3822" b="-8917"/>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80A43AEC-6D89-433E-A720-B902965F966B}"/>
              </a:ext>
            </a:extLst>
          </p:cNvPr>
          <p:cNvPicPr>
            <a:picLocks noChangeAspect="1"/>
          </p:cNvPicPr>
          <p:nvPr/>
        </p:nvPicPr>
        <p:blipFill>
          <a:blip r:embed="rId3"/>
          <a:stretch>
            <a:fillRect/>
          </a:stretch>
        </p:blipFill>
        <p:spPr>
          <a:xfrm>
            <a:off x="1729456" y="2015405"/>
            <a:ext cx="8024144" cy="4556082"/>
          </a:xfrm>
          <a:prstGeom prst="rect">
            <a:avLst/>
          </a:prstGeom>
        </p:spPr>
      </p:pic>
    </p:spTree>
    <p:extLst>
      <p:ext uri="{BB962C8B-B14F-4D97-AF65-F5344CB8AC3E}">
        <p14:creationId xmlns:p14="http://schemas.microsoft.com/office/powerpoint/2010/main" val="2655414385"/>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769534C7506104E85644C48DE41CDB0" ma:contentTypeVersion="5" ma:contentTypeDescription="Create a new document." ma:contentTypeScope="" ma:versionID="88afe80edbd941d8be7bfd0a281f7d50">
  <xsd:schema xmlns:xsd="http://www.w3.org/2001/XMLSchema" xmlns:xs="http://www.w3.org/2001/XMLSchema" xmlns:p="http://schemas.microsoft.com/office/2006/metadata/properties" xmlns:ns2="cc73e858-f3e6-494a-8d82-a008f11df119" targetNamespace="http://schemas.microsoft.com/office/2006/metadata/properties" ma:root="true" ma:fieldsID="8ad0845317dc6a598cc4d165831bfbdb" ns2:_="">
    <xsd:import namespace="cc73e858-f3e6-494a-8d82-a008f11df1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73e858-f3e6-494a-8d82-a008f11df1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SearchProperties" ma:index="1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96DC5C-F174-47E0-B4CA-25DDDF84ABF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D60DC30-A665-42DF-A6B3-3E832164BCBF}">
  <ds:schemaRefs>
    <ds:schemaRef ds:uri="http://schemas.microsoft.com/sharepoint/v3/contenttype/forms"/>
  </ds:schemaRefs>
</ds:datastoreItem>
</file>

<file path=customXml/itemProps3.xml><?xml version="1.0" encoding="utf-8"?>
<ds:datastoreItem xmlns:ds="http://schemas.openxmlformats.org/officeDocument/2006/customXml" ds:itemID="{A50E4496-3D07-42B5-97AE-19FB1F6F3D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73e858-f3e6-494a-8d82-a008f11df1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6808</TotalTime>
  <Words>1549</Words>
  <Application>Microsoft Office PowerPoint</Application>
  <PresentationFormat>Widescreen</PresentationFormat>
  <Paragraphs>150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Temă Office</vt:lpstr>
      <vt:lpstr>Differential Pair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Oscilatoare de Relaxare</dc:title>
  <dc:creator>Games</dc:creator>
  <cp:lastModifiedBy>Andrei Danchiv</cp:lastModifiedBy>
  <cp:revision>509</cp:revision>
  <dcterms:created xsi:type="dcterms:W3CDTF">2020-03-21T10:43:24Z</dcterms:created>
  <dcterms:modified xsi:type="dcterms:W3CDTF">2023-01-25T09:20:56Z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0x010100E769534C7506104E85644C48DE41CDB0</vt:lpwstr>
  </property>
</Properties>
</file>